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277" r:id="rId4"/>
    <p:sldId id="280" r:id="rId5"/>
    <p:sldId id="279" r:id="rId6"/>
    <p:sldId id="281" r:id="rId7"/>
    <p:sldId id="258" r:id="rId8"/>
    <p:sldId id="259" r:id="rId9"/>
    <p:sldId id="269" r:id="rId10"/>
    <p:sldId id="261" r:id="rId11"/>
    <p:sldId id="270" r:id="rId12"/>
    <p:sldId id="262" r:id="rId13"/>
    <p:sldId id="264" r:id="rId14"/>
    <p:sldId id="265" r:id="rId15"/>
    <p:sldId id="275" r:id="rId16"/>
    <p:sldId id="272" r:id="rId17"/>
    <p:sldId id="273" r:id="rId18"/>
    <p:sldId id="271" r:id="rId19"/>
    <p:sldId id="268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9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0C20D-AC5A-4CD8-BEB4-9E1DD51B18E1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45E0D-ED43-4687-86BA-D78599AAD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74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9872-931C-44F7-B741-3F869CAA449F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A112-9FF1-441B-B413-62414B658514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4A46-2939-41DE-A9BA-CCAFE8772553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969E-62DC-4BF6-96D3-58B756B41FED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67F8-F41C-4B57-A0B6-8D0896BC4600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1E48-4DFD-4A63-A8B6-910F0FB68BE1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6880-C428-478C-A7D5-6672EADDC1E6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4C0E-EAAC-4FCD-A7E4-ACF870583F2A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7CB4-4EA1-41EB-A973-35B99A57120E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D6A6-4FBA-4684-9EDB-40AF4FEF1B58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8242-B4A9-4E59-A912-495BFD87B461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5D97C-9D67-4AC6-9F36-493138742233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23D6603-091F-497F-BDB3-C50CA22AD919}"/>
              </a:ext>
            </a:extLst>
          </p:cNvPr>
          <p:cNvSpPr txBox="1"/>
          <p:nvPr/>
        </p:nvSpPr>
        <p:spPr>
          <a:xfrm>
            <a:off x="5171300" y="596347"/>
            <a:ext cx="164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ICLR 2018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4A36E6-AB53-47DF-A231-82FBEDBFCFAD}"/>
              </a:ext>
            </a:extLst>
          </p:cNvPr>
          <p:cNvSpPr txBox="1"/>
          <p:nvPr/>
        </p:nvSpPr>
        <p:spPr>
          <a:xfrm>
            <a:off x="10235509" y="6053036"/>
            <a:ext cx="1445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51194506092</a:t>
            </a: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张钊宁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CD2125-8438-453D-8CC2-06D2B289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8" y="1033128"/>
            <a:ext cx="9907383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1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DAF4C5-CA03-4BBD-AFCE-76764277AE8F}"/>
              </a:ext>
            </a:extLst>
          </p:cNvPr>
          <p:cNvSpPr txBox="1"/>
          <p:nvPr/>
        </p:nvSpPr>
        <p:spPr>
          <a:xfrm>
            <a:off x="452389" y="356137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F535F04-F5B9-42B7-848F-DFEF2B2E7D7E}"/>
              </a:ext>
            </a:extLst>
          </p:cNvPr>
          <p:cNvSpPr/>
          <p:nvPr/>
        </p:nvSpPr>
        <p:spPr>
          <a:xfrm>
            <a:off x="452389" y="907018"/>
            <a:ext cx="2225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0000"/>
                </a:solidFill>
                <a:latin typeface="NimbusRomNo9L-Medi"/>
              </a:rPr>
              <a:t>Transductive</a:t>
            </a:r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 learning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3F22CB-B7B7-4AF2-B0A7-06EC8DF01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791" y="3970855"/>
            <a:ext cx="8330933" cy="273921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AD79512-85F5-4B4A-9D51-8263281E2BEB}"/>
              </a:ext>
            </a:extLst>
          </p:cNvPr>
          <p:cNvSpPr/>
          <p:nvPr/>
        </p:nvSpPr>
        <p:spPr>
          <a:xfrm>
            <a:off x="319371" y="1517535"/>
            <a:ext cx="88836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CMMI10"/>
              </a:rPr>
              <a:t>Layer1 :K </a:t>
            </a:r>
            <a:r>
              <a:rPr lang="en-US" altLang="zh-CN" i="1" dirty="0">
                <a:solidFill>
                  <a:srgbClr val="000000"/>
                </a:solidFill>
                <a:latin typeface="CMR10"/>
              </a:rPr>
              <a:t>= 8 </a:t>
            </a:r>
            <a:r>
              <a:rPr lang="en-US" altLang="zh-CN" i="1" dirty="0">
                <a:solidFill>
                  <a:srgbClr val="000000"/>
                </a:solidFill>
                <a:latin typeface="NimbusRomNo9L-Regu"/>
              </a:rPr>
              <a:t>attention heads c</a:t>
            </a:r>
            <a:r>
              <a:rPr lang="en-US" altLang="zh-CN" i="1" dirty="0"/>
              <a:t>omputing </a:t>
            </a:r>
            <a:r>
              <a:rPr lang="en-US" altLang="zh-CN" i="1" dirty="0">
                <a:solidFill>
                  <a:srgbClr val="000000"/>
                </a:solidFill>
                <a:latin typeface="CMMI10"/>
              </a:rPr>
              <a:t>F’ </a:t>
            </a:r>
            <a:r>
              <a:rPr lang="en-US" altLang="zh-CN" sz="800" i="1" dirty="0">
                <a:solidFill>
                  <a:srgbClr val="000000"/>
                </a:solidFill>
                <a:latin typeface="CMSY7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CMR10"/>
              </a:rPr>
              <a:t>= 8 </a:t>
            </a:r>
            <a:r>
              <a:rPr lang="en-US" altLang="zh-CN" i="1" dirty="0">
                <a:solidFill>
                  <a:srgbClr val="000000"/>
                </a:solidFill>
                <a:latin typeface="NimbusRomNo9L-Regu"/>
              </a:rPr>
              <a:t>features each</a:t>
            </a:r>
            <a:endParaRPr lang="zh-CN" altLang="en-US" i="1" dirty="0"/>
          </a:p>
          <a:p>
            <a:r>
              <a:rPr lang="en-US" altLang="zh-CN" i="1" dirty="0"/>
              <a:t>Layer2: a single attention head that computes C features (where C is the number of classes), followed by a </a:t>
            </a:r>
            <a:r>
              <a:rPr lang="en-US" altLang="zh-CN" i="1" dirty="0" err="1"/>
              <a:t>softmax</a:t>
            </a:r>
            <a:r>
              <a:rPr lang="en-US" altLang="zh-CN" i="1" dirty="0"/>
              <a:t> activation.</a:t>
            </a:r>
          </a:p>
          <a:p>
            <a:r>
              <a:rPr lang="en-US" altLang="zh-CN" i="1" dirty="0"/>
              <a:t>L2 regular</a:t>
            </a:r>
            <a:r>
              <a:rPr lang="zh-CN" altLang="zh-CN" i="1" dirty="0"/>
              <a:t>ization</a:t>
            </a:r>
            <a:r>
              <a:rPr lang="en-US" altLang="zh-CN" i="1" dirty="0"/>
              <a:t> </a:t>
            </a:r>
            <a:r>
              <a:rPr lang="zh-CN" altLang="zh-CN" i="1" dirty="0"/>
              <a:t>λ = 0.0005</a:t>
            </a:r>
            <a:r>
              <a:rPr lang="en-US" altLang="zh-CN" i="1" dirty="0"/>
              <a:t>  </a:t>
            </a:r>
          </a:p>
          <a:p>
            <a:r>
              <a:rPr lang="en-US" altLang="zh-CN" i="1" dirty="0"/>
              <a:t>dropout </a:t>
            </a:r>
            <a:r>
              <a:rPr lang="zh-CN" altLang="zh-CN" i="1" dirty="0"/>
              <a:t>p = 0.6</a:t>
            </a:r>
            <a:endParaRPr lang="en-US" altLang="zh-CN" i="1" dirty="0"/>
          </a:p>
          <a:p>
            <a:endParaRPr lang="en-US" altLang="zh-CN" i="1" dirty="0"/>
          </a:p>
          <a:p>
            <a:r>
              <a:rPr lang="en-US" altLang="zh-CN" i="1" dirty="0" err="1"/>
              <a:t>Spical</a:t>
            </a:r>
            <a:r>
              <a:rPr lang="en-US" altLang="zh-CN" i="1" dirty="0"/>
              <a:t> for </a:t>
            </a:r>
            <a:r>
              <a:rPr lang="en-US" altLang="zh-CN" i="1" dirty="0" err="1"/>
              <a:t>Pubmed</a:t>
            </a:r>
            <a:r>
              <a:rPr lang="en-US" altLang="zh-CN" i="1" dirty="0"/>
              <a:t>:</a:t>
            </a:r>
          </a:p>
          <a:p>
            <a:r>
              <a:rPr lang="en-US" altLang="zh-CN" i="1" dirty="0"/>
              <a:t>Layer2: K = 8 output attention heads (instead of one)</a:t>
            </a:r>
          </a:p>
          <a:p>
            <a:r>
              <a:rPr lang="en-US" altLang="zh-CN" i="1" dirty="0"/>
              <a:t>L2 regularization to λ = 0.001.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4266990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DAF4C5-CA03-4BBD-AFCE-76764277AE8F}"/>
              </a:ext>
            </a:extLst>
          </p:cNvPr>
          <p:cNvSpPr txBox="1"/>
          <p:nvPr/>
        </p:nvSpPr>
        <p:spPr>
          <a:xfrm>
            <a:off x="452389" y="356137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F535F04-F5B9-42B7-848F-DFEF2B2E7D7E}"/>
              </a:ext>
            </a:extLst>
          </p:cNvPr>
          <p:cNvSpPr/>
          <p:nvPr/>
        </p:nvSpPr>
        <p:spPr>
          <a:xfrm>
            <a:off x="452389" y="907018"/>
            <a:ext cx="1902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Inductive learning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3F22CB-B7B7-4AF2-B0A7-06EC8DF01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791" y="3970855"/>
            <a:ext cx="8330933" cy="273921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AD79512-85F5-4B4A-9D51-8263281E2BEB}"/>
              </a:ext>
            </a:extLst>
          </p:cNvPr>
          <p:cNvSpPr/>
          <p:nvPr/>
        </p:nvSpPr>
        <p:spPr>
          <a:xfrm>
            <a:off x="319371" y="1517535"/>
            <a:ext cx="88836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CMMI10"/>
              </a:rPr>
              <a:t>Layer1/2 :K </a:t>
            </a:r>
            <a:r>
              <a:rPr lang="en-US" altLang="zh-CN" i="1" dirty="0">
                <a:solidFill>
                  <a:srgbClr val="000000"/>
                </a:solidFill>
                <a:latin typeface="CMR10"/>
              </a:rPr>
              <a:t>= 4 </a:t>
            </a:r>
            <a:r>
              <a:rPr lang="en-US" altLang="zh-CN" i="1" dirty="0">
                <a:solidFill>
                  <a:srgbClr val="000000"/>
                </a:solidFill>
                <a:latin typeface="NimbusRomNo9L-Regu"/>
              </a:rPr>
              <a:t>attention heads c</a:t>
            </a:r>
            <a:r>
              <a:rPr lang="en-US" altLang="zh-CN" i="1" dirty="0"/>
              <a:t>omputing </a:t>
            </a:r>
            <a:r>
              <a:rPr lang="en-US" altLang="zh-CN" i="1" dirty="0">
                <a:solidFill>
                  <a:srgbClr val="000000"/>
                </a:solidFill>
                <a:latin typeface="CMMI10"/>
              </a:rPr>
              <a:t>F’ </a:t>
            </a:r>
            <a:r>
              <a:rPr lang="en-US" altLang="zh-CN" sz="800" i="1" dirty="0">
                <a:solidFill>
                  <a:srgbClr val="000000"/>
                </a:solidFill>
                <a:latin typeface="CMSY7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CMR10"/>
              </a:rPr>
              <a:t>= 256 </a:t>
            </a:r>
            <a:r>
              <a:rPr lang="en-US" altLang="zh-CN" i="1" dirty="0">
                <a:solidFill>
                  <a:srgbClr val="000000"/>
                </a:solidFill>
                <a:latin typeface="NimbusRomNo9L-Regu"/>
              </a:rPr>
              <a:t>features each</a:t>
            </a:r>
            <a:endParaRPr lang="zh-CN" altLang="en-US" i="1" dirty="0"/>
          </a:p>
          <a:p>
            <a:r>
              <a:rPr lang="en-US" altLang="zh-CN" i="1" dirty="0"/>
              <a:t>Layer3:    K = 6 output attention heads </a:t>
            </a:r>
            <a:r>
              <a:rPr lang="en-US" altLang="zh-CN" i="1" dirty="0">
                <a:solidFill>
                  <a:srgbClr val="000000"/>
                </a:solidFill>
                <a:latin typeface="NimbusRomNo9L-Regu"/>
              </a:rPr>
              <a:t>c</a:t>
            </a:r>
            <a:r>
              <a:rPr lang="en-US" altLang="zh-CN" i="1" dirty="0"/>
              <a:t>omputing </a:t>
            </a:r>
            <a:r>
              <a:rPr lang="en-US" altLang="zh-CN" i="1" dirty="0">
                <a:solidFill>
                  <a:srgbClr val="000000"/>
                </a:solidFill>
                <a:latin typeface="CMMI10"/>
              </a:rPr>
              <a:t>F’ </a:t>
            </a:r>
            <a:r>
              <a:rPr lang="en-US" altLang="zh-CN" sz="800" i="1" dirty="0">
                <a:solidFill>
                  <a:srgbClr val="000000"/>
                </a:solidFill>
                <a:latin typeface="CMSY7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CMR10"/>
              </a:rPr>
              <a:t>= 121 </a:t>
            </a:r>
            <a:r>
              <a:rPr lang="en-US" altLang="zh-CN" i="1" dirty="0">
                <a:solidFill>
                  <a:srgbClr val="000000"/>
                </a:solidFill>
                <a:latin typeface="NimbusRomNo9L-Regu"/>
              </a:rPr>
              <a:t>features each</a:t>
            </a:r>
          </a:p>
          <a:p>
            <a:r>
              <a:rPr lang="en-US" altLang="zh-CN" i="1" dirty="0"/>
              <a:t>that are averaged and followed by a logistic sigmoid activation.</a:t>
            </a:r>
          </a:p>
          <a:p>
            <a:endParaRPr lang="en-US" altLang="zh-CN" i="1" dirty="0"/>
          </a:p>
          <a:p>
            <a:r>
              <a:rPr lang="en-US" altLang="zh-CN" i="1" dirty="0"/>
              <a:t>The training sets for this task are </a:t>
            </a:r>
            <a:r>
              <a:rPr lang="en-US" altLang="zh-CN" i="1" dirty="0" err="1"/>
              <a:t>suffificiently</a:t>
            </a:r>
            <a:r>
              <a:rPr lang="en-US" altLang="zh-CN" i="1" dirty="0"/>
              <a:t> large and no need to apply</a:t>
            </a:r>
          </a:p>
          <a:p>
            <a:r>
              <a:rPr lang="en-US" altLang="zh-CN" i="1" dirty="0"/>
              <a:t>L2 regularization or dropout</a:t>
            </a:r>
          </a:p>
        </p:txBody>
      </p:sp>
    </p:spTree>
    <p:extLst>
      <p:ext uri="{BB962C8B-B14F-4D97-AF65-F5344CB8AC3E}">
        <p14:creationId xmlns:p14="http://schemas.microsoft.com/office/powerpoint/2010/main" val="1051498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DAF4C5-CA03-4BBD-AFCE-76764277AE8F}"/>
              </a:ext>
            </a:extLst>
          </p:cNvPr>
          <p:cNvSpPr txBox="1"/>
          <p:nvPr/>
        </p:nvSpPr>
        <p:spPr>
          <a:xfrm>
            <a:off x="452389" y="356137"/>
            <a:ext cx="2889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1403A5-24E8-4DDE-AFC4-D602ACCDB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4243"/>
            <a:ext cx="6263640" cy="31495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8D9759-0352-4940-98D8-F1301CCFA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817" y="2023866"/>
            <a:ext cx="5334744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1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DAF4C5-CA03-4BBD-AFCE-76764277AE8F}"/>
              </a:ext>
            </a:extLst>
          </p:cNvPr>
          <p:cNvSpPr txBox="1"/>
          <p:nvPr/>
        </p:nvSpPr>
        <p:spPr>
          <a:xfrm>
            <a:off x="452389" y="356137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8947A2-DCD3-4081-9C43-F8A331836E2B}"/>
              </a:ext>
            </a:extLst>
          </p:cNvPr>
          <p:cNvSpPr txBox="1"/>
          <p:nvPr/>
        </p:nvSpPr>
        <p:spPr>
          <a:xfrm>
            <a:off x="334401" y="1305847"/>
            <a:ext cx="11739612" cy="3637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 is applied in graph neural network, the model is also more interpretable.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assigning different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importances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different nodes within a neighborhood while dealing with different sized neighborhoods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require costly matrix operations, and is parallelizable across all nodes in the graph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depend on knowing the entire graph structure upfront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 graph is not required to be undirected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It makes this technique directly applicable to </a:t>
            </a:r>
            <a:r>
              <a:rPr lang="en-US" altLang="zh-CN" i="1" dirty="0"/>
              <a:t>inductive </a:t>
            </a:r>
            <a:r>
              <a:rPr lang="en-US" altLang="zh-CN" dirty="0"/>
              <a:t>learning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or matched state-of-the-art performance across four well-established node classification benchmarks</a:t>
            </a:r>
          </a:p>
        </p:txBody>
      </p:sp>
    </p:spTree>
    <p:extLst>
      <p:ext uri="{BB962C8B-B14F-4D97-AF65-F5344CB8AC3E}">
        <p14:creationId xmlns:p14="http://schemas.microsoft.com/office/powerpoint/2010/main" val="1253613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5632489-AE0C-48AB-8213-8C2D5C39BE5F}"/>
              </a:ext>
            </a:extLst>
          </p:cNvPr>
          <p:cNvSpPr txBox="1"/>
          <p:nvPr/>
        </p:nvSpPr>
        <p:spPr>
          <a:xfrm>
            <a:off x="5029200" y="3333750"/>
            <a:ext cx="170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49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DAF4C5-CA03-4BBD-AFCE-76764277AE8F}"/>
              </a:ext>
            </a:extLst>
          </p:cNvPr>
          <p:cNvSpPr txBox="1"/>
          <p:nvPr/>
        </p:nvSpPr>
        <p:spPr>
          <a:xfrm>
            <a:off x="452389" y="356137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FA5498F-6DE0-4D19-A833-3E7288120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048" y="1038873"/>
            <a:ext cx="8609101" cy="515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58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DAF4C5-CA03-4BBD-AFCE-76764277AE8F}"/>
              </a:ext>
            </a:extLst>
          </p:cNvPr>
          <p:cNvSpPr txBox="1"/>
          <p:nvPr/>
        </p:nvSpPr>
        <p:spPr>
          <a:xfrm>
            <a:off x="452389" y="356137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19A4FE-6763-4B4B-B656-5285DF273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18" y="3861150"/>
            <a:ext cx="4703954" cy="27195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A3932C-58E0-4901-8A09-ED76C7B8E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378" y="2489557"/>
            <a:ext cx="2759404" cy="403297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E86403E-2146-4B4B-B6BA-4D6E1DD5E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89" y="1637070"/>
            <a:ext cx="81248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9C6745C-DEF1-49C8-B685-835A4FC76CE9}"/>
              </a:ext>
            </a:extLst>
          </p:cNvPr>
          <p:cNvSpPr txBox="1"/>
          <p:nvPr/>
        </p:nvSpPr>
        <p:spPr>
          <a:xfrm>
            <a:off x="694442" y="1236960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CNN</a:t>
            </a:r>
            <a:endParaRPr lang="zh-CN" altLang="en-US" sz="20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DD8855-E75F-452C-BFC8-9BB7001105B9}"/>
              </a:ext>
            </a:extLst>
          </p:cNvPr>
          <p:cNvSpPr txBox="1"/>
          <p:nvPr/>
        </p:nvSpPr>
        <p:spPr>
          <a:xfrm>
            <a:off x="452389" y="386115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RNN</a:t>
            </a:r>
            <a:endParaRPr lang="zh-CN" altLang="en-US" sz="20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FDC03F-91FD-4355-92E8-9AA4D41E1ED3}"/>
              </a:ext>
            </a:extLst>
          </p:cNvPr>
          <p:cNvSpPr txBox="1"/>
          <p:nvPr/>
        </p:nvSpPr>
        <p:spPr>
          <a:xfrm>
            <a:off x="9675047" y="1863259"/>
            <a:ext cx="1485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Transformer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98812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DAF4C5-CA03-4BBD-AFCE-76764277AE8F}"/>
              </a:ext>
            </a:extLst>
          </p:cNvPr>
          <p:cNvSpPr txBox="1"/>
          <p:nvPr/>
        </p:nvSpPr>
        <p:spPr>
          <a:xfrm>
            <a:off x="452389" y="356137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07E808-BD71-4CD2-86C5-526C9F249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209" y="1234538"/>
            <a:ext cx="10287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5323107-0BE6-461A-8001-9B0318A763A6}"/>
              </a:ext>
            </a:extLst>
          </p:cNvPr>
          <p:cNvSpPr txBox="1"/>
          <p:nvPr/>
        </p:nvSpPr>
        <p:spPr>
          <a:xfrm>
            <a:off x="96769" y="1334818"/>
            <a:ext cx="1357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Graph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56900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DAF4C5-CA03-4BBD-AFCE-76764277AE8F}"/>
              </a:ext>
            </a:extLst>
          </p:cNvPr>
          <p:cNvSpPr txBox="1"/>
          <p:nvPr/>
        </p:nvSpPr>
        <p:spPr>
          <a:xfrm>
            <a:off x="452389" y="356137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07EBB2-B456-41CA-965F-FDBBEB3B6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631" y="817802"/>
            <a:ext cx="10024824" cy="55643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76453DC-621E-4671-A97D-22F9C47002F9}"/>
              </a:ext>
            </a:extLst>
          </p:cNvPr>
          <p:cNvSpPr txBox="1"/>
          <p:nvPr/>
        </p:nvSpPr>
        <p:spPr>
          <a:xfrm>
            <a:off x="581416" y="1268608"/>
            <a:ext cx="3066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Graph Neural Network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2515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DAF4C5-CA03-4BBD-AFCE-76764277AE8F}"/>
              </a:ext>
            </a:extLst>
          </p:cNvPr>
          <p:cNvSpPr txBox="1"/>
          <p:nvPr/>
        </p:nvSpPr>
        <p:spPr>
          <a:xfrm>
            <a:off x="452389" y="356137"/>
            <a:ext cx="2016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D3D94A-F31B-4E80-AE39-D59AAC0B4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18" y="997924"/>
            <a:ext cx="7956556" cy="536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6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C407F-AC1F-4FF1-9147-2654703A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77BAB-92D9-4EBC-A974-9E72B323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&amp; Related work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83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DAF4C5-CA03-4BBD-AFCE-76764277AE8F}"/>
              </a:ext>
            </a:extLst>
          </p:cNvPr>
          <p:cNvSpPr txBox="1"/>
          <p:nvPr/>
        </p:nvSpPr>
        <p:spPr>
          <a:xfrm>
            <a:off x="452389" y="356137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DAF4C5-CA03-4BBD-AFCE-76764277AE8F}"/>
              </a:ext>
            </a:extLst>
          </p:cNvPr>
          <p:cNvSpPr txBox="1"/>
          <p:nvPr/>
        </p:nvSpPr>
        <p:spPr>
          <a:xfrm>
            <a:off x="452389" y="356137"/>
            <a:ext cx="2987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&amp; Related work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DF1A63-E71A-4809-BC69-23563C58AA17}"/>
              </a:ext>
            </a:extLst>
          </p:cNvPr>
          <p:cNvSpPr txBox="1"/>
          <p:nvPr/>
        </p:nvSpPr>
        <p:spPr>
          <a:xfrm>
            <a:off x="452388" y="1276350"/>
            <a:ext cx="1143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address several key challenges of spectral-based graph neural networks simultaneously, and make our model readily applicable to inductive as well as </a:t>
            </a:r>
            <a:r>
              <a:rPr lang="en-US" altLang="zh-CN" dirty="0" err="1"/>
              <a:t>transductive</a:t>
            </a:r>
            <a:r>
              <a:rPr lang="en-US" altLang="zh-CN" dirty="0"/>
              <a:t> problems.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2C37D35-0AA7-489D-A94E-387D238C1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865" y="2381229"/>
            <a:ext cx="9654887" cy="39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2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DAF4C5-CA03-4BBD-AFCE-76764277AE8F}"/>
              </a:ext>
            </a:extLst>
          </p:cNvPr>
          <p:cNvSpPr txBox="1"/>
          <p:nvPr/>
        </p:nvSpPr>
        <p:spPr>
          <a:xfrm>
            <a:off x="452389" y="356137"/>
            <a:ext cx="2987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&amp; Related work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FEF537-42D3-4221-9A9F-87541A84C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53348" b="-2388"/>
          <a:stretch/>
        </p:blipFill>
        <p:spPr>
          <a:xfrm>
            <a:off x="7890046" y="1102868"/>
            <a:ext cx="4504229" cy="40367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ABFEA8-787E-48CF-B25F-C56D9EC0A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91" y="1296444"/>
            <a:ext cx="7481113" cy="38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4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DAF4C5-CA03-4BBD-AFCE-76764277AE8F}"/>
              </a:ext>
            </a:extLst>
          </p:cNvPr>
          <p:cNvSpPr txBox="1"/>
          <p:nvPr/>
        </p:nvSpPr>
        <p:spPr>
          <a:xfrm>
            <a:off x="452389" y="356137"/>
            <a:ext cx="2987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&amp; Related work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888ED1-FAF8-4C80-B72D-27E4612BE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887" y="1795549"/>
            <a:ext cx="7648856" cy="31234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A0B78D-C203-4963-B1EC-11CE0C8A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" y="1315550"/>
            <a:ext cx="8158660" cy="389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5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DAF4C5-CA03-4BBD-AFCE-76764277AE8F}"/>
              </a:ext>
            </a:extLst>
          </p:cNvPr>
          <p:cNvSpPr txBox="1"/>
          <p:nvPr/>
        </p:nvSpPr>
        <p:spPr>
          <a:xfrm>
            <a:off x="452389" y="356137"/>
            <a:ext cx="2987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&amp; Related work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DF1A63-E71A-4809-BC69-23563C58AA17}"/>
              </a:ext>
            </a:extLst>
          </p:cNvPr>
          <p:cNvSpPr txBox="1"/>
          <p:nvPr/>
        </p:nvSpPr>
        <p:spPr>
          <a:xfrm>
            <a:off x="452388" y="1276350"/>
            <a:ext cx="1143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address several key challenges of spectral-based graph neural networks simultaneously, and make our model readily applicable to inductive as well as </a:t>
            </a:r>
            <a:r>
              <a:rPr lang="en-US" altLang="zh-CN" dirty="0" err="1"/>
              <a:t>transductive</a:t>
            </a:r>
            <a:r>
              <a:rPr lang="en-US" altLang="zh-CN" dirty="0"/>
              <a:t> problems.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2C37D35-0AA7-489D-A94E-387D238C1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865" y="2381229"/>
            <a:ext cx="9654887" cy="39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2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DAF4C5-CA03-4BBD-AFCE-76764277AE8F}"/>
              </a:ext>
            </a:extLst>
          </p:cNvPr>
          <p:cNvSpPr txBox="1"/>
          <p:nvPr/>
        </p:nvSpPr>
        <p:spPr>
          <a:xfrm>
            <a:off x="452389" y="356137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DF1A63-E71A-4809-BC69-23563C58AA17}"/>
              </a:ext>
            </a:extLst>
          </p:cNvPr>
          <p:cNvSpPr txBox="1"/>
          <p:nvPr/>
        </p:nvSpPr>
        <p:spPr>
          <a:xfrm>
            <a:off x="452388" y="1276350"/>
            <a:ext cx="11434812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GCNs models are assigning the same importance to nodes of a same neighborhood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GCNs models cannot handle inductive tasks. The way GCNs combines the features of adjacent nodes is dependent on the structure of the graph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5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DAF4C5-CA03-4BBD-AFCE-76764277AE8F}"/>
              </a:ext>
            </a:extLst>
          </p:cNvPr>
          <p:cNvSpPr txBox="1"/>
          <p:nvPr/>
        </p:nvSpPr>
        <p:spPr>
          <a:xfrm>
            <a:off x="452389" y="356137"/>
            <a:ext cx="1496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ACA7BE-2AD8-47AE-A282-DC180991CF67}"/>
              </a:ext>
            </a:extLst>
          </p:cNvPr>
          <p:cNvSpPr txBox="1"/>
          <p:nvPr/>
        </p:nvSpPr>
        <p:spPr>
          <a:xfrm>
            <a:off x="452388" y="1276350"/>
            <a:ext cx="6300837" cy="2299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Calculate attention coefficient</a:t>
            </a:r>
          </a:p>
          <a:p>
            <a:pPr marL="377100" algn="just"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98AB5F8-08FC-4FBD-B143-F2D7BC32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07" y="2428241"/>
            <a:ext cx="3477385" cy="6682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2756FF0-65D4-48E8-B42C-69B8E793E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16" y="3901666"/>
            <a:ext cx="6475155" cy="106692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97B4EBD-4762-4150-B160-AAF3B1704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029" y="2924835"/>
            <a:ext cx="3484555" cy="393316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1F54080-849C-498F-9BAD-BE84F5685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846" y="42690"/>
            <a:ext cx="5639587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3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DAF4C5-CA03-4BBD-AFCE-76764277AE8F}"/>
              </a:ext>
            </a:extLst>
          </p:cNvPr>
          <p:cNvSpPr txBox="1"/>
          <p:nvPr/>
        </p:nvSpPr>
        <p:spPr>
          <a:xfrm>
            <a:off x="452389" y="356137"/>
            <a:ext cx="1496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ACA7BE-2AD8-47AE-A282-DC180991CF67}"/>
              </a:ext>
            </a:extLst>
          </p:cNvPr>
          <p:cNvSpPr txBox="1"/>
          <p:nvPr/>
        </p:nvSpPr>
        <p:spPr>
          <a:xfrm>
            <a:off x="452388" y="1276350"/>
            <a:ext cx="6300837" cy="1837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Aggregate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B77684F-0C20-42AB-BC8F-F1871678F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66" y="1968845"/>
            <a:ext cx="3309175" cy="13347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276201-439D-4C4D-B424-B77E14AEC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417" y="1580102"/>
            <a:ext cx="5528907" cy="35965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9A5331-16C2-4DC2-ACF5-AD14A7524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80" y="3453147"/>
            <a:ext cx="4893746" cy="15940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F2FC4F-4964-4B9A-B74C-388AAC7E2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766" y="5236999"/>
            <a:ext cx="4139175" cy="118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</TotalTime>
  <Words>375</Words>
  <Application>Microsoft Office PowerPoint</Application>
  <PresentationFormat>宽屏</PresentationFormat>
  <Paragraphs>66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CMMI10</vt:lpstr>
      <vt:lpstr>CMR10</vt:lpstr>
      <vt:lpstr>CMSY7</vt:lpstr>
      <vt:lpstr>NimbusRomNo9L-Medi</vt:lpstr>
      <vt:lpstr>NimbusRomNo9L-Regu</vt:lpstr>
      <vt:lpstr>等线</vt:lpstr>
      <vt:lpstr>Arial</vt:lpstr>
      <vt:lpstr>Calibri</vt:lpstr>
      <vt:lpstr>Times New Roman</vt:lpstr>
      <vt:lpstr>Office 主题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ccDLlyy</dc:creator>
  <cp:lastModifiedBy>z zn</cp:lastModifiedBy>
  <cp:revision>270</cp:revision>
  <dcterms:created xsi:type="dcterms:W3CDTF">2020-05-14T08:37:42Z</dcterms:created>
  <dcterms:modified xsi:type="dcterms:W3CDTF">2020-06-17T17:44:00Z</dcterms:modified>
</cp:coreProperties>
</file>