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15"/>
  </p:notesMasterIdLst>
  <p:sldIdLst>
    <p:sldId id="257" r:id="rId3"/>
    <p:sldId id="313" r:id="rId4"/>
    <p:sldId id="314" r:id="rId5"/>
    <p:sldId id="312" r:id="rId6"/>
    <p:sldId id="315" r:id="rId7"/>
    <p:sldId id="316" r:id="rId8"/>
    <p:sldId id="324" r:id="rId9"/>
    <p:sldId id="318" r:id="rId10"/>
    <p:sldId id="319" r:id="rId11"/>
    <p:sldId id="320" r:id="rId12"/>
    <p:sldId id="321" r:id="rId13"/>
    <p:sldId id="323" r:id="rId14"/>
  </p:sldIdLst>
  <p:sldSz cx="20104100" cy="11309350"/>
  <p:notesSz cx="20104100" cy="11309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FF99CC"/>
    <a:srgbClr val="FDD7F5"/>
    <a:srgbClr val="0000FF"/>
    <a:srgbClr val="D5FAFF"/>
    <a:srgbClr val="3333FF"/>
    <a:srgbClr val="99FF33"/>
    <a:srgbClr val="FFFFCC"/>
    <a:srgbClr val="FFFF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3" autoAdjust="0"/>
    <p:restoredTop sz="80976" autoAdjust="0"/>
  </p:normalViewPr>
  <p:slideViewPr>
    <p:cSldViewPr>
      <p:cViewPr varScale="1">
        <p:scale>
          <a:sx n="42" d="100"/>
          <a:sy n="42" d="100"/>
        </p:scale>
        <p:origin x="98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55" name="页眉占位符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zh-CN" altLang="en-US"/>
          </a:p>
        </p:txBody>
      </p:sp>
      <p:sp>
        <p:nvSpPr>
          <p:cNvPr id="1048856" name="日期占位符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EA31A05F-5611-4786-AF33-BE35705EEF26}" type="datetimeFigureOut">
              <a:rPr lang="zh-CN" altLang="en-US" smtClean="0"/>
              <a:t>2023/6/27</a:t>
            </a:fld>
            <a:endParaRPr lang="zh-CN" altLang="en-US"/>
          </a:p>
        </p:txBody>
      </p:sp>
      <p:sp>
        <p:nvSpPr>
          <p:cNvPr id="1048857" name="幻灯片图像占位符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58" name="备注占位符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59" name="页脚占位符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zh-CN" altLang="en-US"/>
          </a:p>
        </p:txBody>
      </p:sp>
      <p:sp>
        <p:nvSpPr>
          <p:cNvPr id="1048860" name="灯片编号占位符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87FCE144-D5A4-4C71-9FB6-2A256C7E993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74DDE8A-1023-4973-943E-0C7DD71D6807}"/>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r>
              <a:rPr lang="en-US" altLang="zh-CN" dirty="0"/>
              <a:t>D3PM</a:t>
            </a:r>
            <a:r>
              <a:rPr lang="zh-CN" altLang="en-US" dirty="0"/>
              <a:t>：</a:t>
            </a:r>
            <a:r>
              <a:rPr lang="en-US" altLang="zh-CN" dirty="0"/>
              <a:t>google research</a:t>
            </a:r>
          </a:p>
          <a:p>
            <a:r>
              <a:rPr lang="en-US" altLang="zh-CN" dirty="0"/>
              <a:t>Bert-Mouth</a:t>
            </a:r>
            <a:r>
              <a:rPr lang="zh-CN" altLang="en-US" dirty="0"/>
              <a:t>：每次选定一个位置采样出</a:t>
            </a:r>
            <a:r>
              <a:rPr lang="en-US" altLang="zh-CN" dirty="0"/>
              <a:t>word</a:t>
            </a:r>
          </a:p>
          <a:p>
            <a:r>
              <a:rPr lang="en-US" altLang="zh-CN" dirty="0"/>
              <a:t>Bleu</a:t>
            </a:r>
            <a:r>
              <a:rPr lang="zh-CN" altLang="en-US" dirty="0"/>
              <a:t>：采样得到的句子和测试集之间的相似度计算</a:t>
            </a:r>
            <a:endParaRPr lang="en-US" altLang="zh-CN" dirty="0"/>
          </a:p>
          <a:p>
            <a:r>
              <a:rPr lang="en-US" altLang="zh-CN" dirty="0"/>
              <a:t>Self-blue</a:t>
            </a:r>
            <a:r>
              <a:rPr lang="zh-CN" altLang="en-US" dirty="0"/>
              <a:t>：采样得到的句子两两之间的相似度计算</a:t>
            </a:r>
            <a:endParaRPr lang="en-US" altLang="zh-CN" dirty="0"/>
          </a:p>
          <a:p>
            <a:r>
              <a:rPr lang="zh-CN" altLang="en-US" dirty="0"/>
              <a:t>结果：</a:t>
            </a:r>
            <a:endParaRPr lang="en-US" altLang="zh-CN" dirty="0"/>
          </a:p>
          <a:p>
            <a:pPr marL="228600" indent="-228600">
              <a:buAutoNum type="arabicPeriod"/>
            </a:pPr>
            <a:r>
              <a:rPr lang="zh-CN" altLang="en-US" dirty="0"/>
              <a:t>最好</a:t>
            </a:r>
            <a:endParaRPr lang="en-US" altLang="zh-CN" dirty="0"/>
          </a:p>
          <a:p>
            <a:pPr marL="228600" indent="-228600">
              <a:buAutoNum type="arabicPeriod"/>
            </a:pPr>
            <a:r>
              <a:rPr lang="zh-CN" altLang="en-US" dirty="0"/>
              <a:t>和连续模型比效果好，可能是因为 离散</a:t>
            </a:r>
            <a:r>
              <a:rPr lang="en-US" altLang="zh-CN" dirty="0"/>
              <a:t>+</a:t>
            </a:r>
            <a:r>
              <a:rPr lang="zh-CN" altLang="en-US" dirty="0"/>
              <a:t>预训练。</a:t>
            </a:r>
            <a:r>
              <a:rPr lang="en-US" altLang="zh-CN" dirty="0"/>
              <a:t>Diffusion-LM</a:t>
            </a:r>
            <a:r>
              <a:rPr lang="zh-CN" altLang="en-US" dirty="0"/>
              <a:t>预训练差可能是因为</a:t>
            </a:r>
            <a:r>
              <a:rPr lang="en-US" altLang="zh-CN" dirty="0" err="1"/>
              <a:t>bert</a:t>
            </a:r>
            <a:r>
              <a:rPr lang="zh-CN" altLang="en-US" dirty="0"/>
              <a:t>学习的</a:t>
            </a:r>
            <a:r>
              <a:rPr lang="en-US" altLang="zh-CN" dirty="0"/>
              <a:t>embedding</a:t>
            </a:r>
            <a:r>
              <a:rPr lang="zh-CN" altLang="en-US" dirty="0"/>
              <a:t>不适用于高斯分布的</a:t>
            </a:r>
            <a:r>
              <a:rPr lang="en-US" altLang="zh-CN" dirty="0"/>
              <a:t>diffusion process</a:t>
            </a:r>
          </a:p>
          <a:p>
            <a:pPr marL="228600" indent="-228600">
              <a:buAutoNum type="arabicPeriod"/>
            </a:pPr>
            <a:r>
              <a:rPr lang="zh-CN" altLang="en-US" dirty="0"/>
              <a:t>关于</a:t>
            </a:r>
            <a:r>
              <a:rPr lang="en-US" altLang="zh-CN" dirty="0"/>
              <a:t>Time Step</a:t>
            </a:r>
            <a:r>
              <a:rPr lang="zh-CN" altLang="en-US" dirty="0"/>
              <a:t>，</a:t>
            </a:r>
            <a:r>
              <a:rPr lang="en-US" altLang="zh-CN" dirty="0"/>
              <a:t>D3PM</a:t>
            </a:r>
            <a:r>
              <a:rPr lang="zh-CN" altLang="en-US" dirty="0"/>
              <a:t>中</a:t>
            </a:r>
            <a:r>
              <a:rPr lang="en-US" altLang="zh-CN" dirty="0"/>
              <a:t>LTE</a:t>
            </a:r>
            <a:r>
              <a:rPr lang="zh-CN" altLang="en-US" dirty="0"/>
              <a:t>比</a:t>
            </a:r>
            <a:r>
              <a:rPr lang="en-US" altLang="zh-CN" dirty="0"/>
              <a:t>TAD</a:t>
            </a:r>
            <a:r>
              <a:rPr lang="zh-CN" altLang="en-US" dirty="0"/>
              <a:t>好，而</a:t>
            </a:r>
            <a:r>
              <a:rPr lang="en-US" altLang="zh-CN" dirty="0" err="1"/>
              <a:t>DiffusionBert</a:t>
            </a:r>
            <a:r>
              <a:rPr lang="zh-CN" altLang="en-US" dirty="0"/>
              <a:t>中</a:t>
            </a:r>
            <a:r>
              <a:rPr lang="en-US" altLang="zh-CN" dirty="0"/>
              <a:t>TAD</a:t>
            </a:r>
            <a:r>
              <a:rPr lang="zh-CN" altLang="en-US" dirty="0"/>
              <a:t>最好，可能是因为</a:t>
            </a:r>
            <a:r>
              <a:rPr lang="en-US" altLang="zh-CN" dirty="0" err="1"/>
              <a:t>DiffusionBert</a:t>
            </a:r>
            <a:r>
              <a:rPr lang="zh-CN" altLang="en-US" dirty="0"/>
              <a:t>有</a:t>
            </a:r>
            <a:r>
              <a:rPr lang="en-US" altLang="zh-CN" dirty="0"/>
              <a:t>pretrained</a:t>
            </a:r>
          </a:p>
          <a:p>
            <a:pPr marL="228600" indent="-228600">
              <a:buAutoNum type="arabicPeriod"/>
            </a:pPr>
            <a:endParaRPr lang="zh-CN" altLang="en-US" dirty="0"/>
          </a:p>
        </p:txBody>
      </p:sp>
    </p:spTree>
    <p:extLst>
      <p:ext uri="{BB962C8B-B14F-4D97-AF65-F5344CB8AC3E}">
        <p14:creationId xmlns:p14="http://schemas.microsoft.com/office/powerpoint/2010/main" val="1930612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r>
              <a:rPr lang="zh-CN" altLang="en-US" dirty="0"/>
              <a:t>根据不同的采样策略可以去平衡质量和多样性</a:t>
            </a:r>
            <a:endParaRPr lang="en-US" altLang="zh-CN" dirty="0"/>
          </a:p>
          <a:p>
            <a:r>
              <a:rPr lang="en-US" altLang="zh-CN" dirty="0"/>
              <a:t>GPT</a:t>
            </a:r>
            <a:r>
              <a:rPr lang="zh-CN" altLang="en-US" dirty="0"/>
              <a:t>和</a:t>
            </a:r>
            <a:r>
              <a:rPr lang="en-US" altLang="zh-CN" dirty="0"/>
              <a:t>Transformer</a:t>
            </a:r>
            <a:r>
              <a:rPr lang="zh-CN" altLang="en-US" dirty="0"/>
              <a:t>用</a:t>
            </a:r>
            <a:r>
              <a:rPr lang="en-US" altLang="zh-CN" dirty="0"/>
              <a:t>temperature</a:t>
            </a:r>
            <a:r>
              <a:rPr lang="zh-CN" altLang="en-US" dirty="0"/>
              <a:t>去平衡</a:t>
            </a:r>
            <a:endParaRPr lang="en-US" altLang="zh-CN" dirty="0"/>
          </a:p>
          <a:p>
            <a:r>
              <a:rPr lang="zh-CN" altLang="en-US" dirty="0"/>
              <a:t>离散的</a:t>
            </a:r>
            <a:r>
              <a:rPr lang="en-US" altLang="zh-CN" dirty="0"/>
              <a:t>Diffusion</a:t>
            </a:r>
            <a:r>
              <a:rPr lang="zh-CN" altLang="en-US" dirty="0"/>
              <a:t>可以用</a:t>
            </a:r>
            <a:r>
              <a:rPr lang="en-US" altLang="zh-CN" dirty="0" err="1"/>
              <a:t>topk</a:t>
            </a:r>
            <a:r>
              <a:rPr lang="zh-CN" altLang="en-US" dirty="0"/>
              <a:t>平衡（在每一次采样的时候）</a:t>
            </a:r>
          </a:p>
        </p:txBody>
      </p:sp>
    </p:spTree>
    <p:extLst>
      <p:ext uri="{BB962C8B-B14F-4D97-AF65-F5344CB8AC3E}">
        <p14:creationId xmlns:p14="http://schemas.microsoft.com/office/powerpoint/2010/main" val="3734659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476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r>
              <a:rPr lang="zh-CN" altLang="en-US" dirty="0"/>
              <a:t>前向过程，就是在</a:t>
            </a:r>
            <a:r>
              <a:rPr lang="en-US" altLang="zh-CN" dirty="0"/>
              <a:t>x0</a:t>
            </a:r>
            <a:r>
              <a:rPr lang="zh-CN" altLang="en-US" dirty="0"/>
              <a:t>（原样本）的基础上不断添加高斯噪声，使最后的状态</a:t>
            </a:r>
            <a:r>
              <a:rPr lang="en-US" altLang="zh-CN" dirty="0"/>
              <a:t>XT</a:t>
            </a:r>
            <a:r>
              <a:rPr lang="zh-CN" altLang="en-US" dirty="0"/>
              <a:t>接近于标准高斯分布</a:t>
            </a:r>
            <a:endParaRPr lang="en-US" altLang="zh-CN" dirty="0"/>
          </a:p>
          <a:p>
            <a:r>
              <a:rPr lang="zh-CN" altLang="en-US" b="1" i="0" dirty="0">
                <a:solidFill>
                  <a:srgbClr val="121212"/>
                </a:solidFill>
                <a:effectLst/>
                <a:latin typeface="-apple-system"/>
              </a:rPr>
              <a:t>当 </a:t>
            </a:r>
            <a:r>
              <a:rPr lang="zh-CN" altLang="en-US" b="0" i="0" dirty="0">
                <a:solidFill>
                  <a:srgbClr val="121212"/>
                </a:solidFill>
                <a:effectLst/>
                <a:latin typeface="-apple-system"/>
              </a:rPr>
              <a:t>��</a:t>
            </a:r>
            <a:r>
              <a:rPr lang="zh-CN" altLang="en-US" b="1" i="0" dirty="0">
                <a:solidFill>
                  <a:srgbClr val="121212"/>
                </a:solidFill>
                <a:effectLst/>
                <a:latin typeface="-apple-system"/>
              </a:rPr>
              <a:t> 足够小时，在扩散过程的逆过程（生成过程）中， </a:t>
            </a:r>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1" i="0" dirty="0">
                <a:solidFill>
                  <a:srgbClr val="121212"/>
                </a:solidFill>
                <a:effectLst/>
                <a:latin typeface="-apple-system"/>
              </a:rPr>
              <a:t> 也将（近似）符合高斯分布</a:t>
            </a:r>
            <a:endParaRPr lang="en-US" altLang="zh-CN" dirty="0"/>
          </a:p>
          <a:p>
            <a:r>
              <a:rPr lang="zh-CN" altLang="en-US" dirty="0"/>
              <a:t>逆向过程，从标准高斯分布采样开始，不断去噪，获得最后的结果，</a:t>
            </a:r>
            <a:r>
              <a:rPr lang="zh-CN" altLang="en-US" b="0" i="0" dirty="0">
                <a:solidFill>
                  <a:srgbClr val="121212"/>
                </a:solidFill>
                <a:effectLst/>
                <a:latin typeface="-apple-system"/>
              </a:rPr>
              <a:t>没有解析形式的，因而需要学习每个</a:t>
            </a:r>
            <a:r>
              <a:rPr lang="en-US" altLang="zh-CN" b="0" i="0" dirty="0">
                <a:solidFill>
                  <a:srgbClr val="121212"/>
                </a:solidFill>
                <a:effectLst/>
                <a:latin typeface="-apple-system"/>
              </a:rPr>
              <a:t>t</a:t>
            </a:r>
            <a:r>
              <a:rPr lang="zh-CN" altLang="en-US" b="0" i="0" dirty="0">
                <a:solidFill>
                  <a:srgbClr val="121212"/>
                </a:solidFill>
                <a:effectLst/>
                <a:latin typeface="-apple-system"/>
              </a:rPr>
              <a:t>时刻的均值和方差参数</a:t>
            </a:r>
            <a:endParaRPr lang="zh-CN" altLang="en-US" dirty="0"/>
          </a:p>
        </p:txBody>
      </p:sp>
    </p:spTree>
    <p:extLst>
      <p:ext uri="{BB962C8B-B14F-4D97-AF65-F5344CB8AC3E}">
        <p14:creationId xmlns:p14="http://schemas.microsoft.com/office/powerpoint/2010/main" val="285550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4336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r>
              <a:rPr lang="en-US" altLang="zh-CN" dirty="0"/>
              <a:t>1. </a:t>
            </a:r>
            <a:r>
              <a:rPr lang="zh-CN" altLang="en-US" dirty="0"/>
              <a:t>吸收态就是在马尔可夫链中无论从哪个状态开始最终都会转移到的状态</a:t>
            </a:r>
          </a:p>
        </p:txBody>
      </p:sp>
    </p:spTree>
    <p:extLst>
      <p:ext uri="{BB962C8B-B14F-4D97-AF65-F5344CB8AC3E}">
        <p14:creationId xmlns:p14="http://schemas.microsoft.com/office/powerpoint/2010/main" val="1725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365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r>
              <a:rPr lang="zh-CN" altLang="en-US" dirty="0"/>
              <a:t>在从纯噪音还原数据的过程中，会出现一种</a:t>
            </a:r>
            <a:r>
              <a:rPr lang="en-US" altLang="zh-CN" dirty="0"/>
              <a:t>easy-first-generation</a:t>
            </a:r>
            <a:r>
              <a:rPr lang="zh-CN" altLang="en-US" dirty="0"/>
              <a:t>的现象，即模</a:t>
            </a:r>
            <a:r>
              <a:rPr lang="zh-CN" altLang="en-US" b="0" i="0" dirty="0">
                <a:solidFill>
                  <a:srgbClr val="121212"/>
                </a:solidFill>
                <a:effectLst/>
                <a:latin typeface="-apple-system"/>
              </a:rPr>
              <a:t>型优先生成出现频率最高的</a:t>
            </a:r>
            <a:r>
              <a:rPr lang="en-US" altLang="zh-CN" b="0" i="0" dirty="0">
                <a:solidFill>
                  <a:srgbClr val="121212"/>
                </a:solidFill>
                <a:effectLst/>
                <a:latin typeface="-apple-system"/>
              </a:rPr>
              <a:t>token</a:t>
            </a: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每个</a:t>
            </a:r>
            <a:r>
              <a:rPr lang="en-US" altLang="zh-CN" b="0" i="0" dirty="0">
                <a:solidFill>
                  <a:srgbClr val="121212"/>
                </a:solidFill>
                <a:effectLst/>
                <a:latin typeface="-apple-system"/>
              </a:rPr>
              <a:t>t</a:t>
            </a:r>
            <a:r>
              <a:rPr lang="zh-CN" altLang="en-US" b="0" i="0" dirty="0">
                <a:solidFill>
                  <a:srgbClr val="121212"/>
                </a:solidFill>
                <a:effectLst/>
                <a:latin typeface="-apple-system"/>
              </a:rPr>
              <a:t>步骤</a:t>
            </a:r>
            <a:endParaRPr lang="zh-CN" altLang="en-US" dirty="0"/>
          </a:p>
        </p:txBody>
      </p:sp>
    </p:spTree>
    <p:extLst>
      <p:ext uri="{BB962C8B-B14F-4D97-AF65-F5344CB8AC3E}">
        <p14:creationId xmlns:p14="http://schemas.microsoft.com/office/powerpoint/2010/main" val="118451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r>
              <a:rPr lang="zh-CN" altLang="en-US" dirty="0"/>
              <a:t>在从纯噪音还原数据的过程中，会出现一种</a:t>
            </a:r>
            <a:r>
              <a:rPr lang="en-US" altLang="zh-CN" dirty="0"/>
              <a:t>easy-first-generation</a:t>
            </a:r>
            <a:r>
              <a:rPr lang="zh-CN" altLang="en-US" dirty="0"/>
              <a:t>的现象，即模</a:t>
            </a:r>
            <a:r>
              <a:rPr lang="zh-CN" altLang="en-US" b="0" i="0" dirty="0">
                <a:solidFill>
                  <a:srgbClr val="121212"/>
                </a:solidFill>
                <a:effectLst/>
                <a:latin typeface="-apple-system"/>
              </a:rPr>
              <a:t>型优先生成出现频率最高的</a:t>
            </a:r>
            <a:r>
              <a:rPr lang="en-US" altLang="zh-CN" b="0" i="0" dirty="0">
                <a:solidFill>
                  <a:srgbClr val="121212"/>
                </a:solidFill>
                <a:effectLst/>
                <a:latin typeface="-apple-system"/>
              </a:rPr>
              <a:t>token</a:t>
            </a:r>
          </a:p>
          <a:p>
            <a:endParaRPr lang="en-US" altLang="zh-CN" b="0" i="0" dirty="0">
              <a:solidFill>
                <a:srgbClr val="121212"/>
              </a:solidFill>
              <a:effectLst/>
              <a:latin typeface="-apple-system"/>
            </a:endParaRPr>
          </a:p>
          <a:p>
            <a:r>
              <a:rPr lang="zh-CN" altLang="en-US" b="0" i="0" dirty="0">
                <a:solidFill>
                  <a:srgbClr val="121212"/>
                </a:solidFill>
                <a:effectLst/>
                <a:latin typeface="-apple-system"/>
              </a:rPr>
              <a:t>每个</a:t>
            </a:r>
            <a:r>
              <a:rPr lang="en-US" altLang="zh-CN" b="0" i="0" dirty="0">
                <a:solidFill>
                  <a:srgbClr val="121212"/>
                </a:solidFill>
                <a:effectLst/>
                <a:latin typeface="-apple-system"/>
              </a:rPr>
              <a:t>t</a:t>
            </a:r>
            <a:r>
              <a:rPr lang="zh-CN" altLang="en-US" b="0" i="0" dirty="0">
                <a:solidFill>
                  <a:srgbClr val="121212"/>
                </a:solidFill>
                <a:effectLst/>
                <a:latin typeface="-apple-system"/>
              </a:rPr>
              <a:t>步骤</a:t>
            </a:r>
            <a:endParaRPr lang="zh-CN" altLang="en-US" dirty="0"/>
          </a:p>
        </p:txBody>
      </p:sp>
    </p:spTree>
    <p:extLst>
      <p:ext uri="{BB962C8B-B14F-4D97-AF65-F5344CB8AC3E}">
        <p14:creationId xmlns:p14="http://schemas.microsoft.com/office/powerpoint/2010/main" val="223900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658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F8EA3F1-8B35-4F4D-A348-FCE107AE620E}"/>
              </a:ext>
            </a:extLst>
          </p:cNvPr>
          <p:cNvSpPr>
            <a:spLocks noGrp="1"/>
          </p:cNvSpPr>
          <p:nvPr>
            <p:ph type="body" idx="1"/>
          </p:nvPr>
        </p:nvSpPr>
        <p:spPr/>
        <p:txBody>
          <a:bodyPr/>
          <a:lstStyle/>
          <a:p>
            <a:r>
              <a:rPr lang="zh-CN" altLang="en-US" dirty="0"/>
              <a:t>关系抽取为例子</a:t>
            </a:r>
          </a:p>
        </p:txBody>
      </p:sp>
    </p:spTree>
    <p:extLst>
      <p:ext uri="{BB962C8B-B14F-4D97-AF65-F5344CB8AC3E}">
        <p14:creationId xmlns:p14="http://schemas.microsoft.com/office/powerpoint/2010/main" val="383538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Holder 2"/>
          <p:cNvSpPr>
            <a:spLocks noGrp="1"/>
          </p:cNvSpPr>
          <p:nvPr>
            <p:ph type="title"/>
          </p:nvPr>
        </p:nvSpPr>
        <p:spPr>
          <a:xfrm>
            <a:off x="8219931" y="-26811"/>
            <a:ext cx="6650134" cy="1169035"/>
          </a:xfrm>
        </p:spPr>
        <p:txBody>
          <a:bodyPr lIns="0" tIns="0" rIns="0" bIns="0"/>
          <a:lstStyle>
            <a:lvl1pPr>
              <a:defRPr sz="7500" b="0" i="0">
                <a:solidFill>
                  <a:srgbClr val="24242E"/>
                </a:solidFill>
                <a:latin typeface="Gill Sans MT"/>
                <a:cs typeface="Gill Sans MT"/>
              </a:defRPr>
            </a:lvl1pPr>
          </a:lstStyle>
          <a:p>
            <a:endParaRPr dirty="0"/>
          </a:p>
        </p:txBody>
      </p:sp>
      <p:sp>
        <p:nvSpPr>
          <p:cNvPr id="1048583" name="Holder 3"/>
          <p:cNvSpPr>
            <a:spLocks noGrp="1"/>
          </p:cNvSpPr>
          <p:nvPr>
            <p:ph type="body" idx="1"/>
          </p:nvPr>
        </p:nvSpPr>
        <p:spPr/>
        <p:txBody>
          <a:bodyPr lIns="0" tIns="0" rIns="0" bIns="0"/>
          <a:lstStyle>
            <a:lvl1pPr>
              <a:defRPr b="0" i="0">
                <a:solidFill>
                  <a:schemeClr val="tx1"/>
                </a:solidFill>
              </a:defRPr>
            </a:lvl1pPr>
          </a:lstStyle>
          <a:p>
            <a:endParaRPr dirty="0"/>
          </a:p>
        </p:txBody>
      </p:sp>
      <p:sp>
        <p:nvSpPr>
          <p:cNvPr id="10485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1048586" name="Holder 6"/>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19"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1048820" name="日期占位符 2"/>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21" name="页脚占位符 3"/>
          <p:cNvSpPr>
            <a:spLocks noGrp="1"/>
          </p:cNvSpPr>
          <p:nvPr>
            <p:ph type="ftr" sz="quarter" idx="11"/>
          </p:nvPr>
        </p:nvSpPr>
        <p:spPr/>
        <p:txBody>
          <a:bodyPr/>
          <a:lstStyle/>
          <a:p>
            <a:endParaRPr lang="zh-CN" altLang="en-US"/>
          </a:p>
        </p:txBody>
      </p:sp>
      <p:sp>
        <p:nvSpPr>
          <p:cNvPr id="1048822" name="灯片编号占位符 4"/>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803" name="日期占位符 1"/>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04" name="页脚占位符 2"/>
          <p:cNvSpPr>
            <a:spLocks noGrp="1"/>
          </p:cNvSpPr>
          <p:nvPr>
            <p:ph type="ftr" sz="quarter" idx="11"/>
          </p:nvPr>
        </p:nvSpPr>
        <p:spPr/>
        <p:txBody>
          <a:bodyPr/>
          <a:lstStyle/>
          <a:p>
            <a:endParaRPr lang="zh-CN" altLang="en-US"/>
          </a:p>
        </p:txBody>
      </p:sp>
      <p:sp>
        <p:nvSpPr>
          <p:cNvPr id="1048805" name="灯片编号占位符 3"/>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97" name="标题 1"/>
          <p:cNvSpPr>
            <a:spLocks noGrp="1"/>
          </p:cNvSpPr>
          <p:nvPr>
            <p:ph type="title"/>
          </p:nvPr>
        </p:nvSpPr>
        <p:spPr>
          <a:xfrm>
            <a:off x="1384300" y="754063"/>
            <a:ext cx="6484938" cy="2638425"/>
          </a:xfrm>
          <a:prstGeom prst="rect">
            <a:avLst/>
          </a:prstGeom>
        </p:spPr>
        <p:txBody>
          <a:bodyPr anchor="b"/>
          <a:lstStyle>
            <a:lvl1pPr>
              <a:defRPr sz="3200"/>
            </a:lvl1pPr>
          </a:lstStyle>
          <a:p>
            <a:r>
              <a:rPr lang="zh-CN" altLang="en-US"/>
              <a:t>单击此处编辑母版标题样式</a:t>
            </a:r>
          </a:p>
        </p:txBody>
      </p:sp>
      <p:sp>
        <p:nvSpPr>
          <p:cNvPr id="1048798" name="内容占位符 2"/>
          <p:cNvSpPr>
            <a:spLocks noGrp="1"/>
          </p:cNvSpPr>
          <p:nvPr>
            <p:ph idx="1"/>
          </p:nvPr>
        </p:nvSpPr>
        <p:spPr>
          <a:xfrm>
            <a:off x="8547100" y="1628775"/>
            <a:ext cx="10177463" cy="8035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99" name="文本占位符 3"/>
          <p:cNvSpPr>
            <a:spLocks noGrp="1"/>
          </p:cNvSpPr>
          <p:nvPr>
            <p:ph type="body" sz="half" idx="2"/>
          </p:nvPr>
        </p:nvSpPr>
        <p:spPr>
          <a:xfrm>
            <a:off x="1384300" y="3392488"/>
            <a:ext cx="6484938" cy="62865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800" name="日期占位符 4"/>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01" name="页脚占位符 5"/>
          <p:cNvSpPr>
            <a:spLocks noGrp="1"/>
          </p:cNvSpPr>
          <p:nvPr>
            <p:ph type="ftr" sz="quarter" idx="11"/>
          </p:nvPr>
        </p:nvSpPr>
        <p:spPr/>
        <p:txBody>
          <a:bodyPr/>
          <a:lstStyle/>
          <a:p>
            <a:endParaRPr lang="zh-CN" altLang="en-US"/>
          </a:p>
        </p:txBody>
      </p:sp>
      <p:sp>
        <p:nvSpPr>
          <p:cNvPr id="1048802" name="灯片编号占位符 6"/>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91" name="标题 1"/>
          <p:cNvSpPr>
            <a:spLocks noGrp="1"/>
          </p:cNvSpPr>
          <p:nvPr>
            <p:ph type="title"/>
          </p:nvPr>
        </p:nvSpPr>
        <p:spPr>
          <a:xfrm>
            <a:off x="1384300" y="754063"/>
            <a:ext cx="6484938" cy="2638425"/>
          </a:xfrm>
          <a:prstGeom prst="rect">
            <a:avLst/>
          </a:prstGeom>
        </p:spPr>
        <p:txBody>
          <a:bodyPr anchor="b"/>
          <a:lstStyle>
            <a:lvl1pPr>
              <a:defRPr sz="3200"/>
            </a:lvl1pPr>
          </a:lstStyle>
          <a:p>
            <a:r>
              <a:rPr lang="zh-CN" altLang="en-US"/>
              <a:t>单击此处编辑母版标题样式</a:t>
            </a:r>
          </a:p>
        </p:txBody>
      </p:sp>
      <p:sp>
        <p:nvSpPr>
          <p:cNvPr id="1048792" name="图片占位符 2"/>
          <p:cNvSpPr>
            <a:spLocks noGrp="1"/>
          </p:cNvSpPr>
          <p:nvPr>
            <p:ph type="pic" idx="1"/>
          </p:nvPr>
        </p:nvSpPr>
        <p:spPr>
          <a:xfrm>
            <a:off x="8547100" y="1628775"/>
            <a:ext cx="10177463" cy="80359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93" name="文本占位符 3"/>
          <p:cNvSpPr>
            <a:spLocks noGrp="1"/>
          </p:cNvSpPr>
          <p:nvPr>
            <p:ph type="body" sz="half" idx="2"/>
          </p:nvPr>
        </p:nvSpPr>
        <p:spPr>
          <a:xfrm>
            <a:off x="1384300" y="3392488"/>
            <a:ext cx="6484938" cy="62865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48794" name="日期占位符 4"/>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795" name="页脚占位符 5"/>
          <p:cNvSpPr>
            <a:spLocks noGrp="1"/>
          </p:cNvSpPr>
          <p:nvPr>
            <p:ph type="ftr" sz="quarter" idx="11"/>
          </p:nvPr>
        </p:nvSpPr>
        <p:spPr/>
        <p:txBody>
          <a:bodyPr/>
          <a:lstStyle/>
          <a:p>
            <a:endParaRPr lang="zh-CN" altLang="en-US"/>
          </a:p>
        </p:txBody>
      </p:sp>
      <p:sp>
        <p:nvSpPr>
          <p:cNvPr id="1048796" name="灯片编号占位符 6"/>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23"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1048824" name="竖排文字占位符 2"/>
          <p:cNvSpPr>
            <a:spLocks noGrp="1"/>
          </p:cNvSpPr>
          <p:nvPr>
            <p:ph type="body" orient="vert" idx="1"/>
          </p:nvPr>
        </p:nvSpPr>
        <p:spPr>
          <a:xfrm>
            <a:off x="1382713" y="3009900"/>
            <a:ext cx="17338675" cy="717708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25" name="日期占位符 3"/>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26" name="页脚占位符 4"/>
          <p:cNvSpPr>
            <a:spLocks noGrp="1"/>
          </p:cNvSpPr>
          <p:nvPr>
            <p:ph type="ftr" sz="quarter" idx="11"/>
          </p:nvPr>
        </p:nvSpPr>
        <p:spPr/>
        <p:txBody>
          <a:bodyPr/>
          <a:lstStyle/>
          <a:p>
            <a:endParaRPr lang="zh-CN" altLang="en-US"/>
          </a:p>
        </p:txBody>
      </p:sp>
      <p:sp>
        <p:nvSpPr>
          <p:cNvPr id="1048827" name="灯片编号占位符 5"/>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814" name="竖排标题 1"/>
          <p:cNvSpPr>
            <a:spLocks noGrp="1"/>
          </p:cNvSpPr>
          <p:nvPr>
            <p:ph type="title" orient="vert"/>
          </p:nvPr>
        </p:nvSpPr>
        <p:spPr>
          <a:xfrm>
            <a:off x="14387513" y="601663"/>
            <a:ext cx="4333875" cy="9585325"/>
          </a:xfrm>
          <a:prstGeom prst="rect">
            <a:avLst/>
          </a:prstGeom>
        </p:spPr>
        <p:txBody>
          <a:bodyPr vert="eaVert"/>
          <a:lstStyle/>
          <a:p>
            <a:r>
              <a:rPr lang="zh-CN" altLang="en-US"/>
              <a:t>单击此处编辑母版标题样式</a:t>
            </a:r>
          </a:p>
        </p:txBody>
      </p:sp>
      <p:sp>
        <p:nvSpPr>
          <p:cNvPr id="1048815" name="竖排文字占位符 2"/>
          <p:cNvSpPr>
            <a:spLocks noGrp="1"/>
          </p:cNvSpPr>
          <p:nvPr>
            <p:ph type="body" orient="vert" idx="1"/>
          </p:nvPr>
        </p:nvSpPr>
        <p:spPr>
          <a:xfrm>
            <a:off x="1382713" y="601663"/>
            <a:ext cx="12852400" cy="95853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6" name="日期占位符 3"/>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17" name="页脚占位符 4"/>
          <p:cNvSpPr>
            <a:spLocks noGrp="1"/>
          </p:cNvSpPr>
          <p:nvPr>
            <p:ph type="ftr" sz="quarter" idx="11"/>
          </p:nvPr>
        </p:nvSpPr>
        <p:spPr/>
        <p:txBody>
          <a:bodyPr/>
          <a:lstStyle/>
          <a:p>
            <a:endParaRPr lang="zh-CN" altLang="en-US"/>
          </a:p>
        </p:txBody>
      </p:sp>
      <p:sp>
        <p:nvSpPr>
          <p:cNvPr id="1048818" name="灯片编号占位符 5"/>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48839"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1048840" name="日期占位符 2"/>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41" name="页脚占位符 3"/>
          <p:cNvSpPr>
            <a:spLocks noGrp="1"/>
          </p:cNvSpPr>
          <p:nvPr>
            <p:ph type="ftr" sz="quarter" idx="11"/>
          </p:nvPr>
        </p:nvSpPr>
        <p:spPr/>
        <p:txBody>
          <a:bodyPr/>
          <a:lstStyle/>
          <a:p>
            <a:endParaRPr lang="zh-CN" altLang="en-US"/>
          </a:p>
        </p:txBody>
      </p:sp>
      <p:sp>
        <p:nvSpPr>
          <p:cNvPr id="1048842" name="灯片编号占位符 4"/>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590" name="Holder 2"/>
          <p:cNvSpPr>
            <a:spLocks noGrp="1"/>
          </p:cNvSpPr>
          <p:nvPr>
            <p:ph type="title"/>
          </p:nvPr>
        </p:nvSpPr>
        <p:spPr/>
        <p:txBody>
          <a:bodyPr lIns="0" tIns="0" rIns="0" bIns="0"/>
          <a:lstStyle>
            <a:lvl1pPr>
              <a:defRPr sz="7500" b="0" i="0">
                <a:solidFill>
                  <a:srgbClr val="24242E"/>
                </a:solidFill>
                <a:latin typeface="Gill Sans MT"/>
                <a:cs typeface="Gill Sans MT"/>
              </a:defRPr>
            </a:lvl1pPr>
          </a:lstStyle>
          <a:p>
            <a:endParaRPr/>
          </a:p>
        </p:txBody>
      </p:sp>
      <p:sp>
        <p:nvSpPr>
          <p:cNvPr id="1048591" name="Holder 3"/>
          <p:cNvSpPr>
            <a:spLocks noGrp="1"/>
          </p:cNvSpPr>
          <p:nvPr>
            <p:ph sz="half" idx="2"/>
          </p:nvPr>
        </p:nvSpPr>
        <p:spPr>
          <a:xfrm>
            <a:off x="1005205" y="2601150"/>
            <a:ext cx="8745284" cy="7464171"/>
          </a:xfrm>
          <a:prstGeom prst="rect">
            <a:avLst/>
          </a:prstGeom>
        </p:spPr>
        <p:txBody>
          <a:bodyPr wrap="square" lIns="0" tIns="0" rIns="0" bIns="0">
            <a:spAutoFit/>
          </a:bodyPr>
          <a:lstStyle/>
          <a:p>
            <a:endParaRPr/>
          </a:p>
        </p:txBody>
      </p:sp>
      <p:sp>
        <p:nvSpPr>
          <p:cNvPr id="1048592" name="Holder 4"/>
          <p:cNvSpPr>
            <a:spLocks noGrp="1"/>
          </p:cNvSpPr>
          <p:nvPr>
            <p:ph sz="half" idx="3"/>
          </p:nvPr>
        </p:nvSpPr>
        <p:spPr>
          <a:xfrm>
            <a:off x="10353611" y="2601150"/>
            <a:ext cx="8745284" cy="7464171"/>
          </a:xfrm>
          <a:prstGeom prst="rect">
            <a:avLst/>
          </a:prstGeom>
        </p:spPr>
        <p:txBody>
          <a:bodyPr wrap="square" lIns="0" tIns="0" rIns="0" bIns="0">
            <a:spAutoFit/>
          </a:bodyPr>
          <a:lstStyle/>
          <a:p>
            <a:endParaRPr/>
          </a:p>
        </p:txBody>
      </p:sp>
      <p:sp>
        <p:nvSpPr>
          <p:cNvPr id="10485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1048595" name="Holder 7"/>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843" name="Holder 2"/>
          <p:cNvSpPr>
            <a:spLocks noGrp="1"/>
          </p:cNvSpPr>
          <p:nvPr>
            <p:ph type="title"/>
          </p:nvPr>
        </p:nvSpPr>
        <p:spPr/>
        <p:txBody>
          <a:bodyPr lIns="0" tIns="0" rIns="0" bIns="0"/>
          <a:lstStyle>
            <a:lvl1pPr>
              <a:defRPr sz="7500" b="0" i="0">
                <a:solidFill>
                  <a:srgbClr val="24242E"/>
                </a:solidFill>
                <a:latin typeface="Gill Sans MT"/>
                <a:cs typeface="Gill Sans MT"/>
              </a:defRPr>
            </a:lvl1pPr>
          </a:lstStyle>
          <a:p>
            <a:endParaRPr/>
          </a:p>
        </p:txBody>
      </p:sp>
      <p:sp>
        <p:nvSpPr>
          <p:cNvPr id="1048844"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845"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1048846" name="Holder 5"/>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bg>
      <p:bgRef idx="1001">
        <a:schemeClr val="bg1"/>
      </p:bgRef>
    </p:bg>
    <p:spTree>
      <p:nvGrpSpPr>
        <p:cNvPr id="1" name=""/>
        <p:cNvGrpSpPr/>
        <p:nvPr/>
      </p:nvGrpSpPr>
      <p:grpSpPr>
        <a:xfrm>
          <a:off x="0" y="0"/>
          <a:ext cx="0" cy="0"/>
          <a:chOff x="0" y="0"/>
          <a:chExt cx="0" cy="0"/>
        </a:xfrm>
      </p:grpSpPr>
      <p:sp>
        <p:nvSpPr>
          <p:cNvPr id="104884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84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1048849" name="Holder 4"/>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850" name="标题 1"/>
          <p:cNvSpPr>
            <a:spLocks noGrp="1"/>
          </p:cNvSpPr>
          <p:nvPr>
            <p:ph type="ctrTitle"/>
          </p:nvPr>
        </p:nvSpPr>
        <p:spPr>
          <a:xfrm>
            <a:off x="2513013" y="1851025"/>
            <a:ext cx="15078075" cy="3937000"/>
          </a:xfrm>
          <a:prstGeom prst="rect">
            <a:avLst/>
          </a:prstGeom>
        </p:spPr>
        <p:txBody>
          <a:bodyPr anchor="b"/>
          <a:lstStyle>
            <a:lvl1pPr algn="ctr">
              <a:defRPr sz="6000"/>
            </a:lvl1pPr>
          </a:lstStyle>
          <a:p>
            <a:r>
              <a:rPr lang="zh-CN" altLang="en-US"/>
              <a:t>单击此处编辑母版标题样式</a:t>
            </a:r>
          </a:p>
        </p:txBody>
      </p:sp>
      <p:sp>
        <p:nvSpPr>
          <p:cNvPr id="1048851" name="副标题 2"/>
          <p:cNvSpPr>
            <a:spLocks noGrp="1"/>
          </p:cNvSpPr>
          <p:nvPr>
            <p:ph type="subTitle" idx="1"/>
          </p:nvPr>
        </p:nvSpPr>
        <p:spPr>
          <a:xfrm>
            <a:off x="2513013" y="5940425"/>
            <a:ext cx="15078075" cy="27305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852" name="日期占位符 3"/>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53" name="页脚占位符 4"/>
          <p:cNvSpPr>
            <a:spLocks noGrp="1"/>
          </p:cNvSpPr>
          <p:nvPr>
            <p:ph type="ftr" sz="quarter" idx="11"/>
          </p:nvPr>
        </p:nvSpPr>
        <p:spPr/>
        <p:txBody>
          <a:bodyPr/>
          <a:lstStyle/>
          <a:p>
            <a:endParaRPr lang="zh-CN" altLang="en-US"/>
          </a:p>
        </p:txBody>
      </p:sp>
      <p:sp>
        <p:nvSpPr>
          <p:cNvPr id="1048854" name="灯片编号占位符 5"/>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86"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1048787" name="内容占位符 2"/>
          <p:cNvSpPr>
            <a:spLocks noGrp="1"/>
          </p:cNvSpPr>
          <p:nvPr>
            <p:ph idx="1"/>
          </p:nvPr>
        </p:nvSpPr>
        <p:spPr>
          <a:xfrm>
            <a:off x="1382713" y="3009900"/>
            <a:ext cx="17338675" cy="71770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88" name="日期占位符 3"/>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789" name="页脚占位符 4"/>
          <p:cNvSpPr>
            <a:spLocks noGrp="1"/>
          </p:cNvSpPr>
          <p:nvPr>
            <p:ph type="ftr" sz="quarter" idx="11"/>
          </p:nvPr>
        </p:nvSpPr>
        <p:spPr/>
        <p:txBody>
          <a:bodyPr/>
          <a:lstStyle/>
          <a:p>
            <a:endParaRPr lang="zh-CN" altLang="en-US"/>
          </a:p>
        </p:txBody>
      </p:sp>
      <p:sp>
        <p:nvSpPr>
          <p:cNvPr id="1048790" name="灯片编号占位符 5"/>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28" name="标题 1"/>
          <p:cNvSpPr>
            <a:spLocks noGrp="1"/>
          </p:cNvSpPr>
          <p:nvPr>
            <p:ph type="title"/>
          </p:nvPr>
        </p:nvSpPr>
        <p:spPr>
          <a:xfrm>
            <a:off x="1371600" y="2819400"/>
            <a:ext cx="17340263" cy="4703763"/>
          </a:xfrm>
          <a:prstGeom prst="rect">
            <a:avLst/>
          </a:prstGeom>
        </p:spPr>
        <p:txBody>
          <a:bodyPr anchor="b"/>
          <a:lstStyle>
            <a:lvl1pPr>
              <a:defRPr sz="6000"/>
            </a:lvl1pPr>
          </a:lstStyle>
          <a:p>
            <a:r>
              <a:rPr lang="zh-CN" altLang="en-US"/>
              <a:t>单击此处编辑母版标题样式</a:t>
            </a:r>
          </a:p>
        </p:txBody>
      </p:sp>
      <p:sp>
        <p:nvSpPr>
          <p:cNvPr id="1048829" name="文本占位符 2"/>
          <p:cNvSpPr>
            <a:spLocks noGrp="1"/>
          </p:cNvSpPr>
          <p:nvPr>
            <p:ph type="body" idx="1"/>
          </p:nvPr>
        </p:nvSpPr>
        <p:spPr>
          <a:xfrm>
            <a:off x="1371600" y="7567613"/>
            <a:ext cx="17340263" cy="2474912"/>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1048830" name="日期占位符 3"/>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31" name="页脚占位符 4"/>
          <p:cNvSpPr>
            <a:spLocks noGrp="1"/>
          </p:cNvSpPr>
          <p:nvPr>
            <p:ph type="ftr" sz="quarter" idx="11"/>
          </p:nvPr>
        </p:nvSpPr>
        <p:spPr/>
        <p:txBody>
          <a:bodyPr/>
          <a:lstStyle/>
          <a:p>
            <a:endParaRPr lang="zh-CN" altLang="en-US"/>
          </a:p>
        </p:txBody>
      </p:sp>
      <p:sp>
        <p:nvSpPr>
          <p:cNvPr id="1048832" name="灯片编号占位符 5"/>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33" name="标题 1"/>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1048834" name="内容占位符 2"/>
          <p:cNvSpPr>
            <a:spLocks noGrp="1"/>
          </p:cNvSpPr>
          <p:nvPr>
            <p:ph sz="half" idx="1"/>
          </p:nvPr>
        </p:nvSpPr>
        <p:spPr>
          <a:xfrm>
            <a:off x="1382713" y="3009900"/>
            <a:ext cx="8593137" cy="71770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35" name="内容占位符 3"/>
          <p:cNvSpPr>
            <a:spLocks noGrp="1"/>
          </p:cNvSpPr>
          <p:nvPr>
            <p:ph sz="half" idx="2"/>
          </p:nvPr>
        </p:nvSpPr>
        <p:spPr>
          <a:xfrm>
            <a:off x="10128250" y="3009900"/>
            <a:ext cx="8593138" cy="71770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36" name="日期占位符 4"/>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37" name="页脚占位符 5"/>
          <p:cNvSpPr>
            <a:spLocks noGrp="1"/>
          </p:cNvSpPr>
          <p:nvPr>
            <p:ph type="ftr" sz="quarter" idx="11"/>
          </p:nvPr>
        </p:nvSpPr>
        <p:spPr/>
        <p:txBody>
          <a:bodyPr/>
          <a:lstStyle/>
          <a:p>
            <a:endParaRPr lang="zh-CN" altLang="en-US"/>
          </a:p>
        </p:txBody>
      </p:sp>
      <p:sp>
        <p:nvSpPr>
          <p:cNvPr id="1048838" name="灯片编号占位符 6"/>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06" name="标题 1"/>
          <p:cNvSpPr>
            <a:spLocks noGrp="1"/>
          </p:cNvSpPr>
          <p:nvPr>
            <p:ph type="title"/>
          </p:nvPr>
        </p:nvSpPr>
        <p:spPr>
          <a:xfrm>
            <a:off x="1384300" y="601663"/>
            <a:ext cx="17340263" cy="2185987"/>
          </a:xfrm>
          <a:prstGeom prst="rect">
            <a:avLst/>
          </a:prstGeom>
        </p:spPr>
        <p:txBody>
          <a:bodyPr/>
          <a:lstStyle/>
          <a:p>
            <a:r>
              <a:rPr lang="zh-CN" altLang="en-US"/>
              <a:t>单击此处编辑母版标题样式</a:t>
            </a:r>
          </a:p>
        </p:txBody>
      </p:sp>
      <p:sp>
        <p:nvSpPr>
          <p:cNvPr id="1048807" name="文本占位符 2"/>
          <p:cNvSpPr>
            <a:spLocks noGrp="1"/>
          </p:cNvSpPr>
          <p:nvPr>
            <p:ph type="body" idx="1"/>
          </p:nvPr>
        </p:nvSpPr>
        <p:spPr>
          <a:xfrm>
            <a:off x="1384300" y="2771775"/>
            <a:ext cx="8505825" cy="13589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808" name="内容占位符 3"/>
          <p:cNvSpPr>
            <a:spLocks noGrp="1"/>
          </p:cNvSpPr>
          <p:nvPr>
            <p:ph sz="half" idx="2"/>
          </p:nvPr>
        </p:nvSpPr>
        <p:spPr>
          <a:xfrm>
            <a:off x="1384300" y="4130675"/>
            <a:ext cx="8505825" cy="60769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09" name="文本占位符 4"/>
          <p:cNvSpPr>
            <a:spLocks noGrp="1"/>
          </p:cNvSpPr>
          <p:nvPr>
            <p:ph type="body" sz="quarter" idx="3"/>
          </p:nvPr>
        </p:nvSpPr>
        <p:spPr>
          <a:xfrm>
            <a:off x="10177463" y="2771775"/>
            <a:ext cx="8547100" cy="13589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48810" name="内容占位符 5"/>
          <p:cNvSpPr>
            <a:spLocks noGrp="1"/>
          </p:cNvSpPr>
          <p:nvPr>
            <p:ph sz="quarter" idx="4"/>
          </p:nvPr>
        </p:nvSpPr>
        <p:spPr>
          <a:xfrm>
            <a:off x="10177463" y="4130675"/>
            <a:ext cx="8547100" cy="60769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1" name="日期占位符 6"/>
          <p:cNvSpPr>
            <a:spLocks noGrp="1"/>
          </p:cNvSpPr>
          <p:nvPr>
            <p:ph type="dt" sz="half" idx="10"/>
          </p:nvPr>
        </p:nvSpPr>
        <p:spPr/>
        <p:txBody>
          <a:bodyPr/>
          <a:lstStyle/>
          <a:p>
            <a:fld id="{B3328C4D-91F9-488C-85A3-8B8806C416B2}" type="datetimeFigureOut">
              <a:rPr lang="zh-CN" altLang="en-US" smtClean="0"/>
              <a:t>2023/6/27</a:t>
            </a:fld>
            <a:endParaRPr lang="zh-CN" altLang="en-US"/>
          </a:p>
        </p:txBody>
      </p:sp>
      <p:sp>
        <p:nvSpPr>
          <p:cNvPr id="1048812" name="页脚占位符 7"/>
          <p:cNvSpPr>
            <a:spLocks noGrp="1"/>
          </p:cNvSpPr>
          <p:nvPr>
            <p:ph type="ftr" sz="quarter" idx="11"/>
          </p:nvPr>
        </p:nvSpPr>
        <p:spPr/>
        <p:txBody>
          <a:bodyPr/>
          <a:lstStyle/>
          <a:p>
            <a:endParaRPr lang="zh-CN" altLang="en-US"/>
          </a:p>
        </p:txBody>
      </p:sp>
      <p:sp>
        <p:nvSpPr>
          <p:cNvPr id="1048813" name="灯片编号占位符 8"/>
          <p:cNvSpPr>
            <a:spLocks noGrp="1"/>
          </p:cNvSpPr>
          <p:nvPr>
            <p:ph type="sldNum" sz="quarter" idx="12"/>
          </p:nvPr>
        </p:nvSpPr>
        <p:spPr/>
        <p:txBody>
          <a:bodyPr/>
          <a:lstStyle/>
          <a:p>
            <a:fld id="{38AD220C-78D0-4980-B12A-D8979685A82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0" y="0"/>
            <a:ext cx="20104100" cy="1502410"/>
          </a:xfrm>
          <a:custGeom>
            <a:avLst/>
            <a:gdLst/>
            <a:ahLst/>
            <a:cxnLst/>
            <a:rect l="l" t="t" r="r" b="b"/>
            <a:pathLst>
              <a:path w="20104100" h="1502410">
                <a:moveTo>
                  <a:pt x="0" y="0"/>
                </a:moveTo>
                <a:lnTo>
                  <a:pt x="0" y="1501917"/>
                </a:lnTo>
                <a:lnTo>
                  <a:pt x="20104099" y="1501917"/>
                </a:lnTo>
                <a:lnTo>
                  <a:pt x="20104099" y="0"/>
                </a:lnTo>
                <a:lnTo>
                  <a:pt x="0" y="0"/>
                </a:lnTo>
                <a:close/>
              </a:path>
            </a:pathLst>
          </a:custGeom>
          <a:solidFill>
            <a:srgbClr val="D4D4FF"/>
          </a:solidFill>
        </p:spPr>
        <p:txBody>
          <a:bodyPr wrap="square" lIns="0" tIns="0" rIns="0" bIns="0" rtlCol="0"/>
          <a:lstStyle/>
          <a:p>
            <a:endParaRPr/>
          </a:p>
        </p:txBody>
      </p:sp>
      <p:sp>
        <p:nvSpPr>
          <p:cNvPr id="1048577" name="Holder 2"/>
          <p:cNvSpPr>
            <a:spLocks noGrp="1"/>
          </p:cNvSpPr>
          <p:nvPr>
            <p:ph type="title"/>
          </p:nvPr>
        </p:nvSpPr>
        <p:spPr>
          <a:xfrm>
            <a:off x="8219931" y="-26811"/>
            <a:ext cx="3664237" cy="1169035"/>
          </a:xfrm>
          <a:prstGeom prst="rect">
            <a:avLst/>
          </a:prstGeom>
        </p:spPr>
        <p:txBody>
          <a:bodyPr wrap="square" lIns="0" tIns="0" rIns="0" bIns="0">
            <a:spAutoFit/>
          </a:bodyPr>
          <a:lstStyle>
            <a:lvl1pPr>
              <a:defRPr sz="7500" b="0" i="0">
                <a:solidFill>
                  <a:srgbClr val="24242E"/>
                </a:solidFill>
                <a:latin typeface="Gill Sans MT"/>
                <a:cs typeface="Gill Sans MT"/>
              </a:defRPr>
            </a:lvl1pPr>
          </a:lstStyle>
          <a:p>
            <a:endParaRPr/>
          </a:p>
        </p:txBody>
      </p:sp>
      <p:sp>
        <p:nvSpPr>
          <p:cNvPr id="1048578" name="Holder 3"/>
          <p:cNvSpPr>
            <a:spLocks noGrp="1"/>
          </p:cNvSpPr>
          <p:nvPr>
            <p:ph type="body" idx="1"/>
          </p:nvPr>
        </p:nvSpPr>
        <p:spPr>
          <a:xfrm>
            <a:off x="5258705" y="3442622"/>
            <a:ext cx="9611360" cy="830997"/>
          </a:xfrm>
          <a:prstGeom prst="rect">
            <a:avLst/>
          </a:prstGeom>
        </p:spPr>
        <p:txBody>
          <a:bodyPr wrap="square" lIns="0" tIns="0" rIns="0" bIns="0">
            <a:spAutoFit/>
          </a:bodyPr>
          <a:lstStyle>
            <a:lvl1pPr>
              <a:defRPr b="0" i="0">
                <a:solidFill>
                  <a:schemeClr val="tx1"/>
                </a:solidFill>
              </a:defRPr>
            </a:lvl1pPr>
          </a:lstStyle>
          <a:p>
            <a:endParaRPr lang="en-US" altLang="zh-CN" dirty="0"/>
          </a:p>
          <a:p>
            <a:endParaRPr lang="en-US" altLang="zh-CN" dirty="0"/>
          </a:p>
          <a:p>
            <a:endParaRPr dirty="0"/>
          </a:p>
        </p:txBody>
      </p:sp>
      <p:sp>
        <p:nvSpPr>
          <p:cNvPr id="1048579"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0"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6/27/2023</a:t>
            </a:fld>
            <a:endParaRPr lang="en-US"/>
          </a:p>
        </p:txBody>
      </p:sp>
      <p:sp>
        <p:nvSpPr>
          <p:cNvPr id="1048581" name="Holder 6"/>
          <p:cNvSpPr>
            <a:spLocks noGrp="1"/>
          </p:cNvSpPr>
          <p:nvPr>
            <p:ph type="sldNum" sz="quarter" idx="7"/>
          </p:nvPr>
        </p:nvSpPr>
        <p:spPr>
          <a:xfrm>
            <a:off x="17089818" y="10753006"/>
            <a:ext cx="369569" cy="362584"/>
          </a:xfrm>
          <a:prstGeom prst="rect">
            <a:avLst/>
          </a:prstGeom>
        </p:spPr>
        <p:txBody>
          <a:bodyPr wrap="square" lIns="0" tIns="0" rIns="0" bIns="0">
            <a:spAutoFit/>
          </a:bodyPr>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285750" indent="-285750">
        <a:buClr>
          <a:srgbClr val="0000FF"/>
        </a:buClr>
        <a:buSzPct val="150000"/>
        <a:buFont typeface="Arial" panose="020B0604020202020204" pitchFamily="34" charset="0"/>
        <a:buChar char="•"/>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82" name="日期占位符 3"/>
          <p:cNvSpPr>
            <a:spLocks noGrp="1"/>
          </p:cNvSpPr>
          <p:nvPr>
            <p:ph type="dt" sz="half" idx="2"/>
          </p:nvPr>
        </p:nvSpPr>
        <p:spPr>
          <a:xfrm>
            <a:off x="1382713" y="10482263"/>
            <a:ext cx="4522787" cy="601662"/>
          </a:xfrm>
          <a:prstGeom prst="rect">
            <a:avLst/>
          </a:prstGeom>
        </p:spPr>
        <p:txBody>
          <a:bodyPr vert="horz" lIns="91440" tIns="45720" rIns="91440" bIns="45720" rtlCol="0" anchor="ctr"/>
          <a:lstStyle>
            <a:lvl1pPr algn="l">
              <a:defRPr sz="1200">
                <a:solidFill>
                  <a:schemeClr val="tx1">
                    <a:tint val="75000"/>
                  </a:schemeClr>
                </a:solidFill>
              </a:defRPr>
            </a:lvl1pPr>
          </a:lstStyle>
          <a:p>
            <a:fld id="{B3328C4D-91F9-488C-85A3-8B8806C416B2}" type="datetimeFigureOut">
              <a:rPr lang="zh-CN" altLang="en-US" smtClean="0"/>
              <a:t>2023/6/27</a:t>
            </a:fld>
            <a:endParaRPr lang="zh-CN" altLang="en-US"/>
          </a:p>
        </p:txBody>
      </p:sp>
      <p:sp>
        <p:nvSpPr>
          <p:cNvPr id="1048783" name="页脚占位符 4"/>
          <p:cNvSpPr>
            <a:spLocks noGrp="1"/>
          </p:cNvSpPr>
          <p:nvPr>
            <p:ph type="ftr" sz="quarter" idx="3"/>
          </p:nvPr>
        </p:nvSpPr>
        <p:spPr>
          <a:xfrm>
            <a:off x="6659563" y="10482263"/>
            <a:ext cx="6784975" cy="6016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784" name="灯片编号占位符 5"/>
          <p:cNvSpPr>
            <a:spLocks noGrp="1"/>
          </p:cNvSpPr>
          <p:nvPr>
            <p:ph type="sldNum" sz="quarter" idx="4"/>
          </p:nvPr>
        </p:nvSpPr>
        <p:spPr>
          <a:xfrm>
            <a:off x="14198600" y="10482263"/>
            <a:ext cx="4522788" cy="601662"/>
          </a:xfrm>
          <a:prstGeom prst="rect">
            <a:avLst/>
          </a:prstGeom>
        </p:spPr>
        <p:txBody>
          <a:bodyPr vert="horz" lIns="91440" tIns="45720" rIns="91440" bIns="45720" rtlCol="0" anchor="ctr"/>
          <a:lstStyle>
            <a:lvl1pPr algn="r">
              <a:defRPr sz="1200">
                <a:solidFill>
                  <a:schemeClr val="tx1">
                    <a:tint val="75000"/>
                  </a:schemeClr>
                </a:solidFill>
              </a:defRPr>
            </a:lvl1pPr>
          </a:lstStyle>
          <a:p>
            <a:fld id="{38AD220C-78D0-4980-B12A-D8979685A82B}" type="slidenum">
              <a:rPr lang="zh-CN" altLang="en-US" smtClean="0"/>
              <a:t>‹#›</a:t>
            </a:fld>
            <a:endParaRPr lang="zh-CN" altLang="en-US"/>
          </a:p>
        </p:txBody>
      </p:sp>
      <p:sp>
        <p:nvSpPr>
          <p:cNvPr id="1048785" name="矩形 6"/>
          <p:cNvSpPr/>
          <p:nvPr userDrawn="1"/>
        </p:nvSpPr>
        <p:spPr>
          <a:xfrm>
            <a:off x="3422650" y="2759075"/>
            <a:ext cx="12801600" cy="4876800"/>
          </a:xfrm>
          <a:prstGeom prst="rect">
            <a:avLst/>
          </a:prstGeom>
          <a:solidFill>
            <a:srgbClr val="D4D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矩形 5"/>
          <p:cNvSpPr/>
          <p:nvPr/>
        </p:nvSpPr>
        <p:spPr>
          <a:xfrm>
            <a:off x="1517650" y="2669449"/>
            <a:ext cx="17068800" cy="3429000"/>
          </a:xfrm>
          <a:prstGeom prst="rect">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err="1">
                <a:solidFill>
                  <a:schemeClr val="tx1"/>
                </a:solidFill>
                <a:latin typeface="Gill Sans MT" panose="020B0502020104020203" pitchFamily="34" charset="0"/>
              </a:rPr>
              <a:t>DiffusionBERT</a:t>
            </a:r>
            <a:r>
              <a:rPr lang="en-US" altLang="zh-CN" sz="5400" dirty="0">
                <a:solidFill>
                  <a:schemeClr val="tx1"/>
                </a:solidFill>
                <a:latin typeface="Gill Sans MT" panose="020B0502020104020203" pitchFamily="34" charset="0"/>
              </a:rPr>
              <a:t>: Improving Generative Masked Language Models with Diffusion Models</a:t>
            </a:r>
          </a:p>
        </p:txBody>
      </p:sp>
      <p:sp>
        <p:nvSpPr>
          <p:cNvPr id="1048588"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a:t>
            </a:fld>
            <a:endParaRPr sz="2300" dirty="0">
              <a:latin typeface="Gill Sans MT"/>
              <a:cs typeface="Gill Sans MT"/>
            </a:endParaRPr>
          </a:p>
        </p:txBody>
      </p:sp>
      <p:sp>
        <p:nvSpPr>
          <p:cNvPr id="1048589" name="矩形 6"/>
          <p:cNvSpPr/>
          <p:nvPr/>
        </p:nvSpPr>
        <p:spPr>
          <a:xfrm>
            <a:off x="0" y="0"/>
            <a:ext cx="20104100" cy="1506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6552D3A-EFC7-1EBC-6ED6-61D7A9C36EC4}"/>
              </a:ext>
            </a:extLst>
          </p:cNvPr>
          <p:cNvSpPr txBox="1"/>
          <p:nvPr/>
        </p:nvSpPr>
        <p:spPr>
          <a:xfrm>
            <a:off x="8823325" y="10120242"/>
            <a:ext cx="2457450" cy="461665"/>
          </a:xfrm>
          <a:prstGeom prst="rect">
            <a:avLst/>
          </a:prstGeom>
          <a:noFill/>
        </p:spPr>
        <p:txBody>
          <a:bodyPr wrap="square">
            <a:spAutoFit/>
          </a:bodyPr>
          <a:lstStyle/>
          <a:p>
            <a:r>
              <a:rPr lang="zh-CN" altLang="en-US" sz="2400" dirty="0">
                <a:solidFill>
                  <a:prstClr val="black"/>
                </a:solidFill>
                <a:latin typeface="Gill Sans MT" panose="020B0502020104020203" pitchFamily="34" charset="0"/>
                <a:ea typeface="宋体" panose="02010600030101010101" pitchFamily="2" charset="-122"/>
              </a:rPr>
              <a:t>汇报人：李雨倩</a:t>
            </a:r>
            <a:endParaRPr lang="zh-CN" altLang="en-US" sz="2400" dirty="0"/>
          </a:p>
        </p:txBody>
      </p:sp>
      <p:sp>
        <p:nvSpPr>
          <p:cNvPr id="2" name="文本框 1">
            <a:extLst>
              <a:ext uri="{FF2B5EF4-FFF2-40B4-BE49-F238E27FC236}">
                <a16:creationId xmlns:a16="http://schemas.microsoft.com/office/drawing/2014/main" id="{04CA2D1F-62CA-16BE-8562-2BF883929D01}"/>
              </a:ext>
            </a:extLst>
          </p:cNvPr>
          <p:cNvSpPr txBox="1"/>
          <p:nvPr/>
        </p:nvSpPr>
        <p:spPr>
          <a:xfrm>
            <a:off x="9290050" y="9161371"/>
            <a:ext cx="1524000" cy="461665"/>
          </a:xfrm>
          <a:prstGeom prst="rect">
            <a:avLst/>
          </a:prstGeom>
          <a:noFill/>
        </p:spPr>
        <p:txBody>
          <a:bodyPr wrap="square">
            <a:spAutoFit/>
          </a:bodyPr>
          <a:lstStyle/>
          <a:p>
            <a:r>
              <a:rPr lang="en-US" altLang="zh-CN" sz="2400" dirty="0">
                <a:solidFill>
                  <a:prstClr val="black"/>
                </a:solidFill>
                <a:latin typeface="Gill Sans MT" panose="020B0502020104020203" pitchFamily="34" charset="0"/>
                <a:ea typeface="宋体" panose="02010600030101010101" pitchFamily="2" charset="-122"/>
              </a:rPr>
              <a:t>ACL2023</a:t>
            </a:r>
            <a:endParaRPr lang="zh-CN" altLang="en-US" sz="2400" dirty="0"/>
          </a:p>
        </p:txBody>
      </p:sp>
      <p:pic>
        <p:nvPicPr>
          <p:cNvPr id="5" name="图片 4">
            <a:extLst>
              <a:ext uri="{FF2B5EF4-FFF2-40B4-BE49-F238E27FC236}">
                <a16:creationId xmlns:a16="http://schemas.microsoft.com/office/drawing/2014/main" id="{0B366998-BD28-D196-E3EB-B58C89688D2B}"/>
              </a:ext>
            </a:extLst>
          </p:cNvPr>
          <p:cNvPicPr>
            <a:picLocks noChangeAspect="1"/>
          </p:cNvPicPr>
          <p:nvPr/>
        </p:nvPicPr>
        <p:blipFill>
          <a:blip r:embed="rId3"/>
          <a:stretch>
            <a:fillRect/>
          </a:stretch>
        </p:blipFill>
        <p:spPr>
          <a:xfrm>
            <a:off x="3552261" y="6645275"/>
            <a:ext cx="12999577" cy="18422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10</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Experiments</a:t>
            </a:r>
            <a:endParaRPr lang="zh-CN" altLang="en-US" dirty="0"/>
          </a:p>
        </p:txBody>
      </p:sp>
      <p:pic>
        <p:nvPicPr>
          <p:cNvPr id="5" name="图片 4">
            <a:extLst>
              <a:ext uri="{FF2B5EF4-FFF2-40B4-BE49-F238E27FC236}">
                <a16:creationId xmlns:a16="http://schemas.microsoft.com/office/drawing/2014/main" id="{08302584-BFAB-3E94-A7EA-BA1D6E6E5A81}"/>
              </a:ext>
            </a:extLst>
          </p:cNvPr>
          <p:cNvPicPr>
            <a:picLocks noChangeAspect="1"/>
          </p:cNvPicPr>
          <p:nvPr/>
        </p:nvPicPr>
        <p:blipFill>
          <a:blip r:embed="rId3"/>
          <a:stretch>
            <a:fillRect/>
          </a:stretch>
        </p:blipFill>
        <p:spPr>
          <a:xfrm>
            <a:off x="2924662" y="2746641"/>
            <a:ext cx="14823588" cy="7722196"/>
          </a:xfrm>
          <a:prstGeom prst="rect">
            <a:avLst/>
          </a:prstGeom>
        </p:spPr>
      </p:pic>
    </p:spTree>
    <p:extLst>
      <p:ext uri="{BB962C8B-B14F-4D97-AF65-F5344CB8AC3E}">
        <p14:creationId xmlns:p14="http://schemas.microsoft.com/office/powerpoint/2010/main" val="261788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11</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Experiments</a:t>
            </a:r>
            <a:endParaRPr lang="zh-CN" altLang="en-US" dirty="0"/>
          </a:p>
        </p:txBody>
      </p:sp>
      <p:pic>
        <p:nvPicPr>
          <p:cNvPr id="3" name="图片 2">
            <a:extLst>
              <a:ext uri="{FF2B5EF4-FFF2-40B4-BE49-F238E27FC236}">
                <a16:creationId xmlns:a16="http://schemas.microsoft.com/office/drawing/2014/main" id="{CD5BA6FE-9054-DE8A-B153-7AB226CB09CE}"/>
              </a:ext>
            </a:extLst>
          </p:cNvPr>
          <p:cNvPicPr>
            <a:picLocks noChangeAspect="1"/>
          </p:cNvPicPr>
          <p:nvPr/>
        </p:nvPicPr>
        <p:blipFill>
          <a:blip r:embed="rId3"/>
          <a:stretch>
            <a:fillRect/>
          </a:stretch>
        </p:blipFill>
        <p:spPr>
          <a:xfrm>
            <a:off x="5296652" y="1825301"/>
            <a:ext cx="9510796" cy="9092320"/>
          </a:xfrm>
          <a:prstGeom prst="rect">
            <a:avLst/>
          </a:prstGeom>
        </p:spPr>
      </p:pic>
    </p:spTree>
    <p:extLst>
      <p:ext uri="{BB962C8B-B14F-4D97-AF65-F5344CB8AC3E}">
        <p14:creationId xmlns:p14="http://schemas.microsoft.com/office/powerpoint/2010/main" val="140143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12</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Experiments</a:t>
            </a:r>
            <a:endParaRPr lang="zh-CN" altLang="en-US" dirty="0"/>
          </a:p>
        </p:txBody>
      </p:sp>
      <p:pic>
        <p:nvPicPr>
          <p:cNvPr id="3" name="图片 2">
            <a:extLst>
              <a:ext uri="{FF2B5EF4-FFF2-40B4-BE49-F238E27FC236}">
                <a16:creationId xmlns:a16="http://schemas.microsoft.com/office/drawing/2014/main" id="{AE799763-CACE-F60B-291C-357F2220CEF9}"/>
              </a:ext>
            </a:extLst>
          </p:cNvPr>
          <p:cNvPicPr>
            <a:picLocks noChangeAspect="1"/>
          </p:cNvPicPr>
          <p:nvPr/>
        </p:nvPicPr>
        <p:blipFill>
          <a:blip r:embed="rId3"/>
          <a:stretch>
            <a:fillRect/>
          </a:stretch>
        </p:blipFill>
        <p:spPr>
          <a:xfrm>
            <a:off x="5040627" y="1920875"/>
            <a:ext cx="10022846" cy="8349009"/>
          </a:xfrm>
          <a:prstGeom prst="rect">
            <a:avLst/>
          </a:prstGeom>
        </p:spPr>
      </p:pic>
    </p:spTree>
    <p:extLst>
      <p:ext uri="{BB962C8B-B14F-4D97-AF65-F5344CB8AC3E}">
        <p14:creationId xmlns:p14="http://schemas.microsoft.com/office/powerpoint/2010/main" val="19200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marR="0" lvl="0" indent="0" algn="l" defTabSz="914400" rtl="0" eaLnBrk="1" fontAlgn="auto" latinLnBrk="0" hangingPunct="1">
              <a:lnSpc>
                <a:spcPts val="2680"/>
              </a:lnSpc>
              <a:spcBef>
                <a:spcPts val="0"/>
              </a:spcBef>
              <a:spcAft>
                <a:spcPts val="0"/>
              </a:spcAft>
              <a:buClrTx/>
              <a:buSzTx/>
              <a:buFontTx/>
              <a:buNone/>
              <a:tabLst/>
              <a:defRPr/>
            </a:pPr>
            <a:fld id="{81D60167-4931-47E6-BA6A-407CBD079E47}" type="slidenum">
              <a:rPr kumimoji="0" sz="2300" b="0" i="0" u="none" strike="noStrike" kern="1200" cap="none" spc="0" normalizeH="0" baseline="0" noProof="0" dirty="0">
                <a:ln>
                  <a:noFill/>
                </a:ln>
                <a:solidFill>
                  <a:srgbClr val="0433FF"/>
                </a:solidFill>
                <a:effectLst/>
                <a:uLnTx/>
                <a:uFillTx/>
                <a:latin typeface="Gill Sans MT"/>
                <a:ea typeface="+mn-ea"/>
                <a:cs typeface="Gill Sans MT"/>
              </a:rPr>
              <a:pPr marL="38100" marR="0" lvl="0" indent="0" algn="l" defTabSz="914400" rtl="0" eaLnBrk="1" fontAlgn="auto" latinLnBrk="0" hangingPunct="1">
                <a:lnSpc>
                  <a:spcPts val="2680"/>
                </a:lnSpc>
                <a:spcBef>
                  <a:spcPts val="0"/>
                </a:spcBef>
                <a:spcAft>
                  <a:spcPts val="0"/>
                </a:spcAft>
                <a:buClrTx/>
                <a:buSzTx/>
                <a:buFontTx/>
                <a:buNone/>
                <a:tabLst/>
                <a:defRPr/>
              </a:pPr>
              <a:t>2</a:t>
            </a:fld>
            <a:endParaRPr kumimoji="0" sz="2300" b="0" i="0" u="none" strike="noStrike" kern="1200" cap="none" spc="0" normalizeH="0" baseline="0" noProof="0" dirty="0">
              <a:ln>
                <a:noFill/>
              </a:ln>
              <a:solidFill>
                <a:prstClr val="black"/>
              </a:solidFill>
              <a:effectLst/>
              <a:uLnTx/>
              <a:uFillTx/>
              <a:latin typeface="Gill Sans MT"/>
              <a:ea typeface="+mn-ea"/>
              <a:cs typeface="Gill Sans MT"/>
            </a:endParaRPr>
          </a:p>
        </p:txBody>
      </p:sp>
      <p:sp>
        <p:nvSpPr>
          <p:cNvPr id="1048597" name="标题 1"/>
          <p:cNvSpPr>
            <a:spLocks noGrp="1"/>
          </p:cNvSpPr>
          <p:nvPr/>
        </p:nvSpPr>
        <p:spPr>
          <a:xfrm>
            <a:off x="6546850" y="178108"/>
            <a:ext cx="70104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500" b="0" i="0" u="none" strike="noStrike" kern="1200" cap="none" spc="0" normalizeH="0" baseline="0" noProof="0" dirty="0">
                <a:ln>
                  <a:noFill/>
                </a:ln>
                <a:solidFill>
                  <a:srgbClr val="24242E"/>
                </a:solidFill>
                <a:effectLst/>
                <a:uLnTx/>
                <a:uFillTx/>
                <a:latin typeface="Gill Sans MT"/>
                <a:ea typeface="宋体" panose="02010600030101010101" pitchFamily="2" charset="-122"/>
              </a:rPr>
              <a:t>Diffusion model </a:t>
            </a:r>
            <a:endParaRPr kumimoji="0" lang="zh-CN" altLang="en-US" sz="7500" b="0" i="0" u="none" strike="noStrike" kern="1200" cap="none" spc="0" normalizeH="0" baseline="0" noProof="0" dirty="0">
              <a:ln>
                <a:noFill/>
              </a:ln>
              <a:solidFill>
                <a:srgbClr val="24242E"/>
              </a:solidFill>
              <a:effectLst/>
              <a:uLnTx/>
              <a:uFillTx/>
              <a:latin typeface="Gill Sans MT"/>
              <a:ea typeface="宋体" panose="02010600030101010101" pitchFamily="2" charset="-122"/>
            </a:endParaRPr>
          </a:p>
        </p:txBody>
      </p:sp>
      <p:sp>
        <p:nvSpPr>
          <p:cNvPr id="1048598" name="文本框 4"/>
          <p:cNvSpPr txBox="1"/>
          <p:nvPr/>
        </p:nvSpPr>
        <p:spPr>
          <a:xfrm>
            <a:off x="2279650" y="2454275"/>
            <a:ext cx="16154402" cy="98866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0000FF"/>
              </a:buClr>
              <a:buSzTx/>
              <a:buFontTx/>
              <a:buNone/>
              <a:tabLst/>
              <a:defRPr/>
            </a:pPr>
            <a:r>
              <a:rPr kumimoji="0" lang="en-US" altLang="zh-CN" sz="44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rPr>
              <a:t>Forward process:</a:t>
            </a:r>
          </a:p>
        </p:txBody>
      </p:sp>
      <p:pic>
        <p:nvPicPr>
          <p:cNvPr id="4" name="图片 3">
            <a:extLst>
              <a:ext uri="{FF2B5EF4-FFF2-40B4-BE49-F238E27FC236}">
                <a16:creationId xmlns:a16="http://schemas.microsoft.com/office/drawing/2014/main" id="{04D1A37B-5663-006D-432C-9CFFD42A9902}"/>
              </a:ext>
            </a:extLst>
          </p:cNvPr>
          <p:cNvPicPr>
            <a:picLocks noChangeAspect="1"/>
          </p:cNvPicPr>
          <p:nvPr/>
        </p:nvPicPr>
        <p:blipFill>
          <a:blip r:embed="rId3"/>
          <a:stretch>
            <a:fillRect/>
          </a:stretch>
        </p:blipFill>
        <p:spPr>
          <a:xfrm>
            <a:off x="7330950" y="2442728"/>
            <a:ext cx="7118600" cy="1123990"/>
          </a:xfrm>
          <a:prstGeom prst="rect">
            <a:avLst/>
          </a:prstGeom>
        </p:spPr>
      </p:pic>
      <p:sp>
        <p:nvSpPr>
          <p:cNvPr id="5" name="文本框 4">
            <a:extLst>
              <a:ext uri="{FF2B5EF4-FFF2-40B4-BE49-F238E27FC236}">
                <a16:creationId xmlns:a16="http://schemas.microsoft.com/office/drawing/2014/main" id="{F62F9222-45EF-595D-81D9-9570A7FFCD06}"/>
              </a:ext>
            </a:extLst>
          </p:cNvPr>
          <p:cNvSpPr txBox="1"/>
          <p:nvPr/>
        </p:nvSpPr>
        <p:spPr>
          <a:xfrm>
            <a:off x="2279650" y="5033732"/>
            <a:ext cx="16154402" cy="9999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0000FF"/>
              </a:buClr>
              <a:buSzTx/>
              <a:buFontTx/>
              <a:buNone/>
              <a:tabLst/>
              <a:defRPr/>
            </a:pPr>
            <a:r>
              <a:rPr lang="en-US" altLang="zh-CN" sz="4400" dirty="0"/>
              <a:t>Reverse</a:t>
            </a:r>
            <a:r>
              <a:rPr kumimoji="0" lang="en-US" altLang="zh-CN" sz="44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rPr>
              <a:t> process:</a:t>
            </a:r>
          </a:p>
        </p:txBody>
      </p:sp>
      <p:pic>
        <p:nvPicPr>
          <p:cNvPr id="7" name="图片 6">
            <a:extLst>
              <a:ext uri="{FF2B5EF4-FFF2-40B4-BE49-F238E27FC236}">
                <a16:creationId xmlns:a16="http://schemas.microsoft.com/office/drawing/2014/main" id="{103C3430-B273-4E79-AB29-6D5AA2C3F8BA}"/>
              </a:ext>
            </a:extLst>
          </p:cNvPr>
          <p:cNvPicPr>
            <a:picLocks noChangeAspect="1"/>
          </p:cNvPicPr>
          <p:nvPr/>
        </p:nvPicPr>
        <p:blipFill>
          <a:blip r:embed="rId4"/>
          <a:stretch>
            <a:fillRect/>
          </a:stretch>
        </p:blipFill>
        <p:spPr>
          <a:xfrm>
            <a:off x="7089060" y="5128791"/>
            <a:ext cx="8368292" cy="809835"/>
          </a:xfrm>
          <a:prstGeom prst="rect">
            <a:avLst/>
          </a:prstGeom>
        </p:spPr>
      </p:pic>
      <p:sp>
        <p:nvSpPr>
          <p:cNvPr id="8" name="文本框 7">
            <a:extLst>
              <a:ext uri="{FF2B5EF4-FFF2-40B4-BE49-F238E27FC236}">
                <a16:creationId xmlns:a16="http://schemas.microsoft.com/office/drawing/2014/main" id="{64EEEE3B-0C51-A90C-6A66-41992DF5549A}"/>
              </a:ext>
            </a:extLst>
          </p:cNvPr>
          <p:cNvSpPr txBox="1"/>
          <p:nvPr/>
        </p:nvSpPr>
        <p:spPr>
          <a:xfrm>
            <a:off x="2279650" y="7500700"/>
            <a:ext cx="16154402" cy="9999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0000FF"/>
              </a:buClr>
              <a:buSzTx/>
              <a:buFontTx/>
              <a:buNone/>
              <a:tabLst/>
              <a:defRPr/>
            </a:pPr>
            <a:r>
              <a:rPr kumimoji="0" lang="en-US" altLang="zh-CN" sz="4400" b="0" i="0" u="none" strike="noStrike" kern="1200" cap="none" spc="0" normalizeH="0" baseline="0" noProof="0" dirty="0">
                <a:ln>
                  <a:noFill/>
                </a:ln>
                <a:solidFill>
                  <a:prstClr val="black"/>
                </a:solidFill>
                <a:effectLst/>
                <a:uLnTx/>
                <a:uFillTx/>
                <a:latin typeface="Gill Sans MT" panose="020B0502020104020203" pitchFamily="34" charset="0"/>
                <a:ea typeface="宋体" panose="02010600030101010101" pitchFamily="2" charset="-122"/>
                <a:cs typeface="+mn-cs"/>
              </a:rPr>
              <a:t>Loss function:</a:t>
            </a:r>
          </a:p>
        </p:txBody>
      </p:sp>
      <p:pic>
        <p:nvPicPr>
          <p:cNvPr id="10" name="图片 9">
            <a:extLst>
              <a:ext uri="{FF2B5EF4-FFF2-40B4-BE49-F238E27FC236}">
                <a16:creationId xmlns:a16="http://schemas.microsoft.com/office/drawing/2014/main" id="{2117180E-67F4-B64F-98C1-62796256B01A}"/>
              </a:ext>
            </a:extLst>
          </p:cNvPr>
          <p:cNvPicPr>
            <a:picLocks noChangeAspect="1"/>
          </p:cNvPicPr>
          <p:nvPr/>
        </p:nvPicPr>
        <p:blipFill>
          <a:blip r:embed="rId5"/>
          <a:stretch>
            <a:fillRect/>
          </a:stretch>
        </p:blipFill>
        <p:spPr>
          <a:xfrm>
            <a:off x="6900831" y="7026275"/>
            <a:ext cx="7978837" cy="2786787"/>
          </a:xfrm>
          <a:prstGeom prst="rect">
            <a:avLst/>
          </a:prstGeom>
        </p:spPr>
      </p:pic>
      <p:sp>
        <p:nvSpPr>
          <p:cNvPr id="11" name="文本框 10">
            <a:extLst>
              <a:ext uri="{FF2B5EF4-FFF2-40B4-BE49-F238E27FC236}">
                <a16:creationId xmlns:a16="http://schemas.microsoft.com/office/drawing/2014/main" id="{A0232F62-DA99-8E51-3BA6-6492E31DF4F0}"/>
              </a:ext>
            </a:extLst>
          </p:cNvPr>
          <p:cNvSpPr txBox="1"/>
          <p:nvPr/>
        </p:nvSpPr>
        <p:spPr>
          <a:xfrm>
            <a:off x="16132243" y="2815349"/>
            <a:ext cx="2646878" cy="584775"/>
          </a:xfrm>
          <a:prstGeom prst="rect">
            <a:avLst/>
          </a:prstGeom>
          <a:noFill/>
        </p:spPr>
        <p:txBody>
          <a:bodyPr wrap="none" rtlCol="0">
            <a:spAutoFit/>
          </a:bodyPr>
          <a:lstStyle/>
          <a:p>
            <a:r>
              <a:rPr lang="zh-CN" altLang="en-US" sz="3200" dirty="0">
                <a:solidFill>
                  <a:srgbClr val="FF0000"/>
                </a:solidFill>
              </a:rPr>
              <a:t>马尔可夫假设</a:t>
            </a:r>
          </a:p>
        </p:txBody>
      </p:sp>
      <p:sp>
        <p:nvSpPr>
          <p:cNvPr id="12" name="文本框 11">
            <a:extLst>
              <a:ext uri="{FF2B5EF4-FFF2-40B4-BE49-F238E27FC236}">
                <a16:creationId xmlns:a16="http://schemas.microsoft.com/office/drawing/2014/main" id="{B80C9402-6EFC-D0D9-AB39-099DAEA137E1}"/>
              </a:ext>
            </a:extLst>
          </p:cNvPr>
          <p:cNvSpPr txBox="1"/>
          <p:nvPr/>
        </p:nvSpPr>
        <p:spPr>
          <a:xfrm>
            <a:off x="16159421" y="5353851"/>
            <a:ext cx="1005403" cy="584775"/>
          </a:xfrm>
          <a:prstGeom prst="rect">
            <a:avLst/>
          </a:prstGeom>
          <a:noFill/>
        </p:spPr>
        <p:txBody>
          <a:bodyPr wrap="none" rtlCol="0">
            <a:spAutoFit/>
          </a:bodyPr>
          <a:lstStyle/>
          <a:p>
            <a:r>
              <a:rPr lang="zh-CN" altLang="en-US" sz="3200" dirty="0">
                <a:solidFill>
                  <a:srgbClr val="FF0000"/>
                </a:solidFill>
              </a:rPr>
              <a:t>参数</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7F226B93-C45C-92B1-2CFD-59D6FF2FA59C}"/>
                  </a:ext>
                </a:extLst>
              </p:cNvPr>
              <p:cNvSpPr txBox="1"/>
              <p:nvPr/>
            </p:nvSpPr>
            <p:spPr>
              <a:xfrm>
                <a:off x="14890035" y="7415902"/>
                <a:ext cx="4610814" cy="584775"/>
              </a:xfrm>
              <a:prstGeom prst="rect">
                <a:avLst/>
              </a:prstGeom>
              <a:noFill/>
            </p:spPr>
            <p:txBody>
              <a:bodyPr wrap="none" rtlCol="0">
                <a:spAutoFit/>
              </a:bodyPr>
              <a:lstStyle/>
              <a:p>
                <a:r>
                  <a:rPr lang="zh-CN" altLang="en-US" sz="3200" dirty="0">
                    <a:solidFill>
                      <a:srgbClr val="FF0000"/>
                    </a:solidFill>
                  </a:rPr>
                  <a:t>极大似然</a:t>
                </a:r>
                <a14:m>
                  <m:oMath xmlns:m="http://schemas.openxmlformats.org/officeDocument/2006/math">
                    <m:sSub>
                      <m:sSubPr>
                        <m:ctrlPr>
                          <a:rPr lang="en-US" altLang="zh-CN" sz="320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𝑚𝑎𝑥</m:t>
                        </m:r>
                      </m:e>
                      <m:sub>
                        <m:r>
                          <a:rPr lang="zh-CN" altLang="en-US" sz="3200" i="1" smtClean="0">
                            <a:solidFill>
                              <a:srgbClr val="FF0000"/>
                            </a:solidFill>
                            <a:latin typeface="Cambria Math" panose="02040503050406030204" pitchFamily="18" charset="0"/>
                          </a:rPr>
                          <m:t>𝜃</m:t>
                        </m:r>
                      </m:sub>
                    </m:sSub>
                    <m:r>
                      <a:rPr lang="en-US" altLang="zh-CN" sz="3200" b="0" i="1" smtClean="0">
                        <a:solidFill>
                          <a:srgbClr val="FF0000"/>
                        </a:solidFill>
                        <a:latin typeface="Cambria Math" panose="02040503050406030204" pitchFamily="18" charset="0"/>
                      </a:rPr>
                      <m:t>𝑙𝑜𝑔</m:t>
                    </m:r>
                    <m:sSub>
                      <m:sSubPr>
                        <m:ctrlPr>
                          <a:rPr lang="en-US" altLang="zh-CN" sz="3200" b="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𝑝</m:t>
                        </m:r>
                      </m:e>
                      <m:sub>
                        <m:r>
                          <a:rPr lang="zh-CN" altLang="en-US" sz="3200" b="0" i="1" smtClean="0">
                            <a:solidFill>
                              <a:srgbClr val="FF0000"/>
                            </a:solidFill>
                            <a:latin typeface="Cambria Math" panose="02040503050406030204" pitchFamily="18" charset="0"/>
                          </a:rPr>
                          <m:t>𝜃</m:t>
                        </m:r>
                      </m:sub>
                    </m:sSub>
                    <m:r>
                      <a:rPr lang="en-US" altLang="zh-CN" sz="3200" b="0" i="1" smtClean="0">
                        <a:solidFill>
                          <a:srgbClr val="FF0000"/>
                        </a:solidFill>
                        <a:latin typeface="Cambria Math" panose="02040503050406030204" pitchFamily="18" charset="0"/>
                      </a:rPr>
                      <m:t>(</m:t>
                    </m:r>
                    <m:sSub>
                      <m:sSubPr>
                        <m:ctrlPr>
                          <a:rPr lang="en-US" altLang="zh-CN" sz="3200" b="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𝑥</m:t>
                        </m:r>
                      </m:e>
                      <m:sub>
                        <m:r>
                          <a:rPr lang="en-US" altLang="zh-CN" sz="3200" b="0" i="1" smtClean="0">
                            <a:solidFill>
                              <a:srgbClr val="FF0000"/>
                            </a:solidFill>
                            <a:latin typeface="Cambria Math" panose="02040503050406030204" pitchFamily="18" charset="0"/>
                          </a:rPr>
                          <m:t>0</m:t>
                        </m:r>
                      </m:sub>
                    </m:sSub>
                    <m:r>
                      <a:rPr lang="en-US" altLang="zh-CN" sz="3200" b="0" i="1" smtClean="0">
                        <a:solidFill>
                          <a:srgbClr val="FF0000"/>
                        </a:solidFill>
                        <a:latin typeface="Cambria Math" panose="02040503050406030204" pitchFamily="18" charset="0"/>
                      </a:rPr>
                      <m:t>)</m:t>
                    </m:r>
                  </m:oMath>
                </a14:m>
                <a:endParaRPr lang="zh-CN" altLang="en-US" sz="3200" dirty="0">
                  <a:solidFill>
                    <a:srgbClr val="FF0000"/>
                  </a:solidFill>
                </a:endParaRPr>
              </a:p>
            </p:txBody>
          </p:sp>
        </mc:Choice>
        <mc:Fallback>
          <p:sp>
            <p:nvSpPr>
              <p:cNvPr id="13" name="文本框 12">
                <a:extLst>
                  <a:ext uri="{FF2B5EF4-FFF2-40B4-BE49-F238E27FC236}">
                    <a16:creationId xmlns:a16="http://schemas.microsoft.com/office/drawing/2014/main" id="{7F226B93-C45C-92B1-2CFD-59D6FF2FA59C}"/>
                  </a:ext>
                </a:extLst>
              </p:cNvPr>
              <p:cNvSpPr txBox="1">
                <a:spLocks noRot="1" noChangeAspect="1" noMove="1" noResize="1" noEditPoints="1" noAdjustHandles="1" noChangeArrowheads="1" noChangeShapeType="1" noTextEdit="1"/>
              </p:cNvSpPr>
              <p:nvPr/>
            </p:nvSpPr>
            <p:spPr>
              <a:xfrm>
                <a:off x="14890035" y="7415902"/>
                <a:ext cx="4610814" cy="584775"/>
              </a:xfrm>
              <a:prstGeom prst="rect">
                <a:avLst/>
              </a:prstGeom>
              <a:blipFill>
                <a:blip r:embed="rId6"/>
                <a:stretch>
                  <a:fillRect l="-3439" t="-18947" b="-2947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32FA8E8-CC66-2FF7-F1E6-4E25D481FBE2}"/>
              </a:ext>
            </a:extLst>
          </p:cNvPr>
          <p:cNvSpPr txBox="1"/>
          <p:nvPr/>
        </p:nvSpPr>
        <p:spPr>
          <a:xfrm>
            <a:off x="16282371" y="8411393"/>
            <a:ext cx="1826141" cy="584775"/>
          </a:xfrm>
          <a:prstGeom prst="rect">
            <a:avLst/>
          </a:prstGeom>
          <a:noFill/>
        </p:spPr>
        <p:txBody>
          <a:bodyPr wrap="none" rtlCol="0">
            <a:spAutoFit/>
          </a:bodyPr>
          <a:lstStyle/>
          <a:p>
            <a:r>
              <a:rPr lang="zh-CN" altLang="en-US" sz="3200" dirty="0">
                <a:solidFill>
                  <a:srgbClr val="FF0000"/>
                </a:solidFill>
              </a:rPr>
              <a:t>变分下界</a:t>
            </a:r>
          </a:p>
        </p:txBody>
      </p:sp>
      <p:sp>
        <p:nvSpPr>
          <p:cNvPr id="15" name="文本框 14">
            <a:extLst>
              <a:ext uri="{FF2B5EF4-FFF2-40B4-BE49-F238E27FC236}">
                <a16:creationId xmlns:a16="http://schemas.microsoft.com/office/drawing/2014/main" id="{F276F35A-92CF-43E3-8339-9CCC9D4E4918}"/>
              </a:ext>
            </a:extLst>
          </p:cNvPr>
          <p:cNvSpPr txBox="1"/>
          <p:nvPr/>
        </p:nvSpPr>
        <p:spPr>
          <a:xfrm>
            <a:off x="9342389" y="6302442"/>
            <a:ext cx="3095719" cy="584775"/>
          </a:xfrm>
          <a:prstGeom prst="rect">
            <a:avLst/>
          </a:prstGeom>
          <a:noFill/>
        </p:spPr>
        <p:txBody>
          <a:bodyPr wrap="none" rtlCol="0">
            <a:spAutoFit/>
          </a:bodyPr>
          <a:lstStyle/>
          <a:p>
            <a:r>
              <a:rPr lang="zh-CN" altLang="en-US" sz="3200" dirty="0">
                <a:solidFill>
                  <a:srgbClr val="FF0000"/>
                </a:solidFill>
              </a:rPr>
              <a:t>利用重采样可推</a:t>
            </a:r>
          </a:p>
        </p:txBody>
      </p:sp>
      <p:cxnSp>
        <p:nvCxnSpPr>
          <p:cNvPr id="17" name="直接箭头连接符 16">
            <a:extLst>
              <a:ext uri="{FF2B5EF4-FFF2-40B4-BE49-F238E27FC236}">
                <a16:creationId xmlns:a16="http://schemas.microsoft.com/office/drawing/2014/main" id="{38872FD1-C164-7ACB-CFCE-03827FD5C82E}"/>
              </a:ext>
            </a:extLst>
          </p:cNvPr>
          <p:cNvCxnSpPr>
            <a:endCxn id="10" idx="0"/>
          </p:cNvCxnSpPr>
          <p:nvPr/>
        </p:nvCxnSpPr>
        <p:spPr>
          <a:xfrm flipV="1">
            <a:off x="10052050" y="7026275"/>
            <a:ext cx="838200" cy="3896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文本框 17">
            <a:extLst>
              <a:ext uri="{FF2B5EF4-FFF2-40B4-BE49-F238E27FC236}">
                <a16:creationId xmlns:a16="http://schemas.microsoft.com/office/drawing/2014/main" id="{8F2C18B0-1C90-8191-370D-F8FF7F9926FF}"/>
              </a:ext>
            </a:extLst>
          </p:cNvPr>
          <p:cNvSpPr txBox="1"/>
          <p:nvPr/>
        </p:nvSpPr>
        <p:spPr>
          <a:xfrm>
            <a:off x="10042652" y="9520674"/>
            <a:ext cx="3057247" cy="584775"/>
          </a:xfrm>
          <a:prstGeom prst="rect">
            <a:avLst/>
          </a:prstGeom>
          <a:noFill/>
        </p:spPr>
        <p:txBody>
          <a:bodyPr wrap="none" rtlCol="0">
            <a:spAutoFit/>
          </a:bodyPr>
          <a:lstStyle/>
          <a:p>
            <a:r>
              <a:rPr lang="zh-CN" altLang="en-US" sz="3200" dirty="0">
                <a:solidFill>
                  <a:srgbClr val="FF0000"/>
                </a:solidFill>
              </a:rPr>
              <a:t>根据贝叶斯可推</a:t>
            </a:r>
          </a:p>
        </p:txBody>
      </p:sp>
      <p:cxnSp>
        <p:nvCxnSpPr>
          <p:cNvPr id="19" name="直接箭头连接符 18">
            <a:extLst>
              <a:ext uri="{FF2B5EF4-FFF2-40B4-BE49-F238E27FC236}">
                <a16:creationId xmlns:a16="http://schemas.microsoft.com/office/drawing/2014/main" id="{DFC99554-33C6-BC39-C9EB-75E83C0C0224}"/>
              </a:ext>
            </a:extLst>
          </p:cNvPr>
          <p:cNvCxnSpPr>
            <a:cxnSpLocks/>
          </p:cNvCxnSpPr>
          <p:nvPr/>
        </p:nvCxnSpPr>
        <p:spPr>
          <a:xfrm>
            <a:off x="10585450" y="8996168"/>
            <a:ext cx="914400" cy="524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765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marR="0" lvl="0" indent="0" algn="l" defTabSz="914400" rtl="0" eaLnBrk="1" fontAlgn="auto" latinLnBrk="0" hangingPunct="1">
              <a:lnSpc>
                <a:spcPts val="2680"/>
              </a:lnSpc>
              <a:spcBef>
                <a:spcPts val="0"/>
              </a:spcBef>
              <a:spcAft>
                <a:spcPts val="0"/>
              </a:spcAft>
              <a:buClrTx/>
              <a:buSzTx/>
              <a:buFontTx/>
              <a:buNone/>
              <a:tabLst/>
              <a:defRPr/>
            </a:pPr>
            <a:fld id="{81D60167-4931-47E6-BA6A-407CBD079E47}" type="slidenum">
              <a:rPr kumimoji="0" sz="2300" b="0" i="0" u="none" strike="noStrike" kern="1200" cap="none" spc="0" normalizeH="0" baseline="0" noProof="0" dirty="0">
                <a:ln>
                  <a:noFill/>
                </a:ln>
                <a:solidFill>
                  <a:srgbClr val="0433FF"/>
                </a:solidFill>
                <a:effectLst/>
                <a:uLnTx/>
                <a:uFillTx/>
                <a:latin typeface="Gill Sans MT"/>
                <a:ea typeface="+mn-ea"/>
                <a:cs typeface="Gill Sans MT"/>
              </a:rPr>
              <a:pPr marL="38100" marR="0" lvl="0" indent="0" algn="l" defTabSz="914400" rtl="0" eaLnBrk="1" fontAlgn="auto" latinLnBrk="0" hangingPunct="1">
                <a:lnSpc>
                  <a:spcPts val="2680"/>
                </a:lnSpc>
                <a:spcBef>
                  <a:spcPts val="0"/>
                </a:spcBef>
                <a:spcAft>
                  <a:spcPts val="0"/>
                </a:spcAft>
                <a:buClrTx/>
                <a:buSzTx/>
                <a:buFontTx/>
                <a:buNone/>
                <a:tabLst/>
                <a:defRPr/>
              </a:pPr>
              <a:t>3</a:t>
            </a:fld>
            <a:endParaRPr kumimoji="0" sz="2300" b="0" i="0" u="none" strike="noStrike" kern="1200" cap="none" spc="0" normalizeH="0" baseline="0" noProof="0" dirty="0">
              <a:ln>
                <a:noFill/>
              </a:ln>
              <a:solidFill>
                <a:prstClr val="black"/>
              </a:solidFill>
              <a:effectLst/>
              <a:uLnTx/>
              <a:uFillTx/>
              <a:latin typeface="Gill Sans MT"/>
              <a:ea typeface="+mn-ea"/>
              <a:cs typeface="Gill Sans MT"/>
            </a:endParaRPr>
          </a:p>
        </p:txBody>
      </p:sp>
      <p:sp>
        <p:nvSpPr>
          <p:cNvPr id="1048597" name="标题 1"/>
          <p:cNvSpPr>
            <a:spLocks noGrp="1"/>
          </p:cNvSpPr>
          <p:nvPr/>
        </p:nvSpPr>
        <p:spPr>
          <a:xfrm>
            <a:off x="2801129" y="187613"/>
            <a:ext cx="15111444"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500" b="0" i="0" u="none" strike="noStrike" kern="1200" cap="none" spc="0" normalizeH="0" baseline="0" noProof="0" dirty="0">
                <a:ln>
                  <a:noFill/>
                </a:ln>
                <a:solidFill>
                  <a:srgbClr val="24242E"/>
                </a:solidFill>
                <a:effectLst/>
                <a:uLnTx/>
                <a:uFillTx/>
                <a:latin typeface="Gill Sans MT"/>
                <a:ea typeface="宋体" panose="02010600030101010101" pitchFamily="2" charset="-122"/>
              </a:rPr>
              <a:t>Diffusion model </a:t>
            </a:r>
            <a:r>
              <a:rPr lang="en-US" altLang="zh-CN" dirty="0"/>
              <a:t>in Discrete Domain</a:t>
            </a:r>
            <a:r>
              <a:rPr kumimoji="0" lang="en-US" altLang="zh-CN" sz="7500" b="0" i="0" u="none" strike="noStrike" kern="1200" cap="none" spc="0" normalizeH="0" baseline="0" noProof="0" dirty="0">
                <a:ln>
                  <a:noFill/>
                </a:ln>
                <a:solidFill>
                  <a:srgbClr val="24242E"/>
                </a:solidFill>
                <a:effectLst/>
                <a:uLnTx/>
                <a:uFillTx/>
                <a:latin typeface="Gill Sans MT"/>
                <a:ea typeface="宋体" panose="02010600030101010101" pitchFamily="2" charset="-122"/>
              </a:rPr>
              <a:t> </a:t>
            </a:r>
            <a:endParaRPr kumimoji="0" lang="zh-CN" altLang="en-US" sz="7500" b="0" i="0" u="none" strike="noStrike" kern="1200" cap="none" spc="0" normalizeH="0" baseline="0" noProof="0" dirty="0">
              <a:ln>
                <a:noFill/>
              </a:ln>
              <a:solidFill>
                <a:srgbClr val="24242E"/>
              </a:solidFill>
              <a:effectLst/>
              <a:uLnTx/>
              <a:uFillTx/>
              <a:latin typeface="Gill Sans MT"/>
              <a:ea typeface="宋体" panose="02010600030101010101" pitchFamily="2" charset="-122"/>
            </a:endParaRPr>
          </a:p>
        </p:txBody>
      </p:sp>
      <p:pic>
        <p:nvPicPr>
          <p:cNvPr id="4" name="图片 3">
            <a:extLst>
              <a:ext uri="{FF2B5EF4-FFF2-40B4-BE49-F238E27FC236}">
                <a16:creationId xmlns:a16="http://schemas.microsoft.com/office/drawing/2014/main" id="{04D1A37B-5663-006D-432C-9CFFD42A9902}"/>
              </a:ext>
            </a:extLst>
          </p:cNvPr>
          <p:cNvPicPr>
            <a:picLocks noChangeAspect="1"/>
          </p:cNvPicPr>
          <p:nvPr/>
        </p:nvPicPr>
        <p:blipFill>
          <a:blip r:embed="rId3"/>
          <a:stretch>
            <a:fillRect/>
          </a:stretch>
        </p:blipFill>
        <p:spPr>
          <a:xfrm>
            <a:off x="7004050" y="2338580"/>
            <a:ext cx="7118600" cy="1123990"/>
          </a:xfrm>
          <a:prstGeom prst="rect">
            <a:avLst/>
          </a:prstGeom>
        </p:spPr>
      </p:pic>
      <p:pic>
        <p:nvPicPr>
          <p:cNvPr id="3" name="图片 2">
            <a:extLst>
              <a:ext uri="{FF2B5EF4-FFF2-40B4-BE49-F238E27FC236}">
                <a16:creationId xmlns:a16="http://schemas.microsoft.com/office/drawing/2014/main" id="{3FA5F9DC-4F8A-4D95-C13C-8212F07F5CF5}"/>
              </a:ext>
            </a:extLst>
          </p:cNvPr>
          <p:cNvPicPr>
            <a:picLocks noChangeAspect="1"/>
          </p:cNvPicPr>
          <p:nvPr/>
        </p:nvPicPr>
        <p:blipFill>
          <a:blip r:embed="rId4"/>
          <a:stretch>
            <a:fillRect/>
          </a:stretch>
        </p:blipFill>
        <p:spPr>
          <a:xfrm>
            <a:off x="9290050" y="3661291"/>
            <a:ext cx="7118600" cy="1274068"/>
          </a:xfrm>
          <a:prstGeom prst="rect">
            <a:avLst/>
          </a:prstGeom>
        </p:spPr>
      </p:pic>
      <p:pic>
        <p:nvPicPr>
          <p:cNvPr id="9" name="图片 8">
            <a:extLst>
              <a:ext uri="{FF2B5EF4-FFF2-40B4-BE49-F238E27FC236}">
                <a16:creationId xmlns:a16="http://schemas.microsoft.com/office/drawing/2014/main" id="{2DAC6F05-78D1-3EE3-BBB0-EB14EF4E9193}"/>
              </a:ext>
            </a:extLst>
          </p:cNvPr>
          <p:cNvPicPr>
            <a:picLocks noChangeAspect="1"/>
          </p:cNvPicPr>
          <p:nvPr/>
        </p:nvPicPr>
        <p:blipFill>
          <a:blip r:embed="rId5"/>
          <a:stretch>
            <a:fillRect/>
          </a:stretch>
        </p:blipFill>
        <p:spPr>
          <a:xfrm>
            <a:off x="9074193" y="7298061"/>
            <a:ext cx="8088922" cy="2971800"/>
          </a:xfrm>
          <a:prstGeom prst="rect">
            <a:avLst/>
          </a:prstGeom>
        </p:spPr>
      </p:pic>
      <p:sp>
        <p:nvSpPr>
          <p:cNvPr id="13" name="文本框 12">
            <a:extLst>
              <a:ext uri="{FF2B5EF4-FFF2-40B4-BE49-F238E27FC236}">
                <a16:creationId xmlns:a16="http://schemas.microsoft.com/office/drawing/2014/main" id="{21D7C5CB-4850-A426-C034-3F7AB3E97863}"/>
              </a:ext>
            </a:extLst>
          </p:cNvPr>
          <p:cNvSpPr txBox="1"/>
          <p:nvPr/>
        </p:nvSpPr>
        <p:spPr>
          <a:xfrm>
            <a:off x="2279650" y="2608187"/>
            <a:ext cx="3057247" cy="584775"/>
          </a:xfrm>
          <a:prstGeom prst="rect">
            <a:avLst/>
          </a:prstGeom>
          <a:noFill/>
        </p:spPr>
        <p:txBody>
          <a:bodyPr wrap="none" rtlCol="0">
            <a:spAutoFit/>
          </a:bodyPr>
          <a:lstStyle/>
          <a:p>
            <a:r>
              <a:rPr lang="zh-CN" altLang="en-US" sz="3200" dirty="0"/>
              <a:t>连续：高斯分布</a:t>
            </a:r>
          </a:p>
        </p:txBody>
      </p:sp>
      <p:sp>
        <p:nvSpPr>
          <p:cNvPr id="14" name="文本框 13">
            <a:extLst>
              <a:ext uri="{FF2B5EF4-FFF2-40B4-BE49-F238E27FC236}">
                <a16:creationId xmlns:a16="http://schemas.microsoft.com/office/drawing/2014/main" id="{CDD1225A-7606-9656-AACA-352D2C264D05}"/>
              </a:ext>
            </a:extLst>
          </p:cNvPr>
          <p:cNvSpPr txBox="1"/>
          <p:nvPr/>
        </p:nvSpPr>
        <p:spPr>
          <a:xfrm>
            <a:off x="2279650" y="4166986"/>
            <a:ext cx="6528326" cy="584775"/>
          </a:xfrm>
          <a:prstGeom prst="rect">
            <a:avLst/>
          </a:prstGeom>
          <a:noFill/>
        </p:spPr>
        <p:txBody>
          <a:bodyPr wrap="none" rtlCol="0">
            <a:spAutoFit/>
          </a:bodyPr>
          <a:lstStyle/>
          <a:p>
            <a:r>
              <a:rPr lang="zh-CN" altLang="en-US" sz="3200" dirty="0"/>
              <a:t>离散：类别分布</a:t>
            </a:r>
            <a:r>
              <a:rPr lang="en-US" altLang="zh-CN" sz="3200" dirty="0"/>
              <a:t>category distribution</a:t>
            </a:r>
            <a:endParaRPr lang="zh-CN" altLang="en-US" sz="32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1EC3DB6-B094-034A-47B9-89E22CEE48E1}"/>
                  </a:ext>
                </a:extLst>
              </p:cNvPr>
              <p:cNvSpPr txBox="1"/>
              <p:nvPr/>
            </p:nvSpPr>
            <p:spPr>
              <a:xfrm>
                <a:off x="11104880" y="5654675"/>
                <a:ext cx="3398046" cy="107721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3200" b="0" i="1" smtClean="0">
                          <a:solidFill>
                            <a:srgbClr val="FF0000"/>
                          </a:solidFill>
                          <a:latin typeface="Cambria Math" panose="02040503050406030204" pitchFamily="18" charset="0"/>
                        </a:rPr>
                        <m:t>𝐿</m:t>
                      </m:r>
                      <m:r>
                        <a:rPr lang="en-US" altLang="zh-CN" sz="3200" b="0" i="1" smtClean="0">
                          <a:solidFill>
                            <a:srgbClr val="FF0000"/>
                          </a:solidFill>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𝑉</m:t>
                      </m:r>
                    </m:oMath>
                  </m:oMathPara>
                </a14:m>
                <a:endParaRPr lang="en-US" altLang="zh-CN" sz="3200" dirty="0">
                  <a:solidFill>
                    <a:srgbClr val="FF0000"/>
                  </a:solidFill>
                </a:endParaRPr>
              </a:p>
              <a:p>
                <a:r>
                  <a:rPr lang="en-US" altLang="zh-CN" sz="3200" dirty="0">
                    <a:solidFill>
                      <a:srgbClr val="FF0000"/>
                    </a:solidFill>
                  </a:rPr>
                  <a:t>L</a:t>
                </a:r>
                <a:r>
                  <a:rPr lang="zh-CN" altLang="en-US" sz="3200" dirty="0">
                    <a:solidFill>
                      <a:srgbClr val="FF0000"/>
                    </a:solidFill>
                  </a:rPr>
                  <a:t>个</a:t>
                </a:r>
                <a:r>
                  <a:rPr lang="en-US" altLang="zh-CN" sz="3200" dirty="0">
                    <a:solidFill>
                      <a:srgbClr val="FF0000"/>
                    </a:solidFill>
                  </a:rPr>
                  <a:t>one-hot vectors</a:t>
                </a:r>
                <a:endParaRPr lang="zh-CN" altLang="en-US" sz="3200" dirty="0">
                  <a:solidFill>
                    <a:srgbClr val="FF0000"/>
                  </a:solidFill>
                </a:endParaRPr>
              </a:p>
            </p:txBody>
          </p:sp>
        </mc:Choice>
        <mc:Fallback>
          <p:sp>
            <p:nvSpPr>
              <p:cNvPr id="15" name="文本框 14">
                <a:extLst>
                  <a:ext uri="{FF2B5EF4-FFF2-40B4-BE49-F238E27FC236}">
                    <a16:creationId xmlns:a16="http://schemas.microsoft.com/office/drawing/2014/main" id="{71EC3DB6-B094-034A-47B9-89E22CEE48E1}"/>
                  </a:ext>
                </a:extLst>
              </p:cNvPr>
              <p:cNvSpPr txBox="1">
                <a:spLocks noRot="1" noChangeAspect="1" noMove="1" noResize="1" noEditPoints="1" noAdjustHandles="1" noChangeArrowheads="1" noChangeShapeType="1" noTextEdit="1"/>
              </p:cNvSpPr>
              <p:nvPr/>
            </p:nvSpPr>
            <p:spPr>
              <a:xfrm>
                <a:off x="11104880" y="5654675"/>
                <a:ext cx="3398046" cy="1077218"/>
              </a:xfrm>
              <a:prstGeom prst="rect">
                <a:avLst/>
              </a:prstGeom>
              <a:blipFill>
                <a:blip r:embed="rId6"/>
                <a:stretch>
                  <a:fillRect l="-4668" r="-3232" b="-1931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8EE11EB9-0B1F-74DF-7780-F3C6B55F29D2}"/>
              </a:ext>
            </a:extLst>
          </p:cNvPr>
          <p:cNvCxnSpPr>
            <a:cxnSpLocks/>
            <a:endCxn id="15" idx="0"/>
          </p:cNvCxnSpPr>
          <p:nvPr/>
        </p:nvCxnSpPr>
        <p:spPr>
          <a:xfrm flipH="1">
            <a:off x="12803903" y="4751761"/>
            <a:ext cx="2346405" cy="9029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FD00A3B5-2352-6CFC-44CF-584196838425}"/>
                  </a:ext>
                </a:extLst>
              </p:cNvPr>
              <p:cNvSpPr txBox="1"/>
              <p:nvPr/>
            </p:nvSpPr>
            <p:spPr>
              <a:xfrm>
                <a:off x="15150308" y="5654675"/>
                <a:ext cx="4953792" cy="160922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sz="3200" b="0" i="1" smtClean="0">
                          <a:solidFill>
                            <a:srgbClr val="FF0000"/>
                          </a:solidFill>
                          <a:latin typeface="Cambria Math" panose="02040503050406030204" pitchFamily="18" charset="0"/>
                          <a:ea typeface="Cambria Math" panose="02040503050406030204" pitchFamily="18" charset="0"/>
                        </a:rPr>
                        <m:t>𝑉</m:t>
                      </m:r>
                      <m:r>
                        <a:rPr lang="en-US" altLang="zh-CN" sz="3200" b="0" i="1" smtClean="0">
                          <a:solidFill>
                            <a:srgbClr val="FF0000"/>
                          </a:solidFill>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𝑉</m:t>
                      </m:r>
                    </m:oMath>
                  </m:oMathPara>
                </a14:m>
                <a:endParaRPr lang="en-US" altLang="zh-CN" sz="3200" dirty="0">
                  <a:solidFill>
                    <a:srgbClr val="FF0000"/>
                  </a:solidFill>
                </a:endParaRPr>
              </a:p>
              <a:p>
                <a:r>
                  <a:rPr lang="zh-CN" altLang="en-US" sz="3200" dirty="0">
                    <a:solidFill>
                      <a:srgbClr val="FF0000"/>
                    </a:solidFill>
                  </a:rPr>
                  <a:t>表示转换到其它词的概率</a:t>
                </a:r>
                <a:endParaRPr lang="en-US" altLang="zh-CN" sz="3200" dirty="0">
                  <a:solidFill>
                    <a:srgbClr val="FF0000"/>
                  </a:solidFill>
                </a:endParaRPr>
              </a:p>
              <a:p>
                <a14:m>
                  <m:oMathPara xmlns:m="http://schemas.openxmlformats.org/officeDocument/2006/math">
                    <m:oMathParaPr>
                      <m:jc m:val="centerGroup"/>
                    </m:oMathParaPr>
                    <m:oMath xmlns:m="http://schemas.openxmlformats.org/officeDocument/2006/math">
                      <m:sSub>
                        <m:sSubPr>
                          <m:ctrlPr>
                            <a:rPr lang="en-US" altLang="zh-CN" sz="320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m:t>
                          </m:r>
                          <m:sSub>
                            <m:sSubPr>
                              <m:ctrlPr>
                                <a:rPr lang="en-US" altLang="zh-CN" sz="3200" b="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𝑄</m:t>
                              </m:r>
                            </m:e>
                            <m:sub>
                              <m:r>
                                <a:rPr lang="en-US" altLang="zh-CN" sz="3200" b="0" i="1" smtClean="0">
                                  <a:solidFill>
                                    <a:srgbClr val="FF0000"/>
                                  </a:solidFill>
                                  <a:latin typeface="Cambria Math" panose="02040503050406030204" pitchFamily="18" charset="0"/>
                                </a:rPr>
                                <m:t>𝑡</m:t>
                              </m:r>
                            </m:sub>
                          </m:sSub>
                          <m:r>
                            <a:rPr lang="en-US" altLang="zh-CN" sz="3200" b="0" i="1" smtClean="0">
                              <a:solidFill>
                                <a:srgbClr val="FF0000"/>
                              </a:solidFill>
                              <a:latin typeface="Cambria Math" panose="02040503050406030204" pitchFamily="18" charset="0"/>
                            </a:rPr>
                            <m:t>]</m:t>
                          </m:r>
                        </m:e>
                        <m:sub>
                          <m:r>
                            <a:rPr lang="en-US" altLang="zh-CN" sz="3200" b="0" i="1" smtClean="0">
                              <a:solidFill>
                                <a:srgbClr val="FF0000"/>
                              </a:solidFill>
                              <a:latin typeface="Cambria Math" panose="02040503050406030204" pitchFamily="18" charset="0"/>
                            </a:rPr>
                            <m:t>𝑖</m:t>
                          </m:r>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𝑗</m:t>
                          </m:r>
                        </m:sub>
                      </m:sSub>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𝑞</m:t>
                      </m:r>
                      <m:r>
                        <a:rPr lang="en-US" altLang="zh-CN" sz="3200" b="0" i="1" smtClean="0">
                          <a:solidFill>
                            <a:srgbClr val="FF0000"/>
                          </a:solidFill>
                          <a:latin typeface="Cambria Math" panose="02040503050406030204" pitchFamily="18" charset="0"/>
                        </a:rPr>
                        <m:t>(</m:t>
                      </m:r>
                      <m:sSub>
                        <m:sSubPr>
                          <m:ctrlPr>
                            <a:rPr lang="en-US" altLang="zh-CN" sz="3200" b="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𝑥</m:t>
                          </m:r>
                        </m:e>
                        <m:sub>
                          <m:r>
                            <a:rPr lang="en-US" altLang="zh-CN" sz="3200" b="0" i="1" smtClean="0">
                              <a:solidFill>
                                <a:srgbClr val="FF0000"/>
                              </a:solidFill>
                              <a:latin typeface="Cambria Math" panose="02040503050406030204" pitchFamily="18" charset="0"/>
                            </a:rPr>
                            <m:t>𝑡</m:t>
                          </m:r>
                        </m:sub>
                      </m:sSub>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𝑗</m:t>
                      </m:r>
                      <m:r>
                        <a:rPr lang="en-US" altLang="zh-CN" sz="3200" b="0" i="1" smtClean="0">
                          <a:solidFill>
                            <a:srgbClr val="FF0000"/>
                          </a:solidFill>
                          <a:latin typeface="Cambria Math" panose="02040503050406030204" pitchFamily="18" charset="0"/>
                        </a:rPr>
                        <m:t>|</m:t>
                      </m:r>
                      <m:sSub>
                        <m:sSubPr>
                          <m:ctrlPr>
                            <a:rPr lang="en-US" altLang="zh-CN" sz="3200" b="0" i="1" smtClean="0">
                              <a:solidFill>
                                <a:srgbClr val="FF0000"/>
                              </a:solidFill>
                              <a:latin typeface="Cambria Math" panose="02040503050406030204" pitchFamily="18" charset="0"/>
                            </a:rPr>
                          </m:ctrlPr>
                        </m:sSubPr>
                        <m:e>
                          <m:r>
                            <a:rPr lang="en-US" altLang="zh-CN" sz="3200" b="0" i="1" smtClean="0">
                              <a:solidFill>
                                <a:srgbClr val="FF0000"/>
                              </a:solidFill>
                              <a:latin typeface="Cambria Math" panose="02040503050406030204" pitchFamily="18" charset="0"/>
                            </a:rPr>
                            <m:t>𝑥</m:t>
                          </m:r>
                        </m:e>
                        <m:sub>
                          <m:r>
                            <a:rPr lang="en-US" altLang="zh-CN" sz="3200" b="0" i="1" smtClean="0">
                              <a:solidFill>
                                <a:srgbClr val="FF0000"/>
                              </a:solidFill>
                              <a:latin typeface="Cambria Math" panose="02040503050406030204" pitchFamily="18" charset="0"/>
                            </a:rPr>
                            <m:t>𝑡</m:t>
                          </m:r>
                          <m:r>
                            <a:rPr lang="en-US" altLang="zh-CN" sz="3200" b="0" i="1" smtClean="0">
                              <a:solidFill>
                                <a:srgbClr val="FF0000"/>
                              </a:solidFill>
                              <a:latin typeface="Cambria Math" panose="02040503050406030204" pitchFamily="18" charset="0"/>
                            </a:rPr>
                            <m:t>−1</m:t>
                          </m:r>
                        </m:sub>
                      </m:sSub>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𝑖</m:t>
                      </m:r>
                      <m:r>
                        <a:rPr lang="en-US" altLang="zh-CN" sz="3200" b="0" i="1" smtClean="0">
                          <a:solidFill>
                            <a:srgbClr val="FF0000"/>
                          </a:solidFill>
                          <a:latin typeface="Cambria Math" panose="02040503050406030204" pitchFamily="18" charset="0"/>
                        </a:rPr>
                        <m:t>)</m:t>
                      </m:r>
                    </m:oMath>
                  </m:oMathPara>
                </a14:m>
                <a:endParaRPr lang="zh-CN" altLang="en-US" sz="3200" dirty="0">
                  <a:solidFill>
                    <a:srgbClr val="FF0000"/>
                  </a:solidFill>
                </a:endParaRPr>
              </a:p>
            </p:txBody>
          </p:sp>
        </mc:Choice>
        <mc:Fallback>
          <p:sp>
            <p:nvSpPr>
              <p:cNvPr id="19" name="文本框 18">
                <a:extLst>
                  <a:ext uri="{FF2B5EF4-FFF2-40B4-BE49-F238E27FC236}">
                    <a16:creationId xmlns:a16="http://schemas.microsoft.com/office/drawing/2014/main" id="{FD00A3B5-2352-6CFC-44CF-584196838425}"/>
                  </a:ext>
                </a:extLst>
              </p:cNvPr>
              <p:cNvSpPr txBox="1">
                <a:spLocks noRot="1" noChangeAspect="1" noMove="1" noResize="1" noEditPoints="1" noAdjustHandles="1" noChangeArrowheads="1" noChangeShapeType="1" noTextEdit="1"/>
              </p:cNvSpPr>
              <p:nvPr/>
            </p:nvSpPr>
            <p:spPr>
              <a:xfrm>
                <a:off x="15150308" y="5654675"/>
                <a:ext cx="4953792" cy="1609223"/>
              </a:xfrm>
              <a:prstGeom prst="rect">
                <a:avLst/>
              </a:prstGeom>
              <a:blipFill>
                <a:blip r:embed="rId7"/>
                <a:stretch>
                  <a:fillRect l="-3075"/>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C70D1A74-295F-22CC-201E-2E03BE5CBFDB}"/>
              </a:ext>
            </a:extLst>
          </p:cNvPr>
          <p:cNvCxnSpPr>
            <a:cxnSpLocks/>
            <a:endCxn id="19" idx="0"/>
          </p:cNvCxnSpPr>
          <p:nvPr/>
        </p:nvCxnSpPr>
        <p:spPr>
          <a:xfrm>
            <a:off x="16201949" y="4751761"/>
            <a:ext cx="1425255" cy="9029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8019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a:t>
            </a:fld>
            <a:endParaRPr sz="2300" dirty="0">
              <a:latin typeface="Gill Sans MT"/>
              <a:cs typeface="Gill Sans MT"/>
            </a:endParaRPr>
          </a:p>
        </p:txBody>
      </p:sp>
      <p:sp>
        <p:nvSpPr>
          <p:cNvPr id="1048597" name="标题 1"/>
          <p:cNvSpPr>
            <a:spLocks noGrp="1"/>
          </p:cNvSpPr>
          <p:nvPr/>
        </p:nvSpPr>
        <p:spPr>
          <a:xfrm>
            <a:off x="6546850" y="178108"/>
            <a:ext cx="70104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err="1"/>
              <a:t>DiffusionBERT</a:t>
            </a:r>
            <a:endParaRPr lang="zh-CN" altLang="en-US" dirty="0"/>
          </a:p>
        </p:txBody>
      </p:sp>
      <p:sp>
        <p:nvSpPr>
          <p:cNvPr id="1048598" name="文本框 4"/>
          <p:cNvSpPr txBox="1"/>
          <p:nvPr/>
        </p:nvSpPr>
        <p:spPr>
          <a:xfrm>
            <a:off x="1441450" y="2923058"/>
            <a:ext cx="16154402" cy="988669"/>
          </a:xfrm>
          <a:prstGeom prst="rect">
            <a:avLst/>
          </a:prstGeom>
          <a:no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Overview:</a:t>
            </a:r>
          </a:p>
        </p:txBody>
      </p:sp>
      <p:sp>
        <p:nvSpPr>
          <p:cNvPr id="2" name="文本框 4">
            <a:extLst>
              <a:ext uri="{FF2B5EF4-FFF2-40B4-BE49-F238E27FC236}">
                <a16:creationId xmlns:a16="http://schemas.microsoft.com/office/drawing/2014/main" id="{3A72F36E-1849-9E09-E048-C64EA75E1B2A}"/>
              </a:ext>
            </a:extLst>
          </p:cNvPr>
          <p:cNvSpPr txBox="1"/>
          <p:nvPr/>
        </p:nvSpPr>
        <p:spPr>
          <a:xfrm>
            <a:off x="1454764" y="4435475"/>
            <a:ext cx="18046085" cy="3318665"/>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3600" dirty="0"/>
              <a:t>Find a discrete absorbing state according to </a:t>
            </a:r>
            <a:r>
              <a:rPr lang="en-US" altLang="zh-CN" sz="3600" dirty="0" err="1"/>
              <a:t>plm</a:t>
            </a:r>
            <a:endParaRPr lang="en-US" altLang="zh-CN" sz="3600" dirty="0"/>
          </a:p>
          <a:p>
            <a:pPr marL="742950" indent="-742950">
              <a:lnSpc>
                <a:spcPct val="150000"/>
              </a:lnSpc>
              <a:buClr>
                <a:srgbClr val="0000FF"/>
              </a:buClr>
              <a:buFont typeface="Wingdings" panose="05000000000000000000" pitchFamily="2" charset="2"/>
              <a:buChar char="l"/>
            </a:pPr>
            <a:r>
              <a:rPr lang="en-US" altLang="zh-CN" sz="3600" dirty="0">
                <a:latin typeface="Gill Sans MT" panose="020B0502020104020203" pitchFamily="34" charset="0"/>
              </a:rPr>
              <a:t>Introduce a new noise schedule of the forward diffusion process, called spindle schedule</a:t>
            </a:r>
          </a:p>
          <a:p>
            <a:pPr marL="742950" indent="-742950">
              <a:lnSpc>
                <a:spcPct val="150000"/>
              </a:lnSpc>
              <a:buClr>
                <a:srgbClr val="0000FF"/>
              </a:buClr>
              <a:buFont typeface="Wingdings" panose="05000000000000000000" pitchFamily="2" charset="2"/>
              <a:buChar char="l"/>
            </a:pPr>
            <a:r>
              <a:rPr lang="en-US" altLang="zh-CN" sz="3600" dirty="0">
                <a:latin typeface="Gill Sans MT" panose="020B0502020104020203" pitchFamily="34" charset="0"/>
              </a:rPr>
              <a:t>Investigate several alternatives of incorporating the time step into PLMs</a:t>
            </a:r>
          </a:p>
          <a:p>
            <a:pPr marL="742950" indent="-742950">
              <a:lnSpc>
                <a:spcPct val="150000"/>
              </a:lnSpc>
              <a:buClr>
                <a:srgbClr val="0000FF"/>
              </a:buClr>
              <a:buFont typeface="Wingdings" panose="05000000000000000000" pitchFamily="2" charset="2"/>
              <a:buChar char="l"/>
            </a:pPr>
            <a:endParaRPr lang="en-US" altLang="zh-CN" sz="3600" dirty="0">
              <a:latin typeface="Gill Sans MT" panose="020B0502020104020203" pitchFamily="34" charset="0"/>
            </a:endParaRPr>
          </a:p>
        </p:txBody>
      </p:sp>
    </p:spTree>
    <p:extLst>
      <p:ext uri="{BB962C8B-B14F-4D97-AF65-F5344CB8AC3E}">
        <p14:creationId xmlns:p14="http://schemas.microsoft.com/office/powerpoint/2010/main" val="42849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5</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A Discrete Absorbing State</a:t>
            </a:r>
            <a:endParaRPr lang="zh-CN" altLang="en-US" dirty="0"/>
          </a:p>
        </p:txBody>
      </p:sp>
      <p:pic>
        <p:nvPicPr>
          <p:cNvPr id="4" name="图片 3">
            <a:extLst>
              <a:ext uri="{FF2B5EF4-FFF2-40B4-BE49-F238E27FC236}">
                <a16:creationId xmlns:a16="http://schemas.microsoft.com/office/drawing/2014/main" id="{68158F9F-C5BF-5F93-8EA3-F409742672C1}"/>
              </a:ext>
            </a:extLst>
          </p:cNvPr>
          <p:cNvPicPr>
            <a:picLocks noChangeAspect="1"/>
          </p:cNvPicPr>
          <p:nvPr/>
        </p:nvPicPr>
        <p:blipFill>
          <a:blip r:embed="rId3"/>
          <a:stretch>
            <a:fillRect/>
          </a:stretch>
        </p:blipFill>
        <p:spPr>
          <a:xfrm>
            <a:off x="6511599" y="4516353"/>
            <a:ext cx="7080899" cy="2276644"/>
          </a:xfrm>
          <a:prstGeom prst="rect">
            <a:avLst/>
          </a:prstGeom>
        </p:spPr>
      </p:pic>
      <p:sp>
        <p:nvSpPr>
          <p:cNvPr id="8" name="文本框 7">
            <a:extLst>
              <a:ext uri="{FF2B5EF4-FFF2-40B4-BE49-F238E27FC236}">
                <a16:creationId xmlns:a16="http://schemas.microsoft.com/office/drawing/2014/main" id="{92C68B5F-5710-8005-35AA-5BEAE47D96B3}"/>
              </a:ext>
            </a:extLst>
          </p:cNvPr>
          <p:cNvSpPr txBox="1"/>
          <p:nvPr/>
        </p:nvSpPr>
        <p:spPr>
          <a:xfrm>
            <a:off x="946149" y="3216275"/>
            <a:ext cx="18211800" cy="646331"/>
          </a:xfrm>
          <a:prstGeom prst="rect">
            <a:avLst/>
          </a:prstGeom>
          <a:noFill/>
        </p:spPr>
        <p:txBody>
          <a:bodyPr wrap="square">
            <a:spAutoFit/>
          </a:bodyPr>
          <a:lstStyle/>
          <a:p>
            <a:r>
              <a:rPr lang="en-US" altLang="zh-CN" sz="3600" dirty="0"/>
              <a:t>Each token in the sequence either stays the same or transitions to [MASK] with some probability.</a:t>
            </a:r>
            <a:endParaRPr lang="zh-CN" altLang="en-US" sz="3600" dirty="0"/>
          </a:p>
        </p:txBody>
      </p:sp>
    </p:spTree>
    <p:extLst>
      <p:ext uri="{BB962C8B-B14F-4D97-AF65-F5344CB8AC3E}">
        <p14:creationId xmlns:p14="http://schemas.microsoft.com/office/powerpoint/2010/main" val="386637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6</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Spindle Noise Schedule</a:t>
            </a:r>
            <a:endParaRPr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4130984-6DE0-D32B-A949-58FCC4B1B248}"/>
                  </a:ext>
                </a:extLst>
              </p:cNvPr>
              <p:cNvSpPr txBox="1"/>
              <p:nvPr/>
            </p:nvSpPr>
            <p:spPr>
              <a:xfrm>
                <a:off x="527050" y="3559025"/>
                <a:ext cx="6698226" cy="187468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l-GR" altLang="zh-CN" sz="4000" i="1" dirty="0" smtClean="0">
                              <a:latin typeface="Cambria Math" panose="02040503050406030204" pitchFamily="18" charset="0"/>
                            </a:rPr>
                          </m:ctrlPr>
                        </m:sSubPr>
                        <m:e>
                          <m:r>
                            <a:rPr lang="el-GR" altLang="zh-CN" sz="4000" i="1" dirty="0">
                              <a:latin typeface="Cambria Math" panose="02040503050406030204" pitchFamily="18" charset="0"/>
                            </a:rPr>
                            <m:t>𝛽</m:t>
                          </m:r>
                        </m:e>
                        <m:sub>
                          <m:r>
                            <a:rPr lang="en-US" altLang="zh-CN" sz="4000" b="0" i="1" dirty="0" smtClean="0">
                              <a:latin typeface="Cambria Math" panose="02040503050406030204" pitchFamily="18" charset="0"/>
                            </a:rPr>
                            <m:t>𝑡</m:t>
                          </m:r>
                        </m:sub>
                      </m:sSub>
                      <m:r>
                        <a:rPr lang="en-US" altLang="zh-CN" sz="4000" i="1" dirty="0">
                          <a:latin typeface="Cambria Math" panose="02040503050406030204" pitchFamily="18" charset="0"/>
                        </a:rPr>
                        <m:t> =</m:t>
                      </m:r>
                      <m:f>
                        <m:fPr>
                          <m:ctrlPr>
                            <a:rPr lang="en-US" altLang="zh-CN" sz="4000" b="0" i="1" dirty="0" smtClean="0">
                              <a:latin typeface="Cambria Math" panose="02040503050406030204" pitchFamily="18" charset="0"/>
                            </a:rPr>
                          </m:ctrlPr>
                        </m:fPr>
                        <m:num>
                          <m:r>
                            <a:rPr lang="en-US" altLang="zh-CN" sz="4000" b="0" i="1" dirty="0" smtClean="0">
                              <a:latin typeface="Cambria Math" panose="02040503050406030204" pitchFamily="18" charset="0"/>
                            </a:rPr>
                            <m:t>1</m:t>
                          </m:r>
                        </m:num>
                        <m:den>
                          <m:r>
                            <a:rPr lang="en-US" altLang="zh-CN" sz="4000" i="1" dirty="0">
                              <a:latin typeface="Cambria Math" panose="02040503050406030204" pitchFamily="18" charset="0"/>
                            </a:rPr>
                            <m:t>𝑇</m:t>
                          </m:r>
                          <m:r>
                            <a:rPr lang="en-US" altLang="zh-CN" sz="4000" i="1" dirty="0">
                              <a:latin typeface="Cambria Math" panose="02040503050406030204" pitchFamily="18" charset="0"/>
                            </a:rPr>
                            <m:t> − </m:t>
                          </m:r>
                          <m:r>
                            <a:rPr lang="en-US" altLang="zh-CN" sz="4000" i="1" dirty="0">
                              <a:latin typeface="Cambria Math" panose="02040503050406030204" pitchFamily="18" charset="0"/>
                            </a:rPr>
                            <m:t>𝑡</m:t>
                          </m:r>
                          <m:r>
                            <a:rPr lang="en-US" altLang="zh-CN" sz="4000" i="1" dirty="0">
                              <a:latin typeface="Cambria Math" panose="02040503050406030204" pitchFamily="18" charset="0"/>
                            </a:rPr>
                            <m:t> + 1</m:t>
                          </m:r>
                        </m:den>
                      </m:f>
                    </m:oMath>
                  </m:oMathPara>
                </a14:m>
                <a:endParaRPr lang="en-US" altLang="zh-CN" sz="4000" b="0" dirty="0"/>
              </a:p>
              <a:p>
                <a:endParaRPr lang="en-US" altLang="zh-CN" sz="4000" dirty="0"/>
              </a:p>
            </p:txBody>
          </p:sp>
        </mc:Choice>
        <mc:Fallback>
          <p:sp>
            <p:nvSpPr>
              <p:cNvPr id="6" name="文本框 5">
                <a:extLst>
                  <a:ext uri="{FF2B5EF4-FFF2-40B4-BE49-F238E27FC236}">
                    <a16:creationId xmlns:a16="http://schemas.microsoft.com/office/drawing/2014/main" id="{44130984-6DE0-D32B-A949-58FCC4B1B248}"/>
                  </a:ext>
                </a:extLst>
              </p:cNvPr>
              <p:cNvSpPr txBox="1">
                <a:spLocks noRot="1" noChangeAspect="1" noMove="1" noResize="1" noEditPoints="1" noAdjustHandles="1" noChangeArrowheads="1" noChangeShapeType="1" noTextEdit="1"/>
              </p:cNvSpPr>
              <p:nvPr/>
            </p:nvSpPr>
            <p:spPr>
              <a:xfrm>
                <a:off x="527050" y="3559025"/>
                <a:ext cx="6698226" cy="1874680"/>
              </a:xfrm>
              <a:prstGeom prst="rect">
                <a:avLst/>
              </a:prstGeom>
              <a:blipFill>
                <a:blip r:embed="rId3"/>
                <a:stretch>
                  <a:fillRect/>
                </a:stretch>
              </a:blipFill>
            </p:spPr>
            <p:txBody>
              <a:bodyPr/>
              <a:lstStyle/>
              <a:p>
                <a:r>
                  <a:rPr lang="zh-CN" altLang="en-US">
                    <a:noFill/>
                  </a:rPr>
                  <a:t> </a:t>
                </a:r>
              </a:p>
            </p:txBody>
          </p:sp>
        </mc:Fallback>
      </mc:AlternateContent>
      <p:sp>
        <p:nvSpPr>
          <p:cNvPr id="12" name="文本框 4">
            <a:extLst>
              <a:ext uri="{FF2B5EF4-FFF2-40B4-BE49-F238E27FC236}">
                <a16:creationId xmlns:a16="http://schemas.microsoft.com/office/drawing/2014/main" id="{4AFFE9EC-6FE7-90D1-750C-18419CDDA3D8}"/>
              </a:ext>
            </a:extLst>
          </p:cNvPr>
          <p:cNvSpPr txBox="1"/>
          <p:nvPr/>
        </p:nvSpPr>
        <p:spPr>
          <a:xfrm>
            <a:off x="1898649" y="5370384"/>
            <a:ext cx="16154402" cy="2499467"/>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3600" dirty="0"/>
              <a:t>Assumes all tokens carry the same amount of information and does not consider the linguistic difference among the tokens in a sequence</a:t>
            </a:r>
          </a:p>
          <a:p>
            <a:pPr marL="742950" indent="-742950">
              <a:lnSpc>
                <a:spcPct val="150000"/>
              </a:lnSpc>
              <a:buClr>
                <a:srgbClr val="0000FF"/>
              </a:buClr>
              <a:buFont typeface="Wingdings" panose="05000000000000000000" pitchFamily="2" charset="2"/>
              <a:buChar char="l"/>
            </a:pPr>
            <a:r>
              <a:rPr lang="en-US" altLang="zh-CN" sz="3600" dirty="0"/>
              <a:t>Violates the easy-first-generation nature of denoising language models. </a:t>
            </a:r>
            <a:endParaRPr lang="zh-CN" altLang="en-US" sz="3600" dirty="0"/>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609296E7-B314-6DD4-4FDA-33F6AA1837BA}"/>
                  </a:ext>
                </a:extLst>
              </p:cNvPr>
              <p:cNvSpPr txBox="1"/>
              <p:nvPr/>
            </p:nvSpPr>
            <p:spPr>
              <a:xfrm>
                <a:off x="8299450" y="3632116"/>
                <a:ext cx="6258445" cy="1569660"/>
              </a:xfrm>
              <a:prstGeom prst="rect">
                <a:avLst/>
              </a:prstGeom>
              <a:noFill/>
            </p:spPr>
            <p:txBody>
              <a:bodyPr wrap="none" rtlCol="0">
                <a:spAutoFit/>
              </a:bodyPr>
              <a:lstStyle/>
              <a:p>
                <a14:m>
                  <m:oMath xmlns:m="http://schemas.openxmlformats.org/officeDocument/2006/math">
                    <m:r>
                      <a:rPr lang="en-US" altLang="zh-CN" sz="3200" b="0" i="1" smtClean="0">
                        <a:solidFill>
                          <a:srgbClr val="FF0000"/>
                        </a:solidFill>
                        <a:latin typeface="Cambria Math" panose="02040503050406030204" pitchFamily="18" charset="0"/>
                      </a:rPr>
                      <m:t>𝑡</m:t>
                    </m:r>
                    <m:r>
                      <a:rPr lang="en-US" altLang="zh-CN" sz="3200" b="0" i="1" smtClean="0">
                        <a:solidFill>
                          <a:srgbClr val="FF0000"/>
                        </a:solidFill>
                        <a:latin typeface="Cambria Math" panose="02040503050406030204" pitchFamily="18" charset="0"/>
                        <a:ea typeface="Cambria Math" panose="02040503050406030204" pitchFamily="18" charset="0"/>
                      </a:rPr>
                      <m:t>↑ </m:t>
                    </m:r>
                    <m:sSub>
                      <m:sSubPr>
                        <m:ctrlPr>
                          <a:rPr lang="el-GR" altLang="zh-CN" sz="3200" i="1" dirty="0" smtClean="0">
                            <a:solidFill>
                              <a:srgbClr val="FF0000"/>
                            </a:solidFill>
                            <a:latin typeface="Cambria Math" panose="02040503050406030204" pitchFamily="18" charset="0"/>
                          </a:rPr>
                        </m:ctrlPr>
                      </m:sSubPr>
                      <m:e>
                        <m:r>
                          <a:rPr lang="el-GR" altLang="zh-CN" sz="3200" i="1" dirty="0">
                            <a:solidFill>
                              <a:srgbClr val="FF0000"/>
                            </a:solidFill>
                            <a:latin typeface="Cambria Math" panose="02040503050406030204" pitchFamily="18" charset="0"/>
                          </a:rPr>
                          <m:t>𝛽</m:t>
                        </m:r>
                      </m:e>
                      <m:sub>
                        <m:r>
                          <a:rPr lang="en-US" altLang="zh-CN" sz="3200" i="1" dirty="0">
                            <a:solidFill>
                              <a:srgbClr val="FF0000"/>
                            </a:solidFill>
                            <a:latin typeface="Cambria Math" panose="02040503050406030204" pitchFamily="18" charset="0"/>
                          </a:rPr>
                          <m:t>𝑡</m:t>
                        </m:r>
                      </m:sub>
                    </m:sSub>
                    <m:r>
                      <a:rPr lang="en-US" altLang="zh-CN" sz="3200" b="0" i="1" dirty="0" smtClean="0">
                        <a:solidFill>
                          <a:srgbClr val="FF0000"/>
                        </a:solidFill>
                        <a:latin typeface="Cambria Math" panose="02040503050406030204" pitchFamily="18" charset="0"/>
                        <a:ea typeface="Cambria Math" panose="02040503050406030204" pitchFamily="18" charset="0"/>
                      </a:rPr>
                      <m:t>↑ </m:t>
                    </m:r>
                    <m:r>
                      <a:rPr lang="en-US" altLang="zh-CN" sz="3200" i="1" dirty="0">
                        <a:solidFill>
                          <a:srgbClr val="FF0000"/>
                        </a:solidFill>
                        <a:latin typeface="Cambria Math" panose="02040503050406030204" pitchFamily="18" charset="0"/>
                      </a:rPr>
                      <m:t> </m:t>
                    </m:r>
                  </m:oMath>
                </a14:m>
                <a:r>
                  <a:rPr lang="zh-CN" altLang="en-US" sz="3200" dirty="0">
                    <a:solidFill>
                      <a:srgbClr val="FF0000"/>
                    </a:solidFill>
                  </a:rPr>
                  <a:t>采样到</a:t>
                </a:r>
                <a:r>
                  <a:rPr lang="en-US" altLang="zh-CN" sz="3200" dirty="0">
                    <a:solidFill>
                      <a:srgbClr val="FF0000"/>
                    </a:solidFill>
                  </a:rPr>
                  <a:t>[MASK]</a:t>
                </a:r>
                <a:r>
                  <a:rPr lang="zh-CN" altLang="en-US" sz="3200" dirty="0">
                    <a:solidFill>
                      <a:srgbClr val="FF0000"/>
                    </a:solidFill>
                  </a:rPr>
                  <a:t>的概率越大</a:t>
                </a:r>
                <a:endParaRPr lang="en-US" altLang="zh-CN" sz="3200" dirty="0">
                  <a:solidFill>
                    <a:srgbClr val="FF0000"/>
                  </a:solidFill>
                </a:endParaRPr>
              </a:p>
              <a:p>
                <a:endParaRPr lang="en-US" altLang="zh-CN" sz="3200" dirty="0">
                  <a:solidFill>
                    <a:srgbClr val="FF0000"/>
                  </a:solidFill>
                </a:endParaRPr>
              </a:p>
              <a:p>
                <a:r>
                  <a:rPr lang="zh-CN" altLang="en-US" sz="3200" dirty="0">
                    <a:solidFill>
                      <a:srgbClr val="FF0000"/>
                    </a:solidFill>
                  </a:rPr>
                  <a:t>只与</a:t>
                </a:r>
                <a:r>
                  <a:rPr lang="en-US" altLang="zh-CN" sz="3200" dirty="0">
                    <a:solidFill>
                      <a:srgbClr val="FF0000"/>
                    </a:solidFill>
                  </a:rPr>
                  <a:t>t</a:t>
                </a:r>
                <a:r>
                  <a:rPr lang="zh-CN" altLang="en-US" sz="3200" dirty="0">
                    <a:solidFill>
                      <a:srgbClr val="FF0000"/>
                    </a:solidFill>
                  </a:rPr>
                  <a:t>有关</a:t>
                </a:r>
              </a:p>
            </p:txBody>
          </p:sp>
        </mc:Choice>
        <mc:Fallback>
          <p:sp>
            <p:nvSpPr>
              <p:cNvPr id="17" name="文本框 16">
                <a:extLst>
                  <a:ext uri="{FF2B5EF4-FFF2-40B4-BE49-F238E27FC236}">
                    <a16:creationId xmlns:a16="http://schemas.microsoft.com/office/drawing/2014/main" id="{609296E7-B314-6DD4-4FDA-33F6AA1837BA}"/>
                  </a:ext>
                </a:extLst>
              </p:cNvPr>
              <p:cNvSpPr txBox="1">
                <a:spLocks noRot="1" noChangeAspect="1" noMove="1" noResize="1" noEditPoints="1" noAdjustHandles="1" noChangeArrowheads="1" noChangeShapeType="1" noTextEdit="1"/>
              </p:cNvSpPr>
              <p:nvPr/>
            </p:nvSpPr>
            <p:spPr>
              <a:xfrm>
                <a:off x="8299450" y="3632116"/>
                <a:ext cx="6258445" cy="1569660"/>
              </a:xfrm>
              <a:prstGeom prst="rect">
                <a:avLst/>
              </a:prstGeom>
              <a:blipFill>
                <a:blip r:embed="rId4"/>
                <a:stretch>
                  <a:fillRect l="-2434" t="-7004" r="-1753" b="-12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28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7</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Spindle Noise Schedule</a:t>
            </a:r>
            <a:endParaRPr lang="zh-CN" altLang="en-US"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1E572B3F-F5E5-4A4C-A302-D31FDF2499CE}"/>
                  </a:ext>
                </a:extLst>
              </p:cNvPr>
              <p:cNvSpPr txBox="1"/>
              <p:nvPr/>
            </p:nvSpPr>
            <p:spPr>
              <a:xfrm>
                <a:off x="1365251" y="3358381"/>
                <a:ext cx="9425063" cy="1571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altLang="zh-CN" sz="40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f>
                        <m:fPr>
                          <m:ctrlPr>
                            <a:rPr lang="en-US" altLang="zh-CN" sz="4000" i="1" dirty="0">
                              <a:solidFill>
                                <a:prstClr val="black"/>
                              </a:solidFill>
                              <a:latin typeface="Cambria Math" panose="02040503050406030204" pitchFamily="18" charset="0"/>
                            </a:rPr>
                          </m:ctrlPr>
                        </m:fPr>
                        <m:num>
                          <m:r>
                            <a:rPr lang="en-US" altLang="zh-CN" sz="4000" b="0" i="1" dirty="0" smtClean="0">
                              <a:solidFill>
                                <a:prstClr val="black"/>
                              </a:solidFill>
                              <a:latin typeface="Cambria Math" panose="02040503050406030204" pitchFamily="18" charset="0"/>
                            </a:rPr>
                            <m:t>𝑡</m:t>
                          </m:r>
                        </m:num>
                        <m:den>
                          <m:r>
                            <a:rPr lang="en-US" altLang="zh-CN" sz="4000" i="1" dirty="0">
                              <a:solidFill>
                                <a:prstClr val="black"/>
                              </a:solidFill>
                              <a:latin typeface="Cambria Math" panose="02040503050406030204" pitchFamily="18" charset="0"/>
                            </a:rPr>
                            <m:t>𝑇</m:t>
                          </m:r>
                          <m:r>
                            <a:rPr lang="en-US" altLang="zh-CN" sz="4000" i="1" dirty="0">
                              <a:solidFill>
                                <a:prstClr val="black"/>
                              </a:solidFill>
                              <a:latin typeface="Cambria Math" panose="02040503050406030204" pitchFamily="18" charset="0"/>
                            </a:rPr>
                            <m:t> </m:t>
                          </m:r>
                        </m:den>
                      </m:f>
                      <m:r>
                        <a:rPr lang="en-US" altLang="zh-CN" sz="4000" b="0" i="1" dirty="0" smtClean="0">
                          <a:solidFill>
                            <a:prstClr val="black"/>
                          </a:solidFill>
                          <a:latin typeface="Cambria Math" panose="02040503050406030204" pitchFamily="18" charset="0"/>
                        </a:rPr>
                        <m:t>=</m:t>
                      </m:r>
                      <m:f>
                        <m:fPr>
                          <m:ctrlPr>
                            <a:rPr lang="en-US" altLang="zh-CN" sz="4000" b="0" i="1" dirty="0" smtClean="0">
                              <a:solidFill>
                                <a:prstClr val="black"/>
                              </a:solidFill>
                              <a:latin typeface="Cambria Math" panose="02040503050406030204" pitchFamily="18" charset="0"/>
                            </a:rPr>
                          </m:ctrlPr>
                        </m:fPr>
                        <m:num>
                          <m:nary>
                            <m:naryPr>
                              <m:chr m:val="∑"/>
                              <m:limLoc m:val="subSup"/>
                              <m:ctrlPr>
                                <a:rPr lang="en-US" altLang="zh-CN" sz="4000" b="0" i="1" dirty="0" smtClean="0">
                                  <a:solidFill>
                                    <a:prstClr val="black"/>
                                  </a:solidFill>
                                  <a:latin typeface="Cambria Math" panose="02040503050406030204" pitchFamily="18" charset="0"/>
                                </a:rPr>
                              </m:ctrlPr>
                            </m:naryPr>
                            <m:sub>
                              <m:r>
                                <m:rPr>
                                  <m:brk m:alnAt="25"/>
                                </m:rPr>
                                <a:rPr lang="en-US" altLang="zh-CN" sz="4000" b="0" i="1" dirty="0" smtClean="0">
                                  <a:solidFill>
                                    <a:prstClr val="black"/>
                                  </a:solidFill>
                                  <a:latin typeface="Cambria Math" panose="02040503050406030204" pitchFamily="18" charset="0"/>
                                </a:rPr>
                                <m:t>𝑖</m:t>
                              </m:r>
                              <m:r>
                                <a:rPr lang="en-US" altLang="zh-CN" sz="4000" b="0" i="1" dirty="0" smtClean="0">
                                  <a:solidFill>
                                    <a:prstClr val="black"/>
                                  </a:solidFill>
                                  <a:latin typeface="Cambria Math" panose="02040503050406030204" pitchFamily="18" charset="0"/>
                                </a:rPr>
                                <m:t>=1</m:t>
                              </m:r>
                            </m:sub>
                            <m:sup>
                              <m:r>
                                <a:rPr lang="en-US" altLang="zh-CN" sz="4000" b="0" i="1" dirty="0" smtClean="0">
                                  <a:solidFill>
                                    <a:prstClr val="black"/>
                                  </a:solidFill>
                                  <a:latin typeface="Cambria Math" panose="02040503050406030204" pitchFamily="18" charset="0"/>
                                </a:rPr>
                                <m:t>𝑛</m:t>
                              </m:r>
                            </m:sup>
                            <m:e>
                              <m:r>
                                <a:rPr lang="en-US" altLang="zh-CN" sz="4000" b="0" i="1" dirty="0" smtClean="0">
                                  <a:solidFill>
                                    <a:prstClr val="black"/>
                                  </a:solidFill>
                                  <a:latin typeface="Cambria Math" panose="02040503050406030204" pitchFamily="18" charset="0"/>
                                </a:rPr>
                                <m:t>𝐻</m:t>
                              </m:r>
                              <m:d>
                                <m:dPr>
                                  <m:ctrlPr>
                                    <a:rPr lang="en-US" altLang="zh-CN" sz="4000" b="0" i="1" dirty="0" smtClean="0">
                                      <a:solidFill>
                                        <a:prstClr val="black"/>
                                      </a:solidFill>
                                      <a:latin typeface="Cambria Math" panose="02040503050406030204" pitchFamily="18" charset="0"/>
                                    </a:rPr>
                                  </m:ctrlPr>
                                </m:dPr>
                                <m:e>
                                  <m:sSubSup>
                                    <m:sSubSupPr>
                                      <m:ctrlPr>
                                        <a:rPr lang="en-US" altLang="zh-CN" sz="4000" b="0" i="1" dirty="0" smtClean="0">
                                          <a:solidFill>
                                            <a:prstClr val="black"/>
                                          </a:solidFill>
                                          <a:latin typeface="Cambria Math" panose="02040503050406030204" pitchFamily="18" charset="0"/>
                                        </a:rPr>
                                      </m:ctrlPr>
                                    </m:sSubSupPr>
                                    <m:e>
                                      <m:r>
                                        <a:rPr lang="en-US" altLang="zh-CN" sz="4000" b="0" i="1" dirty="0" smtClean="0">
                                          <a:solidFill>
                                            <a:prstClr val="black"/>
                                          </a:solidFill>
                                          <a:latin typeface="Cambria Math" panose="02040503050406030204" pitchFamily="18" charset="0"/>
                                        </a:rPr>
                                        <m:t>𝑥</m:t>
                                      </m:r>
                                    </m:e>
                                    <m:sub>
                                      <m:r>
                                        <a:rPr lang="en-US" altLang="zh-CN" sz="4000" b="0" i="1" dirty="0" smtClean="0">
                                          <a:solidFill>
                                            <a:prstClr val="black"/>
                                          </a:solidFill>
                                          <a:latin typeface="Cambria Math" panose="02040503050406030204" pitchFamily="18" charset="0"/>
                                        </a:rPr>
                                        <m:t>𝑡</m:t>
                                      </m:r>
                                    </m:sub>
                                    <m:sup>
                                      <m:r>
                                        <a:rPr lang="en-US" altLang="zh-CN" sz="4000" b="0" i="1" dirty="0" smtClean="0">
                                          <a:solidFill>
                                            <a:prstClr val="black"/>
                                          </a:solidFill>
                                          <a:latin typeface="Cambria Math" panose="02040503050406030204" pitchFamily="18" charset="0"/>
                                        </a:rPr>
                                        <m:t>𝑖</m:t>
                                      </m:r>
                                    </m:sup>
                                  </m:sSubSup>
                                </m:e>
                              </m:d>
                            </m:e>
                          </m:nary>
                        </m:num>
                        <m:den>
                          <m:nary>
                            <m:naryPr>
                              <m:chr m:val="∑"/>
                              <m:limLoc m:val="subSup"/>
                              <m:ctrlPr>
                                <a:rPr lang="en-US" altLang="zh-CN" sz="4000" i="1" dirty="0">
                                  <a:solidFill>
                                    <a:prstClr val="black"/>
                                  </a:solidFill>
                                  <a:latin typeface="Cambria Math" panose="02040503050406030204" pitchFamily="18" charset="0"/>
                                </a:rPr>
                              </m:ctrlPr>
                            </m:naryPr>
                            <m:sub>
                              <m:r>
                                <m:rPr>
                                  <m:brk m:alnAt="25"/>
                                </m:rPr>
                                <a:rPr lang="en-US" altLang="zh-CN" sz="4000" i="1" dirty="0">
                                  <a:solidFill>
                                    <a:prstClr val="black"/>
                                  </a:solidFill>
                                  <a:latin typeface="Cambria Math" panose="02040503050406030204" pitchFamily="18" charset="0"/>
                                </a:rPr>
                                <m:t>𝑖</m:t>
                              </m:r>
                              <m:r>
                                <a:rPr lang="en-US" altLang="zh-CN" sz="4000" i="1" dirty="0">
                                  <a:solidFill>
                                    <a:prstClr val="black"/>
                                  </a:solidFill>
                                  <a:latin typeface="Cambria Math" panose="02040503050406030204" pitchFamily="18" charset="0"/>
                                </a:rPr>
                                <m:t>=1</m:t>
                              </m:r>
                            </m:sub>
                            <m:sup>
                              <m:r>
                                <a:rPr lang="en-US" altLang="zh-CN" sz="4000" i="1" dirty="0">
                                  <a:solidFill>
                                    <a:prstClr val="black"/>
                                  </a:solidFill>
                                  <a:latin typeface="Cambria Math" panose="02040503050406030204" pitchFamily="18" charset="0"/>
                                </a:rPr>
                                <m:t>𝑛</m:t>
                              </m:r>
                            </m:sup>
                            <m:e>
                              <m:r>
                                <a:rPr lang="en-US" altLang="zh-CN" sz="4000" i="1" dirty="0">
                                  <a:solidFill>
                                    <a:prstClr val="black"/>
                                  </a:solidFill>
                                  <a:latin typeface="Cambria Math" panose="02040503050406030204" pitchFamily="18" charset="0"/>
                                </a:rPr>
                                <m:t>𝐻</m:t>
                              </m:r>
                              <m:d>
                                <m:dPr>
                                  <m:ctrlPr>
                                    <a:rPr lang="en-US" altLang="zh-CN" sz="4000" i="1" dirty="0">
                                      <a:solidFill>
                                        <a:prstClr val="black"/>
                                      </a:solidFill>
                                      <a:latin typeface="Cambria Math" panose="02040503050406030204" pitchFamily="18" charset="0"/>
                                    </a:rPr>
                                  </m:ctrlPr>
                                </m:dPr>
                                <m:e>
                                  <m:sSubSup>
                                    <m:sSubSupPr>
                                      <m:ctrlPr>
                                        <a:rPr lang="en-US" altLang="zh-CN" sz="4000" i="1" dirty="0">
                                          <a:solidFill>
                                            <a:prstClr val="black"/>
                                          </a:solidFill>
                                          <a:latin typeface="Cambria Math" panose="02040503050406030204" pitchFamily="18" charset="0"/>
                                        </a:rPr>
                                      </m:ctrlPr>
                                    </m:sSubSupPr>
                                    <m:e>
                                      <m:r>
                                        <a:rPr lang="en-US" altLang="zh-CN" sz="4000" i="1" dirty="0">
                                          <a:solidFill>
                                            <a:prstClr val="black"/>
                                          </a:solidFill>
                                          <a:latin typeface="Cambria Math" panose="02040503050406030204" pitchFamily="18" charset="0"/>
                                        </a:rPr>
                                        <m:t>𝑥</m:t>
                                      </m:r>
                                    </m:e>
                                    <m:sub>
                                      <m:r>
                                        <a:rPr lang="en-US" altLang="zh-CN" sz="4000" b="0" i="1" dirty="0" smtClean="0">
                                          <a:solidFill>
                                            <a:prstClr val="black"/>
                                          </a:solidFill>
                                          <a:latin typeface="Cambria Math" panose="02040503050406030204" pitchFamily="18" charset="0"/>
                                        </a:rPr>
                                        <m:t>0</m:t>
                                      </m:r>
                                    </m:sub>
                                    <m:sup>
                                      <m:r>
                                        <a:rPr lang="en-US" altLang="zh-CN" sz="4000" i="1" dirty="0">
                                          <a:solidFill>
                                            <a:prstClr val="black"/>
                                          </a:solidFill>
                                          <a:latin typeface="Cambria Math" panose="02040503050406030204" pitchFamily="18" charset="0"/>
                                        </a:rPr>
                                        <m:t>𝑖</m:t>
                                      </m:r>
                                    </m:sup>
                                  </m:sSubSup>
                                </m:e>
                              </m:d>
                            </m:e>
                          </m:nary>
                        </m:den>
                      </m:f>
                      <m:r>
                        <a:rPr lang="en-US" altLang="zh-CN" sz="4000" b="0" i="1" dirty="0" smtClean="0">
                          <a:solidFill>
                            <a:prstClr val="black"/>
                          </a:solidFill>
                          <a:latin typeface="Cambria Math" panose="02040503050406030204" pitchFamily="18" charset="0"/>
                        </a:rPr>
                        <m:t>=</m:t>
                      </m:r>
                      <m:f>
                        <m:fPr>
                          <m:ctrlPr>
                            <a:rPr lang="en-US" altLang="zh-CN" sz="4000" i="1" dirty="0">
                              <a:solidFill>
                                <a:prstClr val="black"/>
                              </a:solidFill>
                              <a:latin typeface="Cambria Math" panose="02040503050406030204" pitchFamily="18" charset="0"/>
                            </a:rPr>
                          </m:ctrlPr>
                        </m:fPr>
                        <m:num>
                          <m:nary>
                            <m:naryPr>
                              <m:chr m:val="∑"/>
                              <m:limLoc m:val="subSup"/>
                              <m:ctrlPr>
                                <a:rPr lang="en-US" altLang="zh-CN" sz="4000" i="1" dirty="0">
                                  <a:solidFill>
                                    <a:prstClr val="black"/>
                                  </a:solidFill>
                                  <a:latin typeface="Cambria Math" panose="02040503050406030204" pitchFamily="18" charset="0"/>
                                </a:rPr>
                              </m:ctrlPr>
                            </m:naryPr>
                            <m:sub>
                              <m:r>
                                <m:rPr>
                                  <m:brk m:alnAt="25"/>
                                </m:rPr>
                                <a:rPr lang="en-US" altLang="zh-CN" sz="4000" i="1" dirty="0">
                                  <a:solidFill>
                                    <a:prstClr val="black"/>
                                  </a:solidFill>
                                  <a:latin typeface="Cambria Math" panose="02040503050406030204" pitchFamily="18" charset="0"/>
                                </a:rPr>
                                <m:t>𝑖</m:t>
                              </m:r>
                              <m:r>
                                <a:rPr lang="en-US" altLang="zh-CN" sz="4000" i="1" dirty="0">
                                  <a:solidFill>
                                    <a:prstClr val="black"/>
                                  </a:solidFill>
                                  <a:latin typeface="Cambria Math" panose="02040503050406030204" pitchFamily="18" charset="0"/>
                                </a:rPr>
                                <m:t>=1</m:t>
                              </m:r>
                            </m:sub>
                            <m:sup>
                              <m:r>
                                <a:rPr lang="en-US" altLang="zh-CN" sz="4000" i="1" dirty="0">
                                  <a:solidFill>
                                    <a:prstClr val="black"/>
                                  </a:solidFill>
                                  <a:latin typeface="Cambria Math" panose="02040503050406030204" pitchFamily="18" charset="0"/>
                                </a:rPr>
                                <m:t>𝑛</m:t>
                              </m:r>
                            </m:sup>
                            <m:e>
                              <m:sSubSup>
                                <m:sSubSupPr>
                                  <m:ctrlPr>
                                    <a:rPr lang="en-US" altLang="zh-CN" sz="4000" i="1" dirty="0">
                                      <a:solidFill>
                                        <a:prstClr val="black"/>
                                      </a:solidFill>
                                      <a:latin typeface="Cambria Math" panose="02040503050406030204" pitchFamily="18" charset="0"/>
                                    </a:rPr>
                                  </m:ctrlPr>
                                </m:sSubSupPr>
                                <m:e>
                                  <m:acc>
                                    <m:accPr>
                                      <m:chr m:val="̅"/>
                                      <m:ctrlPr>
                                        <a:rPr lang="en-US" altLang="zh-CN" sz="4000" i="1" dirty="0">
                                          <a:solidFill>
                                            <a:prstClr val="black"/>
                                          </a:solidFill>
                                          <a:latin typeface="Cambria Math" panose="02040503050406030204" pitchFamily="18" charset="0"/>
                                        </a:rPr>
                                      </m:ctrlPr>
                                    </m:accPr>
                                    <m:e>
                                      <m:r>
                                        <a:rPr lang="zh-CN" altLang="el-GR" sz="4000" i="1" dirty="0">
                                          <a:solidFill>
                                            <a:prstClr val="black"/>
                                          </a:solidFill>
                                          <a:latin typeface="Cambria Math" panose="02040503050406030204" pitchFamily="18" charset="0"/>
                                        </a:rPr>
                                        <m:t>𝛼</m:t>
                                      </m:r>
                                    </m:e>
                                  </m:acc>
                                </m:e>
                                <m:sub>
                                  <m:r>
                                    <a:rPr lang="en-US" altLang="zh-CN" sz="4000" i="1" dirty="0">
                                      <a:solidFill>
                                        <a:prstClr val="black"/>
                                      </a:solidFill>
                                      <a:latin typeface="Cambria Math" panose="02040503050406030204" pitchFamily="18" charset="0"/>
                                    </a:rPr>
                                    <m:t>𝑡</m:t>
                                  </m:r>
                                </m:sub>
                                <m:sup>
                                  <m:r>
                                    <a:rPr lang="en-US" altLang="zh-CN" sz="4000" i="1" dirty="0">
                                      <a:solidFill>
                                        <a:prstClr val="black"/>
                                      </a:solidFill>
                                      <a:latin typeface="Cambria Math" panose="02040503050406030204" pitchFamily="18" charset="0"/>
                                    </a:rPr>
                                    <m:t>𝑖</m:t>
                                  </m:r>
                                </m:sup>
                              </m:sSubSup>
                              <m:r>
                                <a:rPr lang="en-US" altLang="zh-CN" sz="4000" b="0" i="1" dirty="0" smtClean="0">
                                  <a:solidFill>
                                    <a:prstClr val="black"/>
                                  </a:solidFill>
                                  <a:latin typeface="Cambria Math" panose="02040503050406030204" pitchFamily="18" charset="0"/>
                                </a:rPr>
                                <m:t>𝐻</m:t>
                              </m:r>
                              <m:d>
                                <m:dPr>
                                  <m:ctrlPr>
                                    <a:rPr lang="en-US" altLang="zh-CN" sz="4000" i="1" dirty="0">
                                      <a:solidFill>
                                        <a:prstClr val="black"/>
                                      </a:solidFill>
                                      <a:latin typeface="Cambria Math" panose="02040503050406030204" pitchFamily="18" charset="0"/>
                                    </a:rPr>
                                  </m:ctrlPr>
                                </m:dPr>
                                <m:e>
                                  <m:sSubSup>
                                    <m:sSubSupPr>
                                      <m:ctrlPr>
                                        <a:rPr lang="en-US" altLang="zh-CN" sz="4000" i="1" dirty="0">
                                          <a:solidFill>
                                            <a:prstClr val="black"/>
                                          </a:solidFill>
                                          <a:latin typeface="Cambria Math" panose="02040503050406030204" pitchFamily="18" charset="0"/>
                                        </a:rPr>
                                      </m:ctrlPr>
                                    </m:sSubSupPr>
                                    <m:e>
                                      <m:r>
                                        <a:rPr lang="en-US" altLang="zh-CN" sz="4000" i="1" dirty="0">
                                          <a:solidFill>
                                            <a:prstClr val="black"/>
                                          </a:solidFill>
                                          <a:latin typeface="Cambria Math" panose="02040503050406030204" pitchFamily="18" charset="0"/>
                                        </a:rPr>
                                        <m:t>𝑥</m:t>
                                      </m:r>
                                    </m:e>
                                    <m:sub>
                                      <m:r>
                                        <a:rPr lang="en-US" altLang="zh-CN" sz="4000" b="0" i="1" dirty="0" smtClean="0">
                                          <a:solidFill>
                                            <a:prstClr val="black"/>
                                          </a:solidFill>
                                          <a:latin typeface="Cambria Math" panose="02040503050406030204" pitchFamily="18" charset="0"/>
                                        </a:rPr>
                                        <m:t>0</m:t>
                                      </m:r>
                                    </m:sub>
                                    <m:sup>
                                      <m:r>
                                        <a:rPr lang="en-US" altLang="zh-CN" sz="4000" i="1" dirty="0">
                                          <a:solidFill>
                                            <a:prstClr val="black"/>
                                          </a:solidFill>
                                          <a:latin typeface="Cambria Math" panose="02040503050406030204" pitchFamily="18" charset="0"/>
                                        </a:rPr>
                                        <m:t>𝑖</m:t>
                                      </m:r>
                                    </m:sup>
                                  </m:sSubSup>
                                </m:e>
                              </m:d>
                            </m:e>
                          </m:nary>
                        </m:num>
                        <m:den>
                          <m:nary>
                            <m:naryPr>
                              <m:chr m:val="∑"/>
                              <m:limLoc m:val="subSup"/>
                              <m:ctrlPr>
                                <a:rPr lang="en-US" altLang="zh-CN" sz="4000" i="1" dirty="0">
                                  <a:solidFill>
                                    <a:prstClr val="black"/>
                                  </a:solidFill>
                                  <a:latin typeface="Cambria Math" panose="02040503050406030204" pitchFamily="18" charset="0"/>
                                </a:rPr>
                              </m:ctrlPr>
                            </m:naryPr>
                            <m:sub>
                              <m:r>
                                <m:rPr>
                                  <m:brk m:alnAt="25"/>
                                </m:rPr>
                                <a:rPr lang="en-US" altLang="zh-CN" sz="4000" i="1" dirty="0">
                                  <a:solidFill>
                                    <a:prstClr val="black"/>
                                  </a:solidFill>
                                  <a:latin typeface="Cambria Math" panose="02040503050406030204" pitchFamily="18" charset="0"/>
                                </a:rPr>
                                <m:t>𝑖</m:t>
                              </m:r>
                              <m:r>
                                <a:rPr lang="en-US" altLang="zh-CN" sz="4000" i="1" dirty="0">
                                  <a:solidFill>
                                    <a:prstClr val="black"/>
                                  </a:solidFill>
                                  <a:latin typeface="Cambria Math" panose="02040503050406030204" pitchFamily="18" charset="0"/>
                                </a:rPr>
                                <m:t>=1</m:t>
                              </m:r>
                            </m:sub>
                            <m:sup>
                              <m:r>
                                <a:rPr lang="en-US" altLang="zh-CN" sz="4000" i="1" dirty="0">
                                  <a:solidFill>
                                    <a:prstClr val="black"/>
                                  </a:solidFill>
                                  <a:latin typeface="Cambria Math" panose="02040503050406030204" pitchFamily="18" charset="0"/>
                                </a:rPr>
                                <m:t>𝑛</m:t>
                              </m:r>
                            </m:sup>
                            <m:e>
                              <m:r>
                                <a:rPr lang="en-US" altLang="zh-CN" sz="4000" i="1" dirty="0">
                                  <a:solidFill>
                                    <a:prstClr val="black"/>
                                  </a:solidFill>
                                  <a:latin typeface="Cambria Math" panose="02040503050406030204" pitchFamily="18" charset="0"/>
                                </a:rPr>
                                <m:t>𝐻</m:t>
                              </m:r>
                              <m:d>
                                <m:dPr>
                                  <m:ctrlPr>
                                    <a:rPr lang="en-US" altLang="zh-CN" sz="4000" i="1" dirty="0">
                                      <a:solidFill>
                                        <a:prstClr val="black"/>
                                      </a:solidFill>
                                      <a:latin typeface="Cambria Math" panose="02040503050406030204" pitchFamily="18" charset="0"/>
                                    </a:rPr>
                                  </m:ctrlPr>
                                </m:dPr>
                                <m:e>
                                  <m:sSubSup>
                                    <m:sSubSupPr>
                                      <m:ctrlPr>
                                        <a:rPr lang="en-US" altLang="zh-CN" sz="4000" i="1" dirty="0">
                                          <a:solidFill>
                                            <a:prstClr val="black"/>
                                          </a:solidFill>
                                          <a:latin typeface="Cambria Math" panose="02040503050406030204" pitchFamily="18" charset="0"/>
                                        </a:rPr>
                                      </m:ctrlPr>
                                    </m:sSubSupPr>
                                    <m:e>
                                      <m:r>
                                        <a:rPr lang="en-US" altLang="zh-CN" sz="4000" i="1" dirty="0">
                                          <a:solidFill>
                                            <a:prstClr val="black"/>
                                          </a:solidFill>
                                          <a:latin typeface="Cambria Math" panose="02040503050406030204" pitchFamily="18" charset="0"/>
                                        </a:rPr>
                                        <m:t>𝑥</m:t>
                                      </m:r>
                                    </m:e>
                                    <m:sub>
                                      <m:r>
                                        <a:rPr lang="en-US" altLang="zh-CN" sz="4000" i="1" dirty="0">
                                          <a:solidFill>
                                            <a:prstClr val="black"/>
                                          </a:solidFill>
                                          <a:latin typeface="Cambria Math" panose="02040503050406030204" pitchFamily="18" charset="0"/>
                                        </a:rPr>
                                        <m:t>0</m:t>
                                      </m:r>
                                    </m:sub>
                                    <m:sup>
                                      <m:r>
                                        <a:rPr lang="en-US" altLang="zh-CN" sz="4000" i="1" dirty="0">
                                          <a:solidFill>
                                            <a:prstClr val="black"/>
                                          </a:solidFill>
                                          <a:latin typeface="Cambria Math" panose="02040503050406030204" pitchFamily="18" charset="0"/>
                                        </a:rPr>
                                        <m:t>𝑖</m:t>
                                      </m:r>
                                    </m:sup>
                                  </m:sSubSup>
                                </m:e>
                              </m:d>
                            </m:e>
                          </m:nary>
                        </m:den>
                      </m:f>
                    </m:oMath>
                  </m:oMathPara>
                </a14:m>
                <a:endParaRPr lang="zh-CN" altLang="en-US" dirty="0"/>
              </a:p>
            </p:txBody>
          </p:sp>
        </mc:Choice>
        <mc:Fallback>
          <p:sp>
            <p:nvSpPr>
              <p:cNvPr id="16" name="文本框 15">
                <a:extLst>
                  <a:ext uri="{FF2B5EF4-FFF2-40B4-BE49-F238E27FC236}">
                    <a16:creationId xmlns:a16="http://schemas.microsoft.com/office/drawing/2014/main" id="{1E572B3F-F5E5-4A4C-A302-D31FDF2499CE}"/>
                  </a:ext>
                </a:extLst>
              </p:cNvPr>
              <p:cNvSpPr txBox="1">
                <a:spLocks noRot="1" noChangeAspect="1" noMove="1" noResize="1" noEditPoints="1" noAdjustHandles="1" noChangeArrowheads="1" noChangeShapeType="1" noTextEdit="1"/>
              </p:cNvSpPr>
              <p:nvPr/>
            </p:nvSpPr>
            <p:spPr>
              <a:xfrm>
                <a:off x="1365251" y="3358381"/>
                <a:ext cx="9425063" cy="1571777"/>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47B2E21E-5DDA-4C43-3B0D-30465AAD53E0}"/>
              </a:ext>
            </a:extLst>
          </p:cNvPr>
          <p:cNvSpPr txBox="1"/>
          <p:nvPr/>
        </p:nvSpPr>
        <p:spPr>
          <a:xfrm>
            <a:off x="1898650" y="2301875"/>
            <a:ext cx="11783995" cy="646331"/>
          </a:xfrm>
          <a:prstGeom prst="rect">
            <a:avLst/>
          </a:prstGeom>
          <a:noFill/>
        </p:spPr>
        <p:txBody>
          <a:bodyPr wrap="none" rtlCol="0">
            <a:spAutoFit/>
          </a:bodyPr>
          <a:lstStyle/>
          <a:p>
            <a:r>
              <a:rPr lang="zh-CN" altLang="en-US" sz="3600" dirty="0"/>
              <a:t>具体而言，前向过程中</a:t>
            </a:r>
            <a:r>
              <a:rPr lang="en-US" altLang="zh-CN" sz="3600" dirty="0"/>
              <a:t>mask</a:t>
            </a:r>
            <a:r>
              <a:rPr lang="zh-CN" altLang="en-US" sz="3600" dirty="0"/>
              <a:t>掉均匀的信息量可以被表示为</a:t>
            </a:r>
            <a:endParaRPr lang="en-US" altLang="zh-CN" sz="3600"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A75C5D1-DA77-5E86-5BF0-5802BF8E2758}"/>
                  </a:ext>
                </a:extLst>
              </p:cNvPr>
              <p:cNvSpPr txBox="1"/>
              <p:nvPr/>
            </p:nvSpPr>
            <p:spPr>
              <a:xfrm>
                <a:off x="1898396" y="5367968"/>
                <a:ext cx="15240000" cy="1475469"/>
              </a:xfrm>
              <a:prstGeom prst="rect">
                <a:avLst/>
              </a:prstGeom>
              <a:noFill/>
            </p:spPr>
            <p:txBody>
              <a:bodyPr wrap="square">
                <a:spAutoFit/>
              </a:bodyPr>
              <a:lstStyle/>
              <a:p>
                <a14:m>
                  <m:oMath xmlns:m="http://schemas.openxmlformats.org/officeDocument/2006/math">
                    <m:sSubSup>
                      <m:sSubSupPr>
                        <m:ctrlPr>
                          <a:rPr lang="en-US" altLang="zh-CN" sz="3600" i="1" dirty="0" smtClean="0">
                            <a:solidFill>
                              <a:prstClr val="black"/>
                            </a:solidFill>
                            <a:latin typeface="Cambria Math" panose="02040503050406030204" pitchFamily="18" charset="0"/>
                          </a:rPr>
                        </m:ctrlPr>
                      </m:sSubSupPr>
                      <m:e>
                        <m:acc>
                          <m:accPr>
                            <m:chr m:val="̅"/>
                            <m:ctrlPr>
                              <a:rPr lang="en-US" altLang="zh-CN" sz="3600" i="1" dirty="0">
                                <a:solidFill>
                                  <a:prstClr val="black"/>
                                </a:solidFill>
                                <a:latin typeface="Cambria Math" panose="02040503050406030204" pitchFamily="18" charset="0"/>
                              </a:rPr>
                            </m:ctrlPr>
                          </m:accPr>
                          <m:e>
                            <m:r>
                              <a:rPr lang="zh-CN" altLang="el-GR" sz="3600" i="1" dirty="0">
                                <a:solidFill>
                                  <a:prstClr val="black"/>
                                </a:solidFill>
                                <a:latin typeface="Cambria Math" panose="02040503050406030204" pitchFamily="18" charset="0"/>
                              </a:rPr>
                              <m:t>𝛼</m:t>
                            </m:r>
                          </m:e>
                        </m:acc>
                      </m:e>
                      <m:sub>
                        <m:r>
                          <a:rPr lang="en-US" altLang="zh-CN" sz="3600" i="1" dirty="0">
                            <a:solidFill>
                              <a:prstClr val="black"/>
                            </a:solidFill>
                            <a:latin typeface="Cambria Math" panose="02040503050406030204" pitchFamily="18" charset="0"/>
                          </a:rPr>
                          <m:t>𝑡</m:t>
                        </m:r>
                      </m:sub>
                      <m:sup>
                        <m:r>
                          <a:rPr lang="en-US" altLang="zh-CN" sz="3600" i="1" dirty="0">
                            <a:solidFill>
                              <a:prstClr val="black"/>
                            </a:solidFill>
                            <a:latin typeface="Cambria Math" panose="02040503050406030204" pitchFamily="18" charset="0"/>
                          </a:rPr>
                          <m:t>𝑖</m:t>
                        </m:r>
                      </m:sup>
                    </m:sSubSup>
                    <m:r>
                      <a:rPr lang="en-US" altLang="zh-CN" sz="3600" b="0" i="1" dirty="0" smtClean="0">
                        <a:solidFill>
                          <a:prstClr val="black"/>
                        </a:solidFill>
                        <a:latin typeface="Cambria Math" panose="02040503050406030204" pitchFamily="18" charset="0"/>
                      </a:rPr>
                      <m:t>&gt;</m:t>
                    </m:r>
                    <m:sSubSup>
                      <m:sSubSupPr>
                        <m:ctrlPr>
                          <a:rPr lang="en-US" altLang="zh-CN" sz="3600" i="1" dirty="0">
                            <a:solidFill>
                              <a:prstClr val="black"/>
                            </a:solidFill>
                            <a:latin typeface="Cambria Math" panose="02040503050406030204" pitchFamily="18" charset="0"/>
                          </a:rPr>
                        </m:ctrlPr>
                      </m:sSubSupPr>
                      <m:e>
                        <m:acc>
                          <m:accPr>
                            <m:chr m:val="̅"/>
                            <m:ctrlPr>
                              <a:rPr lang="en-US" altLang="zh-CN" sz="3600" i="1" dirty="0">
                                <a:solidFill>
                                  <a:prstClr val="black"/>
                                </a:solidFill>
                                <a:latin typeface="Cambria Math" panose="02040503050406030204" pitchFamily="18" charset="0"/>
                              </a:rPr>
                            </m:ctrlPr>
                          </m:accPr>
                          <m:e>
                            <m:r>
                              <a:rPr lang="zh-CN" altLang="el-GR" sz="3600" i="1" dirty="0">
                                <a:solidFill>
                                  <a:prstClr val="black"/>
                                </a:solidFill>
                                <a:latin typeface="Cambria Math" panose="02040503050406030204" pitchFamily="18" charset="0"/>
                              </a:rPr>
                              <m:t>𝛼</m:t>
                            </m:r>
                          </m:e>
                        </m:acc>
                      </m:e>
                      <m:sub>
                        <m:r>
                          <a:rPr lang="en-US" altLang="zh-CN" sz="3600" i="1" dirty="0">
                            <a:solidFill>
                              <a:prstClr val="black"/>
                            </a:solidFill>
                            <a:latin typeface="Cambria Math" panose="02040503050406030204" pitchFamily="18" charset="0"/>
                          </a:rPr>
                          <m:t>𝑡</m:t>
                        </m:r>
                      </m:sub>
                      <m:sup>
                        <m:r>
                          <a:rPr lang="en-US" altLang="zh-CN" sz="3600" b="0" i="1" dirty="0" smtClean="0">
                            <a:solidFill>
                              <a:prstClr val="black"/>
                            </a:solidFill>
                            <a:latin typeface="Cambria Math" panose="02040503050406030204" pitchFamily="18" charset="0"/>
                          </a:rPr>
                          <m:t>𝑗</m:t>
                        </m:r>
                      </m:sup>
                    </m:sSubSup>
                  </m:oMath>
                </a14:m>
                <a:r>
                  <a:rPr lang="en-US" altLang="zh-CN" sz="3600" dirty="0"/>
                  <a:t>if </a:t>
                </a:r>
                <a14:m>
                  <m:oMath xmlns:m="http://schemas.openxmlformats.org/officeDocument/2006/math">
                    <m:r>
                      <a:rPr lang="en-US" altLang="zh-CN" sz="3600" i="1" dirty="0">
                        <a:solidFill>
                          <a:prstClr val="black"/>
                        </a:solidFill>
                        <a:latin typeface="Cambria Math" panose="02040503050406030204" pitchFamily="18" charset="0"/>
                      </a:rPr>
                      <m:t>𝐻</m:t>
                    </m:r>
                    <m:d>
                      <m:dPr>
                        <m:ctrlPr>
                          <a:rPr lang="en-US" altLang="zh-CN" sz="3600" i="1" dirty="0">
                            <a:solidFill>
                              <a:prstClr val="black"/>
                            </a:solidFill>
                            <a:latin typeface="Cambria Math" panose="02040503050406030204" pitchFamily="18" charset="0"/>
                          </a:rPr>
                        </m:ctrlPr>
                      </m:dPr>
                      <m:e>
                        <m:sSubSup>
                          <m:sSubSupPr>
                            <m:ctrlPr>
                              <a:rPr lang="en-US" altLang="zh-CN" sz="3600" i="1" dirty="0">
                                <a:solidFill>
                                  <a:prstClr val="black"/>
                                </a:solidFill>
                                <a:latin typeface="Cambria Math" panose="02040503050406030204" pitchFamily="18" charset="0"/>
                              </a:rPr>
                            </m:ctrlPr>
                          </m:sSubSupPr>
                          <m:e>
                            <m:r>
                              <a:rPr lang="en-US" altLang="zh-CN" sz="3600" i="1" dirty="0">
                                <a:solidFill>
                                  <a:prstClr val="black"/>
                                </a:solidFill>
                                <a:latin typeface="Cambria Math" panose="02040503050406030204" pitchFamily="18" charset="0"/>
                              </a:rPr>
                              <m:t>𝑥</m:t>
                            </m:r>
                          </m:e>
                          <m:sub>
                            <m:r>
                              <a:rPr lang="en-US" altLang="zh-CN" sz="3600" i="1" dirty="0">
                                <a:solidFill>
                                  <a:prstClr val="black"/>
                                </a:solidFill>
                                <a:latin typeface="Cambria Math" panose="02040503050406030204" pitchFamily="18" charset="0"/>
                              </a:rPr>
                              <m:t>𝑡</m:t>
                            </m:r>
                          </m:sub>
                          <m:sup>
                            <m:r>
                              <a:rPr lang="en-US" altLang="zh-CN" sz="3600" i="1" dirty="0">
                                <a:solidFill>
                                  <a:prstClr val="black"/>
                                </a:solidFill>
                                <a:latin typeface="Cambria Math" panose="02040503050406030204" pitchFamily="18" charset="0"/>
                              </a:rPr>
                              <m:t>𝑖</m:t>
                            </m:r>
                          </m:sup>
                        </m:sSubSup>
                      </m:e>
                    </m:d>
                    <m:r>
                      <a:rPr lang="en-US" altLang="zh-CN" sz="3600" b="0" i="0" dirty="0" smtClean="0">
                        <a:solidFill>
                          <a:prstClr val="black"/>
                        </a:solidFill>
                        <a:latin typeface="Cambria Math" panose="02040503050406030204" pitchFamily="18" charset="0"/>
                      </a:rPr>
                      <m:t>&lt;</m:t>
                    </m:r>
                    <m:r>
                      <a:rPr lang="en-US" altLang="zh-CN" sz="3600" i="1" dirty="0">
                        <a:solidFill>
                          <a:prstClr val="black"/>
                        </a:solidFill>
                        <a:latin typeface="Cambria Math" panose="02040503050406030204" pitchFamily="18" charset="0"/>
                      </a:rPr>
                      <m:t>𝐻</m:t>
                    </m:r>
                    <m:d>
                      <m:dPr>
                        <m:ctrlPr>
                          <a:rPr lang="en-US" altLang="zh-CN" sz="3600" i="1" dirty="0">
                            <a:solidFill>
                              <a:prstClr val="black"/>
                            </a:solidFill>
                            <a:latin typeface="Cambria Math" panose="02040503050406030204" pitchFamily="18" charset="0"/>
                          </a:rPr>
                        </m:ctrlPr>
                      </m:dPr>
                      <m:e>
                        <m:sSubSup>
                          <m:sSubSupPr>
                            <m:ctrlPr>
                              <a:rPr lang="en-US" altLang="zh-CN" sz="3600" i="1" dirty="0">
                                <a:solidFill>
                                  <a:prstClr val="black"/>
                                </a:solidFill>
                                <a:latin typeface="Cambria Math" panose="02040503050406030204" pitchFamily="18" charset="0"/>
                              </a:rPr>
                            </m:ctrlPr>
                          </m:sSubSupPr>
                          <m:e>
                            <m:r>
                              <a:rPr lang="en-US" altLang="zh-CN" sz="3600" i="1" dirty="0">
                                <a:solidFill>
                                  <a:prstClr val="black"/>
                                </a:solidFill>
                                <a:latin typeface="Cambria Math" panose="02040503050406030204" pitchFamily="18" charset="0"/>
                              </a:rPr>
                              <m:t>𝑥</m:t>
                            </m:r>
                          </m:e>
                          <m:sub>
                            <m:r>
                              <a:rPr lang="en-US" altLang="zh-CN" sz="3600" i="1" dirty="0">
                                <a:solidFill>
                                  <a:prstClr val="black"/>
                                </a:solidFill>
                                <a:latin typeface="Cambria Math" panose="02040503050406030204" pitchFamily="18" charset="0"/>
                              </a:rPr>
                              <m:t>𝑡</m:t>
                            </m:r>
                          </m:sub>
                          <m:sup>
                            <m:r>
                              <a:rPr lang="en-US" altLang="zh-CN" sz="3600" b="0" i="1" dirty="0" smtClean="0">
                                <a:solidFill>
                                  <a:prstClr val="black"/>
                                </a:solidFill>
                                <a:latin typeface="Cambria Math" panose="02040503050406030204" pitchFamily="18" charset="0"/>
                              </a:rPr>
                              <m:t>𝑗</m:t>
                            </m:r>
                          </m:sup>
                        </m:sSubSup>
                      </m:e>
                    </m:d>
                  </m:oMath>
                </a14:m>
                <a:r>
                  <a:rPr lang="en-US" altLang="zh-CN" sz="3600" dirty="0"/>
                  <a:t> such that easy (low-information) tokens emerges earlier than hard (high-information) tokens during the reverse process.</a:t>
                </a:r>
                <a:endParaRPr lang="zh-CN" altLang="en-US" sz="3600" dirty="0"/>
              </a:p>
            </p:txBody>
          </p:sp>
        </mc:Choice>
        <mc:Fallback>
          <p:sp>
            <p:nvSpPr>
              <p:cNvPr id="2" name="文本框 1">
                <a:extLst>
                  <a:ext uri="{FF2B5EF4-FFF2-40B4-BE49-F238E27FC236}">
                    <a16:creationId xmlns:a16="http://schemas.microsoft.com/office/drawing/2014/main" id="{CA75C5D1-DA77-5E86-5BF0-5802BF8E2758}"/>
                  </a:ext>
                </a:extLst>
              </p:cNvPr>
              <p:cNvSpPr txBox="1">
                <a:spLocks noRot="1" noChangeAspect="1" noMove="1" noResize="1" noEditPoints="1" noAdjustHandles="1" noChangeArrowheads="1" noChangeShapeType="1" noTextEdit="1"/>
              </p:cNvSpPr>
              <p:nvPr/>
            </p:nvSpPr>
            <p:spPr>
              <a:xfrm>
                <a:off x="1898396" y="5367968"/>
                <a:ext cx="15240000" cy="1475469"/>
              </a:xfrm>
              <a:prstGeom prst="rect">
                <a:avLst/>
              </a:prstGeom>
              <a:blipFill>
                <a:blip r:embed="rId4"/>
                <a:stretch>
                  <a:fillRect l="-1200" b="-1487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C56B095-7931-C8DC-E8B3-24947F8F85C3}"/>
              </a:ext>
            </a:extLst>
          </p:cNvPr>
          <p:cNvPicPr>
            <a:picLocks noChangeAspect="1"/>
          </p:cNvPicPr>
          <p:nvPr/>
        </p:nvPicPr>
        <p:blipFill>
          <a:blip r:embed="rId5"/>
          <a:stretch>
            <a:fillRect/>
          </a:stretch>
        </p:blipFill>
        <p:spPr>
          <a:xfrm>
            <a:off x="1752576" y="6990635"/>
            <a:ext cx="4711748" cy="3821581"/>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B645385-0FBC-F7E4-7842-2A1B0588DF10}"/>
                  </a:ext>
                </a:extLst>
              </p:cNvPr>
              <p:cNvSpPr txBox="1"/>
              <p:nvPr/>
            </p:nvSpPr>
            <p:spPr>
              <a:xfrm>
                <a:off x="8299807" y="10168231"/>
                <a:ext cx="3504486" cy="584775"/>
              </a:xfrm>
              <a:prstGeom prst="rect">
                <a:avLst/>
              </a:prstGeom>
              <a:noFill/>
            </p:spPr>
            <p:txBody>
              <a:bodyPr wrap="none" rtlCol="0">
                <a:spAutoFit/>
              </a:bodyPr>
              <a:lstStyle/>
              <a:p>
                <a14:m>
                  <m:oMath xmlns:m="http://schemas.openxmlformats.org/officeDocument/2006/math">
                    <m:r>
                      <a:rPr lang="zh-CN" altLang="en-US" sz="3200" i="1">
                        <a:solidFill>
                          <a:srgbClr val="FF0000"/>
                        </a:solidFill>
                        <a:latin typeface="Cambria Math" panose="02040503050406030204" pitchFamily="18" charset="0"/>
                      </a:rPr>
                      <m:t>破坏</m:t>
                    </m:r>
                  </m:oMath>
                </a14:m>
                <a:r>
                  <a:rPr lang="zh-CN" altLang="en-US" sz="3200" dirty="0">
                    <a:solidFill>
                      <a:srgbClr val="FF0000"/>
                    </a:solidFill>
                  </a:rPr>
                  <a:t>马尔可夫假设</a:t>
                </a:r>
                <a:endParaRPr lang="en-US" altLang="zh-CN" sz="3200" dirty="0">
                  <a:solidFill>
                    <a:srgbClr val="FF0000"/>
                  </a:solidFill>
                </a:endParaRPr>
              </a:p>
            </p:txBody>
          </p:sp>
        </mc:Choice>
        <mc:Fallback>
          <p:sp>
            <p:nvSpPr>
              <p:cNvPr id="4" name="文本框 3">
                <a:extLst>
                  <a:ext uri="{FF2B5EF4-FFF2-40B4-BE49-F238E27FC236}">
                    <a16:creationId xmlns:a16="http://schemas.microsoft.com/office/drawing/2014/main" id="{3B645385-0FBC-F7E4-7842-2A1B0588DF10}"/>
                  </a:ext>
                </a:extLst>
              </p:cNvPr>
              <p:cNvSpPr txBox="1">
                <a:spLocks noRot="1" noChangeAspect="1" noMove="1" noResize="1" noEditPoints="1" noAdjustHandles="1" noChangeArrowheads="1" noChangeShapeType="1" noTextEdit="1"/>
              </p:cNvSpPr>
              <p:nvPr/>
            </p:nvSpPr>
            <p:spPr>
              <a:xfrm>
                <a:off x="8299807" y="10168231"/>
                <a:ext cx="3504486" cy="584775"/>
              </a:xfrm>
              <a:prstGeom prst="rect">
                <a:avLst/>
              </a:prstGeom>
              <a:blipFill>
                <a:blip r:embed="rId6"/>
                <a:stretch>
                  <a:fillRect t="-18750" r="-2787" b="-28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64AE82C-106E-07A8-B808-BA4AC91E1ED3}"/>
                  </a:ext>
                </a:extLst>
              </p:cNvPr>
              <p:cNvSpPr txBox="1"/>
              <p:nvPr/>
            </p:nvSpPr>
            <p:spPr>
              <a:xfrm>
                <a:off x="11804293" y="3917811"/>
                <a:ext cx="7160935" cy="584775"/>
              </a:xfrm>
              <a:prstGeom prst="rect">
                <a:avLst/>
              </a:prstGeom>
              <a:noFill/>
            </p:spPr>
            <p:txBody>
              <a:bodyPr wrap="none" rtlCol="0">
                <a:spAutoFit/>
              </a:bodyPr>
              <a:lstStyle/>
              <a:p>
                <a14:m>
                  <m:oMath xmlns:m="http://schemas.openxmlformats.org/officeDocument/2006/math">
                    <m:r>
                      <a:rPr lang="zh-CN" altLang="en-US" sz="3200" i="1">
                        <a:solidFill>
                          <a:srgbClr val="FF0000"/>
                        </a:solidFill>
                        <a:latin typeface="Cambria Math" panose="02040503050406030204" pitchFamily="18" charset="0"/>
                      </a:rPr>
                      <m:t>信息量</m:t>
                    </m:r>
                  </m:oMath>
                </a14:m>
                <a:r>
                  <a:rPr lang="zh-CN" altLang="en-US" sz="3200" dirty="0">
                    <a:solidFill>
                      <a:srgbClr val="FF0000"/>
                    </a:solidFill>
                  </a:rPr>
                  <a:t>用熵计算，熵越大，信息量越大</a:t>
                </a:r>
                <a:endParaRPr lang="en-US" altLang="zh-CN" sz="3200" dirty="0">
                  <a:solidFill>
                    <a:srgbClr val="FF0000"/>
                  </a:solidFill>
                </a:endParaRPr>
              </a:p>
            </p:txBody>
          </p:sp>
        </mc:Choice>
        <mc:Fallback>
          <p:sp>
            <p:nvSpPr>
              <p:cNvPr id="5" name="文本框 4">
                <a:extLst>
                  <a:ext uri="{FF2B5EF4-FFF2-40B4-BE49-F238E27FC236}">
                    <a16:creationId xmlns:a16="http://schemas.microsoft.com/office/drawing/2014/main" id="{664AE82C-106E-07A8-B808-BA4AC91E1ED3}"/>
                  </a:ext>
                </a:extLst>
              </p:cNvPr>
              <p:cNvSpPr txBox="1">
                <a:spLocks noRot="1" noChangeAspect="1" noMove="1" noResize="1" noEditPoints="1" noAdjustHandles="1" noChangeArrowheads="1" noChangeShapeType="1" noTextEdit="1"/>
              </p:cNvSpPr>
              <p:nvPr/>
            </p:nvSpPr>
            <p:spPr>
              <a:xfrm>
                <a:off x="11804293" y="3917811"/>
                <a:ext cx="7160935" cy="584775"/>
              </a:xfrm>
              <a:prstGeom prst="rect">
                <a:avLst/>
              </a:prstGeom>
              <a:blipFill>
                <a:blip r:embed="rId7"/>
                <a:stretch>
                  <a:fillRect t="-18750" r="-1447" b="-28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300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8</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Feeding Time Steps</a:t>
            </a:r>
            <a:endParaRPr lang="zh-CN" altLang="en-US" dirty="0"/>
          </a:p>
        </p:txBody>
      </p:sp>
      <p:sp>
        <p:nvSpPr>
          <p:cNvPr id="2" name="文本框 4">
            <a:extLst>
              <a:ext uri="{FF2B5EF4-FFF2-40B4-BE49-F238E27FC236}">
                <a16:creationId xmlns:a16="http://schemas.microsoft.com/office/drawing/2014/main" id="{A28AF3F6-C1FD-2B16-7E84-8788A36EDA5F}"/>
              </a:ext>
            </a:extLst>
          </p:cNvPr>
          <p:cNvSpPr txBox="1"/>
          <p:nvPr/>
        </p:nvSpPr>
        <p:spPr>
          <a:xfrm>
            <a:off x="2584450" y="3673475"/>
            <a:ext cx="16154402" cy="4992457"/>
          </a:xfrm>
          <a:prstGeom prst="rect">
            <a:avLst/>
          </a:prstGeom>
          <a:noFill/>
        </p:spPr>
        <p:txBody>
          <a:bodyPr wrap="square" rtlCol="0">
            <a:spAutoFit/>
          </a:bodyPr>
          <a:lstStyle/>
          <a:p>
            <a:pPr marL="742950" indent="-742950">
              <a:lnSpc>
                <a:spcPct val="150000"/>
              </a:lnSpc>
              <a:buClr>
                <a:srgbClr val="0000FF"/>
              </a:buClr>
              <a:buAutoNum type="arabicParenBoth"/>
            </a:pPr>
            <a:r>
              <a:rPr lang="en-US" altLang="zh-CN" sz="3600" dirty="0"/>
              <a:t>Layer-wise Time Embedding: include the time step as the same way as positional encoding </a:t>
            </a:r>
          </a:p>
          <a:p>
            <a:pPr marL="742950" indent="-742950">
              <a:lnSpc>
                <a:spcPct val="150000"/>
              </a:lnSpc>
              <a:buClr>
                <a:srgbClr val="0000FF"/>
              </a:buClr>
              <a:buAutoNum type="arabicParenBoth"/>
            </a:pPr>
            <a:r>
              <a:rPr lang="en-US" altLang="zh-CN" sz="3600" dirty="0"/>
              <a:t>Prefix Time Embedding: including a time step token embedding v(t) as a prefix of the input token embeddings</a:t>
            </a:r>
          </a:p>
          <a:p>
            <a:pPr marL="742950" indent="-742950">
              <a:lnSpc>
                <a:spcPct val="150000"/>
              </a:lnSpc>
              <a:buClr>
                <a:srgbClr val="0000FF"/>
              </a:buClr>
              <a:buAutoNum type="arabicParenBoth"/>
            </a:pPr>
            <a:r>
              <a:rPr lang="en-US" altLang="zh-CN" sz="3600" dirty="0"/>
              <a:t>Time-Agnostic Decoding: not to explicitly incorporate the time step t because it can be implied by the noised sample </a:t>
            </a:r>
            <a:r>
              <a:rPr lang="en-US" altLang="zh-CN" sz="3600" dirty="0" err="1"/>
              <a:t>xt</a:t>
            </a:r>
            <a:endParaRPr lang="en-US" altLang="zh-CN" sz="3600" dirty="0"/>
          </a:p>
        </p:txBody>
      </p:sp>
      <p:pic>
        <p:nvPicPr>
          <p:cNvPr id="5" name="图片 4">
            <a:extLst>
              <a:ext uri="{FF2B5EF4-FFF2-40B4-BE49-F238E27FC236}">
                <a16:creationId xmlns:a16="http://schemas.microsoft.com/office/drawing/2014/main" id="{0EBE1A4C-CB60-324D-6CA5-5FB5E87AB489}"/>
              </a:ext>
            </a:extLst>
          </p:cNvPr>
          <p:cNvPicPr>
            <a:picLocks noChangeAspect="1"/>
          </p:cNvPicPr>
          <p:nvPr/>
        </p:nvPicPr>
        <p:blipFill>
          <a:blip r:embed="rId3"/>
          <a:stretch>
            <a:fillRect/>
          </a:stretch>
        </p:blipFill>
        <p:spPr>
          <a:xfrm>
            <a:off x="2584450" y="2318889"/>
            <a:ext cx="2717922" cy="649057"/>
          </a:xfrm>
          <a:prstGeom prst="rect">
            <a:avLst/>
          </a:prstGeom>
        </p:spPr>
      </p:pic>
      <p:sp>
        <p:nvSpPr>
          <p:cNvPr id="6" name="矩形 5">
            <a:extLst>
              <a:ext uri="{FF2B5EF4-FFF2-40B4-BE49-F238E27FC236}">
                <a16:creationId xmlns:a16="http://schemas.microsoft.com/office/drawing/2014/main" id="{559F0D09-A4F7-4272-F29A-B037490F577B}"/>
              </a:ext>
            </a:extLst>
          </p:cNvPr>
          <p:cNvSpPr/>
          <p:nvPr/>
        </p:nvSpPr>
        <p:spPr>
          <a:xfrm>
            <a:off x="4870450" y="2318889"/>
            <a:ext cx="304800" cy="6490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208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4"/>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9</a:t>
            </a:fld>
            <a:endParaRPr sz="2300" dirty="0">
              <a:latin typeface="Gill Sans MT"/>
              <a:cs typeface="Gill Sans MT"/>
            </a:endParaRPr>
          </a:p>
        </p:txBody>
      </p:sp>
      <p:sp>
        <p:nvSpPr>
          <p:cNvPr id="1048597" name="标题 1"/>
          <p:cNvSpPr>
            <a:spLocks noGrp="1"/>
          </p:cNvSpPr>
          <p:nvPr/>
        </p:nvSpPr>
        <p:spPr>
          <a:xfrm>
            <a:off x="4108450" y="178108"/>
            <a:ext cx="11887200" cy="1154162"/>
          </a:xfrm>
          <a:prstGeom prst="rect">
            <a:avLst/>
          </a:prstGeom>
        </p:spPr>
        <p:txBody>
          <a:bodyPr wrap="square" lIns="0" tIns="0" rIns="0" bIns="0">
            <a:spAutoFit/>
          </a:bodyPr>
          <a:lstStyle>
            <a:lvl1pPr>
              <a:defRPr sz="7500" b="0" i="0">
                <a:solidFill>
                  <a:srgbClr val="24242E"/>
                </a:solidFill>
                <a:latin typeface="Gill Sans MT"/>
                <a:ea typeface="+mj-ea"/>
                <a:cs typeface="Gill Sans MT"/>
              </a:defRPr>
            </a:lvl1pPr>
          </a:lstStyle>
          <a:p>
            <a:pPr algn="ctr"/>
            <a:r>
              <a:rPr lang="en-US" altLang="zh-CN" dirty="0"/>
              <a:t>Experiments</a:t>
            </a:r>
            <a:endParaRPr lang="zh-CN" altLang="en-US" dirty="0"/>
          </a:p>
        </p:txBody>
      </p:sp>
      <p:sp>
        <p:nvSpPr>
          <p:cNvPr id="3" name="文本框 4">
            <a:extLst>
              <a:ext uri="{FF2B5EF4-FFF2-40B4-BE49-F238E27FC236}">
                <a16:creationId xmlns:a16="http://schemas.microsoft.com/office/drawing/2014/main" id="{B79EBF7F-E934-42A1-87E1-4FC72D1E79C6}"/>
              </a:ext>
            </a:extLst>
          </p:cNvPr>
          <p:cNvSpPr txBox="1"/>
          <p:nvPr/>
        </p:nvSpPr>
        <p:spPr>
          <a:xfrm>
            <a:off x="1441450" y="2923058"/>
            <a:ext cx="16154402" cy="988669"/>
          </a:xfrm>
          <a:prstGeom prst="rect">
            <a:avLst/>
          </a:prstGeom>
          <a:no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Setup:</a:t>
            </a:r>
          </a:p>
        </p:txBody>
      </p:sp>
      <p:sp>
        <p:nvSpPr>
          <p:cNvPr id="4" name="文本框 4">
            <a:extLst>
              <a:ext uri="{FF2B5EF4-FFF2-40B4-BE49-F238E27FC236}">
                <a16:creationId xmlns:a16="http://schemas.microsoft.com/office/drawing/2014/main" id="{57DD8CC4-BF98-04AB-5F6D-B8299E631A6B}"/>
              </a:ext>
            </a:extLst>
          </p:cNvPr>
          <p:cNvSpPr txBox="1"/>
          <p:nvPr/>
        </p:nvSpPr>
        <p:spPr>
          <a:xfrm>
            <a:off x="1454765" y="4435475"/>
            <a:ext cx="16154402" cy="4158895"/>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3600" dirty="0">
                <a:latin typeface="Gill Sans MT" panose="020B0502020104020203" pitchFamily="34" charset="0"/>
              </a:rPr>
              <a:t>Dataset: </a:t>
            </a:r>
            <a:r>
              <a:rPr lang="en-US" altLang="zh-CN" sz="3600" b="1" dirty="0"/>
              <a:t>LM1B</a:t>
            </a:r>
            <a:r>
              <a:rPr lang="en-US" altLang="zh-CN" sz="3600" dirty="0"/>
              <a:t> a language corpus with about 30 million sentences(one billion word ) and a vocabulary of about 793k </a:t>
            </a:r>
            <a:endParaRPr lang="en-US" altLang="zh-CN" sz="36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en-US" altLang="zh-CN" sz="3600" dirty="0">
                <a:latin typeface="Gill Sans MT" panose="020B0502020104020203" pitchFamily="34" charset="0"/>
              </a:rPr>
              <a:t>Model: </a:t>
            </a:r>
            <a:r>
              <a:rPr lang="en-US" altLang="zh-CN" sz="3600" b="1" dirty="0"/>
              <a:t>BERT-BASE-UNCASED</a:t>
            </a:r>
            <a:r>
              <a:rPr lang="en-US" altLang="zh-CN" sz="3600" dirty="0"/>
              <a:t> with about 110M parameters</a:t>
            </a:r>
            <a:endParaRPr lang="en-US" altLang="zh-CN" sz="36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en-US" altLang="zh-CN" sz="3600" dirty="0">
                <a:latin typeface="Gill Sans MT" panose="020B0502020104020203" pitchFamily="34" charset="0"/>
              </a:rPr>
              <a:t>Training: </a:t>
            </a:r>
            <a:r>
              <a:rPr lang="en-US" altLang="zh-CN" sz="3600" dirty="0"/>
              <a:t>using the </a:t>
            </a:r>
            <a:r>
              <a:rPr lang="en-US" altLang="zh-CN" sz="3600" dirty="0" err="1"/>
              <a:t>AdamW</a:t>
            </a:r>
            <a:r>
              <a:rPr lang="en-US" altLang="zh-CN" sz="3600" dirty="0"/>
              <a:t> optimizer for 1.9 million steps with learning rate of 3e-6, dropout probability of 0.1, batch size of 32, </a:t>
            </a:r>
            <a:r>
              <a:rPr lang="en-US" altLang="zh-CN" sz="3600" b="1" dirty="0"/>
              <a:t>NVIDIA A100 of 4</a:t>
            </a:r>
            <a:endParaRPr lang="en-US" altLang="zh-CN" sz="3600" b="1" dirty="0">
              <a:latin typeface="Gill Sans MT" panose="020B0502020104020203" pitchFamily="34" charset="0"/>
            </a:endParaRPr>
          </a:p>
        </p:txBody>
      </p:sp>
    </p:spTree>
    <p:extLst>
      <p:ext uri="{BB962C8B-B14F-4D97-AF65-F5344CB8AC3E}">
        <p14:creationId xmlns:p14="http://schemas.microsoft.com/office/powerpoint/2010/main" val="4083485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2991</TotalTime>
  <Words>715</Words>
  <Application>Microsoft Office PowerPoint</Application>
  <PresentationFormat>自定义</PresentationFormat>
  <Paragraphs>87</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-apple-system</vt:lpstr>
      <vt:lpstr>等线</vt:lpstr>
      <vt:lpstr>等线 Light</vt:lpstr>
      <vt:lpstr>Arial</vt:lpstr>
      <vt:lpstr>Calibri</vt:lpstr>
      <vt:lpstr>Cambria Math</vt:lpstr>
      <vt:lpstr>Gill Sans MT</vt:lpstr>
      <vt:lpstr>Wingdings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paper分享</dc:title>
  <dc:creator>苏玛丽</dc:creator>
  <cp:lastModifiedBy>LYQ</cp:lastModifiedBy>
  <cp:revision>63</cp:revision>
  <dcterms:created xsi:type="dcterms:W3CDTF">2020-10-31T17:26:42Z</dcterms:created>
  <dcterms:modified xsi:type="dcterms:W3CDTF">2023-06-28T18:31:39Z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2020-09-25T00:00:00Z</vt:filetime>
  </property>
  <property fmtid="{D5CDD505-2E9C-101B-9397-08002B2CF9AE}" pid="3" name="Creator">
    <vt:lpwstr>Keynote 讲演</vt:lpwstr>
  </property>
  <property fmtid="{D5CDD505-2E9C-101B-9397-08002B2CF9AE}" pid="4" name="LastSaved">
    <vt:filetime>2020-11-01T00:00:00Z</vt:filetime>
  </property>
  <property fmtid="{D5CDD505-2E9C-101B-9397-08002B2CF9AE}" pid="5" name="ICV">
    <vt:lpwstr>77b436b9baa84b19b1b3d1cb13c2142c</vt:lpwstr>
  </property>
</Properties>
</file>