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2" r:id="rId1"/>
  </p:sldMasterIdLst>
  <p:notesMasterIdLst>
    <p:notesMasterId r:id="rId49"/>
  </p:notesMasterIdLst>
  <p:sldIdLst>
    <p:sldId id="431" r:id="rId2"/>
    <p:sldId id="453" r:id="rId3"/>
    <p:sldId id="495" r:id="rId4"/>
    <p:sldId id="454" r:id="rId5"/>
    <p:sldId id="459" r:id="rId6"/>
    <p:sldId id="460" r:id="rId7"/>
    <p:sldId id="455" r:id="rId8"/>
    <p:sldId id="456" r:id="rId9"/>
    <p:sldId id="462" r:id="rId10"/>
    <p:sldId id="490" r:id="rId11"/>
    <p:sldId id="503" r:id="rId12"/>
    <p:sldId id="496" r:id="rId13"/>
    <p:sldId id="465" r:id="rId14"/>
    <p:sldId id="497" r:id="rId15"/>
    <p:sldId id="498" r:id="rId16"/>
    <p:sldId id="499" r:id="rId17"/>
    <p:sldId id="504" r:id="rId18"/>
    <p:sldId id="500" r:id="rId19"/>
    <p:sldId id="469" r:id="rId20"/>
    <p:sldId id="474" r:id="rId21"/>
    <p:sldId id="470" r:id="rId22"/>
    <p:sldId id="475" r:id="rId23"/>
    <p:sldId id="476" r:id="rId24"/>
    <p:sldId id="505" r:id="rId25"/>
    <p:sldId id="477" r:id="rId26"/>
    <p:sldId id="472" r:id="rId27"/>
    <p:sldId id="478" r:id="rId28"/>
    <p:sldId id="479" r:id="rId29"/>
    <p:sldId id="480" r:id="rId30"/>
    <p:sldId id="481" r:id="rId31"/>
    <p:sldId id="483" r:id="rId32"/>
    <p:sldId id="501" r:id="rId33"/>
    <p:sldId id="471" r:id="rId34"/>
    <p:sldId id="466" r:id="rId35"/>
    <p:sldId id="482" r:id="rId36"/>
    <p:sldId id="484" r:id="rId37"/>
    <p:sldId id="485" r:id="rId38"/>
    <p:sldId id="506" r:id="rId39"/>
    <p:sldId id="488" r:id="rId40"/>
    <p:sldId id="491" r:id="rId41"/>
    <p:sldId id="502" r:id="rId42"/>
    <p:sldId id="487" r:id="rId43"/>
    <p:sldId id="494" r:id="rId44"/>
    <p:sldId id="486" r:id="rId45"/>
    <p:sldId id="492" r:id="rId46"/>
    <p:sldId id="493" r:id="rId47"/>
    <p:sldId id="452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 chunyi" initials="zc" lastIdx="9" clrIdx="0"/>
  <p:cmAuthor id="2" name="子涵 宋" initials="子涵" lastIdx="1" clrIdx="1">
    <p:extLst>
      <p:ext uri="{19B8F6BF-5375-455C-9EA6-DF929625EA0E}">
        <p15:presenceInfo xmlns:p15="http://schemas.microsoft.com/office/powerpoint/2012/main" userId="bfd9bb70e81ec9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C00001"/>
    <a:srgbClr val="FFFF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8" autoAdjust="0"/>
    <p:restoredTop sz="88062" autoAdjust="0"/>
  </p:normalViewPr>
  <p:slideViewPr>
    <p:cSldViewPr snapToGrid="0" snapToObjects="1">
      <p:cViewPr varScale="1">
        <p:scale>
          <a:sx n="68" d="100"/>
          <a:sy n="68" d="100"/>
        </p:scale>
        <p:origin x="624" y="72"/>
      </p:cViewPr>
      <p:guideLst>
        <p:guide orient="horz" pos="2132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EC2F7-E260-4D59-A481-35BCBD2D73D8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D3C13-DEEA-44D3-8961-A5FDDD8D4E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959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601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复制仅限于主要表示实体和谓词的一元节点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238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基于约束的推理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52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解码器中从句子到第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个预测的比对上的概率分布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877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解码器中从句子到第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个预测的比对上的概率分布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344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436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基于约束的推理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回想一下，我们的解码器由三个阶段组成，每个阶段都是一个序列到序列的模型。因此，不能保证树的输出将是格式良好的。为了确保生成语法有效的树，在每个步骤中，我们生成一组有效的候选树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Yvalid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，这些树都不违反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DRTS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的定义。然后选择得分最高的树作为我们的预测。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541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特别地，我们展示了不执行约束时的病态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DRTSs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的百分比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388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942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一种流行的意义表征理论，旨在解释各种语言现象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75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discourse referents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话语指示物（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x1,x2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表示实体 ，</a:t>
            </a:r>
            <a:r>
              <a:rPr lang="zh-CN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它代表這個句子中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可以被其他代名詞參考的東西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discourse conditions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话语条件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max(x1), male(x1)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表示关于话语指示物的一些信息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013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Resolve Anaphora </a:t>
            </a:r>
            <a:r>
              <a:rPr lang="zh-CN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指代</a:t>
            </a:r>
            <a:endParaRPr lang="en-US" altLang="zh-CN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first-order logic </a:t>
            </a:r>
            <a:r>
              <a:rPr lang="zh-CN" altLang="en-US" dirty="0"/>
              <a:t>一阶逻辑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681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其中允许的变量是为其他子节点选择的段变量，并且关系是从</a:t>
            </a:r>
            <a:r>
              <a:rPr lang="en-US" altLang="zh-CN" dirty="0"/>
              <a:t>Rs</a:t>
            </a:r>
            <a:r>
              <a:rPr lang="zh-CN" altLang="en-US" dirty="0"/>
              <a:t>中获取的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626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encoder: </a:t>
            </a:r>
            <a:r>
              <a:rPr lang="zh-CN" altLang="en-US" dirty="0"/>
              <a:t>得到单词和句子表示</a:t>
            </a:r>
          </a:p>
          <a:p>
            <a:r>
              <a:rPr lang="en-US" altLang="zh-CN" dirty="0"/>
              <a:t>decoder: </a:t>
            </a:r>
            <a:r>
              <a:rPr lang="zh-CN" altLang="en-US" dirty="0"/>
              <a:t>解码器分三个阶段生成树</a:t>
            </a:r>
          </a:p>
          <a:p>
            <a:pPr lvl="1"/>
            <a:r>
              <a:rPr lang="en-US" altLang="zh-CN" dirty="0"/>
              <a:t>1 </a:t>
            </a:r>
            <a:r>
              <a:rPr lang="zh-CN" altLang="en-US" dirty="0"/>
              <a:t>生成基本</a:t>
            </a:r>
            <a:r>
              <a:rPr lang="en-US" altLang="zh-CN" dirty="0"/>
              <a:t>DRS</a:t>
            </a:r>
            <a:r>
              <a:rPr lang="zh-CN" altLang="en-US" dirty="0"/>
              <a:t>、段</a:t>
            </a:r>
            <a:r>
              <a:rPr lang="en-US" altLang="zh-CN" dirty="0"/>
              <a:t>DRS </a:t>
            </a:r>
            <a:r>
              <a:rPr lang="zh-CN" altLang="en-US" dirty="0"/>
              <a:t>和 原子节点</a:t>
            </a:r>
          </a:p>
          <a:p>
            <a:pPr lvl="1"/>
            <a:r>
              <a:rPr lang="en-US" altLang="zh-CN" dirty="0"/>
              <a:t>2 </a:t>
            </a:r>
            <a:r>
              <a:rPr lang="zh-CN" altLang="en-US" dirty="0"/>
              <a:t>预测原子节点之间的关系</a:t>
            </a:r>
          </a:p>
          <a:p>
            <a:pPr lvl="1"/>
            <a:r>
              <a:rPr lang="en-US" altLang="zh-CN" dirty="0"/>
              <a:t>3 </a:t>
            </a:r>
            <a:r>
              <a:rPr lang="zh-CN" altLang="en-US" dirty="0"/>
              <a:t>然后是它们的变量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749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为了使得模型能够兼容任意长度和粒度，处理</a:t>
            </a:r>
            <a:r>
              <a:rPr lang="en-US" altLang="zh-CN" dirty="0"/>
              <a:t>document</a:t>
            </a:r>
            <a:r>
              <a:rPr lang="zh-CN" altLang="en-US" dirty="0"/>
              <a:t>级别的信息，在</a:t>
            </a:r>
            <a:r>
              <a:rPr lang="en-US" altLang="zh-CN" dirty="0"/>
              <a:t>decoder</a:t>
            </a:r>
            <a:r>
              <a:rPr lang="zh-CN" altLang="en-US" dirty="0"/>
              <a:t>上添加了多层注意力，一种用于将</a:t>
            </a:r>
            <a:r>
              <a:rPr lang="en-US" altLang="zh-CN" dirty="0"/>
              <a:t>DRTS</a:t>
            </a:r>
            <a:r>
              <a:rPr lang="zh-CN" altLang="en-US" dirty="0"/>
              <a:t>节点与句子对齐的监督注意机制，以及一种出于语言动机的拷贝策略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520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得到</a:t>
            </a:r>
            <a:r>
              <a:rPr lang="en-US" altLang="zh-CN" dirty="0"/>
              <a:t>encoder</a:t>
            </a:r>
            <a:r>
              <a:rPr lang="zh-CN" altLang="en-US" dirty="0"/>
              <a:t>和</a:t>
            </a:r>
            <a:r>
              <a:rPr lang="en-US" altLang="zh-CN" dirty="0"/>
              <a:t>decoder</a:t>
            </a:r>
            <a:r>
              <a:rPr lang="zh-CN" altLang="en-US" dirty="0"/>
              <a:t>的对齐隐藏表示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41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5518154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9045107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9941411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6272760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0398983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1406102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7939162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7487284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5281923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090881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7168053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01C97-D473-674F-96A2-946ECAA438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698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3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65.png"/><Relationship Id="rId10" Type="http://schemas.openxmlformats.org/officeDocument/2006/relationships/image" Target="../media/image87.png"/><Relationship Id="rId4" Type="http://schemas.openxmlformats.org/officeDocument/2006/relationships/image" Target="../media/image52.png"/><Relationship Id="rId9" Type="http://schemas.openxmlformats.org/officeDocument/2006/relationships/image" Target="../media/image8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1</a:t>
            </a:fld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61D390-1818-4410-900E-AF5A48FD7B83}"/>
              </a:ext>
            </a:extLst>
          </p:cNvPr>
          <p:cNvSpPr txBox="1"/>
          <p:nvPr/>
        </p:nvSpPr>
        <p:spPr>
          <a:xfrm>
            <a:off x="9763539" y="4916533"/>
            <a:ext cx="1590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51194506071	</a:t>
            </a:r>
          </a:p>
          <a:p>
            <a:r>
              <a:rPr lang="zh-CN" altLang="en-US" dirty="0"/>
              <a:t>李德健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4D09BF3-75D1-4F14-9126-28CF0672041B}"/>
              </a:ext>
            </a:extLst>
          </p:cNvPr>
          <p:cNvSpPr/>
          <p:nvPr/>
        </p:nvSpPr>
        <p:spPr>
          <a:xfrm>
            <a:off x="838200" y="1580317"/>
            <a:ext cx="1181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Georgia" panose="02040502050405020303" pitchFamily="18" charset="0"/>
              </a:rPr>
              <a:t>ACL 2019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36BC42E-8B78-4736-AB35-25BB09884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02" y="1985576"/>
            <a:ext cx="11387008" cy="288684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9EEBA-8409-4825-AA78-7C1D5B57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CBF4FA-CD4C-4771-9E81-1887FE76D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r>
              <a:rPr lang="en-US" altLang="zh-CN" dirty="0"/>
              <a:t>Groningen Meaning Bank (GMB, Bos et al. 2017) </a:t>
            </a:r>
          </a:p>
          <a:p>
            <a:pPr lvl="1"/>
            <a:r>
              <a:rPr lang="en-US" altLang="zh-CN" dirty="0"/>
              <a:t>a large collection of English texts annotated with DRS</a:t>
            </a:r>
          </a:p>
          <a:p>
            <a:r>
              <a:rPr lang="en-US" altLang="zh-CN" dirty="0"/>
              <a:t>integrates various levels of semantic annotation into a unified formalism</a:t>
            </a:r>
          </a:p>
          <a:p>
            <a:pPr lvl="1"/>
            <a:r>
              <a:rPr lang="en-US" altLang="zh-CN" dirty="0"/>
              <a:t>anaphora</a:t>
            </a:r>
            <a:r>
              <a:rPr lang="en-US" altLang="zh-CN" sz="1800" dirty="0"/>
              <a:t>(</a:t>
            </a:r>
            <a:r>
              <a:rPr lang="zh-CN" altLang="en-US" sz="1800" dirty="0"/>
              <a:t>指代</a:t>
            </a:r>
            <a:r>
              <a:rPr lang="en-US" altLang="zh-CN" sz="1800" dirty="0"/>
              <a:t>)</a:t>
            </a:r>
            <a:r>
              <a:rPr lang="en-US" altLang="zh-CN" dirty="0"/>
              <a:t>, named entities, thematic roles, rhetorical relations</a:t>
            </a:r>
          </a:p>
          <a:p>
            <a:r>
              <a:rPr lang="en-US" altLang="zh-CN" dirty="0"/>
              <a:t>providing expressive meaning representations for </a:t>
            </a:r>
            <a:r>
              <a:rPr lang="en-US" altLang="zh-CN" b="1" dirty="0"/>
              <a:t>open-domain</a:t>
            </a:r>
            <a:r>
              <a:rPr lang="en-US" altLang="zh-CN" dirty="0"/>
              <a:t> texts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9CA258-BFDD-45FF-B553-44A546602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8B430F-1F12-43EF-94AE-E1B06020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6713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887BEE-0CB9-43DA-B5B9-A1D78F63B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276" y="1282093"/>
            <a:ext cx="4167555" cy="1785083"/>
          </a:xfrm>
        </p:spPr>
        <p:txBody>
          <a:bodyPr>
            <a:normAutofit/>
          </a:bodyPr>
          <a:lstStyle/>
          <a:p>
            <a:r>
              <a:rPr lang="en-US" altLang="zh-CN" dirty="0"/>
              <a:t>DRT (theory)</a:t>
            </a:r>
          </a:p>
          <a:p>
            <a:r>
              <a:rPr lang="en-US" altLang="zh-CN" dirty="0"/>
              <a:t>GMB(data)</a:t>
            </a:r>
          </a:p>
          <a:p>
            <a:r>
              <a:rPr lang="en-US" altLang="zh-CN" dirty="0"/>
              <a:t>Encoder-decoder(model)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92631B-18D1-4904-9203-855DA6746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E4B4D3-EFF1-40FB-8011-224CD785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CE54820A-4180-4E83-B34E-B25C1F4A8CDB}"/>
              </a:ext>
            </a:extLst>
          </p:cNvPr>
          <p:cNvSpPr/>
          <p:nvPr/>
        </p:nvSpPr>
        <p:spPr>
          <a:xfrm>
            <a:off x="3974123" y="1752603"/>
            <a:ext cx="492369" cy="281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EF537A-5B72-4885-A962-7A21EE70C965}"/>
              </a:ext>
            </a:extLst>
          </p:cNvPr>
          <p:cNvSpPr txBox="1"/>
          <p:nvPr/>
        </p:nvSpPr>
        <p:spPr>
          <a:xfrm>
            <a:off x="6271846" y="2377391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Discourse Representation Trees</a:t>
            </a:r>
            <a:endParaRPr lang="zh-CN" altLang="en-US" dirty="0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2EDB2626-5CDE-4060-A084-7F875F454ED7}"/>
              </a:ext>
            </a:extLst>
          </p:cNvPr>
          <p:cNvSpPr/>
          <p:nvPr/>
        </p:nvSpPr>
        <p:spPr>
          <a:xfrm>
            <a:off x="7620000" y="3598989"/>
            <a:ext cx="234462" cy="98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08951A-FE38-4680-A8AA-E68BB4A98BFD}"/>
              </a:ext>
            </a:extLst>
          </p:cNvPr>
          <p:cNvSpPr txBox="1"/>
          <p:nvPr/>
        </p:nvSpPr>
        <p:spPr>
          <a:xfrm>
            <a:off x="8176846" y="3906692"/>
            <a:ext cx="180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 document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37D7AF4-46B3-41CA-9F7E-195DF57C2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702" y="5064733"/>
            <a:ext cx="8439150" cy="6667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BEAFB81-0FF5-49D5-90E9-B4EAB7391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937" y="1459892"/>
            <a:ext cx="6115050" cy="866775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835E4443-D5E3-4A6D-BC87-E6DADB067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43" y="-55156"/>
            <a:ext cx="10515600" cy="1325563"/>
          </a:xfrm>
        </p:spPr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03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6A781-6A4A-4A3F-8AD4-D68FF9D1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77" y="1432779"/>
            <a:ext cx="9700846" cy="1325563"/>
          </a:xfrm>
        </p:spPr>
        <p:txBody>
          <a:bodyPr/>
          <a:lstStyle/>
          <a:p>
            <a:r>
              <a:rPr lang="en-US" altLang="zh-CN" b="1" dirty="0"/>
              <a:t>2 Discourse Representation Trees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F234E-D26E-4C55-92B5-D01E747E2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9092" y="3429000"/>
            <a:ext cx="6758354" cy="2019544"/>
          </a:xfrm>
        </p:spPr>
        <p:txBody>
          <a:bodyPr/>
          <a:lstStyle/>
          <a:p>
            <a:r>
              <a:rPr lang="en-US" altLang="zh-CN" dirty="0"/>
              <a:t>Definition </a:t>
            </a:r>
          </a:p>
          <a:p>
            <a:r>
              <a:rPr lang="en-US" altLang="zh-CN" dirty="0"/>
              <a:t>Six types of nodes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45C6E9-4CCF-44EC-A0D9-8E0554280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DDF254-FA9D-4D45-9A02-2670CF48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2881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73DCB-DD22-4693-A4BB-A743D59BC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2 D</a:t>
            </a:r>
            <a:r>
              <a:rPr lang="en-US" altLang="zh-CN" sz="3600" dirty="0"/>
              <a:t>iscourse Representation Tree Structures (DRTSs)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AA16CB-2AD4-4ED6-A6F4-9D898359E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5976" y="1909914"/>
            <a:ext cx="6183923" cy="3379421"/>
          </a:xfrm>
        </p:spPr>
        <p:txBody>
          <a:bodyPr/>
          <a:lstStyle/>
          <a:p>
            <a:r>
              <a:rPr lang="en-US" altLang="zh-CN" dirty="0"/>
              <a:t>preserves most of the content of DRS boxes</a:t>
            </a:r>
          </a:p>
          <a:p>
            <a:pPr lvl="1"/>
            <a:r>
              <a:rPr lang="en-US" altLang="zh-CN" dirty="0"/>
              <a:t>referents</a:t>
            </a:r>
          </a:p>
          <a:p>
            <a:pPr lvl="1"/>
            <a:r>
              <a:rPr lang="en-US" altLang="zh-CN" dirty="0"/>
              <a:t>conditions</a:t>
            </a:r>
          </a:p>
          <a:p>
            <a:pPr lvl="1"/>
            <a:r>
              <a:rPr lang="en-US" altLang="zh-CN" dirty="0"/>
              <a:t>their dependencies</a:t>
            </a:r>
          </a:p>
          <a:p>
            <a:r>
              <a:rPr lang="en-US" altLang="zh-CN" dirty="0"/>
              <a:t>add </a:t>
            </a:r>
            <a:r>
              <a:rPr lang="en-US" altLang="zh-CN" b="1" dirty="0"/>
              <a:t>alignments</a:t>
            </a:r>
            <a:r>
              <a:rPr lang="en-US" altLang="zh-CN" dirty="0"/>
              <a:t> between sentences and DRTSs nodes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09695F-406B-400B-9E03-4AD936838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31F924-76AF-4A6D-8140-67E134C37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13</a:t>
            </a:fld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2DDE41-C9FC-49B7-952E-4D8FFD39D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73" y="1690688"/>
            <a:ext cx="4724400" cy="41433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4975DE5-DA3D-4580-8BFA-BDEDC49D0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978" y="4943595"/>
            <a:ext cx="5962650" cy="8001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15D486C-2F43-49C0-B570-FFF99C2D3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978" y="5824718"/>
            <a:ext cx="5867400" cy="6762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F7D039C-8AAF-4EAB-94C8-2A77D2975EE3}"/>
              </a:ext>
            </a:extLst>
          </p:cNvPr>
          <p:cNvSpPr txBox="1"/>
          <p:nvPr/>
        </p:nvSpPr>
        <p:spPr>
          <a:xfrm flipH="1">
            <a:off x="1582800" y="5978189"/>
            <a:ext cx="308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Max fell, John might push him.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584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834E4-EAC9-4798-8423-CDFEFA181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</p:spPr>
        <p:txBody>
          <a:bodyPr/>
          <a:lstStyle/>
          <a:p>
            <a:r>
              <a:rPr lang="en-US" altLang="zh-CN" dirty="0"/>
              <a:t>2.1 Definition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C9A508-C230-4098-BA42-5269E0B3B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3662"/>
            <a:ext cx="10755923" cy="4723301"/>
          </a:xfrm>
        </p:spPr>
        <p:txBody>
          <a:bodyPr/>
          <a:lstStyle/>
          <a:p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R  relation symbols</a:t>
            </a:r>
          </a:p>
          <a:p>
            <a:pPr lvl="2"/>
            <a:r>
              <a:rPr lang="en-US" altLang="zh-CN" dirty="0"/>
              <a:t>the disjoint union of a set of elementary relations </a:t>
            </a:r>
            <a:r>
              <a:rPr lang="en-US" altLang="zh-CN" i="1" dirty="0"/>
              <a:t>Re</a:t>
            </a:r>
            <a:r>
              <a:rPr lang="en-US" altLang="zh-CN" dirty="0"/>
              <a:t> and segment relations </a:t>
            </a:r>
            <a:r>
              <a:rPr lang="en-US" altLang="zh-CN" i="1" dirty="0"/>
              <a:t>Rs</a:t>
            </a:r>
          </a:p>
          <a:p>
            <a:pPr lvl="1"/>
            <a:r>
              <a:rPr lang="en-US" altLang="zh-CN" dirty="0"/>
              <a:t>V variable symbols</a:t>
            </a:r>
          </a:p>
          <a:p>
            <a:pPr lvl="2"/>
            <a:r>
              <a:rPr lang="en-US" altLang="zh-CN" dirty="0"/>
              <a:t>V are indexed and can refer to : </a:t>
            </a:r>
          </a:p>
          <a:p>
            <a:pPr marL="914400" lvl="2" indent="0">
              <a:buNone/>
            </a:pPr>
            <a:r>
              <a:rPr lang="en-US" altLang="zh-CN" dirty="0"/>
              <a:t>    entities x, events e, states s, time t, propositions p, and segments k</a:t>
            </a:r>
          </a:p>
          <a:p>
            <a:pPr lvl="1"/>
            <a:r>
              <a:rPr lang="en-US" altLang="zh-CN" dirty="0"/>
              <a:t>C constants</a:t>
            </a:r>
          </a:p>
          <a:p>
            <a:pPr lvl="1"/>
            <a:r>
              <a:rPr lang="en-US" altLang="zh-CN" dirty="0"/>
              <a:t>N scoping symbols</a:t>
            </a:r>
          </a:p>
          <a:p>
            <a:pPr lvl="2"/>
            <a:r>
              <a:rPr lang="en-US" altLang="zh-CN" dirty="0"/>
              <a:t>                                        conditions involving implication, disjunction, and duplex</a:t>
            </a:r>
          </a:p>
          <a:p>
            <a:pPr lvl="3"/>
            <a:r>
              <a:rPr lang="en-US" altLang="zh-CN" sz="1600" dirty="0"/>
              <a:t>Duplex represents </a:t>
            </a:r>
            <a:r>
              <a:rPr lang="en-US" altLang="zh-CN" sz="1600" dirty="0" err="1"/>
              <a:t>wh</a:t>
            </a:r>
            <a:r>
              <a:rPr lang="en-US" altLang="zh-CN" sz="1600" dirty="0"/>
              <a:t>-questions (e.g., who, what, how).</a:t>
            </a:r>
          </a:p>
          <a:p>
            <a:pPr marL="1371600" lvl="3" indent="0">
              <a:buNone/>
            </a:pPr>
            <a:r>
              <a:rPr lang="en-US" altLang="zh-CN" sz="400" dirty="0"/>
              <a:t>  </a:t>
            </a:r>
            <a:endParaRPr lang="en-US" altLang="zh-CN" sz="1600" dirty="0"/>
          </a:p>
          <a:p>
            <a:pPr lvl="2"/>
            <a:r>
              <a:rPr lang="en-US" altLang="zh-CN" dirty="0"/>
              <a:t>                                            modality operators expressing possibility, necessity, and negation</a:t>
            </a:r>
          </a:p>
          <a:p>
            <a:pPr marL="1371600" lvl="3" indent="0">
              <a:buNone/>
            </a:pPr>
            <a:endParaRPr lang="en-US" altLang="zh-CN" sz="2000" dirty="0"/>
          </a:p>
          <a:p>
            <a:pPr lvl="2"/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DD8274-0A25-41A2-AFF3-045D7CD9A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6EDC06-2A0E-44A6-B0BE-71C26BD1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14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626112-A62E-4F29-AFC4-761ABAA0F9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04" r="1528" b="9073"/>
          <a:stretch/>
        </p:blipFill>
        <p:spPr>
          <a:xfrm>
            <a:off x="1247409" y="1543049"/>
            <a:ext cx="1613266" cy="2857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D2BA069-3FDA-41D9-B3BE-036408D739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8" t="19334" b="-416"/>
          <a:stretch/>
        </p:blipFill>
        <p:spPr>
          <a:xfrm>
            <a:off x="2054042" y="4543913"/>
            <a:ext cx="2235810" cy="28575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6782208-2002-4E6C-9ED0-AF1C0C5761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1" t="9764" b="13313"/>
          <a:stretch/>
        </p:blipFill>
        <p:spPr>
          <a:xfrm>
            <a:off x="2054042" y="5273185"/>
            <a:ext cx="2502510" cy="2857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CBBE3BE-ECC8-4E73-BD9A-36266B79FF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8635" y="136525"/>
            <a:ext cx="45243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78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B1085-0839-45FF-AC58-396F0926E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2.2 Six types of nodes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639D4-0D0F-4C85-88B7-EC97C5F78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3355"/>
            <a:ext cx="10515600" cy="5521567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atomic nodes</a:t>
            </a:r>
          </a:p>
          <a:p>
            <a:pPr lvl="1"/>
            <a:r>
              <a:rPr lang="en-US" altLang="zh-CN" sz="2000" dirty="0"/>
              <a:t>leaf nodes</a:t>
            </a:r>
          </a:p>
          <a:p>
            <a:pPr lvl="1"/>
            <a:r>
              <a:rPr lang="en-US" altLang="zh-CN" sz="2000" dirty="0"/>
              <a:t>their label is an instantiated relation </a:t>
            </a:r>
          </a:p>
          <a:p>
            <a:pPr lvl="2"/>
            <a:r>
              <a:rPr lang="en-US" altLang="zh-CN" sz="1800" dirty="0"/>
              <a:t>unary or binary  </a:t>
            </a:r>
            <a:r>
              <a:rPr lang="en-US" altLang="zh-CN" sz="1800" dirty="0" err="1"/>
              <a:t>eg</a:t>
            </a:r>
            <a:r>
              <a:rPr lang="en-US" altLang="zh-CN" sz="1800" dirty="0"/>
              <a:t>:</a:t>
            </a:r>
          </a:p>
          <a:p>
            <a:pPr lvl="1"/>
            <a:r>
              <a:rPr lang="en-US" altLang="zh-CN" sz="2000" dirty="0"/>
              <a:t>argument variables from V or constants from C</a:t>
            </a:r>
            <a:endParaRPr lang="en-US" altLang="zh-CN" dirty="0"/>
          </a:p>
          <a:p>
            <a:r>
              <a:rPr lang="en-US" altLang="zh-CN" dirty="0"/>
              <a:t>elementary DRS nodes</a:t>
            </a:r>
          </a:p>
          <a:p>
            <a:pPr lvl="1"/>
            <a:r>
              <a:rPr lang="en-US" altLang="zh-CN" sz="2000" dirty="0"/>
              <a:t>labeled with </a:t>
            </a:r>
          </a:p>
          <a:p>
            <a:pPr lvl="1"/>
            <a:r>
              <a:rPr lang="en-US" altLang="zh-CN" sz="2000" dirty="0"/>
              <a:t>one or more children</a:t>
            </a:r>
          </a:p>
          <a:p>
            <a:pPr lvl="1"/>
            <a:r>
              <a:rPr lang="en-US" altLang="zh-CN" sz="2000" dirty="0"/>
              <a:t>children are atomic nodes (taking relations from Re), simple scoped nodes, or proposition scoped nodes</a:t>
            </a:r>
          </a:p>
          <a:p>
            <a:r>
              <a:rPr lang="en-US" altLang="zh-CN" dirty="0"/>
              <a:t>segmented DRS nodes</a:t>
            </a:r>
          </a:p>
          <a:p>
            <a:pPr lvl="1"/>
            <a:r>
              <a:rPr lang="en-US" altLang="zh-CN" sz="2000" dirty="0"/>
              <a:t>labeled with </a:t>
            </a:r>
          </a:p>
          <a:p>
            <a:pPr lvl="1"/>
            <a:r>
              <a:rPr lang="en-US" altLang="zh-CN" sz="2000" dirty="0"/>
              <a:t>at least two children nodes</a:t>
            </a:r>
          </a:p>
          <a:p>
            <a:pPr lvl="1"/>
            <a:r>
              <a:rPr lang="en-US" altLang="zh-CN" sz="2000" dirty="0"/>
              <a:t>segment scoped nodes and at least one atomic node</a:t>
            </a:r>
          </a:p>
          <a:p>
            <a:pPr lvl="1"/>
            <a:r>
              <a:rPr lang="en-US" altLang="zh-CN" sz="2000" dirty="0"/>
              <a:t>the variables allowed are the segment variables that were chosen for the other children nodes and the relations are taken from Rs)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7EB8F-A422-49F1-AD60-609809D3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B1D2B6-6C90-463E-8001-4C949081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15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47580A5-E28F-4FFE-B3FD-0FA6B8D01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350" y="1731231"/>
            <a:ext cx="628650" cy="3201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0A84FE7-C454-41BB-AECE-9AF6E2F95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124" y="2097332"/>
            <a:ext cx="914400" cy="2952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5D5739D-0265-4490-A30D-EA6DA70CD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365" y="2076818"/>
            <a:ext cx="1438275" cy="3048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ACB94D5-EAB5-4156-9FBE-BC595989F9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8313" y="4717191"/>
            <a:ext cx="819150" cy="3238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1349287-DB9C-413C-809F-69FD998C6A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8313" y="3147142"/>
            <a:ext cx="622464" cy="23569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B2BCBE0-4067-4D14-ADBF-4C11AE9461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2856" y="682932"/>
            <a:ext cx="5029717" cy="2096598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0BE9691-47BB-445C-8470-25275399BD00}"/>
              </a:ext>
            </a:extLst>
          </p:cNvPr>
          <p:cNvSpPr/>
          <p:nvPr/>
        </p:nvSpPr>
        <p:spPr>
          <a:xfrm>
            <a:off x="1095834" y="1079194"/>
            <a:ext cx="2133711" cy="350594"/>
          </a:xfrm>
          <a:prstGeom prst="roundRect">
            <a:avLst/>
          </a:prstGeom>
          <a:solidFill>
            <a:schemeClr val="accent5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4FD5640-F585-4BD1-B99B-B4E5D514D72F}"/>
              </a:ext>
            </a:extLst>
          </p:cNvPr>
          <p:cNvSpPr/>
          <p:nvPr/>
        </p:nvSpPr>
        <p:spPr>
          <a:xfrm>
            <a:off x="6865406" y="1597117"/>
            <a:ext cx="525994" cy="212634"/>
          </a:xfrm>
          <a:prstGeom prst="roundRect">
            <a:avLst/>
          </a:prstGeom>
          <a:solidFill>
            <a:schemeClr val="accent5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68BCD42-5853-41C9-A909-755460BDE7B5}"/>
              </a:ext>
            </a:extLst>
          </p:cNvPr>
          <p:cNvSpPr/>
          <p:nvPr/>
        </p:nvSpPr>
        <p:spPr>
          <a:xfrm>
            <a:off x="7893616" y="1624914"/>
            <a:ext cx="716984" cy="184837"/>
          </a:xfrm>
          <a:prstGeom prst="roundRect">
            <a:avLst/>
          </a:prstGeom>
          <a:solidFill>
            <a:schemeClr val="accent5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25104A7-860B-429E-8620-4FFA822541D8}"/>
              </a:ext>
            </a:extLst>
          </p:cNvPr>
          <p:cNvSpPr/>
          <p:nvPr/>
        </p:nvSpPr>
        <p:spPr>
          <a:xfrm>
            <a:off x="1095833" y="2745097"/>
            <a:ext cx="3425367" cy="350594"/>
          </a:xfrm>
          <a:prstGeom prst="roundRect">
            <a:avLst/>
          </a:prstGeom>
          <a:solidFill>
            <a:schemeClr val="accent4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2767B5E-669F-4102-87F4-37C607A926C9}"/>
              </a:ext>
            </a:extLst>
          </p:cNvPr>
          <p:cNvSpPr/>
          <p:nvPr/>
        </p:nvSpPr>
        <p:spPr>
          <a:xfrm>
            <a:off x="7670799" y="1240204"/>
            <a:ext cx="457201" cy="228157"/>
          </a:xfrm>
          <a:prstGeom prst="roundRect">
            <a:avLst/>
          </a:prstGeom>
          <a:solidFill>
            <a:schemeClr val="accent4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C6675B1-A792-4411-865C-292DD7FD44B3}"/>
              </a:ext>
            </a:extLst>
          </p:cNvPr>
          <p:cNvSpPr/>
          <p:nvPr/>
        </p:nvSpPr>
        <p:spPr>
          <a:xfrm>
            <a:off x="10269219" y="1254491"/>
            <a:ext cx="457201" cy="228157"/>
          </a:xfrm>
          <a:prstGeom prst="roundRect">
            <a:avLst/>
          </a:prstGeom>
          <a:solidFill>
            <a:schemeClr val="accent4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A7E0800-82D2-4F3D-B32F-5140C91C2D00}"/>
              </a:ext>
            </a:extLst>
          </p:cNvPr>
          <p:cNvSpPr/>
          <p:nvPr/>
        </p:nvSpPr>
        <p:spPr>
          <a:xfrm>
            <a:off x="10442429" y="1843071"/>
            <a:ext cx="457201" cy="228157"/>
          </a:xfrm>
          <a:prstGeom prst="roundRect">
            <a:avLst/>
          </a:prstGeom>
          <a:solidFill>
            <a:schemeClr val="accent4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53CA8399-E473-4623-AAE4-EFE919AE672F}"/>
              </a:ext>
            </a:extLst>
          </p:cNvPr>
          <p:cNvSpPr/>
          <p:nvPr/>
        </p:nvSpPr>
        <p:spPr>
          <a:xfrm>
            <a:off x="10636272" y="994693"/>
            <a:ext cx="1035919" cy="212634"/>
          </a:xfrm>
          <a:prstGeom prst="roundRect">
            <a:avLst/>
          </a:prstGeom>
          <a:solidFill>
            <a:schemeClr val="accent5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B3D98BF-1A62-4634-9EC5-24E4FA78CADC}"/>
              </a:ext>
            </a:extLst>
          </p:cNvPr>
          <p:cNvSpPr/>
          <p:nvPr/>
        </p:nvSpPr>
        <p:spPr>
          <a:xfrm>
            <a:off x="1123578" y="4408766"/>
            <a:ext cx="3425367" cy="350594"/>
          </a:xfrm>
          <a:prstGeom prst="roundRect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94162E3A-3CF9-41C3-83FB-52686A5F7DCE}"/>
              </a:ext>
            </a:extLst>
          </p:cNvPr>
          <p:cNvSpPr/>
          <p:nvPr/>
        </p:nvSpPr>
        <p:spPr>
          <a:xfrm>
            <a:off x="8610600" y="609936"/>
            <a:ext cx="645011" cy="304800"/>
          </a:xfrm>
          <a:prstGeom prst="roundRect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219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B1085-0839-45FF-AC58-396F0926E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2.2 Six types of nodes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639D4-0D0F-4C85-88B7-EC97C5F78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996"/>
            <a:ext cx="10515600" cy="4351338"/>
          </a:xfrm>
        </p:spPr>
        <p:txBody>
          <a:bodyPr/>
          <a:lstStyle/>
          <a:p>
            <a:r>
              <a:rPr lang="en-US" altLang="zh-CN" dirty="0"/>
              <a:t>simple scoped nodes</a:t>
            </a:r>
          </a:p>
          <a:p>
            <a:pPr lvl="1"/>
            <a:r>
              <a:rPr lang="en-US" altLang="zh-CN" dirty="0"/>
              <a:t>can take one of the labels in </a:t>
            </a:r>
            <a:r>
              <a:rPr lang="en-US" altLang="zh-CN" i="1" dirty="0"/>
              <a:t>N</a:t>
            </a:r>
          </a:p>
          <a:p>
            <a:pPr lvl="2"/>
            <a:r>
              <a:rPr lang="en-US" altLang="zh-CN" i="1" dirty="0"/>
              <a:t>       : one elementary or a segmented DRS node</a:t>
            </a:r>
          </a:p>
          <a:p>
            <a:pPr lvl="2"/>
            <a:r>
              <a:rPr lang="en-US" altLang="zh-CN" i="1" dirty="0"/>
              <a:t>       : two ….</a:t>
            </a:r>
          </a:p>
          <a:p>
            <a:r>
              <a:rPr lang="en-US" altLang="zh-CN" dirty="0"/>
              <a:t>proposition scoped nodes</a:t>
            </a:r>
          </a:p>
          <a:p>
            <a:pPr lvl="1"/>
            <a:r>
              <a:rPr lang="en-US" altLang="zh-CN" sz="2000" dirty="0"/>
              <a:t>can take as label one of the proposition variables p</a:t>
            </a:r>
          </a:p>
          <a:p>
            <a:pPr lvl="1"/>
            <a:r>
              <a:rPr lang="en-US" altLang="zh-CN" sz="2000" dirty="0"/>
              <a:t>children are elementary or segmented DRS nodes</a:t>
            </a:r>
          </a:p>
          <a:p>
            <a:r>
              <a:rPr lang="en-US" altLang="zh-CN" dirty="0"/>
              <a:t>segment scoped nodes</a:t>
            </a:r>
          </a:p>
          <a:p>
            <a:pPr lvl="1"/>
            <a:r>
              <a:rPr lang="en-US" altLang="zh-CN" sz="2000" dirty="0"/>
              <a:t>can take as label one of the segment variables k</a:t>
            </a:r>
          </a:p>
          <a:p>
            <a:pPr lvl="1"/>
            <a:r>
              <a:rPr lang="en-US" altLang="zh-CN" sz="2000" dirty="0"/>
              <a:t>children are elementary or segmented DRS nodes</a:t>
            </a:r>
          </a:p>
          <a:p>
            <a:pPr lvl="1"/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7EB8F-A422-49F1-AD60-609809D3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B1D2B6-6C90-463E-8001-4C949081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16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1048EE-00B3-4200-B6EE-5DCFFA671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2259989"/>
            <a:ext cx="333375" cy="3333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3E03CC5-10F4-41A9-991A-760C0E096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62" y="2613634"/>
            <a:ext cx="352425" cy="304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22D95CD-D10E-4B6B-AB9E-2A63B3DEE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9325" y="889978"/>
            <a:ext cx="4779672" cy="2539022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33CEC77-67C0-4A90-8F32-D411F5430C60}"/>
              </a:ext>
            </a:extLst>
          </p:cNvPr>
          <p:cNvSpPr/>
          <p:nvPr/>
        </p:nvSpPr>
        <p:spPr>
          <a:xfrm>
            <a:off x="1142943" y="4226903"/>
            <a:ext cx="3441757" cy="350594"/>
          </a:xfrm>
          <a:prstGeom prst="roundRect">
            <a:avLst/>
          </a:prstGeom>
          <a:solidFill>
            <a:srgbClr val="00B05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5F1D05F-C1DD-4B42-866B-E6958CF0C5D8}"/>
              </a:ext>
            </a:extLst>
          </p:cNvPr>
          <p:cNvSpPr/>
          <p:nvPr/>
        </p:nvSpPr>
        <p:spPr>
          <a:xfrm>
            <a:off x="8176261" y="1255119"/>
            <a:ext cx="251459" cy="263841"/>
          </a:xfrm>
          <a:prstGeom prst="roundRect">
            <a:avLst/>
          </a:prstGeom>
          <a:solidFill>
            <a:srgbClr val="00B05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303CF98-13EA-4FFE-B3F7-6041D83708DB}"/>
              </a:ext>
            </a:extLst>
          </p:cNvPr>
          <p:cNvSpPr/>
          <p:nvPr/>
        </p:nvSpPr>
        <p:spPr>
          <a:xfrm>
            <a:off x="9333561" y="1231179"/>
            <a:ext cx="251459" cy="263841"/>
          </a:xfrm>
          <a:prstGeom prst="roundRect">
            <a:avLst/>
          </a:prstGeom>
          <a:solidFill>
            <a:srgbClr val="00B05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3BB9FF9-B9C9-4E40-9287-F3C5B26C77B0}"/>
              </a:ext>
            </a:extLst>
          </p:cNvPr>
          <p:cNvSpPr/>
          <p:nvPr/>
        </p:nvSpPr>
        <p:spPr>
          <a:xfrm>
            <a:off x="1119573" y="1417520"/>
            <a:ext cx="3134928" cy="350594"/>
          </a:xfrm>
          <a:prstGeom prst="round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6F4929D-F0D8-49BF-B62F-F5C8F3FABFC6}"/>
              </a:ext>
            </a:extLst>
          </p:cNvPr>
          <p:cNvSpPr/>
          <p:nvPr/>
        </p:nvSpPr>
        <p:spPr>
          <a:xfrm>
            <a:off x="10861769" y="1906991"/>
            <a:ext cx="316771" cy="257089"/>
          </a:xfrm>
          <a:prstGeom prst="round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879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06E6BC-2343-441C-9312-80FC9DB02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formally define Discourse Representation Tree structures for sentences and </a:t>
            </a:r>
            <a:r>
              <a:rPr lang="en-US" altLang="zh-CN" b="1" dirty="0"/>
              <a:t>documents</a:t>
            </a:r>
          </a:p>
          <a:p>
            <a:r>
              <a:rPr lang="en-US" altLang="zh-CN" dirty="0"/>
              <a:t>a general framework for parsing discourse structures of arbitrary length and granularity</a:t>
            </a:r>
          </a:p>
          <a:p>
            <a:pPr lvl="1"/>
            <a:r>
              <a:rPr lang="en-US" altLang="zh-CN" dirty="0"/>
              <a:t>meaning representations into </a:t>
            </a:r>
            <a:r>
              <a:rPr lang="en-US" altLang="zh-CN" b="1" dirty="0"/>
              <a:t>three stages </a:t>
            </a:r>
            <a:r>
              <a:rPr lang="en-US" altLang="zh-CN" dirty="0"/>
              <a:t>following a coarse-to-fine approach</a:t>
            </a:r>
          </a:p>
          <a:p>
            <a:r>
              <a:rPr lang="en-US" altLang="zh-CN" dirty="0"/>
              <a:t>three modeling innovations</a:t>
            </a:r>
          </a:p>
          <a:p>
            <a:pPr lvl="1"/>
            <a:r>
              <a:rPr lang="en-US" altLang="zh-CN" dirty="0"/>
              <a:t>a supervised hierarchical attention mechanism,</a:t>
            </a:r>
          </a:p>
          <a:p>
            <a:pPr lvl="1"/>
            <a:r>
              <a:rPr lang="en-US" altLang="zh-CN" dirty="0"/>
              <a:t>a linguistically-motivated copy strategy</a:t>
            </a:r>
          </a:p>
          <a:p>
            <a:pPr lvl="1"/>
            <a:r>
              <a:rPr lang="en-US" altLang="zh-CN" dirty="0"/>
              <a:t>constraint-based inference to ensure well-formed DRTS output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63A68F-C866-45FC-B122-8DAE2B685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F9F9AF-7498-41D6-9DD9-E8FD09A9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2600FE2-3977-4A62-8B1B-7F967599BF95}"/>
              </a:ext>
            </a:extLst>
          </p:cNvPr>
          <p:cNvSpPr txBox="1">
            <a:spLocks/>
          </p:cNvSpPr>
          <p:nvPr/>
        </p:nvSpPr>
        <p:spPr>
          <a:xfrm>
            <a:off x="838200" y="3223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Contribution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886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6A781-6A4A-4A3F-8AD4-D68FF9D1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985" y="125045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3 </a:t>
            </a:r>
            <a:r>
              <a:rPr lang="en-US" altLang="zh-CN" sz="4800" b="1" dirty="0"/>
              <a:t>Model</a:t>
            </a:r>
            <a:endParaRPr lang="zh-CN" altLang="en-US" sz="4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F234E-D26E-4C55-92B5-D01E747E2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2884797"/>
            <a:ext cx="6758354" cy="279436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Encoder</a:t>
            </a:r>
          </a:p>
          <a:p>
            <a:pPr lvl="1"/>
            <a:r>
              <a:rPr lang="en-US" altLang="zh-CN" dirty="0"/>
              <a:t>word</a:t>
            </a:r>
          </a:p>
          <a:p>
            <a:pPr lvl="1"/>
            <a:r>
              <a:rPr lang="en-US" altLang="zh-CN" dirty="0"/>
              <a:t>sentence</a:t>
            </a:r>
          </a:p>
          <a:p>
            <a:r>
              <a:rPr lang="en-US" altLang="zh-CN" dirty="0"/>
              <a:t>Decoder</a:t>
            </a:r>
          </a:p>
          <a:p>
            <a:pPr lvl="1"/>
            <a:r>
              <a:rPr lang="en-US" altLang="zh-CN" dirty="0"/>
              <a:t>Multi-Attention</a:t>
            </a:r>
          </a:p>
          <a:p>
            <a:pPr lvl="1"/>
            <a:r>
              <a:rPr lang="en-US" altLang="zh-CN" dirty="0"/>
              <a:t>Tree Generation ( 3 stage )</a:t>
            </a:r>
          </a:p>
          <a:p>
            <a:pPr lvl="1"/>
            <a:r>
              <a:rPr lang="en-US" altLang="zh-CN" dirty="0"/>
              <a:t>Training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45C6E9-4CCF-44EC-A0D9-8E0554280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DDF254-FA9D-4D45-9A02-2670CF48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797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88C4F-E870-4AC4-BE06-491BD29A6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015"/>
            <a:ext cx="10515600" cy="731403"/>
          </a:xfrm>
        </p:spPr>
        <p:txBody>
          <a:bodyPr/>
          <a:lstStyle/>
          <a:p>
            <a:r>
              <a:rPr lang="en-US" altLang="zh-CN" dirty="0"/>
              <a:t>3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2DCDF4-9AD7-4158-A2BE-004A57924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1009"/>
            <a:ext cx="10515600" cy="4351338"/>
          </a:xfrm>
        </p:spPr>
        <p:txBody>
          <a:bodyPr/>
          <a:lstStyle/>
          <a:p>
            <a:r>
              <a:rPr lang="en-US" altLang="zh-CN" dirty="0"/>
              <a:t>based on the encoder-decoder </a:t>
            </a:r>
          </a:p>
          <a:p>
            <a:pPr lvl="1"/>
            <a:r>
              <a:rPr lang="en-US" altLang="zh-CN" b="1" dirty="0">
                <a:solidFill>
                  <a:srgbClr val="8FAADC"/>
                </a:solidFill>
              </a:rPr>
              <a:t>encoder</a:t>
            </a:r>
            <a:r>
              <a:rPr lang="en-US" altLang="zh-CN" dirty="0"/>
              <a:t>: obtain word and sentence representation</a:t>
            </a:r>
            <a:r>
              <a:rPr lang="en-US" altLang="zh-CN" dirty="0">
                <a:solidFill>
                  <a:srgbClr val="FFFFFF"/>
                </a:solidFill>
              </a:rPr>
              <a:t>s</a:t>
            </a:r>
          </a:p>
          <a:p>
            <a:pPr lvl="1"/>
            <a:r>
              <a:rPr lang="en-US" altLang="zh-CN" b="1" dirty="0">
                <a:solidFill>
                  <a:srgbClr val="C00001"/>
                </a:solidFill>
              </a:rPr>
              <a:t>decoder</a:t>
            </a:r>
            <a:r>
              <a:rPr lang="en-US" altLang="zh-CN" dirty="0"/>
              <a:t>: generates trees in three stages</a:t>
            </a:r>
          </a:p>
          <a:p>
            <a:pPr lvl="2"/>
            <a:r>
              <a:rPr lang="en-US" altLang="zh-CN" dirty="0"/>
              <a:t>elementary DRS nodes, segmented DRS nodes, and scoped nodes are generated.</a:t>
            </a:r>
          </a:p>
          <a:p>
            <a:pPr lvl="2"/>
            <a:r>
              <a:rPr lang="en-US" altLang="zh-CN" dirty="0"/>
              <a:t>the relations of atomic nodes are predicted</a:t>
            </a:r>
          </a:p>
          <a:p>
            <a:pPr lvl="2"/>
            <a:r>
              <a:rPr lang="en-US" altLang="zh-CN" dirty="0"/>
              <a:t>followed by their variables.</a:t>
            </a:r>
          </a:p>
          <a:p>
            <a:pPr lvl="2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1D4F91-4C30-4EE6-ABA6-E8A85115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1BA058-F6D0-48CF-95A8-0A5692D6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19</a:t>
            </a:fld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062137A-88FF-4F1D-8A6C-AAF08D320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712" y="3621592"/>
            <a:ext cx="9370573" cy="288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046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3E7E9-1BAE-4DD2-8DB6-D94F838D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 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9F2BA7-4684-43DF-959C-3F71944F3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</a:p>
          <a:p>
            <a:r>
              <a:rPr lang="en-US" altLang="zh-CN" dirty="0"/>
              <a:t>Discourse Representation Tree Structures (DRTSs)</a:t>
            </a:r>
          </a:p>
          <a:p>
            <a:r>
              <a:rPr lang="en-US" altLang="zh-CN" dirty="0"/>
              <a:t>Model</a:t>
            </a:r>
          </a:p>
          <a:p>
            <a:r>
              <a:rPr lang="en-US" altLang="zh-CN" dirty="0"/>
              <a:t>Extensions</a:t>
            </a:r>
          </a:p>
          <a:p>
            <a:r>
              <a:rPr lang="en-US" altLang="zh-CN" dirty="0"/>
              <a:t>Experimental &amp; result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AF25A8-B007-426D-B193-9249922C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AF9B8D-1AEE-4341-8E29-CB31633D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894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88C4F-E870-4AC4-BE06-491BD29A6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015"/>
            <a:ext cx="10515600" cy="731403"/>
          </a:xfrm>
        </p:spPr>
        <p:txBody>
          <a:bodyPr/>
          <a:lstStyle/>
          <a:p>
            <a:r>
              <a:rPr lang="en-US" altLang="zh-CN" dirty="0"/>
              <a:t>3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2DCDF4-9AD7-4158-A2BE-004A57924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1009"/>
            <a:ext cx="10515600" cy="4351338"/>
          </a:xfrm>
        </p:spPr>
        <p:txBody>
          <a:bodyPr/>
          <a:lstStyle/>
          <a:p>
            <a:r>
              <a:rPr lang="en-US" altLang="zh-CN" dirty="0"/>
              <a:t>arbitrary length and granularity /</a:t>
            </a:r>
            <a:r>
              <a:rPr lang="zh-CN" altLang="en-US" dirty="0"/>
              <a:t> </a:t>
            </a:r>
            <a:r>
              <a:rPr lang="en-US" altLang="zh-CN" dirty="0"/>
              <a:t>document-level information</a:t>
            </a:r>
          </a:p>
          <a:p>
            <a:pPr lvl="1"/>
            <a:r>
              <a:rPr lang="en-US" altLang="zh-CN" dirty="0"/>
              <a:t>multi-attention</a:t>
            </a:r>
          </a:p>
          <a:p>
            <a:pPr lvl="1"/>
            <a:r>
              <a:rPr lang="en-US" altLang="zh-CN" dirty="0"/>
              <a:t>a supervised attention mechanism for aligning DRTS nodes to sentences</a:t>
            </a:r>
          </a:p>
          <a:p>
            <a:pPr lvl="1"/>
            <a:r>
              <a:rPr lang="en-US" altLang="zh-CN" dirty="0"/>
              <a:t>a linguistically-motivated copy strategy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1D4F91-4C30-4EE6-ABA6-E8A85115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1BA058-F6D0-48CF-95A8-0A5692D6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20</a:t>
            </a:fld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062137A-88FF-4F1D-8A6C-AAF08D320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790" y="3100675"/>
            <a:ext cx="9370573" cy="288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15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88C4F-E870-4AC4-BE06-491BD29A6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7618"/>
          </a:xfrm>
        </p:spPr>
        <p:txBody>
          <a:bodyPr/>
          <a:lstStyle/>
          <a:p>
            <a:r>
              <a:rPr lang="en-US" altLang="zh-CN" b="1" dirty="0"/>
              <a:t>3.1 Encoder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2DCDF4-9AD7-4158-A2BE-004A57924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3086"/>
            <a:ext cx="10515600" cy="5073877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(;) :  concatenation</a:t>
            </a:r>
          </a:p>
          <a:p>
            <a:r>
              <a:rPr lang="en-US" altLang="zh-CN" dirty="0"/>
              <a:t>         randomly initialized embeddings  </a:t>
            </a:r>
            <a:r>
              <a:rPr lang="en-US" altLang="zh-CN" sz="2000" i="1" dirty="0"/>
              <a:t> (randomly initialized and tuned)</a:t>
            </a:r>
          </a:p>
          <a:p>
            <a:pPr lvl="0"/>
            <a:r>
              <a:rPr lang="en-US" altLang="zh-CN" dirty="0"/>
              <a:t>         pre-trained word embeddings       </a:t>
            </a:r>
            <a:r>
              <a:rPr lang="en-US" altLang="zh-CN" sz="2000" i="1" dirty="0">
                <a:solidFill>
                  <a:prstClr val="black"/>
                </a:solidFill>
              </a:rPr>
              <a:t>(fixed)</a:t>
            </a:r>
            <a:endParaRPr lang="en-US" altLang="zh-CN" dirty="0"/>
          </a:p>
          <a:p>
            <a:pPr lvl="0"/>
            <a:r>
              <a:rPr lang="en-US" altLang="zh-CN" dirty="0"/>
              <a:t>         lemma embeddings  		    </a:t>
            </a:r>
            <a:r>
              <a:rPr lang="en-US" altLang="zh-CN" sz="2000" i="1" dirty="0">
                <a:solidFill>
                  <a:prstClr val="black"/>
                </a:solidFill>
              </a:rPr>
              <a:t>(randomly initialized and tuned)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1D4F91-4C30-4EE6-ABA6-E8A85115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1BA058-F6D0-48CF-95A8-0A5692D6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21</a:t>
            </a:fld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C60ED98-FBAC-447E-83F5-0876D70C3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394947"/>
            <a:ext cx="3683000" cy="121151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78A113B-8EDD-4242-A901-83FAB549E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713" y="3672681"/>
            <a:ext cx="548844" cy="42687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3F1B216-5EC5-4371-BADA-0895B501F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713" y="4138452"/>
            <a:ext cx="552570" cy="49117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E16748B-C68B-48AA-A3C1-70ADB436F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2489" y="4732810"/>
            <a:ext cx="586959" cy="42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93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88C4F-E870-4AC4-BE06-491BD29A6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831"/>
            <a:ext cx="10515600" cy="897618"/>
          </a:xfrm>
        </p:spPr>
        <p:txBody>
          <a:bodyPr/>
          <a:lstStyle/>
          <a:p>
            <a:r>
              <a:rPr lang="en-US" altLang="zh-CN" b="1" dirty="0"/>
              <a:t>3.1 Encoder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2DCDF4-9AD7-4158-A2BE-004A57924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3086"/>
            <a:ext cx="10515600" cy="5073877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Word Representation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900" dirty="0"/>
              <a:t> </a:t>
            </a:r>
            <a:endParaRPr lang="en-US" altLang="zh-CN" dirty="0"/>
          </a:p>
          <a:p>
            <a:r>
              <a:rPr lang="en-US" altLang="zh-CN" b="1" dirty="0"/>
              <a:t>Shallow Sentence Representation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Deep Sentence Representation</a:t>
            </a:r>
          </a:p>
          <a:p>
            <a:endParaRPr lang="zh-CN" altLang="en-US" b="1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1D4F91-4C30-4EE6-ABA6-E8A85115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1BA058-F6D0-48CF-95A8-0A5692D6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22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09CCCF-405E-42F1-831D-4BC8C77D1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894" y="2072702"/>
            <a:ext cx="4423094" cy="6831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89B00DD-B8ED-4ED8-81C3-31A14CD6B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609" y="3564520"/>
            <a:ext cx="2977664" cy="6281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2F9381B-E599-4A09-A5ED-FC58C3432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612" y="5126813"/>
            <a:ext cx="3861658" cy="6281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602019-7773-4E4D-993D-345179DE4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7475" y="2247372"/>
            <a:ext cx="5724525" cy="297225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5B9237A-43C1-407F-8CB2-DCAB87668D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37223" y="550939"/>
            <a:ext cx="1154778" cy="4409822"/>
          </a:xfrm>
          <a:prstGeom prst="rect">
            <a:avLst/>
          </a:prstGeom>
          <a:effectLst>
            <a:softEdge rad="190500"/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4BE7B2C-C033-4AE9-A176-19FC8BD2DD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49062" y="1532997"/>
            <a:ext cx="642939" cy="309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85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88C4F-E870-4AC4-BE06-491BD29A6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7618"/>
          </a:xfrm>
        </p:spPr>
        <p:txBody>
          <a:bodyPr/>
          <a:lstStyle/>
          <a:p>
            <a:r>
              <a:rPr lang="en-US" altLang="zh-CN" b="1" dirty="0"/>
              <a:t>3.2 Decoder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2DCDF4-9AD7-4158-A2BE-004A57924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3086"/>
            <a:ext cx="6040272" cy="5073877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three-stage</a:t>
            </a:r>
          </a:p>
          <a:p>
            <a:pPr lvl="1"/>
            <a:r>
              <a:rPr lang="en-US" altLang="zh-CN" dirty="0"/>
              <a:t>each stage can be regarded as a sequential prediction on its own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the </a:t>
            </a:r>
            <a:r>
              <a:rPr lang="en-US" altLang="zh-CN" b="1" dirty="0"/>
              <a:t>backbone</a:t>
            </a:r>
            <a:r>
              <a:rPr lang="en-US" altLang="zh-CN" dirty="0"/>
              <a:t> of our tree-generation procedure is an LSTM decoder</a:t>
            </a:r>
          </a:p>
          <a:p>
            <a:pPr lvl="1"/>
            <a:r>
              <a:rPr lang="en-US" altLang="zh-CN" dirty="0"/>
              <a:t>with multi-attention mechanism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1D4F91-4C30-4EE6-ABA6-E8A85115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1BA058-F6D0-48CF-95A8-0A5692D6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23</a:t>
            </a:fld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B7F230F-AC13-4E1B-B922-894C7BE13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472" y="2366962"/>
            <a:ext cx="41052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80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EFF87-8BD5-4841-B941-4FA58CF1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43E44C-4E22-4163-9FE6-72C3A081C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B664EB-A9BB-4C2D-AD4C-6CD4081A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E3F3D-C8A0-4EF1-9833-2AE86266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24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9E3D06-4F96-4730-B9BF-BC0DB69FA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681037"/>
            <a:ext cx="83153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45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88C4F-E870-4AC4-BE06-491BD29A6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478"/>
            <a:ext cx="10515600" cy="897618"/>
          </a:xfrm>
        </p:spPr>
        <p:txBody>
          <a:bodyPr/>
          <a:lstStyle/>
          <a:p>
            <a:r>
              <a:rPr lang="en-US" altLang="zh-CN" b="1" dirty="0"/>
              <a:t>3.2.1 Multi-Attention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2DCDF4-9AD7-4158-A2BE-004A57924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3086"/>
            <a:ext cx="10515600" cy="5073877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lvl="1"/>
            <a:r>
              <a:rPr lang="en-US" altLang="zh-CN" sz="2200" dirty="0"/>
              <a:t>Extract features from different encoder representations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2"/>
            <a:r>
              <a:rPr lang="en-US" altLang="zh-CN" dirty="0"/>
              <a:t>        hidden representations of the decoder</a:t>
            </a:r>
          </a:p>
          <a:p>
            <a:pPr lvl="2"/>
            <a:r>
              <a:rPr lang="en-US" altLang="zh-CN" dirty="0"/>
              <a:t>        linear function with the name v</a:t>
            </a:r>
          </a:p>
          <a:p>
            <a:pPr lvl="3"/>
            <a:r>
              <a:rPr lang="en-US" altLang="zh-CN" sz="1600" dirty="0"/>
              <a:t>“word”, “sent”, “copy”, </a:t>
            </a:r>
          </a:p>
          <a:p>
            <a:pPr lvl="3"/>
            <a:r>
              <a:rPr lang="en-US" altLang="zh-CN" sz="1600" dirty="0"/>
              <a:t>“st2nd”  (from first to second stage) </a:t>
            </a:r>
          </a:p>
          <a:p>
            <a:pPr lvl="3"/>
            <a:r>
              <a:rPr lang="en-US" altLang="zh-CN" sz="1600" dirty="0"/>
              <a:t>“nd2rd” (from second to third stage)</a:t>
            </a:r>
          </a:p>
          <a:p>
            <a:pPr lvl="1"/>
            <a:r>
              <a:rPr lang="en-US" altLang="zh-CN" sz="2200" dirty="0"/>
              <a:t>Given encoder representations </a:t>
            </a:r>
            <a:endParaRPr lang="en-US" altLang="zh-CN" sz="1600" dirty="0"/>
          </a:p>
          <a:p>
            <a:pPr lvl="2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1D4F91-4C30-4EE6-ABA6-E8A85115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1BA058-F6D0-48CF-95A8-0A5692D6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25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821368-6352-4B54-8B68-537BACF0A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914" y="2091115"/>
            <a:ext cx="3670110" cy="18432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FB96C58-9B88-45F4-B8E9-2C8C9055B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9133" y="2000704"/>
            <a:ext cx="1619250" cy="5810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1A4DFC2-FBFF-4423-9FDD-463BA4F767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3611" y="4664075"/>
            <a:ext cx="4457700" cy="2057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D97AF09-2929-4C8F-AA7D-6602B452A0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9774" y="2763454"/>
            <a:ext cx="447675" cy="24928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FADC1BD-075A-498C-AF44-608E61CE2E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5962" y="2997804"/>
            <a:ext cx="495300" cy="3714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32745F0-1666-4E3C-B3B7-E8BDA4695C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97404" y="4315259"/>
            <a:ext cx="723900" cy="3048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9B176D0-9207-44E2-9031-A93A2621D7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21304" y="4292444"/>
            <a:ext cx="1390650" cy="3143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D880E44-143D-4743-99ED-6D42EDF2CC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21142" y="5438625"/>
            <a:ext cx="45815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35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7F6C0-8136-4331-A0F7-FA9C9032F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="1" dirty="0"/>
              <a:t>.2.2 Tree Generation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55B46-A528-4F54-A6EE-B16B60A6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Stage 1 (</a:t>
            </a:r>
            <a:r>
              <a:rPr lang="en-US" altLang="zh-CN" dirty="0" err="1"/>
              <a:t>st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Generates non-terminals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     encoder representations</a:t>
            </a:r>
          </a:p>
          <a:p>
            <a:pPr lvl="1"/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1828800" lvl="4" indent="0">
              <a:buNone/>
            </a:pPr>
            <a:r>
              <a:rPr lang="en-US" altLang="zh-CN" dirty="0">
                <a:solidFill>
                  <a:srgbClr val="C00001"/>
                </a:solidFill>
              </a:rPr>
              <a:t>hidden representation of the decoder in Stage 1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70729-8BBB-4C4E-BDB9-D31A52F6B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30CC7F-6C78-4ED4-B7A2-810935E0A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26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AA061D-1AD5-4ACF-9C7E-4CD31F3B7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294" y="2295109"/>
            <a:ext cx="952500" cy="3714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7B4BC95-210B-4FFC-96B9-8DCEAC008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632" y="2784095"/>
            <a:ext cx="3114675" cy="5143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5E66DC7-1EB6-48FA-8629-77F2B7FA0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330" y="4188299"/>
            <a:ext cx="3714750" cy="8477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DADCC8C-732B-40C3-B5E4-9C2429E36C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2504" y="3483815"/>
            <a:ext cx="352425" cy="3143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D5EECB5-D6C7-4639-B944-ABB3190DBA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1208" y="1705365"/>
            <a:ext cx="5379034" cy="229592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9F83AB5-6FA6-436A-AB8D-A981D50582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6749" y="5552778"/>
            <a:ext cx="1924050" cy="428625"/>
          </a:xfrm>
          <a:prstGeom prst="rect">
            <a:avLst/>
          </a:prstGeom>
        </p:spPr>
      </p:pic>
      <p:sp>
        <p:nvSpPr>
          <p:cNvPr id="16" name="箭头: 下 15">
            <a:extLst>
              <a:ext uri="{FF2B5EF4-FFF2-40B4-BE49-F238E27FC236}">
                <a16:creationId xmlns:a16="http://schemas.microsoft.com/office/drawing/2014/main" id="{80D86996-871C-4E0A-91C0-F75FE8B6A803}"/>
              </a:ext>
            </a:extLst>
          </p:cNvPr>
          <p:cNvSpPr/>
          <p:nvPr/>
        </p:nvSpPr>
        <p:spPr>
          <a:xfrm>
            <a:off x="2438968" y="4831296"/>
            <a:ext cx="144439" cy="603250"/>
          </a:xfrm>
          <a:prstGeom prst="downArrow">
            <a:avLst/>
          </a:prstGeom>
          <a:solidFill>
            <a:srgbClr val="C0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C66F6E0-9E38-4742-BC1B-C136756FD9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3451" y="4344301"/>
            <a:ext cx="48196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68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7F6C0-8136-4331-A0F7-FA9C9032F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="1" dirty="0"/>
              <a:t>.2.2 Tree Generation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55B46-A528-4F54-A6EE-B16B60A65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700"/>
            <a:ext cx="10515600" cy="4640263"/>
          </a:xfrm>
        </p:spPr>
        <p:txBody>
          <a:bodyPr/>
          <a:lstStyle/>
          <a:p>
            <a:r>
              <a:rPr lang="en-US" altLang="zh-CN" dirty="0"/>
              <a:t>Stage 2 (</a:t>
            </a:r>
            <a:r>
              <a:rPr lang="en-US" altLang="zh-CN" dirty="0" err="1"/>
              <a:t>nd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r>
              <a:rPr lang="en-US" altLang="zh-CN" b="1" dirty="0"/>
              <a:t>Copy representations</a:t>
            </a:r>
          </a:p>
          <a:p>
            <a:pPr marL="457200" lvl="1" indent="0">
              <a:buNone/>
            </a:pPr>
            <a:endParaRPr lang="en-US" altLang="zh-CN" b="1" dirty="0"/>
          </a:p>
          <a:p>
            <a:pPr lvl="1"/>
            <a:r>
              <a:rPr lang="en-US" altLang="zh-CN" dirty="0"/>
              <a:t>for each document </a:t>
            </a:r>
            <a:r>
              <a:rPr lang="en-US" altLang="zh-CN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</a:t>
            </a:r>
            <a:r>
              <a:rPr lang="en-US" altLang="zh-CN" dirty="0"/>
              <a:t> of its encoder hidden representations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                              constructed as follows: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2"/>
            <a:r>
              <a:rPr lang="en-US" altLang="zh-CN" sz="2400" dirty="0"/>
              <a:t>                  </a:t>
            </a:r>
            <a:r>
              <a:rPr lang="en-US" altLang="zh-CN" sz="1800" dirty="0"/>
              <a:t>is the set of distinct lemmas in document </a:t>
            </a:r>
            <a:r>
              <a:rPr lang="en-US" altLang="zh-CN" sz="18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</a:t>
            </a:r>
          </a:p>
          <a:p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70729-8BBB-4C4E-BDB9-D31A52F6B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30CC7F-6C78-4ED4-B7A2-810935E0A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27</a:t>
            </a:fld>
            <a:endParaRPr kumimoji="1"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5E80440-B878-4BA1-A1C2-308A2D28D1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5562" b="13103"/>
          <a:stretch/>
        </p:blipFill>
        <p:spPr>
          <a:xfrm>
            <a:off x="8972550" y="2717799"/>
            <a:ext cx="1601788" cy="40005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E16DD94-5ED4-4FD5-BC12-E2C3859CA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4964" y="4388954"/>
            <a:ext cx="2371725" cy="7239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C3732FF-0BE1-4E84-9844-C687BFBFA5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2125"/>
          <a:stretch/>
        </p:blipFill>
        <p:spPr>
          <a:xfrm>
            <a:off x="1743075" y="3995562"/>
            <a:ext cx="1838325" cy="39339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EF05D33-7730-430C-BB13-78BE3878C96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6304"/>
          <a:stretch/>
        </p:blipFill>
        <p:spPr>
          <a:xfrm>
            <a:off x="2038349" y="5239468"/>
            <a:ext cx="1247775" cy="25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59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7F6C0-8136-4331-A0F7-FA9C9032F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="1" dirty="0"/>
              <a:t>.2.2 Tree Generation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55B46-A528-4F54-A6EE-B16B60A6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Stage 2 (</a:t>
            </a:r>
            <a:r>
              <a:rPr lang="en-US" altLang="zh-CN" dirty="0" err="1"/>
              <a:t>nd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sz="1800" dirty="0">
                <a:solidFill>
                  <a:prstClr val="black"/>
                </a:solidFill>
              </a:rPr>
              <a:t>Given elementary or segmented DRS nodes generated in Stage 1, 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prstClr val="black"/>
                </a:solidFill>
              </a:rPr>
              <a:t>        atomic nodes                       are predicted</a:t>
            </a: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en-US" altLang="zh-CN" sz="500" dirty="0">
                <a:solidFill>
                  <a:prstClr val="black"/>
                </a:solidFill>
              </a:rPr>
              <a:t> 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r>
              <a:rPr lang="en-US" altLang="zh-CN" sz="1800" dirty="0">
                <a:solidFill>
                  <a:prstClr val="black"/>
                </a:solidFill>
              </a:rPr>
              <a:t>                           generation and copy scores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70729-8BBB-4C4E-BDB9-D31A52F6B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30CC7F-6C78-4ED4-B7A2-810935E0A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28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DBACF9A-11AC-4C00-8569-D2515C136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817" y="2610171"/>
            <a:ext cx="1076325" cy="3333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C382E04-5D26-4634-A48A-E4DF9AB1C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058" y="85473"/>
            <a:ext cx="5753100" cy="22098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CD6982A-0D27-48C7-8615-603C965FD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053" y="2970505"/>
            <a:ext cx="4267200" cy="4953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B53A3F6-5D5E-4E82-8A0E-A18810829B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420" b="15050"/>
          <a:stretch/>
        </p:blipFill>
        <p:spPr>
          <a:xfrm>
            <a:off x="1561744" y="3565408"/>
            <a:ext cx="1394181" cy="33984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8EFA27B-3A95-40C2-A0B3-EE58D5CE48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1913" y="4106485"/>
            <a:ext cx="3838575" cy="8191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B853B3B-D79B-4663-A398-BAFE187726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3058" y="4166981"/>
            <a:ext cx="3486150" cy="6572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05E8BC9-3299-435A-A4C9-D4647D8FB3AF}"/>
              </a:ext>
            </a:extLst>
          </p:cNvPr>
          <p:cNvSpPr/>
          <p:nvPr/>
        </p:nvSpPr>
        <p:spPr>
          <a:xfrm>
            <a:off x="1261297" y="4999422"/>
            <a:ext cx="7621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/>
            <a:r>
              <a:rPr lang="en-US" altLang="zh-CN" dirty="0">
                <a:solidFill>
                  <a:srgbClr val="C00001"/>
                </a:solidFill>
              </a:rPr>
              <a:t>hidden representation of the decoder in Stage 2</a:t>
            </a: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1F4B8CDB-4250-4BB3-BD56-39A05A29A451}"/>
              </a:ext>
            </a:extLst>
          </p:cNvPr>
          <p:cNvSpPr/>
          <p:nvPr/>
        </p:nvSpPr>
        <p:spPr>
          <a:xfrm>
            <a:off x="2856978" y="4818234"/>
            <a:ext cx="144439" cy="603250"/>
          </a:xfrm>
          <a:prstGeom prst="downArrow">
            <a:avLst/>
          </a:prstGeom>
          <a:solidFill>
            <a:srgbClr val="C0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DDE831-2766-4570-BDFF-6F2DC86523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7991" y="5442541"/>
            <a:ext cx="4400550" cy="123825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C1CFE1D-B998-470C-B904-1FEF2DBB16ED}"/>
              </a:ext>
            </a:extLst>
          </p:cNvPr>
          <p:cNvSpPr/>
          <p:nvPr/>
        </p:nvSpPr>
        <p:spPr>
          <a:xfrm>
            <a:off x="7488818" y="6237345"/>
            <a:ext cx="1609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linear function 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2D50425-4DA7-49CE-A556-7395CB33E8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14481" y="6226748"/>
            <a:ext cx="514350" cy="390525"/>
          </a:xfrm>
          <a:prstGeom prst="rect">
            <a:avLst/>
          </a:prstGeom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950B2A2-8B78-4D54-B252-099AB1E71FAE}"/>
              </a:ext>
            </a:extLst>
          </p:cNvPr>
          <p:cNvSpPr/>
          <p:nvPr/>
        </p:nvSpPr>
        <p:spPr>
          <a:xfrm>
            <a:off x="4752619" y="6237345"/>
            <a:ext cx="319444" cy="365125"/>
          </a:xfrm>
          <a:prstGeom prst="roundRect">
            <a:avLst/>
          </a:prstGeom>
          <a:noFill/>
          <a:ln w="19050">
            <a:solidFill>
              <a:srgbClr val="8FAAD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CED7542-05A1-4855-A824-9F822C3E8F5D}"/>
              </a:ext>
            </a:extLst>
          </p:cNvPr>
          <p:cNvSpPr/>
          <p:nvPr/>
        </p:nvSpPr>
        <p:spPr>
          <a:xfrm>
            <a:off x="7491858" y="6254886"/>
            <a:ext cx="2172841" cy="365125"/>
          </a:xfrm>
          <a:prstGeom prst="roundRect">
            <a:avLst/>
          </a:prstGeom>
          <a:noFill/>
          <a:ln w="19050">
            <a:solidFill>
              <a:srgbClr val="8FAAD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086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7F6C0-8136-4331-A0F7-FA9C9032F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="1" dirty="0"/>
              <a:t>.2.2 Tree Generation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55B46-A528-4F54-A6EE-B16B60A65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700"/>
            <a:ext cx="11188700" cy="4640263"/>
          </a:xfrm>
        </p:spPr>
        <p:txBody>
          <a:bodyPr/>
          <a:lstStyle/>
          <a:p>
            <a:r>
              <a:rPr lang="en-US" altLang="zh-CN" dirty="0"/>
              <a:t>Stage 2 (</a:t>
            </a:r>
            <a:r>
              <a:rPr lang="en-US" altLang="zh-CN" dirty="0" err="1"/>
              <a:t>nd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b="1" dirty="0"/>
              <a:t>   Copy strategy</a:t>
            </a:r>
          </a:p>
          <a:p>
            <a:pPr marL="0" indent="0">
              <a:buNone/>
            </a:pPr>
            <a:r>
              <a:rPr lang="en-US" altLang="zh-CN" sz="900" b="1" dirty="0"/>
              <a:t> </a:t>
            </a:r>
            <a:endParaRPr lang="en-US" altLang="zh-CN" sz="1100" b="1" dirty="0"/>
          </a:p>
          <a:p>
            <a:r>
              <a:rPr lang="en-US" altLang="zh-CN" sz="2400" dirty="0"/>
              <a:t>copy </a:t>
            </a:r>
            <a:r>
              <a:rPr lang="en-US" altLang="zh-CN" sz="2400" b="1" dirty="0"/>
              <a:t>lemmas</a:t>
            </a:r>
            <a:r>
              <a:rPr lang="en-US" altLang="zh-CN" sz="2400" dirty="0"/>
              <a:t> from the input text</a:t>
            </a:r>
          </a:p>
          <a:p>
            <a:r>
              <a:rPr lang="en-US" altLang="zh-CN" sz="2400" dirty="0"/>
              <a:t>copying is limited to unary nodes which mostly represent </a:t>
            </a:r>
            <a:r>
              <a:rPr lang="en-US" altLang="zh-CN" sz="2400" b="1" dirty="0"/>
              <a:t>entities</a:t>
            </a:r>
            <a:r>
              <a:rPr lang="en-US" altLang="zh-CN" sz="2400" dirty="0"/>
              <a:t> and</a:t>
            </a:r>
            <a:r>
              <a:rPr lang="en-US" altLang="zh-CN" dirty="0"/>
              <a:t> </a:t>
            </a:r>
            <a:r>
              <a:rPr lang="en-US" altLang="zh-CN" sz="2400" b="1" dirty="0"/>
              <a:t>predicates</a:t>
            </a:r>
            <a:r>
              <a:rPr lang="en-US" altLang="zh-CN" sz="2400" dirty="0"/>
              <a:t> </a:t>
            </a:r>
            <a:r>
              <a:rPr lang="en-US" altLang="zh-CN" sz="2000" dirty="0"/>
              <a:t>(</a:t>
            </a:r>
            <a:r>
              <a:rPr lang="zh-CN" altLang="en-US" sz="2000" dirty="0"/>
              <a:t>谓词</a:t>
            </a:r>
            <a:r>
              <a:rPr lang="en-US" altLang="zh-CN" sz="2000" dirty="0"/>
              <a:t>)</a:t>
            </a:r>
          </a:p>
          <a:p>
            <a:r>
              <a:rPr lang="en-US" altLang="zh-CN" sz="2400" dirty="0"/>
              <a:t>Binary atomic nodes denote semantic relations between two variables and do not directly correspond to the surface text</a:t>
            </a:r>
          </a:p>
          <a:p>
            <a:endParaRPr lang="en-US" altLang="zh-CN" sz="2400" dirty="0"/>
          </a:p>
          <a:p>
            <a:pPr marL="457200" lvl="1" indent="0">
              <a:buNone/>
            </a:pPr>
            <a:endParaRPr lang="en-US" altLang="zh-CN" b="1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70729-8BBB-4C4E-BDB9-D31A52F6B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30CC7F-6C78-4ED4-B7A2-810935E0A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29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167EEBA-B01E-4A68-A57E-B9463282A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89769"/>
            <a:ext cx="5667375" cy="21812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235F51A-28AE-41ED-B185-737D81B6C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437" y="4764087"/>
            <a:ext cx="3819525" cy="27622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B77E0D5-82FF-4368-9941-CEF52729796C}"/>
              </a:ext>
            </a:extLst>
          </p:cNvPr>
          <p:cNvSpPr/>
          <p:nvPr/>
        </p:nvSpPr>
        <p:spPr>
          <a:xfrm>
            <a:off x="3881437" y="5423971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oil(x1)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156BC1-335D-4F95-AD1E-1C27192D8EDE}"/>
              </a:ext>
            </a:extLst>
          </p:cNvPr>
          <p:cNvSpPr/>
          <p:nvPr/>
        </p:nvSpPr>
        <p:spPr>
          <a:xfrm>
            <a:off x="4697668" y="5423971"/>
            <a:ext cx="1340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company(x2)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A6043F9-4687-4724-984B-D2C4B077DF4C}"/>
              </a:ext>
            </a:extLst>
          </p:cNvPr>
          <p:cNvSpPr/>
          <p:nvPr/>
        </p:nvSpPr>
        <p:spPr>
          <a:xfrm>
            <a:off x="6238345" y="5423971"/>
            <a:ext cx="1013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of(x2, x1)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7558C50-122E-4F2F-9662-6F4B530953E6}"/>
              </a:ext>
            </a:extLst>
          </p:cNvPr>
          <p:cNvCxnSpPr>
            <a:cxnSpLocks/>
          </p:cNvCxnSpPr>
          <p:nvPr/>
        </p:nvCxnSpPr>
        <p:spPr>
          <a:xfrm flipV="1">
            <a:off x="6687963" y="5040312"/>
            <a:ext cx="0" cy="37596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E275996-E1CB-4EA5-B54E-12EE0A7BDCD2}"/>
              </a:ext>
            </a:extLst>
          </p:cNvPr>
          <p:cNvCxnSpPr>
            <a:cxnSpLocks/>
          </p:cNvCxnSpPr>
          <p:nvPr/>
        </p:nvCxnSpPr>
        <p:spPr>
          <a:xfrm flipV="1">
            <a:off x="5284613" y="5040312"/>
            <a:ext cx="0" cy="3759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5F85132-29D0-4813-A27E-EDF395200F73}"/>
              </a:ext>
            </a:extLst>
          </p:cNvPr>
          <p:cNvCxnSpPr>
            <a:cxnSpLocks/>
          </p:cNvCxnSpPr>
          <p:nvPr/>
        </p:nvCxnSpPr>
        <p:spPr>
          <a:xfrm flipV="1">
            <a:off x="4266318" y="5040312"/>
            <a:ext cx="204082" cy="3759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8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6A781-6A4A-4A3F-8AD4-D68FF9D1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385" y="1195631"/>
            <a:ext cx="10515600" cy="1325563"/>
          </a:xfrm>
        </p:spPr>
        <p:txBody>
          <a:bodyPr/>
          <a:lstStyle/>
          <a:p>
            <a:r>
              <a:rPr lang="en-US" altLang="zh-CN" dirty="0"/>
              <a:t>1 </a:t>
            </a:r>
            <a:r>
              <a:rPr lang="en-US" altLang="zh-CN" b="1" dirty="0"/>
              <a:t>Background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F234E-D26E-4C55-92B5-D01E747E2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9092" y="3429000"/>
            <a:ext cx="6758354" cy="2019544"/>
          </a:xfrm>
        </p:spPr>
        <p:txBody>
          <a:bodyPr/>
          <a:lstStyle/>
          <a:p>
            <a:r>
              <a:rPr lang="en-US" altLang="zh-CN" dirty="0"/>
              <a:t>Semantic Parsing</a:t>
            </a:r>
          </a:p>
          <a:p>
            <a:r>
              <a:rPr lang="en-US" altLang="zh-CN" dirty="0"/>
              <a:t>Discourse Representation Theory (DRT)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45C6E9-4CCF-44EC-A0D9-8E0554280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DDF254-FA9D-4D45-9A02-2670CF48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4967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7F6C0-8136-4331-A0F7-FA9C9032F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="1" dirty="0"/>
              <a:t>.2.2 Tree Generation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55B46-A528-4F54-A6EE-B16B60A6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Stage 3 (</a:t>
            </a:r>
            <a:r>
              <a:rPr lang="en-US" altLang="zh-CN" dirty="0" err="1"/>
              <a:t>rd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Generates atomic node variables 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70729-8BBB-4C4E-BDB9-D31A52F6B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30CC7F-6C78-4ED4-B7A2-810935E0A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30</a:t>
            </a:fld>
            <a:endParaRPr kumimoji="1"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80D86996-871C-4E0A-91C0-F75FE8B6A803}"/>
              </a:ext>
            </a:extLst>
          </p:cNvPr>
          <p:cNvSpPr/>
          <p:nvPr/>
        </p:nvSpPr>
        <p:spPr>
          <a:xfrm>
            <a:off x="3013734" y="4327536"/>
            <a:ext cx="144439" cy="603250"/>
          </a:xfrm>
          <a:prstGeom prst="downArrow">
            <a:avLst/>
          </a:prstGeom>
          <a:solidFill>
            <a:srgbClr val="C0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19EDC05-0D29-4081-9D21-51CE08B451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99"/>
          <a:stretch/>
        </p:blipFill>
        <p:spPr>
          <a:xfrm>
            <a:off x="7073900" y="652145"/>
            <a:ext cx="4938012" cy="22120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10DFE42-427D-4912-B900-4AAC6B69C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435" y="2281646"/>
            <a:ext cx="933450" cy="3048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9AC2B66-A125-47BE-94E4-49E0CBF8E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661" y="2696968"/>
            <a:ext cx="3790950" cy="46672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30E2ABD-0719-4C07-AEE1-6B32C486B4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9086" y="3498790"/>
            <a:ext cx="3819525" cy="8763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ECF2B22-395F-4CCF-804A-984756C9A1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7884" y="5110173"/>
            <a:ext cx="3952875" cy="8763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7FE7B85-CB5A-451F-B66E-B0E9C9B83F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62348" y="5598968"/>
            <a:ext cx="542925" cy="314325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BEEA3269-E085-44E2-9EA3-00D794272F7A}"/>
              </a:ext>
            </a:extLst>
          </p:cNvPr>
          <p:cNvSpPr/>
          <p:nvPr/>
        </p:nvSpPr>
        <p:spPr>
          <a:xfrm>
            <a:off x="7623378" y="5548323"/>
            <a:ext cx="1609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linear function 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DDBD5B20-BBCF-4F37-907A-4F5EC30B6EC0}"/>
              </a:ext>
            </a:extLst>
          </p:cNvPr>
          <p:cNvSpPr/>
          <p:nvPr/>
        </p:nvSpPr>
        <p:spPr>
          <a:xfrm>
            <a:off x="7524179" y="5577034"/>
            <a:ext cx="2546921" cy="369332"/>
          </a:xfrm>
          <a:prstGeom prst="roundRect">
            <a:avLst/>
          </a:prstGeom>
          <a:noFill/>
          <a:ln w="19050">
            <a:solidFill>
              <a:srgbClr val="8FAAD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A523D91-E46A-4233-99EE-2BDDFF50B9BE}"/>
              </a:ext>
            </a:extLst>
          </p:cNvPr>
          <p:cNvSpPr/>
          <p:nvPr/>
        </p:nvSpPr>
        <p:spPr>
          <a:xfrm>
            <a:off x="5154915" y="5516418"/>
            <a:ext cx="369228" cy="429948"/>
          </a:xfrm>
          <a:prstGeom prst="roundRect">
            <a:avLst/>
          </a:prstGeom>
          <a:noFill/>
          <a:ln w="19050">
            <a:solidFill>
              <a:srgbClr val="8FAAD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4F27438-4689-4E59-B8A4-E2264539DB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92262" y="3221145"/>
            <a:ext cx="48196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49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4D001-6169-486D-BA62-1EAAB1C5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Training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5AB736-AC21-4121-ABFA-7B3CAD178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minimize an average cross-entropy loss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40A962-32FE-4F08-941C-A02F30060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3DE515-E908-4179-87D9-CFB32702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31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82647FA-7097-40F3-9F2A-F3BA2C95E2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28" b="673"/>
          <a:stretch/>
        </p:blipFill>
        <p:spPr>
          <a:xfrm>
            <a:off x="3293880" y="2619647"/>
            <a:ext cx="2208395" cy="70010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C0703F9-9A5C-46EB-A91B-583E39154886}"/>
              </a:ext>
            </a:extLst>
          </p:cNvPr>
          <p:cNvSpPr/>
          <p:nvPr/>
        </p:nvSpPr>
        <p:spPr>
          <a:xfrm>
            <a:off x="5200824" y="3538249"/>
            <a:ext cx="3253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the distribution of output tokens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DAC8663-56B7-459F-879E-35AD62A5A011}"/>
              </a:ext>
            </a:extLst>
          </p:cNvPr>
          <p:cNvSpPr/>
          <p:nvPr/>
        </p:nvSpPr>
        <p:spPr>
          <a:xfrm>
            <a:off x="5270674" y="2808773"/>
            <a:ext cx="257001" cy="286851"/>
          </a:xfrm>
          <a:prstGeom prst="roundRect">
            <a:avLst/>
          </a:prstGeom>
          <a:solidFill>
            <a:schemeClr val="accent6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1BB9863-925D-48C8-99F4-CF8C070F7228}"/>
              </a:ext>
            </a:extLst>
          </p:cNvPr>
          <p:cNvSpPr/>
          <p:nvPr/>
        </p:nvSpPr>
        <p:spPr>
          <a:xfrm>
            <a:off x="5245275" y="3579489"/>
            <a:ext cx="3136726" cy="286851"/>
          </a:xfrm>
          <a:prstGeom prst="roundRect">
            <a:avLst/>
          </a:prstGeom>
          <a:solidFill>
            <a:schemeClr val="accent6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4838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6A781-6A4A-4A3F-8AD4-D68FF9D1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985" y="125045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800" b="1" dirty="0"/>
              <a:t>4 Extensions </a:t>
            </a:r>
            <a:endParaRPr lang="zh-CN" altLang="en-US" sz="4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F234E-D26E-4C55-92B5-D01E747E2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9100" y="3069003"/>
            <a:ext cx="6758354" cy="2794365"/>
          </a:xfrm>
        </p:spPr>
        <p:txBody>
          <a:bodyPr>
            <a:normAutofit/>
          </a:bodyPr>
          <a:lstStyle/>
          <a:p>
            <a:r>
              <a:rPr lang="en-US" altLang="zh-CN" dirty="0"/>
              <a:t>Supervised Attention</a:t>
            </a:r>
          </a:p>
          <a:p>
            <a:pPr lvl="1"/>
            <a:r>
              <a:rPr lang="en-US" altLang="zh-CN" dirty="0"/>
              <a:t>Alignments as Features</a:t>
            </a:r>
          </a:p>
          <a:p>
            <a:pPr lvl="1"/>
            <a:r>
              <a:rPr lang="en-US" altLang="zh-CN" dirty="0"/>
              <a:t>Copying from Alignments</a:t>
            </a:r>
          </a:p>
          <a:p>
            <a:r>
              <a:rPr lang="en-US" altLang="zh-CN" dirty="0"/>
              <a:t>Constraint-based Inference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45C6E9-4CCF-44EC-A0D9-8E0554280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DDF254-FA9D-4D45-9A02-2670CF48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221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1394F-1AB9-445D-8870-7A22254C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4 Extensions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8D429C-DD31-46BE-A491-AAAA54FFE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 supervised attention mechanism</a:t>
            </a:r>
          </a:p>
          <a:p>
            <a:pPr lvl="1"/>
            <a:r>
              <a:rPr lang="en-US" altLang="zh-CN" dirty="0"/>
              <a:t>dedicated to aligning sentences to tree nodes</a:t>
            </a:r>
          </a:p>
          <a:p>
            <a:pPr lvl="1"/>
            <a:r>
              <a:rPr lang="en-US" altLang="zh-CN" dirty="0"/>
              <a:t>important when parsing documents </a:t>
            </a:r>
          </a:p>
          <a:p>
            <a:pPr lvl="1"/>
            <a:r>
              <a:rPr lang="en-US" altLang="zh-CN" dirty="0"/>
              <a:t>may also enhance the quality of the copy mechanism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the generation of well-formed and meaningful logical forms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generally challenging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especially dealing with long and complex documents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42A226-0402-44E5-B4AD-7240560E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6CFE2B-1A75-474E-B493-E1510221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585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06F83-EDC6-4A03-965D-82FCE187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a supervised attention mechanism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E25EF4-C1AD-4CCF-9D4F-5D07685D9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alignments between </a:t>
            </a:r>
            <a:r>
              <a:rPr lang="en-US" altLang="zh-CN" b="1" dirty="0"/>
              <a:t>encoder</a:t>
            </a:r>
            <a:r>
              <a:rPr lang="en-US" altLang="zh-CN" dirty="0"/>
              <a:t> and </a:t>
            </a:r>
            <a:r>
              <a:rPr lang="en-US" altLang="zh-CN" b="1" dirty="0"/>
              <a:t>decoder</a:t>
            </a:r>
            <a:r>
              <a:rPr lang="en-US" altLang="zh-CN" dirty="0"/>
              <a:t> hidden representations</a:t>
            </a:r>
          </a:p>
          <a:p>
            <a:r>
              <a:rPr lang="en-US" altLang="zh-CN" dirty="0"/>
              <a:t>alignment information between </a:t>
            </a:r>
            <a:r>
              <a:rPr lang="en-US" altLang="zh-CN" b="1" dirty="0"/>
              <a:t>DRTS nodes </a:t>
            </a:r>
            <a:r>
              <a:rPr lang="en-US" altLang="zh-CN" dirty="0"/>
              <a:t>and sentences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08EC70-4F86-4652-88CA-592578EC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8B06D2-C088-4AA4-8299-CA3D7AC3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34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E50CC3-43BD-4D97-AA33-4A4EEC103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42740"/>
            <a:ext cx="5943600" cy="19297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F32341-6D5C-49EE-A8FE-41CB3FFF1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747" y="3194844"/>
            <a:ext cx="45243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51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06F83-EDC6-4A03-965D-82FCE187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a supervised attention mechanism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E25EF4-C1AD-4CCF-9D4F-5D07685D9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alignment weights via multi-attention: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sz="100" dirty="0"/>
              <a:t> </a:t>
            </a:r>
            <a:endParaRPr lang="en-US" altLang="zh-CN" dirty="0"/>
          </a:p>
          <a:p>
            <a:r>
              <a:rPr lang="en-US" altLang="zh-CN" dirty="0"/>
              <a:t>add an alignment loss to the objective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08EC70-4F86-4652-88CA-592578EC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8B06D2-C088-4AA4-8299-CA3D7AC3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35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160D1B2-E713-4FD0-8500-A01B484AE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175" y="2417762"/>
            <a:ext cx="4029075" cy="4762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6930BC3-41A8-46F5-88EC-6D01BD0553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914" b="8843"/>
          <a:stretch/>
        </p:blipFill>
        <p:spPr>
          <a:xfrm>
            <a:off x="4740854" y="3111390"/>
            <a:ext cx="3690219" cy="42545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7F5FCD8-F846-4E32-9638-1B6A5BCB35B9}"/>
              </a:ext>
            </a:extLst>
          </p:cNvPr>
          <p:cNvSpPr/>
          <p:nvPr/>
        </p:nvSpPr>
        <p:spPr>
          <a:xfrm>
            <a:off x="6064083" y="3804333"/>
            <a:ext cx="4759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the </a:t>
            </a:r>
            <a:r>
              <a:rPr lang="zh-CN" altLang="en-US" i="1" dirty="0"/>
              <a:t>k</a:t>
            </a:r>
            <a:r>
              <a:rPr lang="en-US" altLang="zh-CN" dirty="0"/>
              <a:t>-</a:t>
            </a:r>
            <a:r>
              <a:rPr lang="zh-CN" altLang="en-US" dirty="0"/>
              <a:t>th prediction aligned to the </a:t>
            </a:r>
            <a:r>
              <a:rPr lang="zh-CN" altLang="en-US" i="1" dirty="0"/>
              <a:t>m</a:t>
            </a:r>
            <a:r>
              <a:rPr lang="en-US" altLang="zh-CN" dirty="0"/>
              <a:t>-</a:t>
            </a:r>
            <a:r>
              <a:rPr lang="zh-CN" altLang="en-US" dirty="0"/>
              <a:t>th sentence.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886A8A9-8E59-4F06-9DBD-0ABF52630C03}"/>
              </a:ext>
            </a:extLst>
          </p:cNvPr>
          <p:cNvSpPr/>
          <p:nvPr/>
        </p:nvSpPr>
        <p:spPr>
          <a:xfrm>
            <a:off x="6068249" y="3783203"/>
            <a:ext cx="4759380" cy="425450"/>
          </a:xfrm>
          <a:prstGeom prst="roundRect">
            <a:avLst/>
          </a:prstGeom>
          <a:solidFill>
            <a:schemeClr val="accent6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585414E-1049-49E6-9BFB-F541D7E84D58}"/>
              </a:ext>
            </a:extLst>
          </p:cNvPr>
          <p:cNvSpPr/>
          <p:nvPr/>
        </p:nvSpPr>
        <p:spPr>
          <a:xfrm>
            <a:off x="5956301" y="3254694"/>
            <a:ext cx="831850" cy="282146"/>
          </a:xfrm>
          <a:prstGeom prst="roundRect">
            <a:avLst/>
          </a:prstGeom>
          <a:solidFill>
            <a:schemeClr val="accent6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D327E3D-F532-4797-A4FE-7C580FB85F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3037" y="5204398"/>
            <a:ext cx="4276725" cy="71437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FD878EB-7D80-4EC3-9166-951AE4DA117C}"/>
              </a:ext>
            </a:extLst>
          </p:cNvPr>
          <p:cNvSpPr/>
          <p:nvPr/>
        </p:nvSpPr>
        <p:spPr>
          <a:xfrm>
            <a:off x="5099776" y="5941378"/>
            <a:ext cx="3795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probability distribution of alignments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267BBBF-33D2-48F2-BF45-EAFE306DE206}"/>
              </a:ext>
            </a:extLst>
          </p:cNvPr>
          <p:cNvSpPr/>
          <p:nvPr/>
        </p:nvSpPr>
        <p:spPr>
          <a:xfrm>
            <a:off x="5099776" y="5298549"/>
            <a:ext cx="475524" cy="463441"/>
          </a:xfrm>
          <a:prstGeom prst="roundRect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9C81126-27E5-4CBD-A44B-C7CFB2BAB7E0}"/>
              </a:ext>
            </a:extLst>
          </p:cNvPr>
          <p:cNvSpPr/>
          <p:nvPr/>
        </p:nvSpPr>
        <p:spPr>
          <a:xfrm>
            <a:off x="5099776" y="5983079"/>
            <a:ext cx="3795846" cy="369333"/>
          </a:xfrm>
          <a:prstGeom prst="roundRect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7286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06F83-EDC6-4A03-965D-82FCE187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/>
              <a:t>4.1 a supervised attention mechanism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E25EF4-C1AD-4CCF-9D4F-5D07685D9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CN" b="1" dirty="0"/>
              <a:t>Alignments as Features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Test:</a:t>
            </a:r>
          </a:p>
          <a:p>
            <a:pPr lvl="1"/>
            <a:r>
              <a:rPr lang="en-US" altLang="zh-CN" dirty="0"/>
              <a:t>select the sentence with the highest probability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08EC70-4F86-4652-88CA-592578EC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8B06D2-C088-4AA4-8299-CA3D7AC3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36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4DC721-B63B-4838-B7A4-212F74021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089" y="2703116"/>
            <a:ext cx="4362450" cy="78105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D537A8B-405B-4D85-9D26-D4B69ED0F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730" y="1836341"/>
            <a:ext cx="3714750" cy="84772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63EA196-39DC-4CE4-BF7D-1AFB0D409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4730" y="2684066"/>
            <a:ext cx="3838575" cy="81915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FC3C0D1-1324-4D81-AE91-69860EE45F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4730" y="3545483"/>
            <a:ext cx="3819525" cy="876300"/>
          </a:xfrm>
          <a:prstGeom prst="rect">
            <a:avLst/>
          </a:prstGeom>
        </p:spPr>
      </p:pic>
      <p:sp>
        <p:nvSpPr>
          <p:cNvPr id="11" name="右大括号 10">
            <a:extLst>
              <a:ext uri="{FF2B5EF4-FFF2-40B4-BE49-F238E27FC236}">
                <a16:creationId xmlns:a16="http://schemas.microsoft.com/office/drawing/2014/main" id="{3A36778F-4ED9-45A0-BB89-89B1703E491B}"/>
              </a:ext>
            </a:extLst>
          </p:cNvPr>
          <p:cNvSpPr/>
          <p:nvPr/>
        </p:nvSpPr>
        <p:spPr>
          <a:xfrm>
            <a:off x="5558009" y="2183011"/>
            <a:ext cx="352425" cy="1938139"/>
          </a:xfrm>
          <a:prstGeom prst="rightBrace">
            <a:avLst>
              <a:gd name="adj1" fmla="val 8333"/>
              <a:gd name="adj2" fmla="val 507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1DBC199-290D-4589-B4A5-73211EB349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7977" y="3752850"/>
            <a:ext cx="1562100" cy="3429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1ED29D0-E6D4-4216-AD4D-D95451561C7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11" t="-1" b="10001"/>
          <a:stretch/>
        </p:blipFill>
        <p:spPr>
          <a:xfrm>
            <a:off x="7519989" y="4163417"/>
            <a:ext cx="3435520" cy="3429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EB716387-5FCC-44C3-BD84-903D4C5A51F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8866"/>
          <a:stretch/>
        </p:blipFill>
        <p:spPr>
          <a:xfrm>
            <a:off x="2257425" y="5563194"/>
            <a:ext cx="3838575" cy="27820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FC20D217-791B-4FF5-98D2-9EF2364A96A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1562"/>
          <a:stretch/>
        </p:blipFill>
        <p:spPr>
          <a:xfrm>
            <a:off x="2257425" y="6115446"/>
            <a:ext cx="447675" cy="33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295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3E4BD-E72B-4BA2-870C-F88F2C0F6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9243"/>
            <a:ext cx="10515600" cy="1325563"/>
          </a:xfrm>
        </p:spPr>
        <p:txBody>
          <a:bodyPr/>
          <a:lstStyle/>
          <a:p>
            <a:r>
              <a:rPr lang="en-US" altLang="zh-CN" dirty="0"/>
              <a:t>4.1 a supervised attention mechanism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6A17EC-74DD-4D36-ADB7-CF5C0B092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055355"/>
            <a:ext cx="10515600" cy="5084187"/>
          </a:xfrm>
        </p:spPr>
        <p:txBody>
          <a:bodyPr>
            <a:normAutofit/>
          </a:bodyPr>
          <a:lstStyle/>
          <a:p>
            <a:r>
              <a:rPr lang="en-US" altLang="zh-CN" b="1" dirty="0"/>
              <a:t>Copying from Alignments</a:t>
            </a:r>
          </a:p>
          <a:p>
            <a:pPr lvl="1"/>
            <a:r>
              <a:rPr lang="en-US" altLang="zh-CN" dirty="0"/>
              <a:t>modulate which information is copied.</a:t>
            </a:r>
          </a:p>
          <a:p>
            <a:pPr lvl="1"/>
            <a:r>
              <a:rPr lang="en-US" altLang="zh-CN" dirty="0"/>
              <a:t>allow copying only over sentences aligned to </a:t>
            </a:r>
            <a:r>
              <a:rPr lang="en-US" altLang="zh-CN" b="1" dirty="0"/>
              <a:t>elementary DRS nodes</a:t>
            </a:r>
          </a:p>
          <a:p>
            <a:pPr marL="457200" lvl="1" indent="0">
              <a:buNone/>
            </a:pPr>
            <a:r>
              <a:rPr lang="en-US" altLang="zh-CN" sz="1400" dirty="0"/>
              <a:t> </a:t>
            </a:r>
          </a:p>
          <a:p>
            <a:pPr marL="457200" lvl="1" indent="0">
              <a:buNone/>
            </a:pPr>
            <a:r>
              <a:rPr lang="en-US" altLang="zh-CN" dirty="0"/>
              <a:t>construct copy representations for each sentence in a document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Test: (first)elementary DRS  </a:t>
            </a:r>
            <a:r>
              <a:rPr lang="en-US" altLang="zh-CN" dirty="0">
                <a:sym typeface="Wingdings" panose="05000000000000000000" pitchFamily="2" charset="2"/>
              </a:rPr>
              <a:t> aligned sentence   copy its element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9B9F09-CF1B-4EB3-98AC-19AD3436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55D37D-EE7C-41DE-9918-9E250AD82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37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FF7877-CE74-49BE-ADCC-704DD012E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170" y="3080106"/>
            <a:ext cx="5362575" cy="381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7847100-A94F-4868-94D7-827B5E713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3308" y="3588558"/>
            <a:ext cx="2390775" cy="7048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2CCC4B1-B0B9-45DB-B35E-1DA5484821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2421" y="4420280"/>
            <a:ext cx="2771775" cy="5143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D770860-F70B-47BE-8B4A-D70EB834C3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7000" y="4373099"/>
            <a:ext cx="3486150" cy="657225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633A8892-8D1A-41DF-9D04-1D5167936E15}"/>
              </a:ext>
            </a:extLst>
          </p:cNvPr>
          <p:cNvSpPr/>
          <p:nvPr/>
        </p:nvSpPr>
        <p:spPr>
          <a:xfrm>
            <a:off x="5820791" y="4611686"/>
            <a:ext cx="343989" cy="131537"/>
          </a:xfrm>
          <a:prstGeom prst="rightArrow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26466E-DA36-4814-B1D7-83239491DA7D}"/>
              </a:ext>
            </a:extLst>
          </p:cNvPr>
          <p:cNvSpPr/>
          <p:nvPr/>
        </p:nvSpPr>
        <p:spPr>
          <a:xfrm>
            <a:off x="7405195" y="500703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：index of the sentence that is aligned to the </a:t>
            </a:r>
            <a:endParaRPr lang="en-US" altLang="zh-CN" dirty="0"/>
          </a:p>
          <a:p>
            <a:r>
              <a:rPr lang="zh-CN" altLang="en-US" dirty="0"/>
              <a:t>      elementary DRS node</a:t>
            </a:r>
          </a:p>
        </p:txBody>
      </p:sp>
    </p:spTree>
    <p:extLst>
      <p:ext uri="{BB962C8B-B14F-4D97-AF65-F5344CB8AC3E}">
        <p14:creationId xmlns:p14="http://schemas.microsoft.com/office/powerpoint/2010/main" val="25889052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1394F-1AB9-445D-8870-7A22254C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4 Extensions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8D429C-DD31-46BE-A491-AAAA54FFE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a supervised attention mechanism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dedicated to aligning sentences to tree nodes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important when parsing documents 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may also enhance the quality of the copy mechanism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the generation of well-formed and meaningful logical forms</a:t>
            </a:r>
          </a:p>
          <a:p>
            <a:pPr lvl="1"/>
            <a:r>
              <a:rPr lang="en-US" altLang="zh-CN" dirty="0"/>
              <a:t>generally challenging</a:t>
            </a:r>
          </a:p>
          <a:p>
            <a:pPr lvl="1"/>
            <a:r>
              <a:rPr lang="en-US" altLang="zh-CN" dirty="0"/>
              <a:t>especially dealing with long and complex documents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42A226-0402-44E5-B4AD-7240560E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6CFE2B-1A75-474E-B493-E1510221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4926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EF12B-8B96-4813-B06A-5306E9CB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Constraint-based Inference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9CB667-C89D-4752-98D1-D98E3F52B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tree output will be well-formed</a:t>
            </a:r>
            <a:r>
              <a:rPr lang="zh-CN" altLang="en-US" dirty="0"/>
              <a:t>？（</a:t>
            </a:r>
            <a:r>
              <a:rPr lang="en-US" altLang="zh-CN" dirty="0"/>
              <a:t>three seq2seq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at each step, we generate the set of valid candidates</a:t>
            </a:r>
          </a:p>
          <a:p>
            <a:r>
              <a:rPr lang="en-US" altLang="zh-CN" dirty="0"/>
              <a:t>then select the highest scoring tree as our prediction: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0503B-0A65-4A49-A68A-C1F6B6D2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67C145-8187-48EE-A8BC-EE3AB2A1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39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FABCA9C-C384-4E01-B263-2D49460F0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657" y="2886075"/>
            <a:ext cx="561975" cy="3619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C8CBA54-BC58-4E14-90A6-275E61E73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171" y="4001293"/>
            <a:ext cx="3318330" cy="7927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E7116E1-C315-4895-946E-631F66064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5131" y="4438903"/>
            <a:ext cx="3629025" cy="304800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F4FD5640-F585-4BD1-B99B-B4E5D514D72F}"/>
              </a:ext>
            </a:extLst>
          </p:cNvPr>
          <p:cNvSpPr/>
          <p:nvPr/>
        </p:nvSpPr>
        <p:spPr>
          <a:xfrm>
            <a:off x="4736012" y="4393109"/>
            <a:ext cx="496388" cy="350594"/>
          </a:xfrm>
          <a:prstGeom prst="roundRect">
            <a:avLst/>
          </a:prstGeom>
          <a:solidFill>
            <a:schemeClr val="accent5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969A9D2-9570-467A-9722-02209AD3DC53}"/>
              </a:ext>
            </a:extLst>
          </p:cNvPr>
          <p:cNvSpPr/>
          <p:nvPr/>
        </p:nvSpPr>
        <p:spPr>
          <a:xfrm>
            <a:off x="7269662" y="4416006"/>
            <a:ext cx="3804738" cy="350594"/>
          </a:xfrm>
          <a:prstGeom prst="roundRect">
            <a:avLst/>
          </a:prstGeom>
          <a:solidFill>
            <a:schemeClr val="accent5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74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01372-E33F-49DF-9651-A2F7F0504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altLang="zh-CN" dirty="0"/>
              <a:t>Parsing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1DD55-2E23-49CC-9314-004739E7D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736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Parsing(Syntactic Parsing) is the automatic analysis of a sentence with respect to its syntactic structure</a:t>
            </a:r>
          </a:p>
          <a:p>
            <a:pPr marL="457200" lvl="1" indent="0">
              <a:buNone/>
            </a:pPr>
            <a:r>
              <a:rPr lang="en-US" altLang="zh-CN" dirty="0"/>
              <a:t> 	    </a:t>
            </a:r>
            <a:r>
              <a:rPr lang="zh-CN" altLang="en-US" sz="1800" dirty="0"/>
              <a:t>①</a:t>
            </a:r>
            <a:r>
              <a:rPr lang="en-US" altLang="zh-CN" sz="1800" dirty="0"/>
              <a:t> </a:t>
            </a:r>
            <a:r>
              <a:rPr lang="en-US" altLang="zh-CN" dirty="0"/>
              <a:t> Dependency parsing                </a:t>
            </a:r>
            <a:r>
              <a:rPr lang="zh-CN" altLang="en-US" sz="2000" dirty="0"/>
              <a:t>②  </a:t>
            </a:r>
            <a:r>
              <a:rPr lang="en-US" altLang="zh-CN" dirty="0"/>
              <a:t>Constituency parsing 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Semantic Parsing</a:t>
            </a:r>
          </a:p>
          <a:p>
            <a:pPr lvl="1"/>
            <a:r>
              <a:rPr lang="en-US" altLang="zh-CN" dirty="0"/>
              <a:t>Semantic parsing is the task of mapping natural language to machine interpretable meaning representations.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033AD-AD73-4FB8-A14C-8171BFEE7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011DA0-F951-40E6-A7B0-C3690350F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4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FCF087-9BE6-404A-940C-13926A9CC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674" y="3056670"/>
            <a:ext cx="2839452" cy="6844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23593EC-615C-4038-B60A-FC7674F1A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900" y="2911654"/>
            <a:ext cx="3124199" cy="155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249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59473-C3F7-4F8F-BA8D-3132C9388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29" y="16487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4.2 Constraint-based Inference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82250-8D9D-4F22-B284-1FB9CCD1C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805" y="1881414"/>
            <a:ext cx="11939955" cy="4351338"/>
          </a:xfrm>
        </p:spPr>
        <p:txBody>
          <a:bodyPr/>
          <a:lstStyle/>
          <a:p>
            <a:r>
              <a:rPr lang="en-US" altLang="zh-CN" dirty="0"/>
              <a:t>Stage 1</a:t>
            </a:r>
          </a:p>
          <a:p>
            <a:pPr lvl="1"/>
            <a:r>
              <a:rPr lang="en-US" altLang="zh-CN" dirty="0"/>
              <a:t>partial DRTSs are stored in a stack</a:t>
            </a:r>
          </a:p>
          <a:p>
            <a:pPr lvl="1"/>
            <a:r>
              <a:rPr lang="en-US" altLang="zh-CN" dirty="0"/>
              <a:t>check each to obtain a set of valid candidates</a:t>
            </a:r>
          </a:p>
          <a:p>
            <a:r>
              <a:rPr lang="en-US" altLang="zh-CN" dirty="0"/>
              <a:t>Stage 2</a:t>
            </a:r>
          </a:p>
          <a:p>
            <a:pPr lvl="1"/>
            <a:r>
              <a:rPr lang="en-US" altLang="zh-CN" dirty="0"/>
              <a:t>when generating relations for elementary DRS nodes, the candidates come from Re and lemmas that are used for copying</a:t>
            </a:r>
          </a:p>
          <a:p>
            <a:pPr lvl="1"/>
            <a:r>
              <a:rPr lang="en-US" altLang="zh-CN" dirty="0"/>
              <a:t>when generating relations for segmented DRS nodes, the candidates only come from Rs.</a:t>
            </a:r>
          </a:p>
          <a:p>
            <a:r>
              <a:rPr lang="en-US" altLang="zh-CN" dirty="0"/>
              <a:t>Stage 3</a:t>
            </a:r>
          </a:p>
          <a:p>
            <a:pPr lvl="1"/>
            <a:r>
              <a:rPr lang="en-US" altLang="zh-CN" dirty="0"/>
              <a:t>generate only two variables for binary relations</a:t>
            </a:r>
          </a:p>
          <a:p>
            <a:pPr lvl="1"/>
            <a:r>
              <a:rPr lang="en-US" altLang="zh-CN" dirty="0"/>
              <a:t>one variable for unary relations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AF2412-86EB-4622-A637-11676E87B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A411E9-6EDF-4940-B7A0-1CCECA32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40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8A694B-081C-4B33-A83B-19A3BB2DA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451" y="400421"/>
            <a:ext cx="4929187" cy="25710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7A1B00F-8D7B-4EE1-A912-9296245C3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844" y="372286"/>
            <a:ext cx="4724400" cy="25072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8BC4A5-FF38-472E-AC80-AA404717E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264" y="1190553"/>
            <a:ext cx="47244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2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6A781-6A4A-4A3F-8AD4-D68FF9D1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985" y="125045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800" b="1" dirty="0"/>
              <a:t>5 Experimental &amp; result</a:t>
            </a:r>
            <a:endParaRPr lang="zh-CN" altLang="en-US" sz="4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F234E-D26E-4C55-92B5-D01E747E2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9100" y="3069003"/>
            <a:ext cx="6758354" cy="2794365"/>
          </a:xfrm>
        </p:spPr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45C6E9-4CCF-44EC-A0D9-8E0554280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DDF254-FA9D-4D45-9A02-2670CF48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70916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E9B2E-5567-4EF4-AA86-4E07B048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Experimental Setup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F38774-85F4-40D2-99AA-D91B62800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1800" dirty="0"/>
              <a:t>same empirical hyperparameters for sentence- and document-level parsing</a:t>
            </a:r>
          </a:p>
          <a:p>
            <a:r>
              <a:rPr lang="en-US" altLang="zh-CN" sz="1800" dirty="0"/>
              <a:t>dimensions of word and lemma embeddings were 300 and 100</a:t>
            </a:r>
          </a:p>
          <a:p>
            <a:r>
              <a:rPr lang="en-US" altLang="zh-CN" sz="1800" dirty="0"/>
              <a:t>pre-trained word embeddings (100 dimensions) were generated with Word2Vec on English </a:t>
            </a:r>
            <a:r>
              <a:rPr lang="en-US" altLang="zh-CN" sz="1800" dirty="0" err="1"/>
              <a:t>Gigaword</a:t>
            </a:r>
            <a:r>
              <a:rPr lang="en-US" altLang="zh-CN" sz="1800" dirty="0"/>
              <a:t> corpus</a:t>
            </a:r>
          </a:p>
          <a:p>
            <a:r>
              <a:rPr lang="en-US" altLang="zh-CN" sz="1800" dirty="0"/>
              <a:t>encoder and decoder had two layers with 300 and 600 hidden dimensions</a:t>
            </a:r>
            <a:endParaRPr lang="zh-CN" altLang="en-US" sz="1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1F9A89-524A-49AF-997B-084F5F35C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047BEE-9D50-4DF9-893A-6B03A16F8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42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29F940-E935-447E-99AD-6D14FF9C1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045" y="1564176"/>
            <a:ext cx="4657725" cy="25717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7990DE8-CC6D-4552-90E4-1088D8274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004" y="1926126"/>
            <a:ext cx="39243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431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5C041-B796-4433-8B0F-8628BE22B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48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Model Comparison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82E9CF-4BA6-4EC8-8926-121B8000D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98604"/>
            <a:ext cx="11308081" cy="1873549"/>
          </a:xfrm>
        </p:spPr>
        <p:txBody>
          <a:bodyPr>
            <a:normAutofit/>
          </a:bodyPr>
          <a:lstStyle/>
          <a:p>
            <a:r>
              <a:rPr lang="en-US" altLang="zh-CN" dirty="0"/>
              <a:t>sentence-level</a:t>
            </a:r>
          </a:p>
          <a:p>
            <a:pPr lvl="1"/>
            <a:r>
              <a:rPr lang="en-US" altLang="zh-CN" dirty="0"/>
              <a:t>Liu et al. (2018)  - copy strategies</a:t>
            </a:r>
          </a:p>
          <a:p>
            <a:pPr lvl="1"/>
            <a:r>
              <a:rPr lang="en-US" altLang="zh-CN" dirty="0"/>
              <a:t>sequence-to-sequence model   </a:t>
            </a:r>
          </a:p>
          <a:p>
            <a:pPr lvl="2"/>
            <a:r>
              <a:rPr lang="en-US" altLang="zh-CN" dirty="0"/>
              <a:t>treats DRTSs as linearized trees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EFB5C4-34AD-479F-B6F6-C98011A65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B0330C-5B1D-4663-A67F-53C880C1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43</a:t>
            </a:fld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7141FA-0A6D-49B0-91AC-985D46ACE7D7}"/>
              </a:ext>
            </a:extLst>
          </p:cNvPr>
          <p:cNvSpPr txBox="1"/>
          <p:nvPr/>
        </p:nvSpPr>
        <p:spPr>
          <a:xfrm>
            <a:off x="328246" y="434926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B3FA7D-3698-4A27-BD25-E96CA2D03129}"/>
              </a:ext>
            </a:extLst>
          </p:cNvPr>
          <p:cNvSpPr txBox="1"/>
          <p:nvPr/>
        </p:nvSpPr>
        <p:spPr>
          <a:xfrm>
            <a:off x="6096000" y="3190742"/>
            <a:ext cx="6050280" cy="3338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</a:rPr>
              <a:t>Shallow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prstClr val="black"/>
                </a:solidFill>
              </a:rPr>
              <a:t>multi-attention and shallow sentence representations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</a:rPr>
              <a:t>Deep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prstClr val="black"/>
                </a:solidFill>
              </a:rPr>
              <a:t>multi-attention and deep sentence representations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prstClr val="black"/>
                </a:solidFill>
              </a:rPr>
              <a:t>DeepFeat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prstClr val="black"/>
                </a:solidFill>
              </a:rPr>
              <a:t>a Deep model with supervised attention and alignments as features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prstClr val="black"/>
                </a:solidFill>
              </a:rPr>
              <a:t>DeepCopy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prstClr val="black"/>
                </a:solidFill>
              </a:rPr>
              <a:t>a Deep model with copying modulated by supervised attention</a:t>
            </a:r>
          </a:p>
          <a:p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F83BCAB8-1718-42D7-B83C-57A20CB402CC}"/>
              </a:ext>
            </a:extLst>
          </p:cNvPr>
          <p:cNvSpPr txBox="1">
            <a:spLocks/>
          </p:cNvSpPr>
          <p:nvPr/>
        </p:nvSpPr>
        <p:spPr>
          <a:xfrm>
            <a:off x="869265" y="2836524"/>
            <a:ext cx="5644664" cy="363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document-level</a:t>
            </a:r>
          </a:p>
          <a:p>
            <a:pPr lvl="1"/>
            <a:r>
              <a:rPr lang="en-US" altLang="zh-CN" dirty="0" err="1"/>
              <a:t>DocSent</a:t>
            </a:r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treats documents as one long string</a:t>
            </a:r>
          </a:p>
          <a:p>
            <a:pPr lvl="1"/>
            <a:r>
              <a:rPr lang="en-US" altLang="zh-CN" dirty="0" err="1"/>
              <a:t>DocTree</a:t>
            </a:r>
            <a:endParaRPr lang="en-US" altLang="zh-CN" dirty="0"/>
          </a:p>
          <a:p>
            <a:pPr lvl="2"/>
            <a:r>
              <a:rPr lang="en-US" altLang="zh-CN" dirty="0"/>
              <a:t>each sentence in a document with a sentence-level parser</a:t>
            </a:r>
          </a:p>
          <a:p>
            <a:pPr lvl="2"/>
            <a:r>
              <a:rPr lang="en-US" altLang="zh-CN" dirty="0"/>
              <a:t>constructs a (flat) document tree by gathering all sentential DRTSs as children of a segmented DRS node</a:t>
            </a:r>
          </a:p>
        </p:txBody>
      </p:sp>
    </p:spTree>
    <p:extLst>
      <p:ext uri="{BB962C8B-B14F-4D97-AF65-F5344CB8AC3E}">
        <p14:creationId xmlns:p14="http://schemas.microsoft.com/office/powerpoint/2010/main" val="12803012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D2CA1-401B-4AE0-888A-A5CA0A86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905" y="514617"/>
            <a:ext cx="10515600" cy="714375"/>
          </a:xfrm>
        </p:spPr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E21A1A-5B67-41F5-B3FB-E9C41AEE4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767624"/>
            <a:ext cx="10515600" cy="436204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COUNTER</a:t>
            </a:r>
            <a:r>
              <a:rPr lang="zh-CN" altLang="en-US" dirty="0"/>
              <a:t> </a:t>
            </a:r>
            <a:r>
              <a:rPr lang="nl-NL" altLang="zh-CN" dirty="0"/>
              <a:t>(van Noord et al., 2018a)</a:t>
            </a:r>
          </a:p>
          <a:p>
            <a:pPr marL="457200" lvl="1" indent="0">
              <a:buNone/>
            </a:pPr>
            <a:r>
              <a:rPr lang="en-US" altLang="zh-CN" dirty="0"/>
              <a:t>a recently proposed metric suited to</a:t>
            </a:r>
          </a:p>
          <a:p>
            <a:pPr marL="457200" lvl="1" indent="0">
              <a:buNone/>
            </a:pPr>
            <a:r>
              <a:rPr lang="en-US" altLang="zh-CN" dirty="0"/>
              <a:t> matching scoped meaning representations.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CN" dirty="0"/>
              <a:t>converts DRSs to sets of clauses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CN" dirty="0"/>
              <a:t>computes precision and recall on </a:t>
            </a:r>
          </a:p>
          <a:p>
            <a:pPr marL="457200" lvl="1" indent="0">
              <a:buNone/>
            </a:pPr>
            <a:r>
              <a:rPr lang="en-US" altLang="zh-CN" dirty="0"/>
              <a:t>       matching clauses.</a:t>
            </a:r>
          </a:p>
          <a:p>
            <a:pPr marL="914400" lvl="1" indent="-457200">
              <a:buFont typeface="+mj-lt"/>
              <a:buAutoNum type="alphaLcParenR"/>
            </a:pPr>
            <a:endParaRPr lang="en-US" altLang="zh-CN" dirty="0"/>
          </a:p>
          <a:p>
            <a:pPr marL="457200" lvl="1" indent="0" algn="r">
              <a:buNone/>
            </a:pPr>
            <a:r>
              <a:rPr lang="en-US" altLang="zh-CN" sz="2000" i="1" dirty="0"/>
              <a:t>b variables refer to DRS nodes</a:t>
            </a:r>
          </a:p>
          <a:p>
            <a:pPr marL="457200" lvl="1" indent="0" algn="r">
              <a:buNone/>
            </a:pPr>
            <a:r>
              <a:rPr lang="en-US" altLang="zh-CN" sz="2000" i="1" dirty="0"/>
              <a:t>children of DRS nodes correspond to clauses</a:t>
            </a:r>
          </a:p>
          <a:p>
            <a:pPr marL="457200" lvl="1" indent="0" algn="r">
              <a:buNone/>
            </a:pPr>
            <a:r>
              <a:rPr lang="en-US" altLang="zh-CN" sz="1200" i="1" dirty="0"/>
              <a:t> </a:t>
            </a:r>
            <a:endParaRPr lang="en-US" altLang="zh-CN" sz="1300" dirty="0"/>
          </a:p>
          <a:p>
            <a:pPr marL="457200" lvl="1" indent="0">
              <a:buNone/>
            </a:pPr>
            <a:r>
              <a:rPr lang="en-US" altLang="zh-CN" dirty="0"/>
              <a:t>We report F1 using 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exact match </a:t>
            </a:r>
          </a:p>
          <a:p>
            <a:pPr lvl="1"/>
            <a:r>
              <a:rPr lang="en-US" altLang="zh-CN" dirty="0"/>
              <a:t>partial match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EAA2F7-BC90-4F3D-876A-CEAAE89B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CECE7A-4B5F-429F-A305-D8F99853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44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FBF131-0BB0-40A8-A0EC-7B6DB51BA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072" y="774775"/>
            <a:ext cx="5443773" cy="326467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B6BF560-E843-4D4D-A8F1-4402F78E2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950" y="5276712"/>
            <a:ext cx="3067050" cy="3143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3584FC0-E14B-4A92-9318-5FE2A800C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9980" y="5593220"/>
            <a:ext cx="3133725" cy="3238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AD35975-A2F0-42C4-A07A-EEE4AB26BC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1812" y="5150307"/>
            <a:ext cx="38766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225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79112-7AD2-47FC-98DC-EDE76E836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17894A-1927-4EDE-977E-D56344413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477"/>
            <a:ext cx="3593123" cy="4969486"/>
          </a:xfrm>
        </p:spPr>
        <p:txBody>
          <a:bodyPr/>
          <a:lstStyle/>
          <a:p>
            <a:r>
              <a:rPr lang="en-US" altLang="zh-CN" dirty="0"/>
              <a:t>Parsing Sentences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Parsing Documents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36A32C-D75D-477D-8FD2-38D09E5A5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0E8680-05FF-453F-B320-7F6A59B81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45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03C7184-B54A-4C93-9794-E6717D2E9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09" y="1743624"/>
            <a:ext cx="3181350" cy="16859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CD86001-5BE5-469F-B1D8-83DC88EB1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693" y="4452938"/>
            <a:ext cx="3114675" cy="17240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944230D-3629-47AE-9DEF-5B579BB3A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399999"/>
            <a:ext cx="3048000" cy="192405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CFF05F5-D5B5-4B1C-B033-1A484DACCA1D}"/>
              </a:ext>
            </a:extLst>
          </p:cNvPr>
          <p:cNvSpPr/>
          <p:nvPr/>
        </p:nvSpPr>
        <p:spPr>
          <a:xfrm>
            <a:off x="4947138" y="2358206"/>
            <a:ext cx="3810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linguistically-motivated </a:t>
            </a:r>
            <a:r>
              <a:rPr lang="zh-CN" altLang="en-US" b="1" dirty="0"/>
              <a:t>copy strategies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CA5AF9-06DB-4C41-8EF4-B0052D3E3A35}"/>
              </a:ext>
            </a:extLst>
          </p:cNvPr>
          <p:cNvSpPr/>
          <p:nvPr/>
        </p:nvSpPr>
        <p:spPr>
          <a:xfrm>
            <a:off x="7784525" y="4762064"/>
            <a:ext cx="42144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Using alignments as features and as a way of highlighting where to copy from yields</a:t>
            </a:r>
          </a:p>
        </p:txBody>
      </p:sp>
    </p:spTree>
    <p:extLst>
      <p:ext uri="{BB962C8B-B14F-4D97-AF65-F5344CB8AC3E}">
        <p14:creationId xmlns:p14="http://schemas.microsoft.com/office/powerpoint/2010/main" val="18617761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D10257-951B-4BF9-94E4-D7F3173A4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763"/>
            <a:ext cx="4624754" cy="4351338"/>
          </a:xfrm>
        </p:spPr>
        <p:txBody>
          <a:bodyPr/>
          <a:lstStyle/>
          <a:p>
            <a:r>
              <a:rPr lang="en-US" altLang="zh-CN" dirty="0"/>
              <a:t>Influence of Constraints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6CB18E-CA23-48AF-9C3E-E3C7C0C73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626736-8450-4E7E-9EE6-BEDB476CF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46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04A8A84-5A2E-4875-AD18-DDDF4FAD6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21" y="2682020"/>
            <a:ext cx="4733925" cy="231457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086C820-C703-49E6-AEEB-B54691BDE543}"/>
              </a:ext>
            </a:extLst>
          </p:cNvPr>
          <p:cNvSpPr txBox="1">
            <a:spLocks/>
          </p:cNvSpPr>
          <p:nvPr/>
        </p:nvSpPr>
        <p:spPr>
          <a:xfrm>
            <a:off x="6096000" y="1438763"/>
            <a:ext cx="46247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Influence of Document size</a:t>
            </a:r>
            <a:endParaRPr lang="zh-CN" alt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DBEB29BF-BF39-42D4-B6F8-9B853134CC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89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result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E120365-BFA0-4026-92AC-205032DD1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94451"/>
            <a:ext cx="47053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858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55272-05E9-4134-A20F-4003C4D7A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108" y="2864593"/>
            <a:ext cx="3305783" cy="1128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F4453-46CF-429B-A184-9751E317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D19723-BA22-40F2-B0EA-B0B466D0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7300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B7B8E-3171-415C-8755-87281775C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/>
          <a:lstStyle/>
          <a:p>
            <a:r>
              <a:rPr lang="en-US" altLang="zh-CN" dirty="0"/>
              <a:t>What are semantic representation?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7F655C-EBFE-4F6C-AF44-9D49C1000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062"/>
            <a:ext cx="10515600" cy="4351338"/>
          </a:xfrm>
        </p:spPr>
        <p:txBody>
          <a:bodyPr/>
          <a:lstStyle/>
          <a:p>
            <a:r>
              <a:rPr lang="en-US" altLang="zh-CN" dirty="0"/>
              <a:t>Lambda calculus expressions (with CCG) (</a:t>
            </a:r>
            <a:r>
              <a:rPr lang="en-US" altLang="zh-CN" dirty="0" err="1"/>
              <a:t>Zettlemoyer</a:t>
            </a:r>
            <a:r>
              <a:rPr lang="en-US" altLang="zh-CN" dirty="0"/>
              <a:t> and Collins, 2005)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Lambda dependency-based compositional semantics(</a:t>
            </a:r>
            <a:r>
              <a:rPr lang="el-GR" altLang="zh-CN" dirty="0"/>
              <a:t>λ-</a:t>
            </a:r>
            <a:r>
              <a:rPr lang="en-US" altLang="zh-CN" dirty="0"/>
              <a:t>DCS; Liang et al. 2011)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D8023C-3CEC-4D35-9CF2-38750FA4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7A3085-87B0-44C0-8CE5-99B83B95D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5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F2F174-47DA-4758-96A2-EC994BD44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698" y="2420338"/>
            <a:ext cx="3166468" cy="9449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5DF976-24C9-4D16-88A7-5D00A0D23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328" y="4278201"/>
            <a:ext cx="7753481" cy="1768586"/>
          </a:xfrm>
          <a:prstGeom prst="rect">
            <a:avLst/>
          </a:prstGeom>
        </p:spPr>
      </p:pic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9E57B4D0-3CD1-4599-98FD-80D800235633}"/>
              </a:ext>
            </a:extLst>
          </p:cNvPr>
          <p:cNvSpPr txBox="1">
            <a:spLocks/>
          </p:cNvSpPr>
          <p:nvPr/>
        </p:nvSpPr>
        <p:spPr>
          <a:xfrm>
            <a:off x="838200" y="59912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2EAE6E-7591-D242-A7E2-BD1385528C06}" type="datetime1">
              <a:rPr kumimoji="1" lang="zh-CN" altLang="en-US" smtClean="0"/>
              <a:pPr/>
              <a:t>2020/5/14</a:t>
            </a:fld>
            <a:endParaRPr kumimoji="1" lang="zh-CN" altLang="en-US" dirty="0"/>
          </a:p>
        </p:txBody>
      </p:sp>
      <p:sp>
        <p:nvSpPr>
          <p:cNvPr id="11" name="灯片编号占位符 4">
            <a:extLst>
              <a:ext uri="{FF2B5EF4-FFF2-40B4-BE49-F238E27FC236}">
                <a16:creationId xmlns:a16="http://schemas.microsoft.com/office/drawing/2014/main" id="{9FCE29FC-F57C-4A43-B645-B00F5FA339F7}"/>
              </a:ext>
            </a:extLst>
          </p:cNvPr>
          <p:cNvSpPr txBox="1">
            <a:spLocks/>
          </p:cNvSpPr>
          <p:nvPr/>
        </p:nvSpPr>
        <p:spPr>
          <a:xfrm>
            <a:off x="8610600" y="59912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301C97-D473-674F-96A2-946ECAA438A3}" type="slidenum">
              <a:rPr kumimoji="1" lang="zh-CN" altLang="en-US" smtClean="0"/>
              <a:pPr/>
              <a:t>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56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B7B8E-3171-415C-8755-87281775C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/>
              <a:t>What are semantic representation?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7F655C-EBFE-4F6C-AF44-9D49C1000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351338"/>
          </a:xfrm>
        </p:spPr>
        <p:txBody>
          <a:bodyPr/>
          <a:lstStyle/>
          <a:p>
            <a:r>
              <a:rPr lang="en-US" altLang="zh-CN" dirty="0"/>
              <a:t>SQL (Yin et al. 2015)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FunQL</a:t>
            </a:r>
            <a:r>
              <a:rPr lang="en-US" altLang="zh-CN" dirty="0"/>
              <a:t> (logical forms </a:t>
            </a:r>
          </a:p>
          <a:p>
            <a:pPr marL="0" indent="0">
              <a:buNone/>
            </a:pPr>
            <a:r>
              <a:rPr lang="en-US" altLang="zh-CN" dirty="0"/>
              <a:t>  with tree structures) </a:t>
            </a:r>
          </a:p>
          <a:p>
            <a:pPr marL="0" indent="0">
              <a:buNone/>
            </a:pPr>
            <a:r>
              <a:rPr lang="en-US" altLang="zh-CN" dirty="0"/>
              <a:t>  (Kate et al. 2005)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D8023C-3CEC-4D35-9CF2-38750FA4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5991225"/>
            <a:ext cx="2743200" cy="365125"/>
          </a:xfrm>
        </p:spPr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7A3085-87B0-44C0-8CE5-99B83B95D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991225"/>
            <a:ext cx="2743200" cy="365125"/>
          </a:xfrm>
        </p:spPr>
        <p:txBody>
          <a:bodyPr/>
          <a:lstStyle/>
          <a:p>
            <a:fld id="{94301C97-D473-674F-96A2-946ECAA438A3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EBC1E41-0CFC-4160-B565-6C9B8A5BD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085" y="1949450"/>
            <a:ext cx="6513286" cy="12414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8BE0940-3FEB-43E9-AA91-560CD90BF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185" y="3449637"/>
            <a:ext cx="5004998" cy="267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97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01372-E33F-49DF-9651-A2F7F050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Discourse Representation Theory (DRT)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1DD55-2E23-49CC-9314-004739E7D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Discourse Representation Theory (DRT;</a:t>
            </a:r>
            <a:r>
              <a:rPr lang="zh-CN" altLang="en-US" dirty="0"/>
              <a:t> </a:t>
            </a:r>
            <a:r>
              <a:rPr lang="en-US" altLang="zh-CN" dirty="0"/>
              <a:t>Kamp and </a:t>
            </a:r>
            <a:r>
              <a:rPr lang="en-US" altLang="zh-CN" dirty="0" err="1"/>
              <a:t>Reyle</a:t>
            </a:r>
            <a:r>
              <a:rPr lang="en-US" altLang="zh-CN" dirty="0"/>
              <a:t> 1993) is a popular theory of meaning representation designed to account for a variety of linguistic phenomena</a:t>
            </a:r>
          </a:p>
          <a:p>
            <a:pPr lvl="1"/>
            <a:r>
              <a:rPr lang="en-US" altLang="zh-CN" dirty="0"/>
              <a:t>the interpretation of pronouns </a:t>
            </a:r>
          </a:p>
          <a:p>
            <a:pPr lvl="1"/>
            <a:r>
              <a:rPr lang="en-US" altLang="zh-CN" dirty="0"/>
              <a:t>temporal expressions within and across sentences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033AD-AD73-4FB8-A14C-8171BFEE7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011DA0-F951-40E6-A7B0-C3690350F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7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A20EF2-10C4-44CF-9F9B-350E616FB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975" y="4144576"/>
            <a:ext cx="1911296" cy="146809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D69BE60-618A-4C9B-8326-858798A012F8}"/>
              </a:ext>
            </a:extLst>
          </p:cNvPr>
          <p:cNvSpPr txBox="1"/>
          <p:nvPr/>
        </p:nvSpPr>
        <p:spPr>
          <a:xfrm>
            <a:off x="4721976" y="5614960"/>
            <a:ext cx="2323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 woman walks </a:t>
            </a:r>
            <a:endParaRPr lang="zh-CN" altLang="en-US" sz="2400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FB556CA0-381F-4B6A-B0CD-698D3C6D8F75}"/>
              </a:ext>
            </a:extLst>
          </p:cNvPr>
          <p:cNvSpPr txBox="1">
            <a:spLocks/>
          </p:cNvSpPr>
          <p:nvPr/>
        </p:nvSpPr>
        <p:spPr>
          <a:xfrm>
            <a:off x="838200" y="59912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2EAE6E-7591-D242-A7E2-BD1385528C06}" type="datetime1">
              <a:rPr kumimoji="1" lang="zh-CN" altLang="en-US" smtClean="0"/>
              <a:pPr/>
              <a:t>2020/5/14</a:t>
            </a:fld>
            <a:endParaRPr kumimoji="1" lang="zh-CN" altLang="en-US" dirty="0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60B08891-9C5B-4058-8B04-7E23278F0944}"/>
              </a:ext>
            </a:extLst>
          </p:cNvPr>
          <p:cNvSpPr txBox="1">
            <a:spLocks/>
          </p:cNvSpPr>
          <p:nvPr/>
        </p:nvSpPr>
        <p:spPr>
          <a:xfrm>
            <a:off x="8610600" y="59912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301C97-D473-674F-96A2-946ECAA438A3}" type="slidenum">
              <a:rPr kumimoji="1" lang="zh-CN" altLang="en-US" smtClean="0"/>
              <a:pPr/>
              <a:t>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8911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01372-E33F-49DF-9651-A2F7F050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Discourse Representation Structures (DRS)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1DD55-2E23-49CC-9314-004739E7D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DRS</a:t>
            </a:r>
          </a:p>
          <a:p>
            <a:pPr marL="457200" lvl="1" indent="0">
              <a:buNone/>
            </a:pPr>
            <a:r>
              <a:rPr lang="en-US" altLang="zh-CN" dirty="0"/>
              <a:t>The basic meaning-carrying units in DRT are Discourse Representation Structures (DRSs) </a:t>
            </a:r>
          </a:p>
          <a:p>
            <a:pPr marL="457200" lvl="1" indent="0">
              <a:buNone/>
            </a:pPr>
            <a:r>
              <a:rPr lang="en-US" altLang="zh-CN" sz="1100" dirty="0"/>
              <a:t> </a:t>
            </a:r>
          </a:p>
          <a:p>
            <a:pPr lvl="1"/>
            <a:r>
              <a:rPr lang="en-US" altLang="zh-CN" dirty="0"/>
              <a:t>discourse referents (e.g., x1, x2) </a:t>
            </a:r>
          </a:p>
          <a:p>
            <a:pPr lvl="2"/>
            <a:r>
              <a:rPr lang="en-US" altLang="zh-CN" dirty="0"/>
              <a:t>representing entities in the discourse</a:t>
            </a:r>
          </a:p>
          <a:p>
            <a:pPr lvl="2"/>
            <a:endParaRPr lang="en-US" altLang="zh-CN" dirty="0"/>
          </a:p>
          <a:p>
            <a:pPr lvl="1"/>
            <a:r>
              <a:rPr lang="en-US" altLang="zh-CN" dirty="0"/>
              <a:t>discourse conditions (e.g., max(x1), male(x1)) </a:t>
            </a:r>
          </a:p>
          <a:p>
            <a:pPr lvl="2"/>
            <a:r>
              <a:rPr lang="en-US" altLang="zh-CN" dirty="0"/>
              <a:t>representing information about discourse referents.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033AD-AD73-4FB8-A14C-8171BFEE7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011DA0-F951-40E6-A7B0-C3690350F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8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9CB7CB-A845-4DA8-817A-5257FA6AE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763" y="3095706"/>
            <a:ext cx="1911296" cy="146809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44543A5-AB57-4654-875A-960703D65B03}"/>
              </a:ext>
            </a:extLst>
          </p:cNvPr>
          <p:cNvSpPr txBox="1"/>
          <p:nvPr/>
        </p:nvSpPr>
        <p:spPr>
          <a:xfrm>
            <a:off x="8204764" y="4566090"/>
            <a:ext cx="2323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 woman walks </a:t>
            </a:r>
            <a:endParaRPr lang="zh-CN" altLang="en-US" sz="2400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49C34169-C00F-4113-8D9F-A3F7304BF8F4}"/>
              </a:ext>
            </a:extLst>
          </p:cNvPr>
          <p:cNvSpPr txBox="1">
            <a:spLocks/>
          </p:cNvSpPr>
          <p:nvPr/>
        </p:nvSpPr>
        <p:spPr>
          <a:xfrm>
            <a:off x="838200" y="59912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2EAE6E-7591-D242-A7E2-BD1385528C06}" type="datetime1">
              <a:rPr kumimoji="1" lang="zh-CN" altLang="en-US" smtClean="0"/>
              <a:pPr/>
              <a:t>2020/5/14</a:t>
            </a:fld>
            <a:endParaRPr kumimoji="1" lang="zh-CN" altLang="en-US" dirty="0"/>
          </a:p>
        </p:txBody>
      </p:sp>
      <p:sp>
        <p:nvSpPr>
          <p:cNvPr id="10" name="灯片编号占位符 4">
            <a:extLst>
              <a:ext uri="{FF2B5EF4-FFF2-40B4-BE49-F238E27FC236}">
                <a16:creationId xmlns:a16="http://schemas.microsoft.com/office/drawing/2014/main" id="{029BF80A-0FF5-41EA-9CE4-1F0AD7A3A58D}"/>
              </a:ext>
            </a:extLst>
          </p:cNvPr>
          <p:cNvSpPr txBox="1">
            <a:spLocks/>
          </p:cNvSpPr>
          <p:nvPr/>
        </p:nvSpPr>
        <p:spPr>
          <a:xfrm>
            <a:off x="8610600" y="59912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301C97-D473-674F-96A2-946ECAA438A3}" type="slidenum">
              <a:rPr kumimoji="1" lang="zh-CN" altLang="en-US" smtClean="0"/>
              <a:pPr/>
              <a:t>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7516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5D3C8-EED7-4643-9ACA-6A056AC86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4649"/>
            <a:ext cx="10515600" cy="911454"/>
          </a:xfrm>
        </p:spPr>
        <p:txBody>
          <a:bodyPr/>
          <a:lstStyle/>
          <a:p>
            <a:r>
              <a:rPr lang="en-US" altLang="zh-CN" i="1" dirty="0"/>
              <a:t>A woman walks. She smokes.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5CF405-143E-43D5-A689-BDCAEC7D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2020/5/14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F123F4-D9CA-4265-B260-3028740F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9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84B735-0DC2-4C48-98F5-C7E8F32B3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066" y="1196520"/>
            <a:ext cx="8655134" cy="21951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61981A0-D84C-4FB4-86A4-970CC8029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268" y="4315959"/>
            <a:ext cx="6638925" cy="1885950"/>
          </a:xfrm>
          <a:prstGeom prst="rect">
            <a:avLst/>
          </a:prstGeom>
        </p:spPr>
      </p:pic>
      <p:sp>
        <p:nvSpPr>
          <p:cNvPr id="8" name="日期占位符 3">
            <a:extLst>
              <a:ext uri="{FF2B5EF4-FFF2-40B4-BE49-F238E27FC236}">
                <a16:creationId xmlns:a16="http://schemas.microsoft.com/office/drawing/2014/main" id="{465FEF02-BC27-4A5C-9034-AB77B6718A33}"/>
              </a:ext>
            </a:extLst>
          </p:cNvPr>
          <p:cNvSpPr txBox="1">
            <a:spLocks/>
          </p:cNvSpPr>
          <p:nvPr/>
        </p:nvSpPr>
        <p:spPr>
          <a:xfrm>
            <a:off x="838200" y="59912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2EAE6E-7591-D242-A7E2-BD1385528C06}" type="datetime1">
              <a:rPr kumimoji="1" lang="zh-CN" altLang="en-US" smtClean="0"/>
              <a:pPr/>
              <a:t>2020/5/14</a:t>
            </a:fld>
            <a:endParaRPr kumimoji="1" lang="zh-CN" altLang="en-US" dirty="0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AA0D241F-2D52-43B4-9C13-2B952DE1472F}"/>
              </a:ext>
            </a:extLst>
          </p:cNvPr>
          <p:cNvSpPr txBox="1">
            <a:spLocks/>
          </p:cNvSpPr>
          <p:nvPr/>
        </p:nvSpPr>
        <p:spPr>
          <a:xfrm>
            <a:off x="8610600" y="59912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301C97-D473-674F-96A2-946ECAA438A3}" type="slidenum">
              <a:rPr kumimoji="1" lang="zh-CN" altLang="en-US" smtClean="0"/>
              <a:pPr/>
              <a:t>9</a:t>
            </a:fld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E253FD-8B68-4920-9B85-0B55C4C2B6A8}"/>
              </a:ext>
            </a:extLst>
          </p:cNvPr>
          <p:cNvSpPr/>
          <p:nvPr/>
        </p:nvSpPr>
        <p:spPr>
          <a:xfrm>
            <a:off x="949254" y="3443661"/>
            <a:ext cx="4859344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translated into first-order logic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57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wendy博士答辩">
  <a:themeElements>
    <a:clrScheme name="Office 主题​​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4498</TotalTime>
  <Words>2113</Words>
  <Application>Microsoft Office PowerPoint</Application>
  <PresentationFormat>宽屏</PresentationFormat>
  <Paragraphs>504</Paragraphs>
  <Slides>47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7" baseType="lpstr">
      <vt:lpstr>等线</vt:lpstr>
      <vt:lpstr>等线 Light</vt:lpstr>
      <vt:lpstr>Adobe Devanagari</vt:lpstr>
      <vt:lpstr>Arial</vt:lpstr>
      <vt:lpstr>Calibri</vt:lpstr>
      <vt:lpstr>Calibri Light</vt:lpstr>
      <vt:lpstr>Georgia</vt:lpstr>
      <vt:lpstr>Times New Roman</vt:lpstr>
      <vt:lpstr>Wingdings</vt:lpstr>
      <vt:lpstr>wendy博士答辩</vt:lpstr>
      <vt:lpstr>PowerPoint 演示文稿</vt:lpstr>
      <vt:lpstr> Outline</vt:lpstr>
      <vt:lpstr>1 Background</vt:lpstr>
      <vt:lpstr>Parsing</vt:lpstr>
      <vt:lpstr>What are semantic representation?</vt:lpstr>
      <vt:lpstr>What are semantic representation?</vt:lpstr>
      <vt:lpstr>Discourse Representation Theory (DRT)</vt:lpstr>
      <vt:lpstr>Discourse Representation Structures (DRS)</vt:lpstr>
      <vt:lpstr>PowerPoint 演示文稿</vt:lpstr>
      <vt:lpstr>Data</vt:lpstr>
      <vt:lpstr>Motivation</vt:lpstr>
      <vt:lpstr>2 Discourse Representation Trees</vt:lpstr>
      <vt:lpstr>2 Discourse Representation Tree Structures (DRTSs)</vt:lpstr>
      <vt:lpstr>2.1 Definition</vt:lpstr>
      <vt:lpstr>2.2 Six types of nodes</vt:lpstr>
      <vt:lpstr>2.2 Six types of nodes</vt:lpstr>
      <vt:lpstr>PowerPoint 演示文稿</vt:lpstr>
      <vt:lpstr>3 Model</vt:lpstr>
      <vt:lpstr>3 Model</vt:lpstr>
      <vt:lpstr>3 Model</vt:lpstr>
      <vt:lpstr>3.1 Encoder</vt:lpstr>
      <vt:lpstr>3.1 Encoder</vt:lpstr>
      <vt:lpstr>3.2 Decoder</vt:lpstr>
      <vt:lpstr>PowerPoint 演示文稿</vt:lpstr>
      <vt:lpstr>3.2.1 Multi-Attention</vt:lpstr>
      <vt:lpstr>3.2.2 Tree Generation</vt:lpstr>
      <vt:lpstr>3.2.2 Tree Generation</vt:lpstr>
      <vt:lpstr>3.2.2 Tree Generation</vt:lpstr>
      <vt:lpstr>3.2.2 Tree Generation</vt:lpstr>
      <vt:lpstr>3.2.2 Tree Generation</vt:lpstr>
      <vt:lpstr>3.3 Training</vt:lpstr>
      <vt:lpstr>4 Extensions </vt:lpstr>
      <vt:lpstr>4 Extensions</vt:lpstr>
      <vt:lpstr>4.1 a supervised attention mechanism</vt:lpstr>
      <vt:lpstr>4.1 a supervised attention mechanism</vt:lpstr>
      <vt:lpstr>4.1 a supervised attention mechanism</vt:lpstr>
      <vt:lpstr>4.1 a supervised attention mechanism</vt:lpstr>
      <vt:lpstr>4 Extensions</vt:lpstr>
      <vt:lpstr>4.2 Constraint-based Inference</vt:lpstr>
      <vt:lpstr>4.2 Constraint-based Inference</vt:lpstr>
      <vt:lpstr>5 Experimental &amp; result</vt:lpstr>
      <vt:lpstr>5 Experimental Setup</vt:lpstr>
      <vt:lpstr>Model Comparison</vt:lpstr>
      <vt:lpstr>Evaluation</vt:lpstr>
      <vt:lpstr>result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Item Block</dc:title>
  <dc:creator>子涵 宋</dc:creator>
  <cp:lastModifiedBy>li li</cp:lastModifiedBy>
  <cp:revision>927</cp:revision>
  <dcterms:created xsi:type="dcterms:W3CDTF">2017-06-08T04:50:00Z</dcterms:created>
  <dcterms:modified xsi:type="dcterms:W3CDTF">2020-05-14T08:36:51Z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