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FFE7C-C688-460C-84DA-E52ED4BA5B6B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9BE2-7090-4B84-98B4-94505BEC7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有保证的</a:t>
            </a:r>
            <a:endParaRPr lang="en-US" altLang="zh-CN" dirty="0"/>
          </a:p>
          <a:p>
            <a:r>
              <a:rPr lang="zh-CN" altLang="en-US" dirty="0"/>
              <a:t>斯坦福大学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8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由易到难</a:t>
            </a:r>
            <a:endParaRPr lang="en-US" altLang="zh-CN" dirty="0"/>
          </a:p>
          <a:p>
            <a:r>
              <a:rPr lang="zh-CN" altLang="en-US" dirty="0"/>
              <a:t>读音 </a:t>
            </a:r>
            <a:r>
              <a:rPr lang="en-US" altLang="zh-CN" dirty="0"/>
              <a:t>kappa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78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提出的是训练方法，需要基于具体模型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Attack method from a paper</a:t>
            </a:r>
          </a:p>
          <a:p>
            <a:r>
              <a:rPr lang="en-US" altLang="zh-CN" dirty="0"/>
              <a:t>Non-target </a:t>
            </a:r>
            <a:r>
              <a:rPr lang="zh-CN" altLang="en-US" dirty="0"/>
              <a:t>稍加修改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5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遗传</a:t>
            </a:r>
            <a:r>
              <a:rPr lang="zh-CN" altLang="en-US"/>
              <a:t>算法 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1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提升鲁棒性，</a:t>
            </a:r>
            <a:r>
              <a:rPr lang="en-US" altLang="zh-CN" dirty="0"/>
              <a:t>Clean acc </a:t>
            </a:r>
            <a:r>
              <a:rPr lang="zh-CN" altLang="en-US" dirty="0"/>
              <a:t>几乎必然下跌</a:t>
            </a:r>
            <a:endParaRPr lang="en-US" altLang="zh-CN" dirty="0"/>
          </a:p>
          <a:p>
            <a:r>
              <a:rPr lang="zh-CN" altLang="en-US" dirty="0"/>
              <a:t>诚实，没有都好的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6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增加了区间参数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有可能是</a:t>
            </a:r>
            <a:r>
              <a:rPr lang="en-US" altLang="zh-CN" dirty="0"/>
              <a:t>robust </a:t>
            </a:r>
            <a:r>
              <a:rPr lang="zh-CN" altLang="en-US" dirty="0"/>
              <a:t>都保持将信将疑的态度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6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Fail to attack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5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问题小众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尽管语病，不通顺，语义不变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7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一些简单公式定义， 怎么找这个超集呢</a:t>
            </a:r>
            <a:endParaRPr lang="en-US" altLang="zh-CN" dirty="0"/>
          </a:p>
          <a:p>
            <a:r>
              <a:rPr lang="zh-CN" altLang="en-US" dirty="0"/>
              <a:t>波浪 </a:t>
            </a:r>
            <a:r>
              <a:rPr lang="en-US" altLang="zh-CN" dirty="0"/>
              <a:t>tilde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5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相关工作是</a:t>
            </a:r>
            <a:r>
              <a:rPr lang="en-US" altLang="zh-CN" dirty="0" err="1"/>
              <a:t>Deepmind</a:t>
            </a:r>
            <a:r>
              <a:rPr lang="en-US" altLang="zh-CN" dirty="0"/>
              <a:t>, </a:t>
            </a:r>
            <a:r>
              <a:rPr lang="zh-CN" altLang="en-US" dirty="0"/>
              <a:t>后有一篇中</a:t>
            </a:r>
            <a:r>
              <a:rPr lang="en-US" altLang="zh-CN" dirty="0"/>
              <a:t>ICCV 19</a:t>
            </a:r>
          </a:p>
          <a:p>
            <a:r>
              <a:rPr lang="zh-CN" altLang="en-US" dirty="0"/>
              <a:t>每个神经元多一个区间信息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7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注意隐式输入： 扰动被当作区间输入了</a:t>
            </a:r>
            <a:endParaRPr lang="en-US" altLang="zh-CN" dirty="0"/>
          </a:p>
          <a:p>
            <a:r>
              <a:rPr lang="zh-CN" altLang="en-US" dirty="0"/>
              <a:t>图： 假设 </a:t>
            </a:r>
            <a:r>
              <a:rPr lang="en-US" altLang="zh-CN" dirty="0" err="1"/>
              <a:t>vec</a:t>
            </a:r>
            <a:r>
              <a:rPr lang="en-US" altLang="zh-CN" dirty="0"/>
              <a:t> </a:t>
            </a:r>
            <a:r>
              <a:rPr lang="zh-CN" altLang="en-US" dirty="0"/>
              <a:t>二维</a:t>
            </a:r>
            <a:r>
              <a:rPr lang="en-US" altLang="zh-CN" dirty="0"/>
              <a:t>; </a:t>
            </a:r>
            <a:r>
              <a:rPr lang="zh-CN" altLang="en-US" dirty="0"/>
              <a:t>想要</a:t>
            </a:r>
            <a:r>
              <a:rPr lang="en-US" altLang="zh-CN" dirty="0"/>
              <a:t>tighter </a:t>
            </a:r>
            <a:r>
              <a:rPr lang="zh-CN" altLang="en-US" dirty="0"/>
              <a:t>更紧凑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之前的工作，简单讲下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绝对值整理分开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5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loss </a:t>
            </a:r>
            <a:r>
              <a:rPr lang="zh-CN" altLang="en-US" dirty="0"/>
              <a:t>放</a:t>
            </a:r>
            <a:r>
              <a:rPr lang="en-US" altLang="zh-CN" dirty="0"/>
              <a:t>final layer? </a:t>
            </a:r>
            <a:r>
              <a:rPr lang="zh-CN" altLang="en-US" dirty="0"/>
              <a:t>大家思考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9BE2-7090-4B84-98B4-94505BEC76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6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B50AA-F591-4CB3-8D7E-693CAEF51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584E4-0BBD-49DD-869C-B3BAD30A9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11CC-36D0-4F9F-87AA-0B6E9802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7146-18A9-4DBA-A644-FDE42B2883B6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A6AC2-411E-4727-A788-63ED76D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DD7A-B192-4803-8496-EF2B0DF8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A5FBA-639C-45EA-AC0D-34BDF93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4A939-05F8-46A3-A447-3193FFDF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7E536-D3A9-4C7D-BD76-F72ED4AF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B45-77AF-4757-94B6-296A1132A8EB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26CD3-B6F3-48A7-B548-B1A95D2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9B942-CD72-45BD-8270-DE9E61C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0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03B75-8888-4DD6-9FB3-874885E25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93C8C-51B2-49B9-8A23-1BD5320E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BFCD7-B973-4783-B87A-C77200F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6D8-D0AF-4824-B55A-AA3CE403AA08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C39FC-0F9A-4322-BAD7-E7BEB11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8E42C-FE9F-4C5A-BB9F-7DAAF222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2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A9B3-5320-4C6C-B43C-CB5832DE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2A946-5C8E-4954-9089-BFE632C4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76A9D-3AB7-4E4B-8D70-8B749120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20EB-E6BB-4264-8CEA-5A79A6D5BCD7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E1DE4-27D0-4869-8080-40213875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205CF-D6DF-425D-9343-F2BDEE8A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347F-F19C-40CB-972B-6120AA0F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3F980-AD43-4330-BED1-D4796BE1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ECEF8-6353-4DB1-9876-C795936D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4840-5E2B-4149-9213-650515C36763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C9335-E178-4D33-B818-35CEB226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80198-0BAA-4318-B623-212DB5F9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1ACE-952E-481D-BA6B-AA4DC4B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8E19C-42AF-4CBB-B998-6A0BFE55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DE8E6-42CC-4D03-AEF3-0BB47597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BB890-31C3-4029-937E-C6C54DE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F708-8916-4E35-B405-27D9924A431F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B9F2D-F2E9-4ACE-86E7-28ACFCAB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958EE-C401-42F3-8F54-0669CED4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9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2142-71A3-4D5E-903C-9D086831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62CCE-85A3-454E-BA51-03AEE742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BC43D-452D-4680-83B2-AE508C34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69543-BFFF-43AF-8E57-0D5A9949D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F20A2B-873E-47D5-9294-32863582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3B7BE6-9516-4DD2-BA8B-5F84D3BF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7420-BAB0-4D59-AE47-25A103FA4CFC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7A7CB5-3F18-4374-949B-3567D4E7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442FA-8350-472F-8312-DDCF5AFD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E24CD-EC75-44E2-8DAD-1CF15DA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A1006-367C-465F-8C4C-261C8D5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D04-39D0-41C5-A8A4-01C354FB4A3B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367D7-5208-47AF-B003-C6411C3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B713C7-3350-4A4D-B77C-9BCD0CB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1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36898-A9C8-4FB4-9C4F-214C50A6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4060-A181-41D9-8E80-3B3C14594716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6C7DCF-12B2-4CC4-B75B-2FA36702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91006-4D82-448B-A760-6F91E37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4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D7E1-BD47-4F7C-88B7-8A5FF200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0EA33-8E9B-4E34-AC0D-50F6B860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09286-24FD-4892-A212-9C23236D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717E8-4B37-4891-9251-67A1AB56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344-047A-4038-AA25-4B9FDC4161CF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A8C5D-B189-46A6-9277-2D2885D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DE2FC-B373-4093-82A7-282EA0AF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3CF3F-3213-4E63-AF75-C4E54169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AB1B5-AE20-4839-825A-E91619593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677BC-68FA-465A-8187-17577A3F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5802-AC4E-401F-A56B-B6A6387B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6747-1E7E-44DF-BB38-E2A38C45B1D4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B97BA-BF41-4A52-9B0D-7940665B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3BD9B-4691-47ED-B716-CF20F248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2E3E2D-B03B-4C9A-B47C-FAF1E2FC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71A36-7863-4EA0-9C0F-3FEE40B5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29316-C105-4A19-94A6-3348AC6F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4C04-BC25-4CE4-9326-3AFC4F2877F5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6D42-FCAE-47E3-8A15-020F2E76B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DB920-3B30-43E0-9B3D-20910D72E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B643-69F0-403E-866D-2731BF30B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44F5-E3DC-4C5F-82A9-408E44541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320"/>
            <a:ext cx="9144000" cy="165576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(EMNLP, 19)Certified Robustness to Adversarial Word Substitutions</a:t>
            </a:r>
            <a:endParaRPr lang="zh-CN" altLang="en-US" sz="4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3CD31-C51B-4584-AE6B-BEC90A3A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15" y="2862262"/>
            <a:ext cx="7219950" cy="1133475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95764465-CB4B-4A63-9AFF-959C5739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695" y="4175917"/>
            <a:ext cx="4660363" cy="1655762"/>
          </a:xfrm>
        </p:spPr>
        <p:txBody>
          <a:bodyPr/>
          <a:lstStyle/>
          <a:p>
            <a:r>
              <a:rPr lang="en-US" altLang="zh-CN" dirty="0"/>
              <a:t>Presenter: </a:t>
            </a:r>
            <a:r>
              <a:rPr lang="zh-CN" altLang="en-US" dirty="0"/>
              <a:t>汤旭东</a:t>
            </a:r>
            <a:endParaRPr lang="en-US" altLang="zh-CN" dirty="0"/>
          </a:p>
          <a:p>
            <a:r>
              <a:rPr lang="en-US" altLang="zh-CN" dirty="0"/>
              <a:t>ID:51194501065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5801B-97E5-49D4-B558-91FF982A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1A4E-5472-4467-89F1-0313A212A33B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70B9B-9E11-43A1-BC95-E0DF1577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B40D-0E2B-4C1E-8FC9-89132D2B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Interval bounds for elementary functions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84A20-794C-4652-934F-01C378247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Dot products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𝑑𝑒𝑝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just the sum of the element-wise 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dirty="0" smtClean="0"/>
                      <m:t>⊙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84A20-794C-4652-934F-01C378247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77C95-98B5-4F40-A91C-A60ACC9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D08E-3CAF-4A8D-B31C-B47DB2A9FADF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35CA-72C8-4065-9054-1122853B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D410B-5380-4BA2-A9BC-E474AB0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7E6C-B6A0-494E-A271-C96A513C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24E13-8A26-44E7-8944-19699851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Zero-one loss</a:t>
            </a:r>
          </a:p>
          <a:p>
            <a:r>
              <a:rPr lang="en-US" altLang="zh-CN" dirty="0"/>
              <a:t>Cross entropy</a:t>
            </a:r>
          </a:p>
          <a:p>
            <a:r>
              <a:rPr lang="en-US" altLang="zh-CN" dirty="0"/>
              <a:t>We can compute bounds on the loss </a:t>
            </a:r>
          </a:p>
          <a:p>
            <a:pPr marL="0" indent="0">
              <a:buNone/>
            </a:pPr>
            <a:r>
              <a:rPr lang="en-US" altLang="zh-CN" dirty="0"/>
              <a:t>from bounds on the logits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A465-9662-48D5-A401-DC4F9AD3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9BE1-C7C2-430D-A02D-40BCE764BB4F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D86889-2F3C-4F6F-909D-13E8038D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48" y="2746130"/>
            <a:ext cx="3222353" cy="570328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F9E2C-9EED-462A-B472-7F3D6FFE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759C2-DC5A-4D85-9291-FEC6DFCB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4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5AFC-A532-494F-A9A7-501AE226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Certifiably Robust Training with IBP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6B642F-81B9-410C-BBC0-63AE6AAD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426" y="1690688"/>
            <a:ext cx="4752975" cy="119062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82B8D-4A64-4291-BE10-5BE0AA80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D08-A545-4518-BABA-89102169C99C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D7E35-DF1C-4182-8E62-3DEC3B363616}"/>
              </a:ext>
            </a:extLst>
          </p:cNvPr>
          <p:cNvSpPr txBox="1"/>
          <p:nvPr/>
        </p:nvSpPr>
        <p:spPr>
          <a:xfrm>
            <a:off x="838199" y="3429000"/>
            <a:ext cx="884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Trick: Optimize easier by making perturbations larger during training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865CAD-775A-4BCD-80E8-FFEDD48A2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426" y="4405351"/>
            <a:ext cx="3743325" cy="971550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5EAD66-AB07-443B-9ADE-B2BC3747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40938-E072-4F79-9549-49967037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89EA-240E-43B2-970A-FF2A0FFC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53C68-3610-4B87-B057-3CD69500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</a:p>
          <a:p>
            <a:pPr lvl="1"/>
            <a:r>
              <a:rPr lang="en-US" altLang="zh-CN" b="1" dirty="0"/>
              <a:t>IMDB</a:t>
            </a:r>
            <a:r>
              <a:rPr lang="en-US" altLang="zh-CN" dirty="0"/>
              <a:t> sentiment analysis dataset</a:t>
            </a:r>
          </a:p>
          <a:p>
            <a:pPr lvl="2"/>
            <a:r>
              <a:rPr lang="en-US" altLang="zh-CN" dirty="0"/>
              <a:t>Classify review: positive or negative </a:t>
            </a:r>
          </a:p>
          <a:p>
            <a:pPr lvl="1"/>
            <a:r>
              <a:rPr lang="en-US" altLang="zh-CN" dirty="0"/>
              <a:t>Stanford Natural Language Inference(</a:t>
            </a:r>
            <a:r>
              <a:rPr lang="en-US" altLang="zh-CN" b="1" dirty="0"/>
              <a:t>SNLI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Input: a premise and a hypothesis</a:t>
            </a:r>
          </a:p>
          <a:p>
            <a:pPr lvl="2"/>
            <a:r>
              <a:rPr lang="en-US" altLang="zh-CN" dirty="0"/>
              <a:t>Output: the premise entails, contradicts or is neural with respect to the hypothesis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2F645-E92E-4DA5-8A89-2ADC43C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16FE-BEFE-4C18-AEAB-2FAC214008B8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E3598-B7A0-4570-BC30-F5665134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CD4F7-8C28-4F42-BD4F-6E51D7D0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3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2802-6BD3-4E46-80AE-9F1F84C3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Classifier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77128-DFBA-4954-9FA2-FA445598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IMDB</a:t>
            </a:r>
          </a:p>
          <a:p>
            <a:pPr lvl="1"/>
            <a:r>
              <a:rPr lang="en-US" altLang="zh-CN" dirty="0" err="1"/>
              <a:t>BoW</a:t>
            </a:r>
            <a:r>
              <a:rPr lang="en-US" altLang="zh-CN" dirty="0"/>
              <a:t>: averages the word vectors for each word in the input</a:t>
            </a:r>
          </a:p>
          <a:p>
            <a:pPr lvl="1"/>
            <a:r>
              <a:rPr lang="en-US" altLang="zh-CN" dirty="0"/>
              <a:t>CNN</a:t>
            </a:r>
          </a:p>
          <a:p>
            <a:pPr lvl="1"/>
            <a:r>
              <a:rPr lang="en-US" altLang="zh-CN" dirty="0"/>
              <a:t>LSTM</a:t>
            </a:r>
          </a:p>
          <a:p>
            <a:r>
              <a:rPr lang="en-US" altLang="zh-CN" dirty="0"/>
              <a:t>SNLI</a:t>
            </a:r>
          </a:p>
          <a:p>
            <a:pPr lvl="1"/>
            <a:r>
              <a:rPr lang="en-US" altLang="zh-CN" dirty="0" err="1"/>
              <a:t>BoW</a:t>
            </a:r>
            <a:r>
              <a:rPr lang="en-US" altLang="zh-CN" dirty="0"/>
              <a:t>: encodes </a:t>
            </a:r>
            <a:r>
              <a:rPr lang="en-US" altLang="zh-CN" i="1" dirty="0"/>
              <a:t>premise</a:t>
            </a:r>
            <a:r>
              <a:rPr lang="en-US" altLang="zh-CN" dirty="0"/>
              <a:t> and </a:t>
            </a:r>
            <a:r>
              <a:rPr lang="en-US" altLang="zh-CN" i="1" dirty="0"/>
              <a:t>hypothesis</a:t>
            </a:r>
            <a:r>
              <a:rPr lang="en-US" altLang="zh-CN" dirty="0"/>
              <a:t>,  </a:t>
            </a:r>
            <a:r>
              <a:rPr lang="en-US" altLang="zh-CN" dirty="0" err="1"/>
              <a:t>concate</a:t>
            </a:r>
            <a:r>
              <a:rPr lang="en-US" altLang="zh-CN" dirty="0"/>
              <a:t> them.</a:t>
            </a:r>
          </a:p>
          <a:p>
            <a:pPr lvl="1"/>
            <a:r>
              <a:rPr lang="en-US" altLang="zh-CN" dirty="0"/>
              <a:t>DECOMPATTN: use attention between </a:t>
            </a:r>
            <a:r>
              <a:rPr lang="en-US" altLang="zh-CN" i="1" dirty="0"/>
              <a:t>premise </a:t>
            </a:r>
            <a:r>
              <a:rPr lang="en-US" altLang="zh-CN" dirty="0"/>
              <a:t>and </a:t>
            </a:r>
            <a:r>
              <a:rPr lang="en-US" altLang="zh-CN" i="1" dirty="0"/>
              <a:t>hypothesis to </a:t>
            </a:r>
            <a:r>
              <a:rPr lang="en-US" altLang="zh-CN" dirty="0"/>
              <a:t>compute richer representations of each word in both sentences.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349B4-F27A-4E71-83E5-58840116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B6D3-0DC3-4948-B193-D28604452D32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04B0F-3D0D-41EB-A949-41DCF36B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52CDB-617D-4952-8A1D-8B5F776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3E0CA-9673-4DD1-878F-92EDEADD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BD4E8-7C68-4DE4-9AF7-AEBBDAA96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Word vector layer</a:t>
                </a:r>
              </a:p>
              <a:p>
                <a:pPr lvl="1"/>
                <a:r>
                  <a:rPr lang="en-US" altLang="zh-CN" dirty="0"/>
                  <a:t>Affects the tightness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sup>
                    </m:sSup>
                  </m:oMath>
                </a14:m>
                <a:r>
                  <a:rPr lang="en-US" altLang="zh-CN" dirty="0"/>
                  <a:t> is a learned linear transformation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300-dimensional </a:t>
                </a:r>
                <a:r>
                  <a:rPr lang="en-US" altLang="zh-CN" dirty="0" err="1"/>
                  <a:t>GloVe</a:t>
                </a:r>
                <a:r>
                  <a:rPr lang="en-US" altLang="zh-CN" dirty="0"/>
                  <a:t>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sup>
                    </m:sSup>
                  </m:oMath>
                </a14:m>
                <a:r>
                  <a:rPr lang="en-US" altLang="zh-CN" dirty="0"/>
                  <a:t> is applied </a:t>
                </a:r>
                <a:r>
                  <a:rPr lang="en-US" altLang="zh-CN" i="1" dirty="0"/>
                  <a:t>before</a:t>
                </a:r>
                <a:r>
                  <a:rPr lang="en-US" altLang="zh-CN" dirty="0"/>
                  <a:t> bounds for input layer computed !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BD4E8-7C68-4DE4-9AF7-AEBBDAA96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1840-BA47-41E7-9205-428095B2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138-6BAB-4035-9796-8566B87D5EE1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C8EE07-D65B-423B-A14B-E25B8B67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44" y="2617984"/>
            <a:ext cx="5046199" cy="712542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289BE-1D2B-4943-8776-C8288774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9889E-3D16-43EC-A959-9DBF274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0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AB28-D810-49B6-819F-B47DD53E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substitution perturbations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7AE67-E3FA-4A70-864D-90BD4114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which word to replace? –Random sample with probabilities proportional to the number of neighbors each word has.</a:t>
            </a:r>
          </a:p>
          <a:p>
            <a:r>
              <a:rPr lang="en-US" altLang="zh-CN" dirty="0"/>
              <a:t>Perturb Subroutine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Computes the </a:t>
            </a:r>
            <a:r>
              <a:rPr lang="en-US" altLang="zh-CN" i="1" dirty="0"/>
              <a:t>N</a:t>
            </a:r>
            <a:r>
              <a:rPr lang="en-US" altLang="zh-CN" dirty="0"/>
              <a:t> nearest neighbors of selected word according to the distance in </a:t>
            </a:r>
            <a:r>
              <a:rPr lang="en-US" altLang="zh-CN" dirty="0" err="1"/>
              <a:t>GloVe</a:t>
            </a:r>
            <a:r>
              <a:rPr lang="en-US" altLang="zh-CN" dirty="0"/>
              <a:t> embedding space(use counter-fitting method to ensure that the nearest neighbors are synonyms).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Use language model to filter out words that do not fit within the context surrounding.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Remain set of words that maximize the target label prediction probability when replaced.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Replace the word.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11152-D763-4263-9165-A8133071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9E81-E38D-4063-8568-6B0D31D0C9AB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C15B-14D3-4241-97A5-48DC2C66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18) Generate Natural Language Adversarial Examples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A3809-987E-4AA3-9281-B9C6CA1C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7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BB2B-E325-4F89-AB0D-56327E09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substitution perturbations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459D4-EC40-4765-97E0-54ACE83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7D46-5ACF-4975-9B3D-9C3C4083AC47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F5DB61-EC27-445B-A9B6-648B24BE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38287"/>
            <a:ext cx="4296508" cy="4914307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BA9B6-B148-4330-89E5-4BE92A8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18) Generate Natural Language Adversarial Examples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6836C-BC35-4B3C-9D3F-BC72A9C4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55BF-61FE-4333-B8CE-4C6410B2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A622EB-A9A7-4D55-99B2-D86DE65C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Ideally: </a:t>
                </a:r>
                <a:r>
                  <a:rPr lang="en-US" altLang="zh-CN" i="1" dirty="0"/>
                  <a:t>robust accuracy —— </a:t>
                </a:r>
                <a:r>
                  <a:rPr lang="en-US" altLang="zh-CN" dirty="0"/>
                  <a:t>the fraction of test examples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which the model is correct on all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𝑝𝑒𝑟𝑡𝑢𝑟𝑏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i="1" dirty="0"/>
                  <a:t>Genetic attack accuracy </a:t>
                </a:r>
                <a:r>
                  <a:rPr lang="en-US" altLang="zh-CN" dirty="0"/>
                  <a:t>(upper bound): Use attack mention above with population size of 60 and ran 40 search iterations on each example.</a:t>
                </a:r>
              </a:p>
              <a:p>
                <a:r>
                  <a:rPr lang="en-US" altLang="zh-CN" i="1" dirty="0"/>
                  <a:t>Certified accuracy </a:t>
                </a:r>
                <a:r>
                  <a:rPr lang="en-US" altLang="zh-CN" dirty="0"/>
                  <a:t>(lower bound): Use IBP on zero-one loss: measuring the fraction of test examples for which the zero-one loss is guaranteed to be 0.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A622EB-A9A7-4D55-99B2-D86DE65C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5185E-D066-4290-8C6B-C97ED1BF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0F4D-A099-455D-9610-901FF8D33C47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AF20A-51E1-4DA9-A05D-8D827C3E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9D5B8-BBDE-4E7D-B03B-28CBC30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3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189B5-935D-47BA-BA13-1FE1D86B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Main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90FAC-47DE-4918-A262-9910376B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68" y="5426515"/>
            <a:ext cx="5570807" cy="929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/>
              <a:t>Effect is especially pronounced on IMDB, where inputs can be hundreds of words long.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DFE16-1CBC-4116-BA44-831E89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46DC-5142-4EA9-A4B0-5BEF2BE03D7C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AB8C53-D032-4B86-BE8B-46EEE8ED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50"/>
            <a:ext cx="4876800" cy="510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3D7E74-709E-465F-9090-BDEEC197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8" y="1250950"/>
            <a:ext cx="4876800" cy="3600450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08199-392C-4843-89B8-67718B6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6C488-F018-453E-B088-F31B4EF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1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697F1-EE46-4EB4-9A2C-E60E423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535A-D848-4C61-8698-A7EC6852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Experiments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2B15-F487-44DC-8D74-04811DC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20EB-E6BB-4264-8CEA-5A79A6D5BCD7}" type="datetime1">
              <a:rPr lang="zh-CN" altLang="en-US" smtClean="0"/>
              <a:t>2020/5/14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6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7E14-B044-4DAF-9A64-9C600C0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 acc </a:t>
            </a:r>
            <a:r>
              <a:rPr lang="en-US" altLang="zh-CN" sz="6600" dirty="0"/>
              <a:t>vs</a:t>
            </a:r>
            <a:r>
              <a:rPr lang="en-US" altLang="zh-CN" dirty="0"/>
              <a:t> robust acc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0A3BC5-DDD1-4450-BB0B-16D9E738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088" y="1195919"/>
            <a:ext cx="4517811" cy="516043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FFC93-9149-4B80-A27D-84264AF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51D2-270B-4140-A367-88069226BF94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D02BB7-C4E5-415B-BF29-0A05DD0E6847}"/>
              </a:ext>
            </a:extLst>
          </p:cNvPr>
          <p:cNvSpPr txBox="1"/>
          <p:nvPr/>
        </p:nvSpPr>
        <p:spPr>
          <a:xfrm>
            <a:off x="998806" y="1983545"/>
            <a:ext cx="5097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augmentation: Vary K, the number of augmented examples per real example (from 1 to 64)</a:t>
            </a:r>
          </a:p>
          <a:p>
            <a:endParaRPr lang="en-US" altLang="zh-CN" dirty="0"/>
          </a:p>
          <a:p>
            <a:r>
              <a:rPr lang="en-US" altLang="zh-CN" dirty="0"/>
              <a:t>Robust training: Vary Hyperparameter in object function (from 0.01 to 1.0)  </a:t>
            </a:r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6C565EB-DF83-479C-A699-9576652C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568" y="3861160"/>
            <a:ext cx="3576888" cy="89601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C3936-EA1D-460E-BD7D-2B039A9A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37B11-EFF9-4A7D-8D58-52F13FB5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7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013C-454A-444B-9DB4-22FBAD07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considerations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D893E-F82C-4CD6-80BB-4F126895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epoch takes between 2× and 4× longer than one epoch of standard training.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3E72-FECA-4D59-8771-B76C3D4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6582-6726-486B-A095-C713D10DBF23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FB876-7CE4-4FE9-A90B-EC677557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AE673-0E17-4883-A9E8-8A4482F7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7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82E4-7107-44CA-AC86-AEC25AE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9CBBE-EBA9-4F18-84FA-EE1564B6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704"/>
          </a:xfrm>
        </p:spPr>
        <p:txBody>
          <a:bodyPr/>
          <a:lstStyle/>
          <a:p>
            <a:r>
              <a:rPr lang="en-US" altLang="zh-CN" dirty="0"/>
              <a:t>Robustness errors of the robustly trained model mostly occurred when it was </a:t>
            </a:r>
            <a:r>
              <a:rPr lang="en-US" altLang="zh-CN" b="1" dirty="0"/>
              <a:t>not confident in its original prediction</a:t>
            </a:r>
          </a:p>
          <a:p>
            <a:r>
              <a:rPr lang="en-US" altLang="zh-CN" b="1" dirty="0"/>
              <a:t>Robust error proportion </a:t>
            </a:r>
            <a:r>
              <a:rPr lang="en-US" altLang="zh-CN" dirty="0"/>
              <a:t>when confidence &gt; 70% for the original input.</a:t>
            </a:r>
          </a:p>
          <a:p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79F43-94A1-4D0C-BA57-A41125EC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9CA1-BFB7-4249-A86A-90A8001B1BAD}" type="datetime1">
              <a:rPr lang="zh-CN" altLang="en-US" smtClean="0"/>
              <a:t>2020/5/14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2B388B-F418-4DA8-9D7A-5525A650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31919"/>
              </p:ext>
            </p:extLst>
          </p:nvPr>
        </p:nvGraphicFramePr>
        <p:xfrm>
          <a:off x="1933525" y="388971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6252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7735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Robust error proportion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 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5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Robust 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2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79378"/>
                  </a:ext>
                </a:extLst>
              </a:tr>
            </a:tbl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0FEEF-C25B-4DC0-AE67-BBA8F101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71E69-7048-4B6C-81CB-9ACC645D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3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EE15-D404-4EDF-8530-A466845C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6ECF6-AEFF-40EA-B088-EACE5930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105" cy="3303588"/>
          </a:xfrm>
        </p:spPr>
        <p:txBody>
          <a:bodyPr>
            <a:normAutofit/>
          </a:bodyPr>
          <a:lstStyle/>
          <a:p>
            <a:r>
              <a:rPr lang="en-US" altLang="zh-CN" dirty="0"/>
              <a:t>Surprisingly, certifiably robust training nearly eliminated robustness errors in which the genetic attack had to change many words.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BCA85-B521-49E9-B585-8DB448A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FEA0-A448-41C9-8898-D72F46EE3CB6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31A5A-6DC5-4012-BB27-D7704945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306" y="842324"/>
            <a:ext cx="5092504" cy="5122756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2A24E-8164-4DA0-A700-C4F67F8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56CBD-0FC5-46AB-9F28-CE3628A6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1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9257-27DF-4576-8240-CDA56A52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F4EDE-B7C5-410E-8ED1-1B4FDD71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Sequence-to-sequence tasks.</a:t>
            </a:r>
          </a:p>
          <a:p>
            <a:r>
              <a:rPr lang="en-US" altLang="zh-CN" dirty="0"/>
              <a:t>Improve clean accuracy while remain robust.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ECA13-4D89-4226-A48B-C26C4698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62F2-C36E-4407-A3B8-189A1DDD1A7D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C0FA4-31A4-4EB6-9A7D-B8C6FC99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(EMNLP, 19) Certified Robustness to Adversarial Word Substitutions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DB6EE-C888-4099-A3EA-EF318E78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891E-BAD7-45D5-9ED1-6E85A41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21660-5D36-4C5E-B91D-3FE6E38F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Title: </a:t>
            </a:r>
            <a:r>
              <a:rPr lang="en-US" altLang="zh-CN" b="1" dirty="0"/>
              <a:t>Certified Robustness </a:t>
            </a:r>
            <a:r>
              <a:rPr lang="en-US" altLang="zh-CN" dirty="0"/>
              <a:t>to Adversarial Word Substitutions</a:t>
            </a:r>
          </a:p>
          <a:p>
            <a:pPr lvl="1"/>
            <a:r>
              <a:rPr lang="en-US" altLang="zh-CN" dirty="0"/>
              <a:t>Certified Robustness: Given input data and corresponding perturbations space, certify interval bound of robustness accuracy.</a:t>
            </a:r>
          </a:p>
          <a:p>
            <a:r>
              <a:rPr lang="en-US" altLang="zh-CN" dirty="0"/>
              <a:t>Contribution</a:t>
            </a:r>
          </a:p>
          <a:p>
            <a:pPr lvl="1"/>
            <a:r>
              <a:rPr lang="en-US" altLang="zh-CN" dirty="0"/>
              <a:t>Extend certified robustness from CV to NLP tasks, discrete -&gt; continuous.</a:t>
            </a:r>
          </a:p>
          <a:p>
            <a:pPr lvl="1"/>
            <a:r>
              <a:rPr lang="en-US" altLang="zh-CN" dirty="0"/>
              <a:t>Extend Interval Bounds Propagation(IBP) method for some functions.</a:t>
            </a:r>
          </a:p>
          <a:p>
            <a:r>
              <a:rPr lang="en-US" altLang="zh-CN" dirty="0"/>
              <a:t>Limitations: Representation Learning?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13D45-91F9-4572-8CF4-C6FE1176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8D2-4CB2-4AAE-B9F5-9B86EBA51889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2B6E9-1300-4924-9F71-1F71FC4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8441B-3A89-4D24-B45D-6AF7389F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8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CAF2-76A0-4755-B8A5-1ACFB6BF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Word Substitutions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1FE2A-7C51-4359-82D1-68B3CB0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62732" cy="357441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Models can be easily fooled by </a:t>
            </a:r>
            <a:r>
              <a:rPr lang="en-US" altLang="zh-CN" sz="2400" dirty="0" err="1"/>
              <a:t>adversarially</a:t>
            </a:r>
            <a:r>
              <a:rPr lang="en-US" altLang="zh-CN" sz="2400" dirty="0"/>
              <a:t> chosen perturbations</a:t>
            </a:r>
          </a:p>
          <a:p>
            <a:r>
              <a:rPr lang="en-US" altLang="zh-CN" sz="2400" dirty="0"/>
              <a:t>But the ideal model would be robust to all combinations of word substitutions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170C0B-8CCE-48A2-839A-AFDB944B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932" y="1530333"/>
            <a:ext cx="6491068" cy="3797334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C7BC857-2006-4B3C-AE0B-1A08379C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861E-5193-4DFB-9B59-B42231F3278B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A811EBA-D32D-4A32-A7E4-4AC140F0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E8A1536-0571-42D8-B868-C8CD863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8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476F-179D-4CDB-9FD1-AE292F25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Superset of all perturbations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5097BB-35F2-4670-B484-171A7E618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: the zero-one loss under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set of </a:t>
                </a:r>
                <a:r>
                  <a:rPr lang="en-US" altLang="zh-CN" i="1" dirty="0"/>
                  <a:t>all </a:t>
                </a:r>
                <a:r>
                  <a:rPr lang="en-US" altLang="zh-CN" dirty="0"/>
                  <a:t>allowed perturbations of 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i="1" dirty="0"/>
                  <a:t>:</a:t>
                </a:r>
              </a:p>
              <a:p>
                <a:endParaRPr lang="en-US" altLang="zh-CN" i="1" dirty="0"/>
              </a:p>
              <a:p>
                <a:r>
                  <a:rPr lang="en-US" altLang="zh-CN" dirty="0"/>
                  <a:t>Losses: </a:t>
                </a:r>
              </a:p>
              <a:p>
                <a:r>
                  <a:rPr lang="en-US" altLang="zh-CN" dirty="0"/>
                  <a:t>Robust model: </a:t>
                </a:r>
              </a:p>
              <a:p>
                <a:r>
                  <a:rPr lang="en-US" altLang="zh-CN" dirty="0"/>
                  <a:t>Tractable </a:t>
                </a:r>
                <a:r>
                  <a:rPr lang="en-US" altLang="zh-CN" i="1" dirty="0"/>
                  <a:t>upper bound: </a:t>
                </a:r>
              </a:p>
              <a:p>
                <a:endParaRPr lang="en-US" altLang="zh-CN" i="1" dirty="0"/>
              </a:p>
              <a:p>
                <a:endParaRPr lang="en-US" altLang="zh-CN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5097BB-35F2-4670-B484-171A7E618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AC195-4D2A-4489-8C5C-9DA5C0DF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D8BC-F875-4049-A405-2CCB27471C8F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C45931-1DA8-40AC-9935-8A5E25E97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71" y="2844213"/>
            <a:ext cx="4753708" cy="528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776AF-ED47-49E2-922A-BBCCF35CD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954" y="3485598"/>
            <a:ext cx="4314825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C5947-3F9C-4970-AEC4-BBF15F788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141" y="4001294"/>
            <a:ext cx="207645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484D3F-9886-472E-BF71-358F36E72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37" y="4469691"/>
            <a:ext cx="1838325" cy="35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A88B0B-063B-4ED7-B16A-77A2AEC73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87" y="5001503"/>
            <a:ext cx="4638675" cy="752475"/>
          </a:xfrm>
          <a:prstGeom prst="rect">
            <a:avLst/>
          </a:prstGeom>
        </p:spPr>
      </p:pic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C7C03676-1FF2-4EE5-8E10-94B77860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E077D66-EB23-4A5E-9B87-D4EAD55E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F900-A2C9-4F92-91C0-0F8DC075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Certification via </a:t>
            </a:r>
            <a:r>
              <a:rPr lang="en-US" altLang="zh-CN" sz="4000" b="1" dirty="0"/>
              <a:t>Interval Bound Propagation(IBP)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EF0C-6D31-4C0B-A95E-752A62F4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Compute upper and lower bounds on the activations in each layer of the network, in terms of bounds computed for previous layers.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800F4-7A3B-4113-9F7F-F40795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59AB-39F2-40BF-88B9-022788E49A4F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2F4DB9-D0BD-4ACC-9107-3D9AD3B2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96" y="2977881"/>
            <a:ext cx="5870608" cy="29739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6FD458-7696-4F76-9636-CB290E6EA7F5}"/>
              </a:ext>
            </a:extLst>
          </p:cNvPr>
          <p:cNvSpPr txBox="1"/>
          <p:nvPr/>
        </p:nvSpPr>
        <p:spPr>
          <a:xfrm>
            <a:off x="3478236" y="337564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[-1,1]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E804A-375F-4CD5-A8B8-7C7BCE704F71}"/>
              </a:ext>
            </a:extLst>
          </p:cNvPr>
          <p:cNvSpPr txBox="1"/>
          <p:nvPr/>
        </p:nvSpPr>
        <p:spPr>
          <a:xfrm>
            <a:off x="3484610" y="432110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[-2,1]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6E0F95-F23C-4222-9775-7FFCAF01D8E2}"/>
              </a:ext>
            </a:extLst>
          </p:cNvPr>
          <p:cNvSpPr txBox="1"/>
          <p:nvPr/>
        </p:nvSpPr>
        <p:spPr>
          <a:xfrm>
            <a:off x="3478237" y="521936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[-1,0]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71469A-FDBA-4EF9-BF10-114FF1159604}"/>
              </a:ext>
            </a:extLst>
          </p:cNvPr>
          <p:cNvSpPr txBox="1"/>
          <p:nvPr/>
        </p:nvSpPr>
        <p:spPr>
          <a:xfrm>
            <a:off x="8014658" y="48400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[-2,0]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F8E78-A651-4DC5-80DF-70A52E8B17DD}"/>
              </a:ext>
            </a:extLst>
          </p:cNvPr>
          <p:cNvSpPr txBox="1"/>
          <p:nvPr/>
        </p:nvSpPr>
        <p:spPr>
          <a:xfrm>
            <a:off x="8014658" y="38166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[-1,2]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ED2DD9D-10F8-4CA3-94BA-20FCE1B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(arxiv, 18) Training verified learners with learned verifiers</a:t>
            </a:r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30F249F-66BF-45D8-B48F-22061F9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8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C74B-C940-48D0-849B-F184081C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Certification via </a:t>
            </a:r>
            <a:r>
              <a:rPr lang="en-US" altLang="zh-CN" b="1" dirty="0"/>
              <a:t>Interval Bound Propagation(IBP)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D00B3-980D-43C3-86F4-D815E115A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Define: Interval bounds of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Set of nodes used to compute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D00B3-980D-43C3-86F4-D815E115A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F1E42-E5EA-4C82-AD07-431315E5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D95A-D563-4D45-AD89-B61284B0FD4D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8ABD9-D963-4443-8ED0-9944D387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68" y="1825625"/>
            <a:ext cx="1757742" cy="44279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642D6-95C7-4E76-8ABB-664A04FB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69F87-943F-4168-8DA2-F85BD11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9C68-5794-4396-8CB1-3267FBE0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Bounds for the input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F0549E-4528-4509-BB78-847428B65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62991"/>
            <a:ext cx="5631426" cy="484086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04B86-B95B-4359-AF0F-382ADE6B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E00D-C0EA-4532-96B8-A26D83C7DD14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1D48B-FA30-4540-A1FD-DB7BBA27B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000690"/>
            <a:ext cx="5187579" cy="1009796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387E585-2E41-45D7-BED2-D8000C1E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7763AAB-512F-4C4D-B314-EB4B1E39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DEF03-6B0A-4BB0-A6C6-D1768981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Interval bounds for elementary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59027-FB85-4047-AC20-F6C8E067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Affine transformations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Monotonic scalar functions(Some activation functions)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0DBA-B452-419F-833A-1B8F39A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2275-0ADF-4CBF-BABF-7059F259E668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4DDBE-4B2A-45E3-955A-F4D212EC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39" y="2447778"/>
            <a:ext cx="2300101" cy="345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949555-5252-4A61-8816-B9A67DFA1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24" y="3068343"/>
            <a:ext cx="4838700" cy="1171575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3E9B207-0ACC-4A72-A673-0187405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(ICCV, 19)On the effectiveness of interval bound propagation for training verifiably robust models.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B409B69-A678-4FAA-91D1-0F876C7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30C82C-250F-4C64-AF9F-C0AC72E1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24" y="5287373"/>
            <a:ext cx="3905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DEF03-6B0A-4BB0-A6C6-D1768981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Interval bounds for elementary functions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659027-FB85-4047-AC20-F6C8E067B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Softmax layer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Element-wise multiplication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659027-FB85-4047-AC20-F6C8E067B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0DBA-B452-419F-833A-1B8F39A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9739-4F81-4CAC-9EF9-BC2A0E6E3CCA}" type="datetime1">
              <a:rPr lang="zh-CN" altLang="en-US" smtClean="0"/>
              <a:t>2020/5/14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98862-DDEE-41EA-9B87-933F374E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32" y="1825625"/>
            <a:ext cx="4229100" cy="107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0D1783-C9BC-4759-BCFE-1DFCBBBA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4237832"/>
            <a:ext cx="4653421" cy="1501786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FE03BB8-3912-4B12-8DFB-4F978F95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(EMNLP, 19) Certified Robustness to Adversarial Word Substitutions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0AB66C1-A06E-402B-A9F5-B949698C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B643-69F0-403E-866D-2731BF30B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1240</Words>
  <Application>Microsoft Office PowerPoint</Application>
  <PresentationFormat>宽屏</PresentationFormat>
  <Paragraphs>232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(EMNLP, 19)Certified Robustness to Adversarial Word Substitutions</vt:lpstr>
      <vt:lpstr>Overview</vt:lpstr>
      <vt:lpstr>Adversarial Word Substitutions</vt:lpstr>
      <vt:lpstr>Superset of all perturbations</vt:lpstr>
      <vt:lpstr>Certification via Interval Bound Propagation(IBP)</vt:lpstr>
      <vt:lpstr>Certification via Interval Bound Propagation(IBP)</vt:lpstr>
      <vt:lpstr>Bounds for the input layer</vt:lpstr>
      <vt:lpstr>Interval bounds for elementary functions</vt:lpstr>
      <vt:lpstr>Interval bounds for elementary functions</vt:lpstr>
      <vt:lpstr>Interval bounds for elementary functions</vt:lpstr>
      <vt:lpstr>Final layer</vt:lpstr>
      <vt:lpstr>Certifiably Robust Training with IBP</vt:lpstr>
      <vt:lpstr>Experiments</vt:lpstr>
      <vt:lpstr>Classifier model</vt:lpstr>
      <vt:lpstr>Experiments</vt:lpstr>
      <vt:lpstr>Word substitution perturbations</vt:lpstr>
      <vt:lpstr>Word substitution perturbations</vt:lpstr>
      <vt:lpstr>Evaluation of robustness</vt:lpstr>
      <vt:lpstr>Main results</vt:lpstr>
      <vt:lpstr>Clean acc vs robust acc</vt:lpstr>
      <vt:lpstr>Runtime considerations</vt:lpstr>
      <vt:lpstr>Error analysis</vt:lpstr>
      <vt:lpstr>Error analysis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(EMNLP, 19)Certified Robustness to Adversarial Word Substitutions</dc:title>
  <dc:creator>汤 旭东</dc:creator>
  <cp:lastModifiedBy>汤 旭东</cp:lastModifiedBy>
  <cp:revision>59</cp:revision>
  <dcterms:created xsi:type="dcterms:W3CDTF">2020-05-14T01:14:34Z</dcterms:created>
  <dcterms:modified xsi:type="dcterms:W3CDTF">2020-05-14T12:18:50Z</dcterms:modified>
</cp:coreProperties>
</file>