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8" r:id="rId3"/>
    <p:sldId id="290" r:id="rId4"/>
    <p:sldId id="295" r:id="rId5"/>
    <p:sldId id="278" r:id="rId6"/>
    <p:sldId id="296" r:id="rId7"/>
    <p:sldId id="279" r:id="rId8"/>
    <p:sldId id="280" r:id="rId9"/>
    <p:sldId id="294" r:id="rId10"/>
    <p:sldId id="281" r:id="rId11"/>
    <p:sldId id="293" r:id="rId12"/>
    <p:sldId id="282" r:id="rId13"/>
    <p:sldId id="283" r:id="rId14"/>
    <p:sldId id="291" r:id="rId15"/>
    <p:sldId id="284" r:id="rId16"/>
    <p:sldId id="285" r:id="rId17"/>
    <p:sldId id="28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90445-74FB-4BD4-8A66-94EA7A0F9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FD324C-8535-405E-AE0D-300769C17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77AA2E-2C61-4C03-A9DE-678056B6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69E1-D8F6-454D-B2BA-95046102921C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8CACC7-9847-4272-A7ED-2DEA25DE2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D469C8-BB06-45B6-B2B3-475360B8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C23A-C622-4844-BB8E-01BF1874B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9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EB6E3-2B43-4D88-81C1-ABC9B0B25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7E904A-077A-4994-A7D2-5FAD71191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258EB2-FC82-4338-B7D5-C318B8AA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69E1-D8F6-454D-B2BA-95046102921C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FD049E-8D26-4C21-A85F-938387FC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EA8615-04FA-4ED5-9D99-E10C13CF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C23A-C622-4844-BB8E-01BF1874B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59D2EF-9879-4B0C-8EBA-50226F96C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2D1410-98BC-4476-B384-4617448F3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049DA-699C-4BE7-8B2F-D71032EC6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69E1-D8F6-454D-B2BA-95046102921C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C9AD46-8B69-4A27-BBCA-53A762C5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812FC2-0CDE-478C-9733-8361F9A9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C23A-C622-4844-BB8E-01BF1874B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12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A0138-B6FE-45E9-8354-BE491BAE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6C3CA6-C441-417E-AA2A-EB6E29BF8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3A1DA-5ACD-41EE-953C-FF7BB373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69E1-D8F6-454D-B2BA-95046102921C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4C3664-222E-4A1E-90FD-543DE24D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5E992-8093-4664-91EF-344CE71F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C23A-C622-4844-BB8E-01BF1874B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25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7C402-7130-4983-9062-88D2441C8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99825A-F6AE-46AE-9A0A-809DBD08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5F5D82-4483-470B-9324-0B08D9A4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69E1-D8F6-454D-B2BA-95046102921C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5D7DD0-9EFF-41F6-90AF-AEC8CDE6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D81605-4B2B-4E7E-8DA8-2D09D99A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C23A-C622-4844-BB8E-01BF1874B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44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47CA1-79FA-407E-9032-3BBEE505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20AD89-4AAD-4289-9384-FB4A19BCE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8D3124-E1A7-4BA1-801D-6F2651130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7E733B-5F68-4AC7-99C8-B1CA8709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69E1-D8F6-454D-B2BA-95046102921C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D90CA1-95BE-47F1-8416-911AAAC6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31F17F-D786-45A3-AD43-901B0A33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C23A-C622-4844-BB8E-01BF1874B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07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14985-2890-4206-99E0-93A13E67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BE1BF-31FF-4D96-BD3F-7531B3D43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FA0E33-8204-4EED-B523-29FFBAD35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F89848-4122-475B-9FC8-1298CFC2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262527-CE8B-45ED-8427-CC7CAB03D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44835F-8A45-4148-B378-4E05937F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69E1-D8F6-454D-B2BA-95046102921C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2D4838-86C6-4723-B3CC-31978104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B847D0-C660-444F-9D6D-D92401D8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C23A-C622-4844-BB8E-01BF1874B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91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A7B10-1089-4EC8-BBB5-278B3151E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4E311B-463F-4AD9-9EBE-7D8EDD88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69E1-D8F6-454D-B2BA-95046102921C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F8CD3F-3BA0-4D85-83D1-1085D579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6F42B8-683E-4B15-B69A-69225D91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C23A-C622-4844-BB8E-01BF1874B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3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13BB17-5D6D-4AB8-89F2-F4E3565B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69E1-D8F6-454D-B2BA-95046102921C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2D03BC-8454-494E-BA58-2F2816C4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C6C4B0-DA8A-41D1-A3DF-B3C5E374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C23A-C622-4844-BB8E-01BF1874B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29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D5F53-DDCF-4982-8DE5-A073B6A2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7B81D-9042-4AF3-8115-FD1256A03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E8846E-559F-4268-A031-69011DC00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08A0E6-691F-4DE5-B093-2F7D6FE36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69E1-D8F6-454D-B2BA-95046102921C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47ECC7-B32E-4AA5-BDA9-84467957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DD2DED-63DD-4012-8E79-870A32A3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C23A-C622-4844-BB8E-01BF1874B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73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E09E5-9A6C-41E9-8D6D-DB548ADA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E347FB-E57C-4DBA-B0BF-B20F32179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E4A743-BBCC-4D1F-B7BF-A805251BE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4A2B3E-E292-4F87-BF71-131BD130E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69E1-D8F6-454D-B2BA-95046102921C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F0546D-BDE8-402D-A0A7-77E99E04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64EDD2-6D4B-4467-9A07-BC6B5074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C23A-C622-4844-BB8E-01BF1874B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85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5A3401-AE3A-4C4E-840C-9CDBA781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E4966D-DE1A-44DE-9473-124B7D9E3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63E9CF-0198-4929-97BB-EA13D9783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D69E1-D8F6-454D-B2BA-95046102921C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9ACF1B-60AA-4E29-A7F1-E816A7532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06F7C5-7FE4-4DFB-ACE3-45671B5A3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0C23A-C622-4844-BB8E-01BF1874B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7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6273FDF-D218-4856-B64A-7DB715F216E3}"/>
              </a:ext>
            </a:extLst>
          </p:cNvPr>
          <p:cNvSpPr txBox="1"/>
          <p:nvPr/>
        </p:nvSpPr>
        <p:spPr>
          <a:xfrm>
            <a:off x="0" y="0"/>
            <a:ext cx="12192000" cy="458587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CN" sz="3200" b="1" spc="-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b="1" spc="-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b="1" spc="-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the Cross-lingual Transferability of Monolingual Representations</a:t>
            </a:r>
          </a:p>
          <a:p>
            <a:pPr algn="ctr"/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Mikel 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Artetxe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Sebastian Ruder, Dani 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Yogatama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ACL 2020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370B92-46AB-44E8-822E-8DA1533A0C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3" t="10494" r="30221" b="47183"/>
          <a:stretch/>
        </p:blipFill>
        <p:spPr>
          <a:xfrm>
            <a:off x="195469" y="5659124"/>
            <a:ext cx="1152940" cy="110748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C8987DE-586E-4826-8B25-7ACCC7CD35C3}"/>
              </a:ext>
            </a:extLst>
          </p:cNvPr>
          <p:cNvSpPr txBox="1"/>
          <p:nvPr/>
        </p:nvSpPr>
        <p:spPr>
          <a:xfrm>
            <a:off x="11465442" y="6212866"/>
            <a:ext cx="361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21AFC1-D84A-4B2F-9CC7-C951618A53AB}"/>
              </a:ext>
            </a:extLst>
          </p:cNvPr>
          <p:cNvSpPr txBox="1"/>
          <p:nvPr/>
        </p:nvSpPr>
        <p:spPr>
          <a:xfrm>
            <a:off x="4540102" y="4997302"/>
            <a:ext cx="3189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汇 报 人：陈 少 斌</a:t>
            </a:r>
          </a:p>
        </p:txBody>
      </p:sp>
    </p:spTree>
    <p:extLst>
      <p:ext uri="{BB962C8B-B14F-4D97-AF65-F5344CB8AC3E}">
        <p14:creationId xmlns:p14="http://schemas.microsoft.com/office/powerpoint/2010/main" val="2139027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C036F-5220-4221-B229-6B29D6D7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29332"/>
            <a:ext cx="12191999" cy="1325563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Experiment-Natural Language Inference 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F0CFB-DD04-48AB-8D99-D4EC225D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08814"/>
            <a:ext cx="11309499" cy="48040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Dataset: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 on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MultiNLI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evaluate on XNLI(2500 dev and 5000 test instances)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430AD4A-E835-47F6-AB19-BEFD4060C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3" t="10494" r="30221" b="47183"/>
          <a:stretch/>
        </p:blipFill>
        <p:spPr>
          <a:xfrm>
            <a:off x="195469" y="5659124"/>
            <a:ext cx="1152940" cy="11074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8F0701-50FA-4C6A-A440-69F71B3C8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482" y="2676992"/>
            <a:ext cx="6018029" cy="329664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8F033BE-9155-40F3-A22F-6A76E92BAAE5}"/>
              </a:ext>
            </a:extLst>
          </p:cNvPr>
          <p:cNvSpPr txBox="1"/>
          <p:nvPr/>
        </p:nvSpPr>
        <p:spPr>
          <a:xfrm>
            <a:off x="11465441" y="6212866"/>
            <a:ext cx="531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0667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C036F-5220-4221-B229-6B29D6D7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29332"/>
            <a:ext cx="12191999" cy="1325563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Experiment-Natural Language Inference  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F0CFB-DD04-48AB-8D99-D4EC225D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08814"/>
            <a:ext cx="11309499" cy="480409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Findings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Jointmulti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is better than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mBERT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XLM model</a:t>
            </a:r>
          </a:p>
          <a:p>
            <a:pPr marL="457200" lvl="1" indent="0">
              <a:buNone/>
            </a:pP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larger vocabulary is beneficial</a:t>
            </a: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 languages do not improve performance</a:t>
            </a: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JointPair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model perform comparably with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JointMulti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shared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subword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vocabulary is not necessary for joint multilingual pre-training</a:t>
            </a: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JointPair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models with a disjoint vocabulary for each language perform better</a:t>
            </a:r>
          </a:p>
          <a:p>
            <a:pPr marL="914400" lvl="2" indent="0"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MonoTrans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competitive with joint learning</a:t>
            </a: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Language-specific position embeddings and noised fine-tuning is beneficial</a:t>
            </a: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Adapters mostly improve performance</a:t>
            </a:r>
          </a:p>
          <a:p>
            <a:pPr marL="914400" lvl="2" indent="0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performance of CLWE is below other models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430AD4A-E835-47F6-AB19-BEFD4060C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3" t="10494" r="30221" b="47183"/>
          <a:stretch/>
        </p:blipFill>
        <p:spPr>
          <a:xfrm>
            <a:off x="195469" y="5659124"/>
            <a:ext cx="1152940" cy="110748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AADDE78-7825-4013-8B57-58C9C646CC6E}"/>
              </a:ext>
            </a:extLst>
          </p:cNvPr>
          <p:cNvSpPr txBox="1"/>
          <p:nvPr/>
        </p:nvSpPr>
        <p:spPr>
          <a:xfrm>
            <a:off x="11465441" y="6212866"/>
            <a:ext cx="531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678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C036F-5220-4221-B229-6B29D6D7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29332"/>
            <a:ext cx="12191999" cy="1325563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US" altLang="zh-CN" dirty="0"/>
              <a:t> 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Experiment-Document Classification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F0CFB-DD04-48AB-8D99-D4EC225D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2353"/>
            <a:ext cx="11309499" cy="46605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Dataset: improved version of the Reuters (1000 training and 4000 test documents in 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7 languages,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genres)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Finding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 of the four model families obtain similar results</a:t>
            </a:r>
          </a:p>
          <a:p>
            <a:pPr marL="457200" lvl="1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430AD4A-E835-47F6-AB19-BEFD4060C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3" t="10494" r="30221" b="47183"/>
          <a:stretch/>
        </p:blipFill>
        <p:spPr>
          <a:xfrm>
            <a:off x="195469" y="5659124"/>
            <a:ext cx="1152940" cy="11074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10C227A-EA12-48D4-85DA-AEC1FA901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219" y="2537608"/>
            <a:ext cx="6068790" cy="29505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9D22EB7-4B21-4217-9004-95EE91A9636E}"/>
              </a:ext>
            </a:extLst>
          </p:cNvPr>
          <p:cNvSpPr txBox="1"/>
          <p:nvPr/>
        </p:nvSpPr>
        <p:spPr>
          <a:xfrm>
            <a:off x="11465441" y="6212866"/>
            <a:ext cx="531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4468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C036F-5220-4221-B229-6B29D6D7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29332"/>
            <a:ext cx="12191999" cy="1325563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Experiment-Paraphrase Identification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F0CFB-DD04-48AB-8D99-D4EC225D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660"/>
            <a:ext cx="11309499" cy="47562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Dataset: PAWS-X (Contains pairs of sentences with a high lexical overlap in 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six languages)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</a:p>
          <a:p>
            <a:pPr marL="0" indent="0">
              <a:buNone/>
            </a:pPr>
            <a:endParaRPr lang="en-US" altLang="zh-CN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Finding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 of the four model families obtain similar results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430AD4A-E835-47F6-AB19-BEFD4060C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3" t="10494" r="30221" b="47183"/>
          <a:stretch/>
        </p:blipFill>
        <p:spPr>
          <a:xfrm>
            <a:off x="195469" y="5659124"/>
            <a:ext cx="1152940" cy="11074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D675B7-7B9C-4835-A258-A0356E6CC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651" y="2586190"/>
            <a:ext cx="5287299" cy="257062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AFA1489-C88C-4F6A-94A7-41E058CA7882}"/>
              </a:ext>
            </a:extLst>
          </p:cNvPr>
          <p:cNvSpPr txBox="1"/>
          <p:nvPr/>
        </p:nvSpPr>
        <p:spPr>
          <a:xfrm>
            <a:off x="11465441" y="6212866"/>
            <a:ext cx="531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1805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C036F-5220-4221-B229-6B29D6D7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29332"/>
            <a:ext cx="12191999" cy="1325563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Further Research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F0CFB-DD04-48AB-8D99-D4EC225D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660"/>
            <a:ext cx="11309499" cy="475620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XQuAD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a subset of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SQuAD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v1.1 and contains ten languages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240 paragraphs and 1190 question-answer pairs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Findings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same as before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430AD4A-E835-47F6-AB19-BEFD4060C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3" t="10494" r="30221" b="47183"/>
          <a:stretch/>
        </p:blipFill>
        <p:spPr>
          <a:xfrm>
            <a:off x="195469" y="5659124"/>
            <a:ext cx="1152940" cy="11074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5C5B45A-341D-4DDD-BDEA-4DD87392B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406" y="2511920"/>
            <a:ext cx="5703776" cy="240863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2F39C1B-F807-48CF-BE21-1D38349D7BDE}"/>
              </a:ext>
            </a:extLst>
          </p:cNvPr>
          <p:cNvSpPr txBox="1"/>
          <p:nvPr/>
        </p:nvSpPr>
        <p:spPr>
          <a:xfrm>
            <a:off x="11465441" y="6212866"/>
            <a:ext cx="531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9967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C036F-5220-4221-B229-6B29D6D7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29332"/>
            <a:ext cx="12191999" cy="1325563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Further Research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F0CFB-DD04-48AB-8D99-D4EC225D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48" y="1590441"/>
            <a:ext cx="11309499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Effective vocabulary size is important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 languages do not improve performance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larger vocabulary is beneficial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 of monolingual representations (Non-English to English)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Dataset: Word in Context (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WiC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Stanford Contextual Word Similarity (SCWS)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and the syntactic evaluation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</a:p>
          <a:p>
            <a:pPr marL="457200" lvl="1" indent="0">
              <a:buNone/>
            </a:pP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430AD4A-E835-47F6-AB19-BEFD4060C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3" t="10494" r="30221" b="47183"/>
          <a:stretch/>
        </p:blipFill>
        <p:spPr>
          <a:xfrm>
            <a:off x="195469" y="5659124"/>
            <a:ext cx="1152940" cy="11074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C75EA4-A789-4E52-A4DE-327141D0B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842" y="4144245"/>
            <a:ext cx="6304922" cy="206862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51DD81A-1B35-4FFD-88E0-974829A8BE28}"/>
              </a:ext>
            </a:extLst>
          </p:cNvPr>
          <p:cNvSpPr txBox="1"/>
          <p:nvPr/>
        </p:nvSpPr>
        <p:spPr>
          <a:xfrm>
            <a:off x="11465441" y="6212866"/>
            <a:ext cx="531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7629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C036F-5220-4221-B229-6B29D6D7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29332"/>
            <a:ext cx="12191999" cy="1325563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Further Research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F0CFB-DD04-48AB-8D99-D4EC225D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61571"/>
            <a:ext cx="11309499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Findings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Models transferred from non-English languages are comparable</a:t>
            </a:r>
          </a:p>
          <a:p>
            <a:pPr marL="457200" lvl="1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with models trained on English </a:t>
            </a:r>
          </a:p>
          <a:p>
            <a:pPr marL="457200" lvl="1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Transferring syntactic abstractions is challenging</a:t>
            </a: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Gaps exist in the syntactic evaluation dataset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430AD4A-E835-47F6-AB19-BEFD4060C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3" t="10494" r="30221" b="47183"/>
          <a:stretch/>
        </p:blipFill>
        <p:spPr>
          <a:xfrm>
            <a:off x="195469" y="5659124"/>
            <a:ext cx="1152940" cy="110748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11A840E-C3C6-4AF4-8F9F-97C9A61CCE63}"/>
              </a:ext>
            </a:extLst>
          </p:cNvPr>
          <p:cNvSpPr txBox="1"/>
          <p:nvPr/>
        </p:nvSpPr>
        <p:spPr>
          <a:xfrm>
            <a:off x="11465441" y="6212866"/>
            <a:ext cx="531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2052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C036F-5220-4221-B229-6B29D6D7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29332"/>
            <a:ext cx="12191999" cy="1325563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US" altLang="zh-CN" dirty="0"/>
              <a:t> 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Listening!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F0CFB-DD04-48AB-8D99-D4EC225D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032" y="1451345"/>
            <a:ext cx="11309499" cy="4692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Conclusion:</a:t>
            </a:r>
          </a:p>
          <a:p>
            <a:pPr marL="0" indent="0">
              <a:buNone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Neither a shared vocabulary nor joint training are necessary 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in multilingual models</a:t>
            </a:r>
          </a:p>
          <a:p>
            <a:pPr marL="0" indent="0">
              <a:buNone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monolingual model trained on a particular language learns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some semantic abstractions generalizable to other languages</a:t>
            </a:r>
          </a:p>
          <a:p>
            <a:pPr marL="0" indent="0">
              <a:buNone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XQuAD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dataset is released for further research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430AD4A-E835-47F6-AB19-BEFD4060C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3" t="10494" r="30221" b="47183"/>
          <a:stretch/>
        </p:blipFill>
        <p:spPr>
          <a:xfrm>
            <a:off x="195469" y="5659124"/>
            <a:ext cx="1152940" cy="110748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1F8A549-151B-4F8D-BAFD-B039CA9BFD33}"/>
              </a:ext>
            </a:extLst>
          </p:cNvPr>
          <p:cNvSpPr txBox="1"/>
          <p:nvPr/>
        </p:nvSpPr>
        <p:spPr>
          <a:xfrm>
            <a:off x="11465441" y="6212866"/>
            <a:ext cx="531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911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C036F-5220-4221-B229-6B29D6D7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29332"/>
            <a:ext cx="12191999" cy="1325563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US" altLang="zh-CN" dirty="0"/>
              <a:t>  </a:t>
            </a:r>
            <a:r>
              <a:rPr lang="en-US" altLang="zh-CN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Generalization Ability of Multilingual Models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F0CFB-DD04-48AB-8D99-D4EC225D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065" y="1419446"/>
            <a:ext cx="11412665" cy="47934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Multilingual models have been shown to generalize in a zero-shot cross-lingual setting</a:t>
            </a: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chemeClr val="accent5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Hypothesis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 vocabulary items that acts as anchor points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Joint training across multiple languages spreads the effect of shared vocabulary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 cross-lingual representations that generalize across languages and tasks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430AD4A-E835-47F6-AB19-BEFD4060C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3" t="10494" r="30221" b="47183"/>
          <a:stretch/>
        </p:blipFill>
        <p:spPr>
          <a:xfrm>
            <a:off x="195469" y="5659124"/>
            <a:ext cx="1152940" cy="1107484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9046433-8B85-4EA2-9C27-B02768A55975}"/>
              </a:ext>
            </a:extLst>
          </p:cNvPr>
          <p:cNvSpPr txBox="1"/>
          <p:nvPr/>
        </p:nvSpPr>
        <p:spPr>
          <a:xfrm>
            <a:off x="11465442" y="6212866"/>
            <a:ext cx="361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A066D7-7A16-4448-B455-5C97EE2B0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652" y="1899474"/>
            <a:ext cx="4525675" cy="226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7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C036F-5220-4221-B229-6B29D6D7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29332"/>
            <a:ext cx="12191999" cy="1325563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US" altLang="zh-CN" dirty="0"/>
              <a:t> 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Method: </a:t>
            </a:r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Cross-lingual Transfer of Monolingual Representations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F0CFB-DD04-48AB-8D99-D4EC225D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43" y="1537439"/>
            <a:ext cx="113094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5"/>
                </a:solidFill>
              </a:rPr>
              <a:t>                                               </a:t>
            </a:r>
            <a:endParaRPr lang="en-US" altLang="zh-CN" sz="20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430AD4A-E835-47F6-AB19-BEFD4060C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3" t="10494" r="30221" b="47183"/>
          <a:stretch/>
        </p:blipFill>
        <p:spPr>
          <a:xfrm>
            <a:off x="195469" y="5659124"/>
            <a:ext cx="1152940" cy="1107484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9046433-8B85-4EA2-9C27-B02768A55975}"/>
              </a:ext>
            </a:extLst>
          </p:cNvPr>
          <p:cNvSpPr txBox="1"/>
          <p:nvPr/>
        </p:nvSpPr>
        <p:spPr>
          <a:xfrm>
            <a:off x="11465442" y="6212866"/>
            <a:ext cx="361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60FF77-B5C7-4578-A19C-3BCA27C26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644" y="1262237"/>
            <a:ext cx="3815864" cy="415505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049D925-6C89-4A62-8522-FCA29FA4CBAD}"/>
              </a:ext>
            </a:extLst>
          </p:cNvPr>
          <p:cNvSpPr txBox="1"/>
          <p:nvPr/>
        </p:nvSpPr>
        <p:spPr>
          <a:xfrm>
            <a:off x="2073350" y="5347053"/>
            <a:ext cx="771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Pre-train a monolingual transformer model in L1 akin to BERT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3BDB2E2-64D7-4680-93DD-509456F339E5}"/>
              </a:ext>
            </a:extLst>
          </p:cNvPr>
          <p:cNvSpPr/>
          <p:nvPr/>
        </p:nvSpPr>
        <p:spPr>
          <a:xfrm>
            <a:off x="4385930" y="4864395"/>
            <a:ext cx="1052623" cy="387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659D5CA-6B92-44B6-A2D4-D7F33D83E771}"/>
              </a:ext>
            </a:extLst>
          </p:cNvPr>
          <p:cNvCxnSpPr>
            <a:cxnSpLocks/>
          </p:cNvCxnSpPr>
          <p:nvPr/>
        </p:nvCxnSpPr>
        <p:spPr>
          <a:xfrm>
            <a:off x="5316279" y="5155138"/>
            <a:ext cx="1951075" cy="3005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43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C036F-5220-4221-B229-6B29D6D7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29332"/>
            <a:ext cx="12191999" cy="1325563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Method: </a:t>
            </a:r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Cross-lingual Transfer of Monolingual Representations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F0CFB-DD04-48AB-8D99-D4EC225D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065" y="1606389"/>
            <a:ext cx="113094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5"/>
                </a:solidFill>
              </a:rPr>
              <a:t>                                               </a:t>
            </a:r>
            <a:endParaRPr lang="en-US" altLang="zh-CN" sz="20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430AD4A-E835-47F6-AB19-BEFD4060C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3" t="10494" r="30221" b="47183"/>
          <a:stretch/>
        </p:blipFill>
        <p:spPr>
          <a:xfrm>
            <a:off x="195469" y="5659124"/>
            <a:ext cx="1152940" cy="1107484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9046433-8B85-4EA2-9C27-B02768A55975}"/>
              </a:ext>
            </a:extLst>
          </p:cNvPr>
          <p:cNvSpPr txBox="1"/>
          <p:nvPr/>
        </p:nvSpPr>
        <p:spPr>
          <a:xfrm>
            <a:off x="11465442" y="6212866"/>
            <a:ext cx="361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49D925-6C89-4A62-8522-FCA29FA4CBAD}"/>
              </a:ext>
            </a:extLst>
          </p:cNvPr>
          <p:cNvSpPr txBox="1"/>
          <p:nvPr/>
        </p:nvSpPr>
        <p:spPr>
          <a:xfrm>
            <a:off x="1870944" y="5392671"/>
            <a:ext cx="8601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Freeze the transformer body and learn new token embeddings for L2 using the same training objective over its monolingual corpus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E50F8E-E1C5-4355-BB70-A219AF991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851" y="1434405"/>
            <a:ext cx="3732028" cy="401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5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C036F-5220-4221-B229-6B29D6D7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29332"/>
            <a:ext cx="12191999" cy="1325563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Method: </a:t>
            </a:r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Cross-lingual Transfer of Monolingual Representations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430AD4A-E835-47F6-AB19-BEFD4060C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3" t="10494" r="30221" b="47183"/>
          <a:stretch/>
        </p:blipFill>
        <p:spPr>
          <a:xfrm>
            <a:off x="195469" y="5659124"/>
            <a:ext cx="1152940" cy="1107484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9046433-8B85-4EA2-9C27-B02768A55975}"/>
              </a:ext>
            </a:extLst>
          </p:cNvPr>
          <p:cNvSpPr txBox="1"/>
          <p:nvPr/>
        </p:nvSpPr>
        <p:spPr>
          <a:xfrm>
            <a:off x="11465442" y="6212866"/>
            <a:ext cx="361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57BCDF9-9448-4006-AE4F-59957184BB41}"/>
              </a:ext>
            </a:extLst>
          </p:cNvPr>
          <p:cNvSpPr txBox="1"/>
          <p:nvPr/>
        </p:nvSpPr>
        <p:spPr>
          <a:xfrm>
            <a:off x="659219" y="1690577"/>
            <a:ext cx="110312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920070-7799-4408-8577-F56D17C7B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032" y="1325046"/>
            <a:ext cx="3823281" cy="40676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191CF8A-E237-40AD-829D-809A120D8755}"/>
              </a:ext>
            </a:extLst>
          </p:cNvPr>
          <p:cNvSpPr txBox="1"/>
          <p:nvPr/>
        </p:nvSpPr>
        <p:spPr>
          <a:xfrm>
            <a:off x="1870944" y="5392671"/>
            <a:ext cx="860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Fine-tune the model on L1 while keeping the embeddings frozen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CD87F86-3E75-4561-86B9-443F37C93527}"/>
              </a:ext>
            </a:extLst>
          </p:cNvPr>
          <p:cNvSpPr/>
          <p:nvPr/>
        </p:nvSpPr>
        <p:spPr>
          <a:xfrm>
            <a:off x="4673009" y="4949456"/>
            <a:ext cx="999461" cy="3561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C032156-5C44-4876-971F-2DF6BD60C229}"/>
              </a:ext>
            </a:extLst>
          </p:cNvPr>
          <p:cNvCxnSpPr>
            <a:stCxn id="3" idx="3"/>
          </p:cNvCxnSpPr>
          <p:nvPr/>
        </p:nvCxnSpPr>
        <p:spPr>
          <a:xfrm flipH="1">
            <a:off x="4752753" y="5253484"/>
            <a:ext cx="66624" cy="2262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17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C036F-5220-4221-B229-6B29D6D7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29332"/>
            <a:ext cx="12191999" cy="1325563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Method: </a:t>
            </a:r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Cross-lingual Transfer of Monolingual Representations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430AD4A-E835-47F6-AB19-BEFD4060C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3" t="10494" r="30221" b="47183"/>
          <a:stretch/>
        </p:blipFill>
        <p:spPr>
          <a:xfrm>
            <a:off x="195469" y="5659124"/>
            <a:ext cx="1152940" cy="1107484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9046433-8B85-4EA2-9C27-B02768A55975}"/>
              </a:ext>
            </a:extLst>
          </p:cNvPr>
          <p:cNvSpPr txBox="1"/>
          <p:nvPr/>
        </p:nvSpPr>
        <p:spPr>
          <a:xfrm>
            <a:off x="11465442" y="6212866"/>
            <a:ext cx="361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57BCDF9-9448-4006-AE4F-59957184BB41}"/>
              </a:ext>
            </a:extLst>
          </p:cNvPr>
          <p:cNvSpPr txBox="1"/>
          <p:nvPr/>
        </p:nvSpPr>
        <p:spPr>
          <a:xfrm>
            <a:off x="659219" y="1690577"/>
            <a:ext cx="110312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F86407-CE41-44B8-A57A-F03F58FDB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56" y="1425894"/>
            <a:ext cx="3817088" cy="396677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BD4FB94-79E7-44D0-82CE-66EBB68443D1}"/>
              </a:ext>
            </a:extLst>
          </p:cNvPr>
          <p:cNvSpPr txBox="1"/>
          <p:nvPr/>
        </p:nvSpPr>
        <p:spPr>
          <a:xfrm>
            <a:off x="1870944" y="5392671"/>
            <a:ext cx="884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Zero-shot transfer it to the L2 by swapping the token embeddings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529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C036F-5220-4221-B229-6B29D6D7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29332"/>
            <a:ext cx="12191999" cy="1325563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US" altLang="zh-CN" dirty="0"/>
              <a:t> 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Extensions to Method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F0CFB-DD04-48AB-8D99-D4EC225D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61571"/>
            <a:ext cx="11309499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Language-specific Position Embeddings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Learning a separate set of position embeddings for L2 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 not use any position and segment embeddings for the [CLS] symbol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Noise fine-tuning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Gaussian noises to word, position, and segment embeddings in Step3</a:t>
            </a:r>
          </a:p>
          <a:p>
            <a:pPr marL="457200" lvl="1" indent="0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Residual Adapters: bottleneck layers added between layers of a pre-trained model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Purpose: Keep presentation in L1 and that in L2 aligned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430AD4A-E835-47F6-AB19-BEFD4060C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3" t="10494" r="30221" b="47183"/>
          <a:stretch/>
        </p:blipFill>
        <p:spPr>
          <a:xfrm>
            <a:off x="195469" y="5659124"/>
            <a:ext cx="1152940" cy="1107484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9046433-8B85-4EA2-9C27-B02768A55975}"/>
              </a:ext>
            </a:extLst>
          </p:cNvPr>
          <p:cNvSpPr txBox="1"/>
          <p:nvPr/>
        </p:nvSpPr>
        <p:spPr>
          <a:xfrm>
            <a:off x="11465442" y="6212866"/>
            <a:ext cx="361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540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C036F-5220-4221-B229-6B29D6D7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29332"/>
            <a:ext cx="12191999" cy="1325563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models  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F0CFB-DD04-48AB-8D99-D4EC225D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2865"/>
            <a:ext cx="11309499" cy="48200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Joint multilingual models (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JointMulti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multilingual BERT model trained jointly on 15 languages</a:t>
            </a:r>
          </a:p>
          <a:p>
            <a:pPr marL="457200" lvl="1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Cross-lingual transfer of monolingual models 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MonoTrans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English as L1 and try multiple variants with different extensions</a:t>
            </a: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Joint pairwise bilingual models (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JointPair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multilingual BERT model trained jointly on 2 languages (English and another language)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430AD4A-E835-47F6-AB19-BEFD4060C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3" t="10494" r="30221" b="47183"/>
          <a:stretch/>
        </p:blipFill>
        <p:spPr>
          <a:xfrm>
            <a:off x="195469" y="5659124"/>
            <a:ext cx="1152940" cy="1107484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9046433-8B85-4EA2-9C27-B02768A55975}"/>
              </a:ext>
            </a:extLst>
          </p:cNvPr>
          <p:cNvSpPr txBox="1"/>
          <p:nvPr/>
        </p:nvSpPr>
        <p:spPr>
          <a:xfrm>
            <a:off x="11465442" y="6212866"/>
            <a:ext cx="361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09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C036F-5220-4221-B229-6B29D6D7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29332"/>
            <a:ext cx="12191999" cy="1325563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models  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F0CFB-DD04-48AB-8D99-D4EC225D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2865"/>
            <a:ext cx="11309499" cy="48200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Closs-lingual word embedding mappings (CLWE)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Train skip-gram embeddings for each language and map them to a shared 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space using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VecMap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Train an English BERT model using masked language modeling (MLM) and 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next sentence prediction (NSP) on the top of the mapping embeddings</a:t>
            </a:r>
          </a:p>
          <a:p>
            <a:pPr marL="457200" lvl="1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Fine-tuned using English labeled data while keeping the embeddings frozen</a:t>
            </a:r>
          </a:p>
          <a:p>
            <a:pPr marL="457200" lvl="1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Zero-shot transfer to a new language by plugging in its respective mapped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embeddings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430AD4A-E835-47F6-AB19-BEFD4060C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3" t="10494" r="30221" b="47183"/>
          <a:stretch/>
        </p:blipFill>
        <p:spPr>
          <a:xfrm>
            <a:off x="195469" y="5659124"/>
            <a:ext cx="1152940" cy="110748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3471CF8-1955-4A91-9E80-CB7CD8848211}"/>
              </a:ext>
            </a:extLst>
          </p:cNvPr>
          <p:cNvSpPr txBox="1"/>
          <p:nvPr/>
        </p:nvSpPr>
        <p:spPr>
          <a:xfrm>
            <a:off x="11465442" y="6212866"/>
            <a:ext cx="361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116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754</Words>
  <Application>Microsoft Office PowerPoint</Application>
  <PresentationFormat>宽屏</PresentationFormat>
  <Paragraphs>177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微软雅黑</vt:lpstr>
      <vt:lpstr>Arial</vt:lpstr>
      <vt:lpstr>Calibri</vt:lpstr>
      <vt:lpstr>Times New Roman</vt:lpstr>
      <vt:lpstr>Wingdings</vt:lpstr>
      <vt:lpstr>Office 主题​​</vt:lpstr>
      <vt:lpstr>PowerPoint 演示文稿</vt:lpstr>
      <vt:lpstr>  Generalization Ability of Multilingual Models</vt:lpstr>
      <vt:lpstr>  Method: Cross-lingual Transfer of Monolingual Representations</vt:lpstr>
      <vt:lpstr> Method: Cross-lingual Transfer of Monolingual Representations</vt:lpstr>
      <vt:lpstr>Method: Cross-lingual Transfer of Monolingual Representations</vt:lpstr>
      <vt:lpstr>Method: Cross-lingual Transfer of Monolingual Representations</vt:lpstr>
      <vt:lpstr>  Extensions to Method</vt:lpstr>
      <vt:lpstr>Main models  </vt:lpstr>
      <vt:lpstr>Main models  </vt:lpstr>
      <vt:lpstr>Experiment-Natural Language Inference </vt:lpstr>
      <vt:lpstr>Experiment-Natural Language Inference  </vt:lpstr>
      <vt:lpstr>  Experiment-Document Classification</vt:lpstr>
      <vt:lpstr> Experiment-Paraphrase Identification</vt:lpstr>
      <vt:lpstr> Further Research</vt:lpstr>
      <vt:lpstr> Further Research</vt:lpstr>
      <vt:lpstr>Further Research</vt:lpstr>
      <vt:lpstr>  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少斌</dc:creator>
  <cp:lastModifiedBy>陈 少斌</cp:lastModifiedBy>
  <cp:revision>160</cp:revision>
  <dcterms:created xsi:type="dcterms:W3CDTF">2021-03-27T07:01:20Z</dcterms:created>
  <dcterms:modified xsi:type="dcterms:W3CDTF">2021-04-27T08:15:12Z</dcterms:modified>
</cp:coreProperties>
</file>