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89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8" r:id="rId32"/>
    <p:sldId id="28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1" Type="http://schemas.openxmlformats.org/officeDocument/2006/relationships/image" Target="../media/image29.wmf"/><Relationship Id="rId10" Type="http://schemas.openxmlformats.org/officeDocument/2006/relationships/image" Target="../media/image28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5027031" y="1679575"/>
            <a:ext cx="7167137" cy="51784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5074" y="2303779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2943" y="3507570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235074" y="3390174"/>
            <a:ext cx="7523136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5524500" cy="3197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800" y="914400"/>
            <a:ext cx="10515600" cy="5313388"/>
          </a:xfrm>
        </p:spPr>
        <p:txBody>
          <a:bodyPr/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819150"/>
            <a:ext cx="980898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91507" y="2071906"/>
            <a:ext cx="9808987" cy="3791012"/>
          </a:xfrm>
        </p:spPr>
        <p:txBody>
          <a:bodyPr anchor="ctr" anchorCtr="0">
            <a:normAutofit/>
          </a:bodyPr>
          <a:lstStyle>
            <a:lvl1pPr marL="342900" indent="-342900" algn="just">
              <a:buFont typeface="Wingdings" panose="05000000000000000000" pitchFamily="2" charset="2"/>
              <a:buChar char="Ø"/>
              <a:defRPr sz="2400"/>
            </a:lvl1pPr>
            <a:lvl2pPr marL="685800" indent="-228600">
              <a:buFont typeface="Wingdings" panose="05000000000000000000" pitchFamily="2" charset="2"/>
              <a:buChar char="Ø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 marL="2057400" indent="-228600">
              <a:buFont typeface="Wingdings" panose="05000000000000000000" pitchFamily="2" charset="2"/>
              <a:buChar char="Ø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7104" y="4292989"/>
            <a:ext cx="6468168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105" y="2188606"/>
            <a:ext cx="6468167" cy="2063645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38200" y="2308077"/>
            <a:ext cx="2543694" cy="2543694"/>
            <a:chOff x="9370073" y="936433"/>
            <a:chExt cx="2543694" cy="2543694"/>
          </a:xfrm>
        </p:grpSpPr>
        <p:sp>
          <p:nvSpPr>
            <p:cNvPr id="17" name="任意多边形 16"/>
            <p:cNvSpPr/>
            <p:nvPr userDrawn="1"/>
          </p:nvSpPr>
          <p:spPr>
            <a:xfrm>
              <a:off x="9370073" y="936433"/>
              <a:ext cx="2543694" cy="2543694"/>
            </a:xfrm>
            <a:custGeom>
              <a:avLst/>
              <a:gdLst>
                <a:gd name="connsiteX0" fmla="*/ 1271847 w 2543694"/>
                <a:gd name="connsiteY0" fmla="*/ 197634 h 2543694"/>
                <a:gd name="connsiteX1" fmla="*/ 2346061 w 2543694"/>
                <a:gd name="connsiteY1" fmla="*/ 1271848 h 2543694"/>
                <a:gd name="connsiteX2" fmla="*/ 1271847 w 2543694"/>
                <a:gd name="connsiteY2" fmla="*/ 2346062 h 2543694"/>
                <a:gd name="connsiteX3" fmla="*/ 197633 w 2543694"/>
                <a:gd name="connsiteY3" fmla="*/ 1271848 h 2543694"/>
                <a:gd name="connsiteX4" fmla="*/ 1271847 w 2543694"/>
                <a:gd name="connsiteY4" fmla="*/ 197634 h 2543694"/>
                <a:gd name="connsiteX5" fmla="*/ 1271848 w 2543694"/>
                <a:gd name="connsiteY5" fmla="*/ 111112 h 2543694"/>
                <a:gd name="connsiteX6" fmla="*/ 111112 w 2543694"/>
                <a:gd name="connsiteY6" fmla="*/ 1271848 h 2543694"/>
                <a:gd name="connsiteX7" fmla="*/ 1271848 w 2543694"/>
                <a:gd name="connsiteY7" fmla="*/ 2432584 h 2543694"/>
                <a:gd name="connsiteX8" fmla="*/ 2432584 w 2543694"/>
                <a:gd name="connsiteY8" fmla="*/ 1271848 h 2543694"/>
                <a:gd name="connsiteX9" fmla="*/ 1271848 w 2543694"/>
                <a:gd name="connsiteY9" fmla="*/ 111112 h 2543694"/>
                <a:gd name="connsiteX10" fmla="*/ 1271847 w 2543694"/>
                <a:gd name="connsiteY10" fmla="*/ 0 h 2543694"/>
                <a:gd name="connsiteX11" fmla="*/ 2543694 w 2543694"/>
                <a:gd name="connsiteY11" fmla="*/ 1271847 h 2543694"/>
                <a:gd name="connsiteX12" fmla="*/ 1271847 w 2543694"/>
                <a:gd name="connsiteY12" fmla="*/ 2543694 h 2543694"/>
                <a:gd name="connsiteX13" fmla="*/ 0 w 2543694"/>
                <a:gd name="connsiteY13" fmla="*/ 1271847 h 2543694"/>
                <a:gd name="connsiteX14" fmla="*/ 1271847 w 2543694"/>
                <a:gd name="connsiteY14" fmla="*/ 0 h 254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3694" h="2543694">
                  <a:moveTo>
                    <a:pt x="1271847" y="197634"/>
                  </a:moveTo>
                  <a:cubicBezTo>
                    <a:pt x="1865119" y="197634"/>
                    <a:pt x="2346061" y="678576"/>
                    <a:pt x="2346061" y="1271848"/>
                  </a:cubicBezTo>
                  <a:cubicBezTo>
                    <a:pt x="2346061" y="1865120"/>
                    <a:pt x="1865119" y="2346062"/>
                    <a:pt x="1271847" y="2346062"/>
                  </a:cubicBezTo>
                  <a:cubicBezTo>
                    <a:pt x="678575" y="2346062"/>
                    <a:pt x="197633" y="1865120"/>
                    <a:pt x="197633" y="1271848"/>
                  </a:cubicBezTo>
                  <a:cubicBezTo>
                    <a:pt x="197633" y="678576"/>
                    <a:pt x="678575" y="197634"/>
                    <a:pt x="1271847" y="197634"/>
                  </a:cubicBezTo>
                  <a:close/>
                  <a:moveTo>
                    <a:pt x="1271848" y="111112"/>
                  </a:moveTo>
                  <a:cubicBezTo>
                    <a:pt x="630791" y="111112"/>
                    <a:pt x="111112" y="630791"/>
                    <a:pt x="111112" y="1271848"/>
                  </a:cubicBezTo>
                  <a:cubicBezTo>
                    <a:pt x="111112" y="1912905"/>
                    <a:pt x="630791" y="2432584"/>
                    <a:pt x="1271848" y="2432584"/>
                  </a:cubicBezTo>
                  <a:cubicBezTo>
                    <a:pt x="1912905" y="2432584"/>
                    <a:pt x="2432584" y="1912905"/>
                    <a:pt x="2432584" y="1271848"/>
                  </a:cubicBezTo>
                  <a:cubicBezTo>
                    <a:pt x="2432584" y="630791"/>
                    <a:pt x="1912905" y="111112"/>
                    <a:pt x="1271848" y="111112"/>
                  </a:cubicBezTo>
                  <a:close/>
                  <a:moveTo>
                    <a:pt x="1271847" y="0"/>
                  </a:moveTo>
                  <a:cubicBezTo>
                    <a:pt x="1974269" y="0"/>
                    <a:pt x="2543694" y="569425"/>
                    <a:pt x="2543694" y="1271847"/>
                  </a:cubicBezTo>
                  <a:cubicBezTo>
                    <a:pt x="2543694" y="1974269"/>
                    <a:pt x="1974269" y="2543694"/>
                    <a:pt x="1271847" y="2543694"/>
                  </a:cubicBezTo>
                  <a:cubicBezTo>
                    <a:pt x="569425" y="2543694"/>
                    <a:pt x="0" y="1974269"/>
                    <a:pt x="0" y="1271847"/>
                  </a:cubicBezTo>
                  <a:cubicBezTo>
                    <a:pt x="0" y="569425"/>
                    <a:pt x="569425" y="0"/>
                    <a:pt x="127184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/>
            <p:nvPr userDrawn="1"/>
          </p:nvSpPr>
          <p:spPr bwMode="auto">
            <a:xfrm>
              <a:off x="9922683" y="1740776"/>
              <a:ext cx="1438474" cy="935008"/>
            </a:xfrm>
            <a:custGeom>
              <a:avLst/>
              <a:gdLst>
                <a:gd name="T0" fmla="*/ 2147483646 w 2758"/>
                <a:gd name="T1" fmla="*/ 2147483646 h 1666"/>
                <a:gd name="T2" fmla="*/ 2147483646 w 2758"/>
                <a:gd name="T3" fmla="*/ 2147483646 h 1666"/>
                <a:gd name="T4" fmla="*/ 2147483646 w 2758"/>
                <a:gd name="T5" fmla="*/ 2147483646 h 1666"/>
                <a:gd name="T6" fmla="*/ 2147483646 w 2758"/>
                <a:gd name="T7" fmla="*/ 2147483646 h 1666"/>
                <a:gd name="T8" fmla="*/ 2147483646 w 2758"/>
                <a:gd name="T9" fmla="*/ 2147483646 h 1666"/>
                <a:gd name="T10" fmla="*/ 2147483646 w 2758"/>
                <a:gd name="T11" fmla="*/ 2147483646 h 1666"/>
                <a:gd name="T12" fmla="*/ 2147483646 w 2758"/>
                <a:gd name="T13" fmla="*/ 2147483646 h 1666"/>
                <a:gd name="T14" fmla="*/ 2147483646 w 2758"/>
                <a:gd name="T15" fmla="*/ 2147483646 h 1666"/>
                <a:gd name="T16" fmla="*/ 2147483646 w 2758"/>
                <a:gd name="T17" fmla="*/ 2147483646 h 1666"/>
                <a:gd name="T18" fmla="*/ 2147483646 w 2758"/>
                <a:gd name="T19" fmla="*/ 2147483646 h 1666"/>
                <a:gd name="T20" fmla="*/ 2147483646 w 2758"/>
                <a:gd name="T21" fmla="*/ 2147483646 h 1666"/>
                <a:gd name="T22" fmla="*/ 2147483646 w 2758"/>
                <a:gd name="T23" fmla="*/ 2147483646 h 1666"/>
                <a:gd name="T24" fmla="*/ 2147483646 w 2758"/>
                <a:gd name="T25" fmla="*/ 2147483646 h 1666"/>
                <a:gd name="T26" fmla="*/ 2147483646 w 2758"/>
                <a:gd name="T27" fmla="*/ 2147483646 h 1666"/>
                <a:gd name="T28" fmla="*/ 2147483646 w 2758"/>
                <a:gd name="T29" fmla="*/ 2147483646 h 1666"/>
                <a:gd name="T30" fmla="*/ 2147483646 w 2758"/>
                <a:gd name="T31" fmla="*/ 2147483646 h 1666"/>
                <a:gd name="T32" fmla="*/ 2147483646 w 2758"/>
                <a:gd name="T33" fmla="*/ 2147483646 h 1666"/>
                <a:gd name="T34" fmla="*/ 2147483646 w 2758"/>
                <a:gd name="T35" fmla="*/ 2147483646 h 1666"/>
                <a:gd name="T36" fmla="*/ 2147483646 w 2758"/>
                <a:gd name="T37" fmla="*/ 2147483646 h 1666"/>
                <a:gd name="T38" fmla="*/ 2147483646 w 2758"/>
                <a:gd name="T39" fmla="*/ 2147483646 h 1666"/>
                <a:gd name="T40" fmla="*/ 2147483646 w 2758"/>
                <a:gd name="T41" fmla="*/ 2147483646 h 1666"/>
                <a:gd name="T42" fmla="*/ 2147483646 w 2758"/>
                <a:gd name="T43" fmla="*/ 2147483646 h 1666"/>
                <a:gd name="T44" fmla="*/ 2147483646 w 2758"/>
                <a:gd name="T45" fmla="*/ 2147483646 h 1666"/>
                <a:gd name="T46" fmla="*/ 2147483646 w 2758"/>
                <a:gd name="T47" fmla="*/ 2147483646 h 1666"/>
                <a:gd name="T48" fmla="*/ 2147483646 w 2758"/>
                <a:gd name="T49" fmla="*/ 2147483646 h 1666"/>
                <a:gd name="T50" fmla="*/ 2147483646 w 2758"/>
                <a:gd name="T51" fmla="*/ 2147483646 h 1666"/>
                <a:gd name="T52" fmla="*/ 2147483646 w 2758"/>
                <a:gd name="T53" fmla="*/ 2147483646 h 1666"/>
                <a:gd name="T54" fmla="*/ 2147483646 w 2758"/>
                <a:gd name="T55" fmla="*/ 2147483646 h 1666"/>
                <a:gd name="T56" fmla="*/ 2147483646 w 2758"/>
                <a:gd name="T57" fmla="*/ 2147483646 h 1666"/>
                <a:gd name="T58" fmla="*/ 2147483646 w 2758"/>
                <a:gd name="T59" fmla="*/ 2147483646 h 1666"/>
                <a:gd name="T60" fmla="*/ 2147483646 w 2758"/>
                <a:gd name="T61" fmla="*/ 2147483646 h 1666"/>
                <a:gd name="T62" fmla="*/ 2147483646 w 2758"/>
                <a:gd name="T63" fmla="*/ 2147483646 h 1666"/>
                <a:gd name="T64" fmla="*/ 2147483646 w 2758"/>
                <a:gd name="T65" fmla="*/ 2147483646 h 1666"/>
                <a:gd name="T66" fmla="*/ 2147483646 w 2758"/>
                <a:gd name="T67" fmla="*/ 2147483646 h 1666"/>
                <a:gd name="T68" fmla="*/ 2147483646 w 2758"/>
                <a:gd name="T69" fmla="*/ 2147483646 h 1666"/>
                <a:gd name="T70" fmla="*/ 2147483646 w 2758"/>
                <a:gd name="T71" fmla="*/ 2147483646 h 1666"/>
                <a:gd name="T72" fmla="*/ 2147483646 w 2758"/>
                <a:gd name="T73" fmla="*/ 2147483646 h 1666"/>
                <a:gd name="T74" fmla="*/ 2147483646 w 2758"/>
                <a:gd name="T75" fmla="*/ 2147483646 h 1666"/>
                <a:gd name="T76" fmla="*/ 2147483646 w 2758"/>
                <a:gd name="T77" fmla="*/ 2147483646 h 1666"/>
                <a:gd name="T78" fmla="*/ 2147483646 w 2758"/>
                <a:gd name="T79" fmla="*/ 2147483646 h 1666"/>
                <a:gd name="T80" fmla="*/ 2147483646 w 2758"/>
                <a:gd name="T81" fmla="*/ 2147483646 h 1666"/>
                <a:gd name="T82" fmla="*/ 2147483646 w 2758"/>
                <a:gd name="T83" fmla="*/ 2147483646 h 1666"/>
                <a:gd name="T84" fmla="*/ 2147483646 w 2758"/>
                <a:gd name="T85" fmla="*/ 2147483646 h 1666"/>
                <a:gd name="T86" fmla="*/ 2147483646 w 2758"/>
                <a:gd name="T87" fmla="*/ 2147483646 h 1666"/>
                <a:gd name="T88" fmla="*/ 2147483646 w 2758"/>
                <a:gd name="T89" fmla="*/ 2147483646 h 1666"/>
                <a:gd name="T90" fmla="*/ 2147483646 w 2758"/>
                <a:gd name="T91" fmla="*/ 2147483646 h 1666"/>
                <a:gd name="T92" fmla="*/ 2147483646 w 2758"/>
                <a:gd name="T93" fmla="*/ 2147483646 h 1666"/>
                <a:gd name="T94" fmla="*/ 2147483646 w 2758"/>
                <a:gd name="T95" fmla="*/ 2147483646 h 1666"/>
                <a:gd name="T96" fmla="*/ 2147483646 w 2758"/>
                <a:gd name="T97" fmla="*/ 2147483646 h 1666"/>
                <a:gd name="T98" fmla="*/ 2147483646 w 2758"/>
                <a:gd name="T99" fmla="*/ 2147483646 h 1666"/>
                <a:gd name="T100" fmla="*/ 2147483646 w 2758"/>
                <a:gd name="T101" fmla="*/ 2147483646 h 1666"/>
                <a:gd name="T102" fmla="*/ 2147483646 w 2758"/>
                <a:gd name="T103" fmla="*/ 2147483646 h 1666"/>
                <a:gd name="T104" fmla="*/ 2147483646 w 2758"/>
                <a:gd name="T105" fmla="*/ 2147483646 h 1666"/>
                <a:gd name="T106" fmla="*/ 2147483646 w 2758"/>
                <a:gd name="T107" fmla="*/ 2147483646 h 1666"/>
                <a:gd name="T108" fmla="*/ 2147483646 w 2758"/>
                <a:gd name="T109" fmla="*/ 2147483646 h 1666"/>
                <a:gd name="T110" fmla="*/ 2147483646 w 2758"/>
                <a:gd name="T111" fmla="*/ 2147483646 h 1666"/>
                <a:gd name="T112" fmla="*/ 2147483646 w 2758"/>
                <a:gd name="T113" fmla="*/ 2147483646 h 1666"/>
                <a:gd name="T114" fmla="*/ 2147483646 w 2758"/>
                <a:gd name="T115" fmla="*/ 2147483646 h 1666"/>
                <a:gd name="T116" fmla="*/ 2147483646 w 2758"/>
                <a:gd name="T117" fmla="*/ 2147483646 h 1666"/>
                <a:gd name="T118" fmla="*/ 2147483646 w 2758"/>
                <a:gd name="T119" fmla="*/ 2147483646 h 1666"/>
                <a:gd name="T120" fmla="*/ 2147483646 w 2758"/>
                <a:gd name="T121" fmla="*/ 2147483646 h 1666"/>
                <a:gd name="T122" fmla="*/ 2147483646 w 2758"/>
                <a:gd name="T123" fmla="*/ 2147483646 h 1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58" h="1666">
                  <a:moveTo>
                    <a:pt x="931" y="1269"/>
                  </a:moveTo>
                  <a:lnTo>
                    <a:pt x="895" y="1297"/>
                  </a:lnTo>
                  <a:lnTo>
                    <a:pt x="864" y="1328"/>
                  </a:lnTo>
                  <a:lnTo>
                    <a:pt x="839" y="1359"/>
                  </a:lnTo>
                  <a:lnTo>
                    <a:pt x="816" y="1392"/>
                  </a:lnTo>
                  <a:lnTo>
                    <a:pt x="1102" y="1555"/>
                  </a:lnTo>
                  <a:lnTo>
                    <a:pt x="1172" y="1557"/>
                  </a:lnTo>
                  <a:lnTo>
                    <a:pt x="1210" y="1555"/>
                  </a:lnTo>
                  <a:lnTo>
                    <a:pt x="1243" y="1547"/>
                  </a:lnTo>
                  <a:lnTo>
                    <a:pt x="1269" y="1535"/>
                  </a:lnTo>
                  <a:lnTo>
                    <a:pt x="1293" y="1518"/>
                  </a:lnTo>
                  <a:lnTo>
                    <a:pt x="1310" y="1495"/>
                  </a:lnTo>
                  <a:lnTo>
                    <a:pt x="1323" y="1466"/>
                  </a:lnTo>
                  <a:lnTo>
                    <a:pt x="1331" y="1434"/>
                  </a:lnTo>
                  <a:lnTo>
                    <a:pt x="1333" y="1397"/>
                  </a:lnTo>
                  <a:lnTo>
                    <a:pt x="1164" y="1397"/>
                  </a:lnTo>
                  <a:lnTo>
                    <a:pt x="931" y="1269"/>
                  </a:lnTo>
                  <a:close/>
                  <a:moveTo>
                    <a:pt x="1060" y="975"/>
                  </a:moveTo>
                  <a:lnTo>
                    <a:pt x="1026" y="983"/>
                  </a:lnTo>
                  <a:lnTo>
                    <a:pt x="993" y="992"/>
                  </a:lnTo>
                  <a:lnTo>
                    <a:pt x="964" y="1006"/>
                  </a:lnTo>
                  <a:lnTo>
                    <a:pt x="937" y="1021"/>
                  </a:lnTo>
                  <a:lnTo>
                    <a:pt x="912" y="1040"/>
                  </a:lnTo>
                  <a:lnTo>
                    <a:pt x="891" y="1061"/>
                  </a:lnTo>
                  <a:lnTo>
                    <a:pt x="872" y="1084"/>
                  </a:lnTo>
                  <a:lnTo>
                    <a:pt x="855" y="1111"/>
                  </a:lnTo>
                  <a:lnTo>
                    <a:pt x="1195" y="1292"/>
                  </a:lnTo>
                  <a:lnTo>
                    <a:pt x="1352" y="1296"/>
                  </a:lnTo>
                  <a:lnTo>
                    <a:pt x="1392" y="1294"/>
                  </a:lnTo>
                  <a:lnTo>
                    <a:pt x="1427" y="1288"/>
                  </a:lnTo>
                  <a:lnTo>
                    <a:pt x="1456" y="1276"/>
                  </a:lnTo>
                  <a:lnTo>
                    <a:pt x="1481" y="1263"/>
                  </a:lnTo>
                  <a:lnTo>
                    <a:pt x="1500" y="1244"/>
                  </a:lnTo>
                  <a:lnTo>
                    <a:pt x="1513" y="1221"/>
                  </a:lnTo>
                  <a:lnTo>
                    <a:pt x="1521" y="1192"/>
                  </a:lnTo>
                  <a:lnTo>
                    <a:pt x="1523" y="1161"/>
                  </a:lnTo>
                  <a:lnTo>
                    <a:pt x="1521" y="1142"/>
                  </a:lnTo>
                  <a:lnTo>
                    <a:pt x="1517" y="1121"/>
                  </a:lnTo>
                  <a:lnTo>
                    <a:pt x="1510" y="1096"/>
                  </a:lnTo>
                  <a:lnTo>
                    <a:pt x="1498" y="1071"/>
                  </a:lnTo>
                  <a:lnTo>
                    <a:pt x="1241" y="1075"/>
                  </a:lnTo>
                  <a:lnTo>
                    <a:pt x="1060" y="975"/>
                  </a:lnTo>
                  <a:close/>
                  <a:moveTo>
                    <a:pt x="1137" y="668"/>
                  </a:moveTo>
                  <a:lnTo>
                    <a:pt x="1104" y="670"/>
                  </a:lnTo>
                  <a:lnTo>
                    <a:pt x="1074" y="676"/>
                  </a:lnTo>
                  <a:lnTo>
                    <a:pt x="1047" y="687"/>
                  </a:lnTo>
                  <a:lnTo>
                    <a:pt x="1020" y="702"/>
                  </a:lnTo>
                  <a:lnTo>
                    <a:pt x="997" y="722"/>
                  </a:lnTo>
                  <a:lnTo>
                    <a:pt x="976" y="745"/>
                  </a:lnTo>
                  <a:lnTo>
                    <a:pt x="954" y="772"/>
                  </a:lnTo>
                  <a:lnTo>
                    <a:pt x="937" y="804"/>
                  </a:lnTo>
                  <a:lnTo>
                    <a:pt x="1269" y="969"/>
                  </a:lnTo>
                  <a:lnTo>
                    <a:pt x="1454" y="971"/>
                  </a:lnTo>
                  <a:lnTo>
                    <a:pt x="1502" y="969"/>
                  </a:lnTo>
                  <a:lnTo>
                    <a:pt x="1542" y="962"/>
                  </a:lnTo>
                  <a:lnTo>
                    <a:pt x="1579" y="952"/>
                  </a:lnTo>
                  <a:lnTo>
                    <a:pt x="1608" y="937"/>
                  </a:lnTo>
                  <a:lnTo>
                    <a:pt x="1631" y="916"/>
                  </a:lnTo>
                  <a:lnTo>
                    <a:pt x="1646" y="893"/>
                  </a:lnTo>
                  <a:lnTo>
                    <a:pt x="1656" y="864"/>
                  </a:lnTo>
                  <a:lnTo>
                    <a:pt x="1659" y="833"/>
                  </a:lnTo>
                  <a:lnTo>
                    <a:pt x="1657" y="810"/>
                  </a:lnTo>
                  <a:lnTo>
                    <a:pt x="1650" y="789"/>
                  </a:lnTo>
                  <a:lnTo>
                    <a:pt x="1640" y="772"/>
                  </a:lnTo>
                  <a:lnTo>
                    <a:pt x="1625" y="758"/>
                  </a:lnTo>
                  <a:lnTo>
                    <a:pt x="1604" y="749"/>
                  </a:lnTo>
                  <a:lnTo>
                    <a:pt x="1579" y="741"/>
                  </a:lnTo>
                  <a:lnTo>
                    <a:pt x="1550" y="735"/>
                  </a:lnTo>
                  <a:lnTo>
                    <a:pt x="1517" y="733"/>
                  </a:lnTo>
                  <a:lnTo>
                    <a:pt x="1293" y="733"/>
                  </a:lnTo>
                  <a:lnTo>
                    <a:pt x="1273" y="718"/>
                  </a:lnTo>
                  <a:lnTo>
                    <a:pt x="1254" y="704"/>
                  </a:lnTo>
                  <a:lnTo>
                    <a:pt x="1233" y="693"/>
                  </a:lnTo>
                  <a:lnTo>
                    <a:pt x="1214" y="683"/>
                  </a:lnTo>
                  <a:lnTo>
                    <a:pt x="1195" y="678"/>
                  </a:lnTo>
                  <a:lnTo>
                    <a:pt x="1175" y="672"/>
                  </a:lnTo>
                  <a:lnTo>
                    <a:pt x="1156" y="668"/>
                  </a:lnTo>
                  <a:lnTo>
                    <a:pt x="1137" y="668"/>
                  </a:lnTo>
                  <a:close/>
                  <a:moveTo>
                    <a:pt x="1694" y="240"/>
                  </a:moveTo>
                  <a:lnTo>
                    <a:pt x="1898" y="466"/>
                  </a:lnTo>
                  <a:lnTo>
                    <a:pt x="1874" y="497"/>
                  </a:lnTo>
                  <a:lnTo>
                    <a:pt x="1855" y="520"/>
                  </a:lnTo>
                  <a:lnTo>
                    <a:pt x="2251" y="518"/>
                  </a:lnTo>
                  <a:lnTo>
                    <a:pt x="2303" y="516"/>
                  </a:lnTo>
                  <a:lnTo>
                    <a:pt x="2351" y="516"/>
                  </a:lnTo>
                  <a:lnTo>
                    <a:pt x="2395" y="512"/>
                  </a:lnTo>
                  <a:lnTo>
                    <a:pt x="2435" y="511"/>
                  </a:lnTo>
                  <a:lnTo>
                    <a:pt x="2474" y="505"/>
                  </a:lnTo>
                  <a:lnTo>
                    <a:pt x="2508" y="501"/>
                  </a:lnTo>
                  <a:lnTo>
                    <a:pt x="2539" y="493"/>
                  </a:lnTo>
                  <a:lnTo>
                    <a:pt x="2568" y="488"/>
                  </a:lnTo>
                  <a:lnTo>
                    <a:pt x="2593" y="478"/>
                  </a:lnTo>
                  <a:lnTo>
                    <a:pt x="2614" y="470"/>
                  </a:lnTo>
                  <a:lnTo>
                    <a:pt x="2631" y="459"/>
                  </a:lnTo>
                  <a:lnTo>
                    <a:pt x="2647" y="449"/>
                  </a:lnTo>
                  <a:lnTo>
                    <a:pt x="2658" y="436"/>
                  </a:lnTo>
                  <a:lnTo>
                    <a:pt x="2666" y="424"/>
                  </a:lnTo>
                  <a:lnTo>
                    <a:pt x="2672" y="411"/>
                  </a:lnTo>
                  <a:lnTo>
                    <a:pt x="2673" y="395"/>
                  </a:lnTo>
                  <a:lnTo>
                    <a:pt x="2672" y="380"/>
                  </a:lnTo>
                  <a:lnTo>
                    <a:pt x="2668" y="363"/>
                  </a:lnTo>
                  <a:lnTo>
                    <a:pt x="2662" y="349"/>
                  </a:lnTo>
                  <a:lnTo>
                    <a:pt x="2652" y="336"/>
                  </a:lnTo>
                  <a:lnTo>
                    <a:pt x="2639" y="324"/>
                  </a:lnTo>
                  <a:lnTo>
                    <a:pt x="2625" y="313"/>
                  </a:lnTo>
                  <a:lnTo>
                    <a:pt x="2608" y="301"/>
                  </a:lnTo>
                  <a:lnTo>
                    <a:pt x="2587" y="294"/>
                  </a:lnTo>
                  <a:lnTo>
                    <a:pt x="2566" y="284"/>
                  </a:lnTo>
                  <a:lnTo>
                    <a:pt x="2541" y="278"/>
                  </a:lnTo>
                  <a:lnTo>
                    <a:pt x="2512" y="273"/>
                  </a:lnTo>
                  <a:lnTo>
                    <a:pt x="2481" y="267"/>
                  </a:lnTo>
                  <a:lnTo>
                    <a:pt x="2449" y="263"/>
                  </a:lnTo>
                  <a:lnTo>
                    <a:pt x="2412" y="261"/>
                  </a:lnTo>
                  <a:lnTo>
                    <a:pt x="2374" y="259"/>
                  </a:lnTo>
                  <a:lnTo>
                    <a:pt x="2334" y="259"/>
                  </a:lnTo>
                  <a:lnTo>
                    <a:pt x="1694" y="240"/>
                  </a:lnTo>
                  <a:close/>
                  <a:moveTo>
                    <a:pt x="1060" y="109"/>
                  </a:moveTo>
                  <a:lnTo>
                    <a:pt x="1039" y="117"/>
                  </a:lnTo>
                  <a:lnTo>
                    <a:pt x="1018" y="125"/>
                  </a:lnTo>
                  <a:lnTo>
                    <a:pt x="993" y="134"/>
                  </a:lnTo>
                  <a:lnTo>
                    <a:pt x="966" y="146"/>
                  </a:lnTo>
                  <a:lnTo>
                    <a:pt x="937" y="159"/>
                  </a:lnTo>
                  <a:lnTo>
                    <a:pt x="906" y="173"/>
                  </a:lnTo>
                  <a:lnTo>
                    <a:pt x="872" y="188"/>
                  </a:lnTo>
                  <a:lnTo>
                    <a:pt x="835" y="203"/>
                  </a:lnTo>
                  <a:lnTo>
                    <a:pt x="799" y="221"/>
                  </a:lnTo>
                  <a:lnTo>
                    <a:pt x="757" y="240"/>
                  </a:lnTo>
                  <a:lnTo>
                    <a:pt x="714" y="261"/>
                  </a:lnTo>
                  <a:lnTo>
                    <a:pt x="670" y="282"/>
                  </a:lnTo>
                  <a:lnTo>
                    <a:pt x="622" y="305"/>
                  </a:lnTo>
                  <a:lnTo>
                    <a:pt x="572" y="328"/>
                  </a:lnTo>
                  <a:lnTo>
                    <a:pt x="520" y="353"/>
                  </a:lnTo>
                  <a:lnTo>
                    <a:pt x="467" y="380"/>
                  </a:lnTo>
                  <a:lnTo>
                    <a:pt x="150" y="380"/>
                  </a:lnTo>
                  <a:lnTo>
                    <a:pt x="123" y="480"/>
                  </a:lnTo>
                  <a:lnTo>
                    <a:pt x="104" y="580"/>
                  </a:lnTo>
                  <a:lnTo>
                    <a:pt x="92" y="679"/>
                  </a:lnTo>
                  <a:lnTo>
                    <a:pt x="88" y="779"/>
                  </a:lnTo>
                  <a:lnTo>
                    <a:pt x="92" y="875"/>
                  </a:lnTo>
                  <a:lnTo>
                    <a:pt x="102" y="971"/>
                  </a:lnTo>
                  <a:lnTo>
                    <a:pt x="119" y="1069"/>
                  </a:lnTo>
                  <a:lnTo>
                    <a:pt x="142" y="1169"/>
                  </a:lnTo>
                  <a:lnTo>
                    <a:pt x="378" y="1169"/>
                  </a:lnTo>
                  <a:lnTo>
                    <a:pt x="417" y="1228"/>
                  </a:lnTo>
                  <a:lnTo>
                    <a:pt x="459" y="1286"/>
                  </a:lnTo>
                  <a:lnTo>
                    <a:pt x="501" y="1340"/>
                  </a:lnTo>
                  <a:lnTo>
                    <a:pt x="545" y="1390"/>
                  </a:lnTo>
                  <a:lnTo>
                    <a:pt x="591" y="1438"/>
                  </a:lnTo>
                  <a:lnTo>
                    <a:pt x="640" y="1482"/>
                  </a:lnTo>
                  <a:lnTo>
                    <a:pt x="688" y="1524"/>
                  </a:lnTo>
                  <a:lnTo>
                    <a:pt x="737" y="1562"/>
                  </a:lnTo>
                  <a:lnTo>
                    <a:pt x="757" y="1566"/>
                  </a:lnTo>
                  <a:lnTo>
                    <a:pt x="774" y="1568"/>
                  </a:lnTo>
                  <a:lnTo>
                    <a:pt x="787" y="1570"/>
                  </a:lnTo>
                  <a:lnTo>
                    <a:pt x="797" y="1570"/>
                  </a:lnTo>
                  <a:lnTo>
                    <a:pt x="805" y="1570"/>
                  </a:lnTo>
                  <a:lnTo>
                    <a:pt x="814" y="1570"/>
                  </a:lnTo>
                  <a:lnTo>
                    <a:pt x="826" y="1568"/>
                  </a:lnTo>
                  <a:lnTo>
                    <a:pt x="839" y="1566"/>
                  </a:lnTo>
                  <a:lnTo>
                    <a:pt x="855" y="1564"/>
                  </a:lnTo>
                  <a:lnTo>
                    <a:pt x="872" y="1562"/>
                  </a:lnTo>
                  <a:lnTo>
                    <a:pt x="891" y="1559"/>
                  </a:lnTo>
                  <a:lnTo>
                    <a:pt x="912" y="1555"/>
                  </a:lnTo>
                  <a:lnTo>
                    <a:pt x="695" y="1441"/>
                  </a:lnTo>
                  <a:lnTo>
                    <a:pt x="720" y="1380"/>
                  </a:lnTo>
                  <a:lnTo>
                    <a:pt x="753" y="1322"/>
                  </a:lnTo>
                  <a:lnTo>
                    <a:pt x="791" y="1267"/>
                  </a:lnTo>
                  <a:lnTo>
                    <a:pt x="835" y="1215"/>
                  </a:lnTo>
                  <a:lnTo>
                    <a:pt x="728" y="1155"/>
                  </a:lnTo>
                  <a:lnTo>
                    <a:pt x="753" y="1107"/>
                  </a:lnTo>
                  <a:lnTo>
                    <a:pt x="778" y="1065"/>
                  </a:lnTo>
                  <a:lnTo>
                    <a:pt x="803" y="1027"/>
                  </a:lnTo>
                  <a:lnTo>
                    <a:pt x="830" y="994"/>
                  </a:lnTo>
                  <a:lnTo>
                    <a:pt x="855" y="967"/>
                  </a:lnTo>
                  <a:lnTo>
                    <a:pt x="883" y="942"/>
                  </a:lnTo>
                  <a:lnTo>
                    <a:pt x="910" y="925"/>
                  </a:lnTo>
                  <a:lnTo>
                    <a:pt x="939" y="912"/>
                  </a:lnTo>
                  <a:lnTo>
                    <a:pt x="816" y="846"/>
                  </a:lnTo>
                  <a:lnTo>
                    <a:pt x="832" y="812"/>
                  </a:lnTo>
                  <a:lnTo>
                    <a:pt x="849" y="781"/>
                  </a:lnTo>
                  <a:lnTo>
                    <a:pt x="864" y="750"/>
                  </a:lnTo>
                  <a:lnTo>
                    <a:pt x="882" y="724"/>
                  </a:lnTo>
                  <a:lnTo>
                    <a:pt x="899" y="697"/>
                  </a:lnTo>
                  <a:lnTo>
                    <a:pt x="918" y="674"/>
                  </a:lnTo>
                  <a:lnTo>
                    <a:pt x="937" y="653"/>
                  </a:lnTo>
                  <a:lnTo>
                    <a:pt x="956" y="633"/>
                  </a:lnTo>
                  <a:lnTo>
                    <a:pt x="976" y="616"/>
                  </a:lnTo>
                  <a:lnTo>
                    <a:pt x="997" y="603"/>
                  </a:lnTo>
                  <a:lnTo>
                    <a:pt x="1020" y="591"/>
                  </a:lnTo>
                  <a:lnTo>
                    <a:pt x="1041" y="580"/>
                  </a:lnTo>
                  <a:lnTo>
                    <a:pt x="1064" y="572"/>
                  </a:lnTo>
                  <a:lnTo>
                    <a:pt x="1087" y="566"/>
                  </a:lnTo>
                  <a:lnTo>
                    <a:pt x="1112" y="564"/>
                  </a:lnTo>
                  <a:lnTo>
                    <a:pt x="1137" y="562"/>
                  </a:lnTo>
                  <a:lnTo>
                    <a:pt x="1181" y="566"/>
                  </a:lnTo>
                  <a:lnTo>
                    <a:pt x="1225" y="578"/>
                  </a:lnTo>
                  <a:lnTo>
                    <a:pt x="1248" y="585"/>
                  </a:lnTo>
                  <a:lnTo>
                    <a:pt x="1271" y="597"/>
                  </a:lnTo>
                  <a:lnTo>
                    <a:pt x="1294" y="610"/>
                  </a:lnTo>
                  <a:lnTo>
                    <a:pt x="1317" y="624"/>
                  </a:lnTo>
                  <a:lnTo>
                    <a:pt x="1477" y="622"/>
                  </a:lnTo>
                  <a:lnTo>
                    <a:pt x="1431" y="599"/>
                  </a:lnTo>
                  <a:lnTo>
                    <a:pt x="1385" y="568"/>
                  </a:lnTo>
                  <a:lnTo>
                    <a:pt x="1335" y="530"/>
                  </a:lnTo>
                  <a:lnTo>
                    <a:pt x="1285" y="484"/>
                  </a:lnTo>
                  <a:lnTo>
                    <a:pt x="1248" y="505"/>
                  </a:lnTo>
                  <a:lnTo>
                    <a:pt x="1214" y="524"/>
                  </a:lnTo>
                  <a:lnTo>
                    <a:pt x="1177" y="539"/>
                  </a:lnTo>
                  <a:lnTo>
                    <a:pt x="1139" y="553"/>
                  </a:lnTo>
                  <a:lnTo>
                    <a:pt x="1102" y="562"/>
                  </a:lnTo>
                  <a:lnTo>
                    <a:pt x="1064" y="570"/>
                  </a:lnTo>
                  <a:lnTo>
                    <a:pt x="1026" y="574"/>
                  </a:lnTo>
                  <a:lnTo>
                    <a:pt x="987" y="576"/>
                  </a:lnTo>
                  <a:lnTo>
                    <a:pt x="947" y="572"/>
                  </a:lnTo>
                  <a:lnTo>
                    <a:pt x="943" y="466"/>
                  </a:lnTo>
                  <a:lnTo>
                    <a:pt x="972" y="468"/>
                  </a:lnTo>
                  <a:lnTo>
                    <a:pt x="1014" y="466"/>
                  </a:lnTo>
                  <a:lnTo>
                    <a:pt x="1056" y="461"/>
                  </a:lnTo>
                  <a:lnTo>
                    <a:pt x="1099" y="453"/>
                  </a:lnTo>
                  <a:lnTo>
                    <a:pt x="1141" y="441"/>
                  </a:lnTo>
                  <a:lnTo>
                    <a:pt x="1181" y="424"/>
                  </a:lnTo>
                  <a:lnTo>
                    <a:pt x="1221" y="405"/>
                  </a:lnTo>
                  <a:lnTo>
                    <a:pt x="1262" y="384"/>
                  </a:lnTo>
                  <a:lnTo>
                    <a:pt x="1302" y="357"/>
                  </a:lnTo>
                  <a:lnTo>
                    <a:pt x="1339" y="401"/>
                  </a:lnTo>
                  <a:lnTo>
                    <a:pt x="1375" y="440"/>
                  </a:lnTo>
                  <a:lnTo>
                    <a:pt x="1414" y="474"/>
                  </a:lnTo>
                  <a:lnTo>
                    <a:pt x="1450" y="499"/>
                  </a:lnTo>
                  <a:lnTo>
                    <a:pt x="1487" y="520"/>
                  </a:lnTo>
                  <a:lnTo>
                    <a:pt x="1525" y="536"/>
                  </a:lnTo>
                  <a:lnTo>
                    <a:pt x="1561" y="545"/>
                  </a:lnTo>
                  <a:lnTo>
                    <a:pt x="1600" y="547"/>
                  </a:lnTo>
                  <a:lnTo>
                    <a:pt x="1623" y="547"/>
                  </a:lnTo>
                  <a:lnTo>
                    <a:pt x="1646" y="543"/>
                  </a:lnTo>
                  <a:lnTo>
                    <a:pt x="1669" y="536"/>
                  </a:lnTo>
                  <a:lnTo>
                    <a:pt x="1692" y="526"/>
                  </a:lnTo>
                  <a:lnTo>
                    <a:pt x="1713" y="514"/>
                  </a:lnTo>
                  <a:lnTo>
                    <a:pt x="1734" y="501"/>
                  </a:lnTo>
                  <a:lnTo>
                    <a:pt x="1753" y="484"/>
                  </a:lnTo>
                  <a:lnTo>
                    <a:pt x="1773" y="464"/>
                  </a:lnTo>
                  <a:lnTo>
                    <a:pt x="1502" y="155"/>
                  </a:lnTo>
                  <a:lnTo>
                    <a:pt x="1060" y="109"/>
                  </a:lnTo>
                  <a:close/>
                  <a:moveTo>
                    <a:pt x="1054" y="0"/>
                  </a:moveTo>
                  <a:lnTo>
                    <a:pt x="1536" y="54"/>
                  </a:lnTo>
                  <a:lnTo>
                    <a:pt x="1608" y="134"/>
                  </a:lnTo>
                  <a:lnTo>
                    <a:pt x="2318" y="154"/>
                  </a:lnTo>
                  <a:lnTo>
                    <a:pt x="2378" y="155"/>
                  </a:lnTo>
                  <a:lnTo>
                    <a:pt x="2431" y="157"/>
                  </a:lnTo>
                  <a:lnTo>
                    <a:pt x="2481" y="161"/>
                  </a:lnTo>
                  <a:lnTo>
                    <a:pt x="2528" y="167"/>
                  </a:lnTo>
                  <a:lnTo>
                    <a:pt x="2568" y="175"/>
                  </a:lnTo>
                  <a:lnTo>
                    <a:pt x="2602" y="184"/>
                  </a:lnTo>
                  <a:lnTo>
                    <a:pt x="2635" y="196"/>
                  </a:lnTo>
                  <a:lnTo>
                    <a:pt x="2662" y="207"/>
                  </a:lnTo>
                  <a:lnTo>
                    <a:pt x="2683" y="223"/>
                  </a:lnTo>
                  <a:lnTo>
                    <a:pt x="2704" y="240"/>
                  </a:lnTo>
                  <a:lnTo>
                    <a:pt x="2720" y="259"/>
                  </a:lnTo>
                  <a:lnTo>
                    <a:pt x="2735" y="280"/>
                  </a:lnTo>
                  <a:lnTo>
                    <a:pt x="2745" y="305"/>
                  </a:lnTo>
                  <a:lnTo>
                    <a:pt x="2752" y="332"/>
                  </a:lnTo>
                  <a:lnTo>
                    <a:pt x="2756" y="361"/>
                  </a:lnTo>
                  <a:lnTo>
                    <a:pt x="2758" y="393"/>
                  </a:lnTo>
                  <a:lnTo>
                    <a:pt x="2756" y="420"/>
                  </a:lnTo>
                  <a:lnTo>
                    <a:pt x="2752" y="447"/>
                  </a:lnTo>
                  <a:lnTo>
                    <a:pt x="2745" y="470"/>
                  </a:lnTo>
                  <a:lnTo>
                    <a:pt x="2733" y="493"/>
                  </a:lnTo>
                  <a:lnTo>
                    <a:pt x="2720" y="514"/>
                  </a:lnTo>
                  <a:lnTo>
                    <a:pt x="2700" y="532"/>
                  </a:lnTo>
                  <a:lnTo>
                    <a:pt x="2681" y="549"/>
                  </a:lnTo>
                  <a:lnTo>
                    <a:pt x="2656" y="564"/>
                  </a:lnTo>
                  <a:lnTo>
                    <a:pt x="2629" y="578"/>
                  </a:lnTo>
                  <a:lnTo>
                    <a:pt x="2599" y="589"/>
                  </a:lnTo>
                  <a:lnTo>
                    <a:pt x="2566" y="601"/>
                  </a:lnTo>
                  <a:lnTo>
                    <a:pt x="2529" y="608"/>
                  </a:lnTo>
                  <a:lnTo>
                    <a:pt x="2489" y="614"/>
                  </a:lnTo>
                  <a:lnTo>
                    <a:pt x="2447" y="618"/>
                  </a:lnTo>
                  <a:lnTo>
                    <a:pt x="2401" y="622"/>
                  </a:lnTo>
                  <a:lnTo>
                    <a:pt x="2353" y="622"/>
                  </a:lnTo>
                  <a:lnTo>
                    <a:pt x="1725" y="631"/>
                  </a:lnTo>
                  <a:lnTo>
                    <a:pt x="1661" y="649"/>
                  </a:lnTo>
                  <a:lnTo>
                    <a:pt x="1682" y="666"/>
                  </a:lnTo>
                  <a:lnTo>
                    <a:pt x="1700" y="685"/>
                  </a:lnTo>
                  <a:lnTo>
                    <a:pt x="1715" y="704"/>
                  </a:lnTo>
                  <a:lnTo>
                    <a:pt x="1727" y="727"/>
                  </a:lnTo>
                  <a:lnTo>
                    <a:pt x="1736" y="750"/>
                  </a:lnTo>
                  <a:lnTo>
                    <a:pt x="1744" y="777"/>
                  </a:lnTo>
                  <a:lnTo>
                    <a:pt x="1748" y="804"/>
                  </a:lnTo>
                  <a:lnTo>
                    <a:pt x="1748" y="835"/>
                  </a:lnTo>
                  <a:lnTo>
                    <a:pt x="1746" y="875"/>
                  </a:lnTo>
                  <a:lnTo>
                    <a:pt x="1738" y="912"/>
                  </a:lnTo>
                  <a:lnTo>
                    <a:pt x="1727" y="944"/>
                  </a:lnTo>
                  <a:lnTo>
                    <a:pt x="1709" y="973"/>
                  </a:lnTo>
                  <a:lnTo>
                    <a:pt x="1688" y="1000"/>
                  </a:lnTo>
                  <a:lnTo>
                    <a:pt x="1661" y="1021"/>
                  </a:lnTo>
                  <a:lnTo>
                    <a:pt x="1631" y="1040"/>
                  </a:lnTo>
                  <a:lnTo>
                    <a:pt x="1596" y="1056"/>
                  </a:lnTo>
                  <a:lnTo>
                    <a:pt x="1604" y="1084"/>
                  </a:lnTo>
                  <a:lnTo>
                    <a:pt x="1609" y="1111"/>
                  </a:lnTo>
                  <a:lnTo>
                    <a:pt x="1613" y="1136"/>
                  </a:lnTo>
                  <a:lnTo>
                    <a:pt x="1615" y="1159"/>
                  </a:lnTo>
                  <a:lnTo>
                    <a:pt x="1611" y="1207"/>
                  </a:lnTo>
                  <a:lnTo>
                    <a:pt x="1602" y="1251"/>
                  </a:lnTo>
                  <a:lnTo>
                    <a:pt x="1586" y="1290"/>
                  </a:lnTo>
                  <a:lnTo>
                    <a:pt x="1565" y="1321"/>
                  </a:lnTo>
                  <a:lnTo>
                    <a:pt x="1538" y="1347"/>
                  </a:lnTo>
                  <a:lnTo>
                    <a:pt x="1504" y="1370"/>
                  </a:lnTo>
                  <a:lnTo>
                    <a:pt x="1463" y="1386"/>
                  </a:lnTo>
                  <a:lnTo>
                    <a:pt x="1417" y="1397"/>
                  </a:lnTo>
                  <a:lnTo>
                    <a:pt x="1419" y="1416"/>
                  </a:lnTo>
                  <a:lnTo>
                    <a:pt x="1419" y="1432"/>
                  </a:lnTo>
                  <a:lnTo>
                    <a:pt x="1417" y="1459"/>
                  </a:lnTo>
                  <a:lnTo>
                    <a:pt x="1415" y="1486"/>
                  </a:lnTo>
                  <a:lnTo>
                    <a:pt x="1410" y="1511"/>
                  </a:lnTo>
                  <a:lnTo>
                    <a:pt x="1402" y="1532"/>
                  </a:lnTo>
                  <a:lnTo>
                    <a:pt x="1394" y="1553"/>
                  </a:lnTo>
                  <a:lnTo>
                    <a:pt x="1383" y="1572"/>
                  </a:lnTo>
                  <a:lnTo>
                    <a:pt x="1369" y="1589"/>
                  </a:lnTo>
                  <a:lnTo>
                    <a:pt x="1354" y="1605"/>
                  </a:lnTo>
                  <a:lnTo>
                    <a:pt x="1337" y="1618"/>
                  </a:lnTo>
                  <a:lnTo>
                    <a:pt x="1317" y="1630"/>
                  </a:lnTo>
                  <a:lnTo>
                    <a:pt x="1296" y="1639"/>
                  </a:lnTo>
                  <a:lnTo>
                    <a:pt x="1273" y="1649"/>
                  </a:lnTo>
                  <a:lnTo>
                    <a:pt x="1246" y="1654"/>
                  </a:lnTo>
                  <a:lnTo>
                    <a:pt x="1220" y="1658"/>
                  </a:lnTo>
                  <a:lnTo>
                    <a:pt x="1191" y="1662"/>
                  </a:lnTo>
                  <a:lnTo>
                    <a:pt x="1158" y="1662"/>
                  </a:lnTo>
                  <a:lnTo>
                    <a:pt x="1099" y="1658"/>
                  </a:lnTo>
                  <a:lnTo>
                    <a:pt x="1033" y="1624"/>
                  </a:lnTo>
                  <a:lnTo>
                    <a:pt x="979" y="1643"/>
                  </a:lnTo>
                  <a:lnTo>
                    <a:pt x="928" y="1656"/>
                  </a:lnTo>
                  <a:lnTo>
                    <a:pt x="876" y="1664"/>
                  </a:lnTo>
                  <a:lnTo>
                    <a:pt x="828" y="1666"/>
                  </a:lnTo>
                  <a:lnTo>
                    <a:pt x="809" y="1666"/>
                  </a:lnTo>
                  <a:lnTo>
                    <a:pt x="785" y="1664"/>
                  </a:lnTo>
                  <a:lnTo>
                    <a:pt x="757" y="1660"/>
                  </a:lnTo>
                  <a:lnTo>
                    <a:pt x="722" y="1656"/>
                  </a:lnTo>
                  <a:lnTo>
                    <a:pt x="676" y="1626"/>
                  </a:lnTo>
                  <a:lnTo>
                    <a:pt x="628" y="1591"/>
                  </a:lnTo>
                  <a:lnTo>
                    <a:pt x="578" y="1553"/>
                  </a:lnTo>
                  <a:lnTo>
                    <a:pt x="530" y="1509"/>
                  </a:lnTo>
                  <a:lnTo>
                    <a:pt x="482" y="1459"/>
                  </a:lnTo>
                  <a:lnTo>
                    <a:pt x="432" y="1403"/>
                  </a:lnTo>
                  <a:lnTo>
                    <a:pt x="382" y="1344"/>
                  </a:lnTo>
                  <a:lnTo>
                    <a:pt x="332" y="1280"/>
                  </a:lnTo>
                  <a:lnTo>
                    <a:pt x="83" y="1280"/>
                  </a:lnTo>
                  <a:lnTo>
                    <a:pt x="63" y="1219"/>
                  </a:lnTo>
                  <a:lnTo>
                    <a:pt x="46" y="1157"/>
                  </a:lnTo>
                  <a:lnTo>
                    <a:pt x="33" y="1096"/>
                  </a:lnTo>
                  <a:lnTo>
                    <a:pt x="19" y="1036"/>
                  </a:lnTo>
                  <a:lnTo>
                    <a:pt x="11" y="975"/>
                  </a:lnTo>
                  <a:lnTo>
                    <a:pt x="4" y="914"/>
                  </a:lnTo>
                  <a:lnTo>
                    <a:pt x="0" y="854"/>
                  </a:lnTo>
                  <a:lnTo>
                    <a:pt x="0" y="793"/>
                  </a:lnTo>
                  <a:lnTo>
                    <a:pt x="0" y="724"/>
                  </a:lnTo>
                  <a:lnTo>
                    <a:pt x="6" y="656"/>
                  </a:lnTo>
                  <a:lnTo>
                    <a:pt x="11" y="591"/>
                  </a:lnTo>
                  <a:lnTo>
                    <a:pt x="23" y="526"/>
                  </a:lnTo>
                  <a:lnTo>
                    <a:pt x="34" y="463"/>
                  </a:lnTo>
                  <a:lnTo>
                    <a:pt x="52" y="399"/>
                  </a:lnTo>
                  <a:lnTo>
                    <a:pt x="69" y="336"/>
                  </a:lnTo>
                  <a:lnTo>
                    <a:pt x="92" y="276"/>
                  </a:lnTo>
                  <a:lnTo>
                    <a:pt x="465" y="276"/>
                  </a:lnTo>
                  <a:lnTo>
                    <a:pt x="530" y="236"/>
                  </a:lnTo>
                  <a:lnTo>
                    <a:pt x="599" y="200"/>
                  </a:lnTo>
                  <a:lnTo>
                    <a:pt x="668" y="163"/>
                  </a:lnTo>
                  <a:lnTo>
                    <a:pt x="741" y="129"/>
                  </a:lnTo>
                  <a:lnTo>
                    <a:pt x="816" y="94"/>
                  </a:lnTo>
                  <a:lnTo>
                    <a:pt x="893" y="61"/>
                  </a:lnTo>
                  <a:lnTo>
                    <a:pt x="972" y="31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36" y="819150"/>
            <a:ext cx="960132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5700" y="20988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5700" y="43740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01740"/>
            <a:ext cx="2743200" cy="365125"/>
          </a:xfrm>
        </p:spPr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01740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01740"/>
            <a:ext cx="2743200" cy="365125"/>
          </a:xfrm>
        </p:spPr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549" y="365125"/>
            <a:ext cx="9055014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000" y="2556000"/>
            <a:ext cx="7466400" cy="1800000"/>
          </a:xfr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457200"/>
            <a:ext cx="4165200" cy="1602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4247804" cy="2458279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03400"/>
            <a:ext cx="10515600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204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52601" y="819150"/>
            <a:ext cx="96012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10471594" y="5613400"/>
            <a:ext cx="1722574" cy="1244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19.wmf"/><Relationship Id="rId25" Type="http://schemas.openxmlformats.org/officeDocument/2006/relationships/vmlDrawing" Target="../drawings/vmlDrawing4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29.wmf"/><Relationship Id="rId22" Type="http://schemas.openxmlformats.org/officeDocument/2006/relationships/oleObject" Target="../embeddings/oleObject22.bin"/><Relationship Id="rId21" Type="http://schemas.openxmlformats.org/officeDocument/2006/relationships/image" Target="../media/image28.wmf"/><Relationship Id="rId20" Type="http://schemas.openxmlformats.org/officeDocument/2006/relationships/oleObject" Target="../embeddings/oleObject21.bin"/><Relationship Id="rId2" Type="http://schemas.openxmlformats.org/officeDocument/2006/relationships/oleObject" Target="../embeddings/oleObject12.bin"/><Relationship Id="rId19" Type="http://schemas.openxmlformats.org/officeDocument/2006/relationships/image" Target="../media/image27.wmf"/><Relationship Id="rId18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25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37.wmf"/><Relationship Id="rId2" Type="http://schemas.openxmlformats.org/officeDocument/2006/relationships/oleObject" Target="../embeddings/oleObject28.bin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35074" y="2303779"/>
            <a:ext cx="7523136" cy="104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rgbClr val="488493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en-US" altLang="zh-CN" smtClean="0">
                <a:sym typeface="Arial" panose="020B0604020202020204" pitchFamily="34" charset="0"/>
              </a:rPr>
              <a:t>Memory Network</a:t>
            </a:r>
            <a:endParaRPr lang="en-US" altLang="zh-CN" smtClean="0">
              <a:sym typeface="Arial" panose="020B0604020202020204" pitchFamily="34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82943" y="3507570"/>
            <a:ext cx="6027399" cy="73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b="0" kern="1200">
                <a:ln>
                  <a:noFill/>
                </a:ln>
                <a:solidFill>
                  <a:srgbClr val="4B4B4B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en-US" altLang="zh-CN" dirty="0">
                <a:sym typeface="Arial" panose="020B0604020202020204" pitchFamily="34" charset="0"/>
              </a:rPr>
              <a:t>			Chenrui Li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51510"/>
            <a:ext cx="9808988" cy="892175"/>
          </a:xfrm>
        </p:spPr>
        <p:txBody>
          <a:bodyPr/>
          <a:p>
            <a:r>
              <a:rPr lang="en-US" altLang="zh-CN"/>
              <a:t>Memory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895" y="1431925"/>
            <a:ext cx="4399915" cy="4994910"/>
          </a:xfrm>
        </p:spPr>
        <p:txBody>
          <a:bodyPr anchor="t" anchorCtr="0"/>
          <a:p>
            <a:pPr marL="0" indent="0">
              <a:buNone/>
            </a:pPr>
            <a:r>
              <a:rPr lang="en-US" altLang="zh-CN" b="1"/>
              <a:t>G Component:</a:t>
            </a:r>
            <a:endParaRPr lang="en-US" altLang="zh-CN" b="1"/>
          </a:p>
          <a:p>
            <a:pPr marL="0" indent="0">
              <a:buNone/>
            </a:pPr>
            <a:r>
              <a:rPr lang="en-US" altLang="zh-CN"/>
              <a:t>The simplest form of G is to store I(x) in a “slot” in the memory: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H(x) is a function selecting the slot.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4185" y="3171190"/>
          <a:ext cx="2933700" cy="88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00100" imgH="241300" progId="Equation.KSEE3">
                  <p:embed/>
                </p:oleObj>
              </mc:Choice>
              <mc:Fallback>
                <p:oleObj name="" r:id="rId1" imgW="800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4185" y="3171190"/>
                        <a:ext cx="2933700" cy="884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/>
        </p:nvSpPr>
        <p:spPr>
          <a:xfrm>
            <a:off x="6028055" y="1431925"/>
            <a:ext cx="5069840" cy="49949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275705" y="1912620"/>
            <a:ext cx="4313555" cy="2545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4185" y="5463540"/>
          <a:ext cx="350012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93800" imgH="228600" progId="Equation.KSEE3">
                  <p:embed/>
                </p:oleObj>
              </mc:Choice>
              <mc:Fallback>
                <p:oleObj name="" r:id="rId3" imgW="1193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4185" y="5463540"/>
                        <a:ext cx="3500120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7040880" y="1973580"/>
            <a:ext cx="0" cy="248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09560" y="1973580"/>
            <a:ext cx="0" cy="248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793480" y="1973580"/>
            <a:ext cx="0" cy="248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677400" y="1973580"/>
            <a:ext cx="0" cy="248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461760" y="3032760"/>
            <a:ext cx="579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m1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7185660" y="3032760"/>
            <a:ext cx="579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m2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8142605" y="3032760"/>
            <a:ext cx="579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m3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945880" y="3032760"/>
            <a:ext cx="579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...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9872980" y="3032760"/>
            <a:ext cx="579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mn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6446520" y="5295900"/>
            <a:ext cx="4267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185660" y="5295900"/>
            <a:ext cx="579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x2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142605" y="5295900"/>
            <a:ext cx="4241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x3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027920" y="5295900"/>
            <a:ext cx="4241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xn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8" idx="0"/>
          </p:cNvCxnSpPr>
          <p:nvPr/>
        </p:nvCxnSpPr>
        <p:spPr>
          <a:xfrm flipH="1" flipV="1">
            <a:off x="6644640" y="4472940"/>
            <a:ext cx="15240" cy="82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7467600" y="4457700"/>
            <a:ext cx="15240" cy="82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8347075" y="4472940"/>
            <a:ext cx="15240" cy="82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10154920" y="4457700"/>
            <a:ext cx="15240" cy="82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81990"/>
            <a:ext cx="9808988" cy="892175"/>
          </a:xfrm>
        </p:spPr>
        <p:txBody>
          <a:bodyPr/>
          <a:p>
            <a:r>
              <a:rPr lang="en-US" altLang="zh-CN"/>
              <a:t>Memory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31925"/>
            <a:ext cx="4521835" cy="4918710"/>
          </a:xfrm>
        </p:spPr>
        <p:txBody>
          <a:bodyPr anchor="t" anchorCtr="0"/>
          <a:p>
            <a:pPr marL="0" indent="0">
              <a:buNone/>
            </a:pPr>
            <a:r>
              <a:rPr lang="en-US" altLang="zh-CN" b="1"/>
              <a:t>O Component: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It is responsible for reading from memory and performing inference.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e.g.find the </a:t>
            </a:r>
            <a:r>
              <a:rPr lang="en-US" altLang="zh-CN" b="1">
                <a:solidFill>
                  <a:srgbClr val="FF0000"/>
                </a:solidFill>
              </a:rPr>
              <a:t>k</a:t>
            </a:r>
            <a:r>
              <a:rPr lang="en-US" altLang="zh-CN" b="1"/>
              <a:t> best matches with input</a:t>
            </a:r>
            <a:endParaRPr lang="en-US" altLang="zh-CN" b="1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043295" y="1431290"/>
            <a:ext cx="5160645" cy="50615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7620000" y="5814060"/>
            <a:ext cx="2087880" cy="472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57160" y="4000500"/>
            <a:ext cx="1813560" cy="1325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707880" y="3208020"/>
            <a:ext cx="1173480" cy="441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57160" y="1574165"/>
            <a:ext cx="1813560" cy="1325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704070" y="681990"/>
            <a:ext cx="1173480" cy="441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6" idx="0"/>
            <a:endCxn id="7" idx="2"/>
          </p:cNvCxnSpPr>
          <p:nvPr/>
        </p:nvCxnSpPr>
        <p:spPr>
          <a:xfrm flipV="1">
            <a:off x="8663940" y="5326380"/>
            <a:ext cx="0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" idx="3"/>
            <a:endCxn id="8" idx="2"/>
          </p:cNvCxnSpPr>
          <p:nvPr/>
        </p:nvCxnSpPr>
        <p:spPr>
          <a:xfrm flipV="1">
            <a:off x="9707880" y="3649980"/>
            <a:ext cx="586740" cy="2400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0"/>
            <a:endCxn id="8" idx="1"/>
          </p:cNvCxnSpPr>
          <p:nvPr/>
        </p:nvCxnSpPr>
        <p:spPr>
          <a:xfrm rot="16200000">
            <a:off x="8900160" y="3192780"/>
            <a:ext cx="571500" cy="10439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9" idx="2"/>
          </p:cNvCxnSpPr>
          <p:nvPr/>
        </p:nvCxnSpPr>
        <p:spPr>
          <a:xfrm rot="10800000">
            <a:off x="8663940" y="2899410"/>
            <a:ext cx="1043940" cy="384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0" idx="2"/>
          </p:cNvCxnSpPr>
          <p:nvPr/>
        </p:nvCxnSpPr>
        <p:spPr>
          <a:xfrm flipV="1">
            <a:off x="10283190" y="1123950"/>
            <a:ext cx="7620" cy="208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0"/>
            <a:endCxn id="10" idx="1"/>
          </p:cNvCxnSpPr>
          <p:nvPr/>
        </p:nvCxnSpPr>
        <p:spPr>
          <a:xfrm rot="16200000">
            <a:off x="8848408" y="718503"/>
            <a:ext cx="671195" cy="1040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0"/>
          </p:cNvCxnSpPr>
          <p:nvPr/>
        </p:nvCxnSpPr>
        <p:spPr>
          <a:xfrm flipH="1" flipV="1">
            <a:off x="10283190" y="373380"/>
            <a:ext cx="7620" cy="308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894320" y="5920740"/>
            <a:ext cx="1493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Input X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61960" y="4480560"/>
            <a:ext cx="1325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Memory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01000" y="2054225"/>
            <a:ext cx="1325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Memory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67900" y="3246120"/>
            <a:ext cx="8534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(x,m1)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702165" y="758190"/>
            <a:ext cx="11696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(x,m1,m2)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727710"/>
            <a:ext cx="9808988" cy="892175"/>
          </a:xfrm>
        </p:spPr>
        <p:txBody>
          <a:bodyPr/>
          <a:p>
            <a:r>
              <a:rPr lang="en-US" altLang="zh-CN"/>
              <a:t>Memory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2335530"/>
            <a:ext cx="4032250" cy="3054985"/>
          </a:xfrm>
        </p:spPr>
        <p:txBody>
          <a:bodyPr anchor="t" anchorCtr="0"/>
          <a:p>
            <a:pPr marL="0" indent="0">
              <a:buNone/>
            </a:pPr>
            <a:r>
              <a:rPr lang="en-US" altLang="zh-CN"/>
              <a:t>John is in the playground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John picked up the football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Q:where is the football?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676900" y="1619885"/>
            <a:ext cx="6241415" cy="48526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&lt;hop1&gt;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Match (</a:t>
            </a:r>
            <a:r>
              <a:rPr lang="en-US" dirty="0">
                <a:solidFill>
                  <a:srgbClr val="0000FF"/>
                </a:solidFill>
                <a:sym typeface="+mn-ea"/>
              </a:rPr>
              <a:t>Where is the football </a:t>
            </a:r>
            <a:r>
              <a:rPr lang="en-US" dirty="0">
                <a:sym typeface="+mn-ea"/>
              </a:rPr>
              <a:t>?, </a:t>
            </a:r>
            <a:r>
              <a:rPr lang="en-US" dirty="0">
                <a:solidFill>
                  <a:srgbClr val="008000"/>
                </a:solidFill>
                <a:sym typeface="+mn-ea"/>
              </a:rPr>
              <a:t>John picked up </a:t>
            </a:r>
            <a:r>
              <a:rPr lang="en-US" dirty="0" smtClean="0">
                <a:solidFill>
                  <a:srgbClr val="008000"/>
                </a:solidFill>
                <a:sym typeface="+mn-ea"/>
              </a:rPr>
              <a:t>the football</a:t>
            </a:r>
            <a:r>
              <a:rPr lang="en-US" dirty="0">
                <a:sym typeface="+mn-ea"/>
              </a:rPr>
              <a:t>) 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+mn-ea"/>
              </a:rPr>
              <a:t>&lt;hop2&gt;</a:t>
            </a:r>
            <a:endParaRPr lang="en-US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Match( </a:t>
            </a:r>
            <a:r>
              <a:rPr lang="en-US" dirty="0">
                <a:solidFill>
                  <a:srgbClr val="0000FF"/>
                </a:solidFill>
                <a:sym typeface="+mn-ea"/>
              </a:rPr>
              <a:t>[Where is the football ?, John picked up the football]</a:t>
            </a:r>
            <a:r>
              <a:rPr lang="en-US" dirty="0">
                <a:sym typeface="+mn-ea"/>
              </a:rPr>
              <a:t>,</a:t>
            </a:r>
            <a:r>
              <a:rPr lang="en-US" dirty="0" smtClean="0">
                <a:solidFill>
                  <a:srgbClr val="008000"/>
                </a:solidFill>
                <a:sym typeface="+mn-ea"/>
              </a:rPr>
              <a:t>John </a:t>
            </a:r>
            <a:r>
              <a:rPr lang="en-US" dirty="0">
                <a:solidFill>
                  <a:srgbClr val="008000"/>
                </a:solidFill>
                <a:sym typeface="+mn-ea"/>
              </a:rPr>
              <a:t>is in the playground</a:t>
            </a:r>
            <a:r>
              <a:rPr lang="en-US" dirty="0">
                <a:sym typeface="+mn-ea"/>
              </a:rPr>
              <a:t>) 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4069080" y="3832860"/>
            <a:ext cx="3810000" cy="151638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21030"/>
            <a:ext cx="9808988" cy="892175"/>
          </a:xfrm>
        </p:spPr>
        <p:txBody>
          <a:bodyPr/>
          <a:p>
            <a:r>
              <a:rPr lang="en-US" altLang="zh-CN"/>
              <a:t>Memory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13205"/>
            <a:ext cx="9808845" cy="4791710"/>
          </a:xfrm>
        </p:spPr>
        <p:txBody>
          <a:bodyPr anchor="t" anchorCtr="0"/>
          <a:p>
            <a:pPr marL="0" indent="0">
              <a:buNone/>
            </a:pPr>
            <a:r>
              <a:rPr lang="en-US" altLang="zh-CN" b="1"/>
              <a:t>R Component: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R produces the final result.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4648200" y="5494020"/>
            <a:ext cx="2407920" cy="518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770120" y="4091940"/>
            <a:ext cx="2164080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48200" y="3169920"/>
            <a:ext cx="2407920" cy="518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endCxn id="4" idx="2"/>
          </p:cNvCxnSpPr>
          <p:nvPr/>
        </p:nvCxnSpPr>
        <p:spPr>
          <a:xfrm flipH="1" flipV="1">
            <a:off x="5852160" y="6012180"/>
            <a:ext cx="15240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852160" y="3710940"/>
            <a:ext cx="1524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836920" y="5097780"/>
            <a:ext cx="1524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53000" y="4411980"/>
            <a:ext cx="1813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RNN/LSTM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83480" y="5600700"/>
            <a:ext cx="1737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output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91100" y="3246120"/>
            <a:ext cx="1737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answer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75310"/>
            <a:ext cx="9808988" cy="892175"/>
          </a:xfrm>
        </p:spPr>
        <p:txBody>
          <a:bodyPr/>
          <a:p>
            <a:r>
              <a:rPr lang="en-US" altLang="zh-CN"/>
              <a:t>Basic Model-Output</a:t>
            </a:r>
            <a:endParaRPr lang="en-US" altLang="zh-CN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376045" y="2247900"/>
          <a:ext cx="5749925" cy="83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93900" imgH="316865" progId="Equation.KSEE3">
                  <p:embed/>
                </p:oleObj>
              </mc:Choice>
              <mc:Fallback>
                <p:oleObj name="" r:id="rId1" imgW="1993900" imgH="3168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6045" y="2247900"/>
                        <a:ext cx="5749925" cy="83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76045" y="1790700"/>
            <a:ext cx="57492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Find the most relevant memory 1 (hop 1):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376045" y="3200400"/>
            <a:ext cx="58978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Find the most relevant memory 2 (hop 2):</a:t>
            </a:r>
            <a:endParaRPr lang="en-US" altLang="zh-CN" sz="24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6045" y="3834765"/>
          <a:ext cx="63341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387600" imgH="316865" progId="Equation.KSEE3">
                  <p:embed/>
                </p:oleObj>
              </mc:Choice>
              <mc:Fallback>
                <p:oleObj name="" r:id="rId3" imgW="2387600" imgH="3168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6045" y="3834765"/>
                        <a:ext cx="633412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376045" y="4950460"/>
            <a:ext cx="47091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Find the final answer:</a:t>
            </a:r>
            <a:endParaRPr lang="en-US" altLang="zh-CN" sz="24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5420" y="5509260"/>
          <a:ext cx="62547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095500" imgH="228600" progId="Equation.KSEE3">
                  <p:embed/>
                </p:oleObj>
              </mc:Choice>
              <mc:Fallback>
                <p:oleObj name="" r:id="rId5" imgW="20955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5420" y="5509260"/>
                        <a:ext cx="62547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标注 11"/>
          <p:cNvSpPr/>
          <p:nvPr/>
        </p:nvSpPr>
        <p:spPr>
          <a:xfrm>
            <a:off x="7710170" y="1790700"/>
            <a:ext cx="4248150" cy="3160395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46695" y="2164715"/>
            <a:ext cx="382524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and        are  matching functions. They have the same form: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     is the feature map function.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</a:t>
            </a:r>
            <a:r>
              <a:rPr lang="en-US" altLang="zh-CN" b="1"/>
              <a:t>U</a:t>
            </a:r>
            <a:r>
              <a:rPr lang="en-US" altLang="zh-CN"/>
              <a:t> can be trained during training.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78115" y="2919730"/>
          <a:ext cx="41116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714500" imgH="254000" progId="Equation.KSEE3">
                  <p:embed/>
                </p:oleObj>
              </mc:Choice>
              <mc:Fallback>
                <p:oleObj name="" r:id="rId7" imgW="1714500" imgH="2540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78115" y="2919730"/>
                        <a:ext cx="41116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46695" y="2073275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152400" imgH="228600" progId="Equation.KSEE3">
                  <p:embed/>
                </p:oleObj>
              </mc:Choice>
              <mc:Fallback>
                <p:oleObj name="" r:id="rId9" imgW="152400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46695" y="2073275"/>
                        <a:ext cx="304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05215" y="2073275"/>
          <a:ext cx="358775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1" imgW="177165" imgH="215900" progId="Equation.KSEE3">
                  <p:embed/>
                </p:oleObj>
              </mc:Choice>
              <mc:Fallback>
                <p:oleObj name="" r:id="rId11" imgW="177165" imgH="2159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05215" y="2073275"/>
                        <a:ext cx="358775" cy="4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55915" y="3517900"/>
          <a:ext cx="343535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3" imgW="165100" imgH="152400" progId="Equation.KSEE3">
                  <p:embed/>
                </p:oleObj>
              </mc:Choice>
              <mc:Fallback>
                <p:oleObj name="" r:id="rId13" imgW="165100" imgH="1524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55915" y="3517900"/>
                        <a:ext cx="343535" cy="31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05790"/>
            <a:ext cx="9808988" cy="892175"/>
          </a:xfrm>
        </p:spPr>
        <p:txBody>
          <a:bodyPr/>
          <a:p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843405"/>
            <a:ext cx="9808845" cy="4963795"/>
          </a:xfrm>
        </p:spPr>
        <p:txBody>
          <a:bodyPr anchor="t" anchorCtr="0">
            <a:normAutofit/>
          </a:bodyPr>
          <a:p>
            <a:pPr marL="0" indent="0">
              <a:buNone/>
            </a:pPr>
            <a:r>
              <a:rPr lang="en-US" altLang="zh-CN"/>
              <a:t>Minimize the object function(k=2):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Training is performed with a margin ranking and stochasic gradient descent(SGD).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and         are </a:t>
            </a:r>
            <a:r>
              <a:rPr lang="en-US" altLang="zh-CN">
                <a:solidFill>
                  <a:srgbClr val="FF0000"/>
                </a:solidFill>
              </a:rPr>
              <a:t>labeled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4" name="图片 3" descr="QQ图片201610081447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060" y="2446020"/>
            <a:ext cx="8150860" cy="252857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0800" y="6134100"/>
          <a:ext cx="607060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241300" imgH="228600" progId="Equation.KSEE3">
                  <p:embed/>
                </p:oleObj>
              </mc:Choice>
              <mc:Fallback>
                <p:oleObj name="" r:id="rId2" imgW="2413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20800" y="6134100"/>
                        <a:ext cx="607060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9520" y="6134100"/>
          <a:ext cx="638175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254000" imgH="228600" progId="Equation.KSEE3">
                  <p:embed/>
                </p:oleObj>
              </mc:Choice>
              <mc:Fallback>
                <p:oleObj name="" r:id="rId4" imgW="2540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9520" y="6134100"/>
                        <a:ext cx="638175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90550"/>
            <a:ext cx="9808988" cy="892175"/>
          </a:xfrm>
        </p:spPr>
        <p:txBody>
          <a:bodyPr/>
          <a:p>
            <a:r>
              <a:rPr lang="en-US" altLang="zh-CN"/>
              <a:t>Tricks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635125"/>
            <a:ext cx="9808845" cy="4943475"/>
          </a:xfrm>
        </p:spPr>
        <p:txBody>
          <a:bodyPr anchor="t" anchorCtr="0"/>
          <a:p>
            <a:pPr marL="342900" indent="-342900">
              <a:buFont typeface="Arial" panose="020B0604020202020204"/>
              <a:buChar char="•"/>
            </a:pPr>
            <a:r>
              <a:rPr lang="en-US" sz="2400" b="1" dirty="0" smtClean="0">
                <a:sym typeface="+mn-ea"/>
              </a:rPr>
              <a:t>Efficient Memory Via Hashing</a:t>
            </a:r>
            <a:endParaRPr lang="en-US" sz="2400" b="1" dirty="0" smtClean="0"/>
          </a:p>
          <a:p>
            <a:pPr marL="800100" lvl="1" indent="-342900">
              <a:buFont typeface="Arial" panose="020B0604020202020204"/>
              <a:buChar char="•"/>
            </a:pPr>
            <a:r>
              <a:rPr lang="en-US" sz="2400" b="1" dirty="0" smtClean="0">
                <a:sym typeface="+mn-ea"/>
              </a:rPr>
              <a:t>Hashing word</a:t>
            </a:r>
            <a:endParaRPr lang="en-US" sz="2400" b="1" dirty="0" smtClean="0"/>
          </a:p>
          <a:p>
            <a:pPr marL="1257300" lvl="2" indent="-342900">
              <a:buFont typeface="Arial" panose="020B0604020202020204"/>
              <a:buChar char="•"/>
            </a:pPr>
            <a:r>
              <a:rPr lang="en-US" sz="2400" dirty="0" smtClean="0">
                <a:sym typeface="+mn-ea"/>
              </a:rPr>
              <a:t>Memory will be considered if only share at least one word</a:t>
            </a:r>
            <a:endParaRPr lang="en-US" sz="2400" b="1" dirty="0" smtClean="0"/>
          </a:p>
          <a:p>
            <a:pPr marL="800100" lvl="1" indent="-342900">
              <a:buFont typeface="Arial" panose="020B0604020202020204"/>
              <a:buChar char="•"/>
            </a:pPr>
            <a:r>
              <a:rPr lang="en-US" sz="2400" b="1" dirty="0" smtClean="0">
                <a:sym typeface="+mn-ea"/>
              </a:rPr>
              <a:t>Clustering word embedding</a:t>
            </a:r>
            <a:endParaRPr lang="en-US" sz="2400" b="1" dirty="0"/>
          </a:p>
          <a:p>
            <a:pPr marL="1257300" lvl="2" indent="-342900">
              <a:buFont typeface="Arial" panose="020B0604020202020204"/>
              <a:buChar char="•"/>
            </a:pPr>
            <a:r>
              <a:rPr lang="en-US" sz="2400" dirty="0" smtClean="0">
                <a:sym typeface="+mn-ea"/>
              </a:rPr>
              <a:t>Run K-means to cluster word vectors U, given K buckets</a:t>
            </a:r>
            <a:endParaRPr lang="en-US" sz="2400" dirty="0" smtClean="0"/>
          </a:p>
          <a:p>
            <a:pPr marL="1257300" lvl="2" indent="-342900">
              <a:buFont typeface="Arial" panose="020B0604020202020204"/>
              <a:buChar char="•"/>
            </a:pPr>
            <a:r>
              <a:rPr lang="en-US" sz="2400" dirty="0" smtClean="0">
                <a:sym typeface="+mn-ea"/>
              </a:rPr>
              <a:t>Hash a given sentence into all the buckets that it’s individual words fells into.</a:t>
            </a:r>
            <a:endParaRPr lang="en-US" sz="2400" dirty="0" smtClean="0"/>
          </a:p>
          <a:p>
            <a:pPr marL="342900" indent="-342900">
              <a:buFont typeface="Arial" panose="020B0604020202020204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QQ图片201610081850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895" y="4355465"/>
            <a:ext cx="10142855" cy="1912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44830"/>
            <a:ext cx="9808988" cy="892175"/>
          </a:xfrm>
        </p:spPr>
        <p:txBody>
          <a:bodyPr/>
          <a:p>
            <a:r>
              <a:rPr lang="en-US" altLang="zh-CN"/>
              <a:t>bAbi Experiment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36370"/>
            <a:ext cx="9808845" cy="4426585"/>
          </a:xfrm>
        </p:spPr>
        <p:txBody>
          <a:bodyPr anchor="t" anchorCtr="0"/>
          <a:p>
            <a:pPr marL="0" indent="0">
              <a:buNone/>
            </a:pPr>
            <a:r>
              <a:rPr lang="en-US" dirty="0">
                <a:sym typeface="+mn-ea"/>
              </a:rPr>
              <a:t>10k sentences. (Actor: only ask questions about actors.)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• Difficulty: how many sentences in the past when entity mentioned.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• Fully supervised (supporting sentences are labeled).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• Compare RNN (no supervision) and </a:t>
            </a:r>
            <a:r>
              <a:rPr lang="en-US" dirty="0" err="1">
                <a:sym typeface="+mn-ea"/>
              </a:rPr>
              <a:t>MemNN</a:t>
            </a:r>
            <a:r>
              <a:rPr lang="en-US" dirty="0">
                <a:sym typeface="+mn-ea"/>
              </a:rPr>
              <a:t> hops k = 1 or 2.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Picture 7" descr="Screen Shot 2015-10-26 at 1.42.49 A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60" y="3321685"/>
            <a:ext cx="9111615" cy="27647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36270"/>
            <a:ext cx="9808988" cy="892175"/>
          </a:xfrm>
        </p:spPr>
        <p:txBody>
          <a:bodyPr/>
          <a:p>
            <a:r>
              <a:rPr lang="en-US" altLang="zh-CN"/>
              <a:t>Shortcomings of Existing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29080"/>
            <a:ext cx="9808845" cy="4333875"/>
          </a:xfrm>
        </p:spPr>
        <p:txBody>
          <a:bodyPr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+mn-ea"/>
              </a:rPr>
              <a:t>They model sentences with a bag of words so </a:t>
            </a:r>
            <a:r>
              <a:rPr lang="en-US" dirty="0" smtClean="0">
                <a:sym typeface="+mn-ea"/>
              </a:rPr>
              <a:t>are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dirty="0" smtClean="0">
                <a:sym typeface="+mn-ea"/>
              </a:rPr>
              <a:t>likely </a:t>
            </a:r>
            <a:r>
              <a:rPr lang="en-US" dirty="0">
                <a:sym typeface="+mn-ea"/>
              </a:rPr>
              <a:t>to fail on tasks such 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dirty="0" smtClean="0">
                <a:sym typeface="+mn-ea"/>
              </a:rPr>
              <a:t>as </a:t>
            </a:r>
            <a:r>
              <a:rPr lang="en-US" dirty="0">
                <a:sym typeface="+mn-ea"/>
              </a:rPr>
              <a:t>the 2-argument </a:t>
            </a:r>
            <a:r>
              <a:rPr lang="en-US" dirty="0" smtClean="0">
                <a:sym typeface="+mn-ea"/>
              </a:rPr>
              <a:t>and </a:t>
            </a:r>
            <a:r>
              <a:rPr lang="en-US" dirty="0">
                <a:sym typeface="+mn-ea"/>
              </a:rPr>
              <a:t>3-</a:t>
            </a:r>
            <a:r>
              <a:rPr lang="en-US" dirty="0" smtClean="0">
                <a:sym typeface="+mn-ea"/>
              </a:rPr>
              <a:t>argument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dirty="0" smtClean="0">
                <a:sym typeface="+mn-ea"/>
              </a:rPr>
              <a:t>relation </a:t>
            </a:r>
            <a:r>
              <a:rPr lang="en-US" dirty="0">
                <a:sym typeface="+mn-ea"/>
              </a:rPr>
              <a:t>problems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+mn-ea"/>
              </a:rPr>
              <a:t>They perform only two max operations (k = 2) so</a:t>
            </a:r>
            <a:r>
              <a:rPr lang="zh-CN" altLang="en-US" dirty="0">
                <a:sym typeface="+mn-ea"/>
              </a:rPr>
              <a:t> </a:t>
            </a:r>
            <a:r>
              <a:rPr lang="en-US" dirty="0">
                <a:sym typeface="+mn-ea"/>
              </a:rPr>
              <a:t>they cannot handle questions involving more than two</a:t>
            </a:r>
            <a:r>
              <a:rPr lang="zh-CN" altLang="en-US" dirty="0">
                <a:sym typeface="+mn-ea"/>
              </a:rPr>
              <a:t> </a:t>
            </a:r>
            <a:r>
              <a:rPr lang="en-US" dirty="0">
                <a:sym typeface="+mn-ea"/>
              </a:rPr>
              <a:t>supporting facts</a:t>
            </a: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+mn-ea"/>
              </a:rPr>
              <a:t>Unless a RNN is employed in the R module, they are</a:t>
            </a:r>
            <a:r>
              <a:rPr lang="zh-CN" altLang="en-US" dirty="0">
                <a:sym typeface="+mn-ea"/>
              </a:rPr>
              <a:t> </a:t>
            </a:r>
            <a:r>
              <a:rPr lang="en-US" dirty="0">
                <a:sym typeface="+mn-ea"/>
              </a:rPr>
              <a:t>unable to provide multiple answers in the standard </a:t>
            </a:r>
            <a:r>
              <a:rPr lang="en-US" dirty="0" smtClean="0">
                <a:sym typeface="+mn-ea"/>
              </a:rPr>
              <a:t>setting. e.g.list and path finding tasks.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773430"/>
            <a:ext cx="9808988" cy="892175"/>
          </a:xfrm>
        </p:spPr>
        <p:txBody>
          <a:bodyPr/>
          <a:p>
            <a:r>
              <a:rPr lang="en-US" altLang="zh-CN"/>
              <a:t>Memory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895" y="1873250"/>
            <a:ext cx="9808845" cy="3593465"/>
          </a:xfrm>
        </p:spPr>
        <p:txBody>
          <a:bodyPr/>
          <a:p>
            <a:pPr marL="0" indent="0">
              <a:buNone/>
            </a:pPr>
            <a:r>
              <a:rPr lang="en-US" altLang="zh-CN" b="1" dirty="0" smtClean="0">
                <a:sym typeface="+mn-ea"/>
              </a:rPr>
              <a:t>   Problem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of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Memory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Network:</a:t>
            </a:r>
            <a:r>
              <a:rPr lang="zh-CN" altLang="en-US" b="1" dirty="0" smtClean="0">
                <a:sym typeface="+mn-ea"/>
              </a:rPr>
              <a:t> </a:t>
            </a:r>
            <a:endParaRPr lang="en-US" altLang="zh-CN" b="1" dirty="0" smtClean="0"/>
          </a:p>
          <a:p>
            <a:pPr marL="285750" indent="-285750">
              <a:buFont typeface="Arial" panose="020B0604020202020204"/>
              <a:buChar char="•"/>
            </a:pPr>
            <a:r>
              <a:rPr lang="en-US" dirty="0" smtClean="0">
                <a:sym typeface="+mn-ea"/>
              </a:rPr>
              <a:t>not </a:t>
            </a:r>
            <a:r>
              <a:rPr lang="en-US" dirty="0">
                <a:sym typeface="+mn-ea"/>
              </a:rPr>
              <a:t>easy to train via </a:t>
            </a:r>
            <a:r>
              <a:rPr lang="en-US" dirty="0" smtClean="0">
                <a:sym typeface="+mn-ea"/>
              </a:rPr>
              <a:t>back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dirty="0" smtClean="0">
                <a:sym typeface="+mn-ea"/>
              </a:rPr>
              <a:t>propagation</a:t>
            </a: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dirty="0" smtClean="0">
                <a:sym typeface="+mn-ea"/>
              </a:rPr>
              <a:t>required </a:t>
            </a:r>
            <a:r>
              <a:rPr lang="en-US" dirty="0">
                <a:sym typeface="+mn-ea"/>
              </a:rPr>
              <a:t>supervision at each layer of </a:t>
            </a:r>
            <a:r>
              <a:rPr lang="en-US" dirty="0" smtClean="0">
                <a:sym typeface="+mn-ea"/>
              </a:rPr>
              <a:t>the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dirty="0" smtClean="0">
                <a:sym typeface="+mn-ea"/>
              </a:rPr>
              <a:t>network.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Related papers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dirty="0">
                <a:sym typeface="+mn-ea"/>
              </a:rPr>
              <a:t>J. Weston, S. Chopra, A. </a:t>
            </a:r>
            <a:r>
              <a:rPr lang="en-US" dirty="0" err="1">
                <a:sym typeface="+mn-ea"/>
              </a:rPr>
              <a:t>Bordes</a:t>
            </a:r>
            <a:r>
              <a:rPr lang="en-US" dirty="0">
                <a:sym typeface="+mn-ea"/>
              </a:rPr>
              <a:t>. </a:t>
            </a:r>
            <a:r>
              <a:rPr lang="en-US" dirty="0">
                <a:solidFill>
                  <a:schemeClr val="accent1"/>
                </a:solidFill>
                <a:uFillTx/>
                <a:sym typeface="+mn-ea"/>
              </a:rPr>
              <a:t>Memory Networks</a:t>
            </a:r>
            <a:r>
              <a:rPr lang="en-US" dirty="0">
                <a:sym typeface="+mn-ea"/>
              </a:rPr>
              <a:t>. ICLR 2015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dirty="0">
                <a:sym typeface="+mn-ea"/>
              </a:rPr>
              <a:t>S. </a:t>
            </a:r>
            <a:r>
              <a:rPr lang="en-US" dirty="0" err="1">
                <a:sym typeface="+mn-ea"/>
              </a:rPr>
              <a:t>Sukhbaatar</a:t>
            </a:r>
            <a:r>
              <a:rPr lang="en-US" dirty="0">
                <a:sym typeface="+mn-ea"/>
              </a:rPr>
              <a:t>, A. </a:t>
            </a:r>
            <a:r>
              <a:rPr lang="en-US" dirty="0" err="1">
                <a:sym typeface="+mn-ea"/>
              </a:rPr>
              <a:t>Szlam</a:t>
            </a:r>
            <a:r>
              <a:rPr lang="en-US" dirty="0">
                <a:sym typeface="+mn-ea"/>
              </a:rPr>
              <a:t>, J. Weston, R. Fergus. </a:t>
            </a:r>
            <a:r>
              <a:rPr lang="en-US" dirty="0">
                <a:solidFill>
                  <a:schemeClr val="accent1"/>
                </a:solidFill>
                <a:uFillTx/>
                <a:sym typeface="+mn-ea"/>
              </a:rPr>
              <a:t>End-To-End Memory Networks. </a:t>
            </a:r>
            <a:r>
              <a:rPr lang="en-US" dirty="0">
                <a:solidFill>
                  <a:schemeClr val="tx1"/>
                </a:solidFill>
                <a:uFillTx/>
                <a:sym typeface="+mn-ea"/>
              </a:rPr>
              <a:t>NIPS 2015</a:t>
            </a:r>
            <a:endParaRPr lang="en-US" altLang="en-US" dirty="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21030"/>
            <a:ext cx="9808988" cy="892175"/>
          </a:xfrm>
        </p:spPr>
        <p:txBody>
          <a:bodyPr/>
          <a:p>
            <a:r>
              <a:rPr lang="en-US" altLang="zh-CN"/>
              <a:t>End-to-end Memory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786890"/>
            <a:ext cx="9808845" cy="4350385"/>
          </a:xfrm>
        </p:spPr>
        <p:txBody>
          <a:bodyPr anchor="t" anchorCtr="0"/>
          <a:p>
            <a:pPr marL="0" indent="0">
              <a:buNone/>
            </a:pPr>
            <a:r>
              <a:rPr lang="en-US" altLang="zh-CN"/>
              <a:t>1.RNN+large external memory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2.Be considered as a continuous form of MemNN.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3.Can be trained end-to-end.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4.Be applicable to more tasks.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21030"/>
            <a:ext cx="9808988" cy="892175"/>
          </a:xfrm>
        </p:spPr>
        <p:txBody>
          <a:bodyPr/>
          <a:p>
            <a:r>
              <a:rPr lang="en-US" altLang="zh-CN"/>
              <a:t>Selective Attention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675765"/>
            <a:ext cx="5831205" cy="4644390"/>
          </a:xfrm>
        </p:spPr>
        <p:txBody>
          <a:bodyPr anchor="t" anchorCtr="0"/>
          <a:p>
            <a:pPr marL="0" indent="0">
              <a:buNone/>
            </a:pPr>
            <a:r>
              <a:rPr lang="en-US" altLang="zh-CN"/>
              <a:t>Assign different weights to different input</a:t>
            </a:r>
            <a:endParaRPr lang="en-US" altLang="zh-CN"/>
          </a:p>
        </p:txBody>
      </p:sp>
      <p:pic>
        <p:nvPicPr>
          <p:cNvPr id="4" name="图片 3" descr="QQ图片201610111917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9255" y="2215515"/>
            <a:ext cx="2477770" cy="320357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1175" y="5419090"/>
          <a:ext cx="1859280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143000" imgH="228600" progId="Equation.KSEE3">
                  <p:embed/>
                </p:oleObj>
              </mc:Choice>
              <mc:Fallback>
                <p:oleObj name="" r:id="rId2" imgW="1143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1175" y="5419090"/>
                        <a:ext cx="1859280" cy="37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1175" y="5875655"/>
          <a:ext cx="1397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787400" imgH="444500" progId="Equation.KSEE3">
                  <p:embed/>
                </p:oleObj>
              </mc:Choice>
              <mc:Fallback>
                <p:oleObj name="" r:id="rId4" imgW="7874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1175" y="5875655"/>
                        <a:ext cx="13970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>
            <a:spLocks noGrp="1"/>
          </p:cNvSpPr>
          <p:nvPr/>
        </p:nvSpPr>
        <p:spPr>
          <a:xfrm>
            <a:off x="6921500" y="2028190"/>
            <a:ext cx="4810760" cy="46443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Conventional model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176260" y="4534535"/>
            <a:ext cx="2270760" cy="625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23325" y="3829685"/>
            <a:ext cx="975995" cy="33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059545" y="2855595"/>
            <a:ext cx="502920" cy="33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76260" y="2855595"/>
            <a:ext cx="473075" cy="33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412480" y="4198620"/>
            <a:ext cx="563880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0"/>
            <a:endCxn id="9" idx="2"/>
          </p:cNvCxnSpPr>
          <p:nvPr/>
        </p:nvCxnSpPr>
        <p:spPr>
          <a:xfrm flipV="1">
            <a:off x="9311640" y="4166235"/>
            <a:ext cx="0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9677400" y="4198620"/>
            <a:ext cx="441960" cy="335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  <a:endCxn id="10" idx="2"/>
          </p:cNvCxnSpPr>
          <p:nvPr/>
        </p:nvCxnSpPr>
        <p:spPr>
          <a:xfrm flipH="1" flipV="1">
            <a:off x="9311005" y="3192145"/>
            <a:ext cx="635" cy="63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10" idx="1"/>
          </p:cNvCxnSpPr>
          <p:nvPr/>
        </p:nvCxnSpPr>
        <p:spPr>
          <a:xfrm>
            <a:off x="8649335" y="3023870"/>
            <a:ext cx="410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562465" y="3023870"/>
            <a:ext cx="410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766050" y="3023870"/>
            <a:ext cx="410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458200" y="4701540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Input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45880" y="3878580"/>
            <a:ext cx="762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SUM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98815" y="290957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6" imgW="228600" imgH="228600" progId="Equation.KSEE3">
                  <p:embed/>
                </p:oleObj>
              </mc:Choice>
              <mc:Fallback>
                <p:oleObj name="" r:id="rId6" imgW="2286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98815" y="290957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41790" y="290957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8" imgW="139700" imgH="228600" progId="Equation.KSEE3">
                  <p:embed/>
                </p:oleObj>
              </mc:Choice>
              <mc:Fallback>
                <p:oleObj name="" r:id="rId8" imgW="1397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1790" y="2909570"/>
                        <a:ext cx="139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5480" y="2626995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0" imgW="254000" imgH="228600" progId="Equation.KSEE3">
                  <p:embed/>
                </p:oleObj>
              </mc:Choice>
              <mc:Fallback>
                <p:oleObj name="" r:id="rId10" imgW="2540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85480" y="2626995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16390" y="262699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2" imgW="165100" imgH="228600" progId="Equation.KSEE3">
                  <p:embed/>
                </p:oleObj>
              </mc:Choice>
              <mc:Fallback>
                <p:oleObj name="" r:id="rId12" imgW="1651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16390" y="262699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8412480" y="4183380"/>
            <a:ext cx="213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9059545" y="4244340"/>
            <a:ext cx="213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9997440" y="4198620"/>
            <a:ext cx="213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0345" y="302387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4" imgW="152400" imgH="228600" progId="Equation.KSEE3">
                  <p:embed/>
                </p:oleObj>
              </mc:Choice>
              <mc:Fallback>
                <p:oleObj name="" r:id="rId14" imgW="152400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30345" y="3023870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81490" y="3441065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6" imgW="114300" imgH="139700" progId="Equation.KSEE3">
                  <p:embed/>
                </p:oleObj>
              </mc:Choice>
              <mc:Fallback>
                <p:oleObj name="" r:id="rId16" imgW="114300" imgH="1397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81490" y="3441065"/>
                        <a:ext cx="1143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8" imgW="914400" imgH="215900" progId="Equation.KSEE3">
                  <p:embed/>
                </p:oleObj>
              </mc:Choice>
              <mc:Fallback>
                <p:oleObj name="" r:id="rId18" imgW="914400" imgH="2159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318" y="5503545"/>
          <a:ext cx="1797685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0" imgW="1104900" imgH="228600" progId="Equation.KSEE3">
                  <p:embed/>
                </p:oleObj>
              </mc:Choice>
              <mc:Fallback>
                <p:oleObj name="" r:id="rId20" imgW="1104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382318" y="5503545"/>
                        <a:ext cx="1797685" cy="37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63318" y="5875655"/>
          <a:ext cx="103695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2" imgW="584200" imgH="444500" progId="Equation.KSEE3">
                  <p:embed/>
                </p:oleObj>
              </mc:Choice>
              <mc:Fallback>
                <p:oleObj name="" r:id="rId22" imgW="5842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763318" y="5875655"/>
                        <a:ext cx="1036955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连接符 35"/>
          <p:cNvCxnSpPr/>
          <p:nvPr/>
        </p:nvCxnSpPr>
        <p:spPr>
          <a:xfrm flipH="1">
            <a:off x="6891020" y="1186180"/>
            <a:ext cx="30480" cy="56235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9" grpId="0" animBg="1"/>
      <p:bldP spid="10" grpId="0" animBg="1"/>
      <p:bldP spid="11" grpId="0" animBg="1"/>
      <p:bldP spid="20" grpId="0"/>
      <p:bldP spid="21" grpId="0"/>
      <p:bldP spid="27" grpId="0"/>
      <p:bldP spid="28" grpId="0"/>
      <p:bldP spid="29" grpId="0"/>
      <p:bldP spid="7" grpId="2"/>
      <p:bldP spid="8" grpId="1" animBg="1"/>
      <p:bldP spid="9" grpId="1" animBg="1"/>
      <p:bldP spid="10" grpId="1" animBg="1"/>
      <p:bldP spid="11" grpId="1" animBg="1"/>
      <p:bldP spid="20" grpId="1"/>
      <p:bldP spid="21" grpId="1"/>
      <p:bldP spid="27" grpId="1"/>
      <p:bldP spid="28" grpId="1"/>
      <p:bldP spid="29" grpId="1"/>
      <p:bldP spid="7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483870"/>
            <a:ext cx="9808988" cy="892175"/>
          </a:xfrm>
        </p:spPr>
        <p:txBody>
          <a:bodyPr/>
          <a:p>
            <a:r>
              <a:rPr lang="en-US" altLang="zh-CN"/>
              <a:t>Single-layer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76045"/>
            <a:ext cx="5908040" cy="4928235"/>
          </a:xfrm>
        </p:spPr>
        <p:txBody>
          <a:bodyPr anchor="t" anchorCtr="0"/>
          <a:p>
            <a:pPr marL="0" indent="0">
              <a:buNone/>
            </a:pPr>
            <a:r>
              <a:rPr lang="en-US" altLang="zh-CN"/>
              <a:t>Only implements a single hop operation.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383145" y="1376045"/>
            <a:ext cx="4744085" cy="5323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Embedding parameter: </a:t>
            </a:r>
            <a:r>
              <a:rPr lang="en-US" altLang="zh-CN">
                <a:solidFill>
                  <a:srgbClr val="FF0000"/>
                </a:solidFill>
              </a:rPr>
              <a:t>A,B,C,W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Embedding representation: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Input memory representation: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*MemNN:hardmax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7620" y="2816860"/>
          <a:ext cx="198056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838200" imgH="279400" progId="Equation.KSEE3">
                  <p:embed/>
                </p:oleObj>
              </mc:Choice>
              <mc:Fallback>
                <p:oleObj name="" r:id="rId1" imgW="838200" imgH="279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7620" y="2816860"/>
                        <a:ext cx="198056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6205" y="3663950"/>
          <a:ext cx="1871980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774065" imgH="279400" progId="Equation.KSEE3">
                  <p:embed/>
                </p:oleObj>
              </mc:Choice>
              <mc:Fallback>
                <p:oleObj name="" r:id="rId3" imgW="774065" imgH="2794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36205" y="3663950"/>
                        <a:ext cx="1871980" cy="6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7620" y="5152390"/>
          <a:ext cx="3264535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1244600" imgH="241300" progId="Equation.KSEE3">
                  <p:embed/>
                </p:oleObj>
              </mc:Choice>
              <mc:Fallback>
                <p:oleObj name="" r:id="rId5" imgW="1244600" imgH="2413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7620" y="5152390"/>
                        <a:ext cx="3264535" cy="63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QQ图片201610082011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435" y="2016125"/>
            <a:ext cx="6950710" cy="40443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05790"/>
            <a:ext cx="9808988" cy="892175"/>
          </a:xfrm>
        </p:spPr>
        <p:txBody>
          <a:bodyPr/>
          <a:p>
            <a:r>
              <a:rPr lang="en-US" altLang="zh-CN"/>
              <a:t>Single-layer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158355" y="1498600"/>
            <a:ext cx="4455795" cy="51263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Output memory representation: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Generating the final prediction: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7" name="内容占位符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8031480" y="2106930"/>
          <a:ext cx="1668145" cy="75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698500" imgH="342900" progId="Equation.KSEE3">
                  <p:embed/>
                </p:oleObj>
              </mc:Choice>
              <mc:Fallback>
                <p:oleObj name="" r:id="rId1" imgW="698500" imgH="342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31480" y="2106930"/>
                        <a:ext cx="1668145" cy="756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16545" y="4221480"/>
          <a:ext cx="3150870" cy="66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1435100" imgH="304800" progId="Equation.KSEE3">
                  <p:embed/>
                </p:oleObj>
              </mc:Choice>
              <mc:Fallback>
                <p:oleObj name="" r:id="rId3" imgW="1435100" imgH="3048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6545" y="4221480"/>
                        <a:ext cx="3150870" cy="66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QQ图片201610082011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65" y="1664970"/>
            <a:ext cx="6828790" cy="39236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81990"/>
            <a:ext cx="9808988" cy="892175"/>
          </a:xfrm>
        </p:spPr>
        <p:txBody>
          <a:bodyPr/>
          <a:p>
            <a:r>
              <a:rPr lang="en-US" altLang="zh-CN"/>
              <a:t>Multiple-layers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74800"/>
            <a:ext cx="9808845" cy="4790440"/>
          </a:xfrm>
        </p:spPr>
        <p:txBody>
          <a:bodyPr anchor="t" anchorCtr="0"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QQ图片201610082012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1574165"/>
            <a:ext cx="4133215" cy="42284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48650" y="4842510"/>
            <a:ext cx="913765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29600" y="3200400"/>
            <a:ext cx="913765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21980" y="1433830"/>
            <a:ext cx="913765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6" idx="2"/>
          </p:cNvCxnSpPr>
          <p:nvPr/>
        </p:nvCxnSpPr>
        <p:spPr>
          <a:xfrm flipV="1">
            <a:off x="8690610" y="6061710"/>
            <a:ext cx="15240" cy="37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</p:cNvCxnSpPr>
          <p:nvPr/>
        </p:nvCxnSpPr>
        <p:spPr>
          <a:xfrm flipV="1">
            <a:off x="8705850" y="4419600"/>
            <a:ext cx="6985" cy="42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702040" y="2653030"/>
            <a:ext cx="6985" cy="52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702040" y="1056640"/>
            <a:ext cx="15240" cy="37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8671560" y="6061710"/>
            <a:ext cx="15240" cy="37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" idx="3"/>
          </p:cNvCxnSpPr>
          <p:nvPr/>
        </p:nvCxnSpPr>
        <p:spPr>
          <a:xfrm flipH="1">
            <a:off x="9162415" y="5448300"/>
            <a:ext cx="75882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9135745" y="3807460"/>
            <a:ext cx="80073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9135745" y="2032635"/>
            <a:ext cx="75501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875520" y="1836420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Xt+1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921240" y="3627120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Xt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9890760" y="5267325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Xt-1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122920" y="2735580"/>
            <a:ext cx="4724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986395" y="4419600"/>
            <a:ext cx="6089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ht-1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986395" y="945515"/>
            <a:ext cx="6851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ht+1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60070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Multiple-layers</a:t>
            </a:r>
            <a:endParaRPr lang="zh-CN" altLang="en-US"/>
          </a:p>
        </p:txBody>
      </p:sp>
      <p:pic>
        <p:nvPicPr>
          <p:cNvPr id="5" name="图片 4" descr="QQ图片201610082012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895" y="1685290"/>
            <a:ext cx="4133215" cy="422846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5981700" y="1452245"/>
            <a:ext cx="5552440" cy="48875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cs typeface="宋体" panose="02010600030101010101" pitchFamily="2" charset="-122"/>
              </a:rPr>
              <a:t>·</a:t>
            </a:r>
            <a:endParaRPr lang="zh-CN" altLang="en-US"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cs typeface="宋体" panose="02010600030101010101" pitchFamily="2" charset="-122"/>
              </a:rPr>
              <a:t>·Each layer has its own embedding     matrices Ak</a:t>
            </a:r>
            <a:r>
              <a:rPr lang="en-US" altLang="zh-CN">
                <a:cs typeface="宋体" panose="02010600030101010101" pitchFamily="2" charset="-122"/>
              </a:rPr>
              <a:t>,</a:t>
            </a:r>
            <a:r>
              <a:rPr lang="zh-CN" altLang="en-US">
                <a:cs typeface="宋体" panose="02010600030101010101" pitchFamily="2" charset="-122"/>
              </a:rPr>
              <a:t>Ck, used to embed the inputs </a:t>
            </a:r>
            <a:r>
              <a:rPr lang="en-US" altLang="zh-CN">
                <a:cs typeface="宋体" panose="02010600030101010101" pitchFamily="2" charset="-122"/>
              </a:rPr>
              <a:t>{xi}.</a:t>
            </a:r>
            <a:endParaRPr lang="en-US" altLang="zh-CN"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cs typeface="宋体" panose="02010600030101010101" pitchFamily="2" charset="-122"/>
              </a:rPr>
              <a:t> </a:t>
            </a:r>
            <a:r>
              <a:rPr lang="zh-CN" altLang="en-US">
                <a:cs typeface="宋体" panose="02010600030101010101" pitchFamily="2" charset="-122"/>
              </a:rPr>
              <a:t>·the output of the top memory layer:</a:t>
            </a:r>
            <a:endParaRPr lang="zh-CN" altLang="en-US"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>
              <a:cs typeface="宋体" panose="02010600030101010101" pitchFamily="2" charset="-122"/>
            </a:endParaRPr>
          </a:p>
        </p:txBody>
      </p:sp>
      <p:graphicFrame>
        <p:nvGraphicFramePr>
          <p:cNvPr id="7" name="内容占位符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6433820" y="1345565"/>
          <a:ext cx="2221865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2" imgW="862965" imgH="203200" progId="Equation.KSEE3">
                  <p:embed/>
                </p:oleObj>
              </mc:Choice>
              <mc:Fallback>
                <p:oleObj name="" r:id="rId2" imgW="862965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33820" y="1345565"/>
                        <a:ext cx="2221865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23330" y="4495800"/>
          <a:ext cx="5317490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4" imgW="2768600" imgH="304800" progId="Equation.KSEE3">
                  <p:embed/>
                </p:oleObj>
              </mc:Choice>
              <mc:Fallback>
                <p:oleObj name="" r:id="rId4" imgW="2768600" imgH="3048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3330" y="4495800"/>
                        <a:ext cx="5317490" cy="58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36270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Multiple-layers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1185" y="1528445"/>
            <a:ext cx="5709285" cy="5140960"/>
          </a:xfrm>
        </p:spPr>
        <p:txBody>
          <a:bodyPr anchor="t" anchorCtr="0"/>
          <a:p>
            <a:pPr marL="0" indent="0">
              <a:buNone/>
            </a:pPr>
            <a:r>
              <a:rPr lang="en-US" b="1" dirty="0" smtClean="0">
                <a:sym typeface="+mn-ea"/>
              </a:rPr>
              <a:t>Weight type</a:t>
            </a:r>
            <a:endParaRPr lang="en-US" altLang="zh-CN"/>
          </a:p>
          <a:p>
            <a:pPr marL="457200" lvl="1" indent="0">
              <a:buNone/>
            </a:pPr>
            <a:r>
              <a:rPr lang="en-US" sz="2400" dirty="0" smtClean="0">
                <a:sym typeface="+mn-ea"/>
              </a:rPr>
              <a:t>	1: </a:t>
            </a:r>
            <a:r>
              <a:rPr lang="en-US" sz="2400" b="1" dirty="0" smtClean="0">
                <a:sym typeface="+mn-ea"/>
              </a:rPr>
              <a:t>Adjacent</a:t>
            </a:r>
            <a:r>
              <a:rPr lang="en-US" sz="2400" dirty="0" smtClean="0">
                <a:sym typeface="+mn-ea"/>
              </a:rPr>
              <a:t>: </a:t>
            </a:r>
            <a:endParaRPr lang="en-US" sz="2400" dirty="0" smtClean="0"/>
          </a:p>
          <a:p>
            <a:pPr marL="1257300" lvl="2" indent="-342900">
              <a:buFont typeface="Arial" panose="020B0604020202020204"/>
              <a:buChar char="•"/>
            </a:pPr>
            <a:r>
              <a:rPr lang="en-US" sz="2400" dirty="0" smtClean="0">
                <a:sym typeface="+mn-ea"/>
              </a:rPr>
              <a:t>A</a:t>
            </a:r>
            <a:r>
              <a:rPr lang="en-US" sz="2400" baseline="30000" dirty="0" smtClean="0">
                <a:sym typeface="+mn-ea"/>
              </a:rPr>
              <a:t>k+1</a:t>
            </a:r>
            <a:r>
              <a:rPr lang="en-US" sz="2400" dirty="0" smtClean="0">
                <a:sym typeface="+mn-ea"/>
              </a:rPr>
              <a:t> = </a:t>
            </a:r>
            <a:r>
              <a:rPr lang="en-US" sz="2400" dirty="0" err="1" smtClean="0">
                <a:sym typeface="+mn-ea"/>
              </a:rPr>
              <a:t>C</a:t>
            </a:r>
            <a:r>
              <a:rPr lang="en-US" sz="2400" baseline="30000" dirty="0" err="1" smtClean="0">
                <a:sym typeface="+mn-ea"/>
              </a:rPr>
              <a:t>k</a:t>
            </a:r>
            <a:endParaRPr lang="en-US" sz="2400" baseline="30000" dirty="0" smtClean="0"/>
          </a:p>
          <a:p>
            <a:pPr marL="1257300" lvl="2" indent="-342900">
              <a:buFont typeface="Arial" panose="020B0604020202020204"/>
              <a:buChar char="•"/>
            </a:pPr>
            <a:r>
              <a:rPr lang="en-US" sz="2400" dirty="0" smtClean="0">
                <a:sym typeface="+mn-ea"/>
              </a:rPr>
              <a:t>W</a:t>
            </a:r>
            <a:r>
              <a:rPr lang="en-US" sz="2400" baseline="30000" dirty="0" smtClean="0">
                <a:sym typeface="+mn-ea"/>
              </a:rPr>
              <a:t>T</a:t>
            </a:r>
            <a:r>
              <a:rPr lang="en-US" sz="2400" dirty="0" smtClean="0">
                <a:sym typeface="+mn-ea"/>
              </a:rPr>
              <a:t> = C</a:t>
            </a:r>
            <a:r>
              <a:rPr lang="en-US" sz="2400" baseline="30000" dirty="0" smtClean="0">
                <a:sym typeface="+mn-ea"/>
              </a:rPr>
              <a:t>K </a:t>
            </a:r>
            <a:r>
              <a:rPr lang="en-US" sz="2400" dirty="0" smtClean="0">
                <a:sym typeface="+mn-ea"/>
              </a:rPr>
              <a:t>(final output embedding)</a:t>
            </a:r>
            <a:endParaRPr lang="en-US" sz="2400" dirty="0" smtClean="0"/>
          </a:p>
          <a:p>
            <a:pPr marL="1257300" lvl="2" indent="-342900">
              <a:buFont typeface="Arial" panose="020B0604020202020204"/>
              <a:buChar char="•"/>
            </a:pPr>
            <a:r>
              <a:rPr lang="en-US" sz="2400" dirty="0" smtClean="0">
                <a:sym typeface="+mn-ea"/>
              </a:rPr>
              <a:t>B = A</a:t>
            </a:r>
            <a:r>
              <a:rPr lang="en-US" sz="2400" baseline="30000" dirty="0" smtClean="0">
                <a:sym typeface="+mn-ea"/>
              </a:rPr>
              <a:t>1</a:t>
            </a:r>
            <a:endParaRPr lang="en-US" sz="2400" dirty="0"/>
          </a:p>
          <a:p>
            <a:pPr marL="1257300" lvl="2" indent="-342900">
              <a:buFont typeface="Arial" panose="020B0604020202020204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ym typeface="+mn-ea"/>
              </a:rPr>
              <a:t>	2: </a:t>
            </a:r>
            <a:r>
              <a:rPr lang="en-US" sz="2400" b="1" dirty="0" smtClean="0">
                <a:sym typeface="+mn-ea"/>
              </a:rPr>
              <a:t>Layer-Wise</a:t>
            </a:r>
            <a:endParaRPr lang="en-US" sz="2400" b="1" dirty="0" smtClean="0"/>
          </a:p>
          <a:p>
            <a:pPr marL="1257300" lvl="2" indent="-342900">
              <a:buFont typeface="Arial" panose="020B0604020202020204"/>
              <a:buChar char="•"/>
            </a:pPr>
            <a:r>
              <a:rPr lang="en-US" sz="2400" dirty="0" smtClean="0">
                <a:sym typeface="+mn-ea"/>
              </a:rPr>
              <a:t>A</a:t>
            </a:r>
            <a:r>
              <a:rPr lang="en-US" sz="2400" baseline="30000" dirty="0" smtClean="0">
                <a:sym typeface="+mn-ea"/>
              </a:rPr>
              <a:t>1</a:t>
            </a:r>
            <a:r>
              <a:rPr lang="en-US" sz="2400" dirty="0" smtClean="0">
                <a:sym typeface="+mn-ea"/>
              </a:rPr>
              <a:t> = A</a:t>
            </a:r>
            <a:r>
              <a:rPr lang="en-US" sz="2400" baseline="30000" dirty="0" smtClean="0">
                <a:sym typeface="+mn-ea"/>
              </a:rPr>
              <a:t>2</a:t>
            </a:r>
            <a:r>
              <a:rPr lang="en-US" sz="2400" dirty="0" smtClean="0">
                <a:sym typeface="+mn-ea"/>
              </a:rPr>
              <a:t> = …</a:t>
            </a:r>
            <a:endParaRPr lang="en-US" sz="2400" dirty="0" smtClean="0">
              <a:sym typeface="+mn-ea"/>
            </a:endParaRPr>
          </a:p>
          <a:p>
            <a:pPr marL="1257300" lvl="2" indent="-342900">
              <a:buFont typeface="Arial" panose="020B0604020202020204"/>
              <a:buChar char="•"/>
            </a:pPr>
            <a:r>
              <a:rPr lang="en-US" sz="2400" dirty="0" smtClean="0">
                <a:sym typeface="+mn-ea"/>
              </a:rPr>
              <a:t>C</a:t>
            </a:r>
            <a:r>
              <a:rPr lang="en-US" sz="2400" baseline="30000" dirty="0" smtClean="0">
                <a:sym typeface="+mn-ea"/>
              </a:rPr>
              <a:t>1  </a:t>
            </a:r>
            <a:r>
              <a:rPr lang="en-US" sz="2400" dirty="0" smtClean="0">
                <a:sym typeface="+mn-ea"/>
              </a:rPr>
              <a:t>= C</a:t>
            </a:r>
            <a:r>
              <a:rPr lang="en-US" sz="2400" baseline="30000" dirty="0" smtClean="0">
                <a:sym typeface="+mn-ea"/>
              </a:rPr>
              <a:t>2 </a:t>
            </a:r>
            <a:r>
              <a:rPr lang="en-US" sz="2400" dirty="0" smtClean="0">
                <a:sym typeface="+mn-ea"/>
              </a:rPr>
              <a:t>= …</a:t>
            </a:r>
            <a:endParaRPr lang="en-US" sz="2400" dirty="0" smtClean="0">
              <a:sym typeface="+mn-ea"/>
            </a:endParaRPr>
          </a:p>
          <a:p>
            <a:pPr marL="1257300" lvl="2" indent="-342900">
              <a:buFont typeface="Arial" panose="020B0604020202020204"/>
              <a:buChar char="•"/>
            </a:pPr>
            <a:r>
              <a:rPr lang="en-US" sz="2400" dirty="0">
                <a:sym typeface="+mn-ea"/>
              </a:rPr>
              <a:t>u</a:t>
            </a:r>
            <a:r>
              <a:rPr lang="en-US" sz="2400" baseline="30000" dirty="0" smtClean="0">
                <a:sym typeface="+mn-ea"/>
              </a:rPr>
              <a:t>k+1 </a:t>
            </a:r>
            <a:r>
              <a:rPr lang="en-US" sz="2400" dirty="0" smtClean="0">
                <a:sym typeface="+mn-ea"/>
              </a:rPr>
              <a:t>= </a:t>
            </a:r>
            <a:r>
              <a:rPr lang="en-US" sz="2400" dirty="0" err="1" smtClean="0">
                <a:sym typeface="+mn-ea"/>
              </a:rPr>
              <a:t>Hu</a:t>
            </a:r>
            <a:r>
              <a:rPr lang="en-US" sz="2400" baseline="30000" dirty="0" err="1" smtClean="0">
                <a:sym typeface="+mn-ea"/>
              </a:rPr>
              <a:t>k</a:t>
            </a:r>
            <a:r>
              <a:rPr lang="en-US" sz="2400" dirty="0" smtClean="0">
                <a:sym typeface="+mn-ea"/>
              </a:rPr>
              <a:t> + o</a:t>
            </a:r>
            <a:r>
              <a:rPr lang="en-US" sz="2400" baseline="30000" dirty="0">
                <a:sym typeface="+mn-ea"/>
              </a:rPr>
              <a:t>k</a:t>
            </a:r>
            <a:endParaRPr lang="en-US" sz="2400" dirty="0" smtClean="0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 descr="QQ图片201610082012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895" y="1685290"/>
            <a:ext cx="4133215" cy="4228465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1318260" y="1656080"/>
            <a:ext cx="4352925" cy="51409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90550"/>
            <a:ext cx="9808988" cy="892175"/>
          </a:xfrm>
        </p:spPr>
        <p:txBody>
          <a:bodyPr/>
          <a:p>
            <a:r>
              <a:rPr lang="en-US" altLang="zh-CN"/>
              <a:t>Experiment-</a:t>
            </a:r>
            <a:r>
              <a:rPr lang="en-US" altLang="zh-CN" b="1" dirty="0" smtClean="0">
                <a:sym typeface="+mn-ea"/>
              </a:rPr>
              <a:t>Synthetic QA </a:t>
            </a:r>
            <a:endParaRPr lang="en-US" altLang="zh-CN"/>
          </a:p>
        </p:txBody>
      </p:sp>
      <p:pic>
        <p:nvPicPr>
          <p:cNvPr id="4" name="Picture 2" descr="Screen Shot 2015-10-26 at 4.33.04 PM.png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0" y="1482725"/>
            <a:ext cx="9747250" cy="43802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05790"/>
            <a:ext cx="9808988" cy="892175"/>
          </a:xfrm>
        </p:spPr>
        <p:txBody>
          <a:bodyPr/>
          <a:p>
            <a:r>
              <a:rPr lang="en-US" altLang="zh-CN"/>
              <a:t>Own ideas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97965"/>
            <a:ext cx="9808845" cy="5034915"/>
          </a:xfrm>
        </p:spPr>
        <p:txBody>
          <a:bodyPr anchor="t" anchorCtr="0"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2.match function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584960" y="2758440"/>
            <a:ext cx="655320" cy="1844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95600" y="4991100"/>
            <a:ext cx="210312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497580" y="4030980"/>
            <a:ext cx="899160" cy="4114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497580" y="3394710"/>
            <a:ext cx="899160" cy="4114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97580" y="2758440"/>
            <a:ext cx="899160" cy="4114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8" idx="2"/>
          </p:cNvCxnSpPr>
          <p:nvPr/>
        </p:nvCxnSpPr>
        <p:spPr>
          <a:xfrm>
            <a:off x="2270760" y="2964180"/>
            <a:ext cx="1226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270760" y="3600450"/>
            <a:ext cx="1226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270760" y="4236720"/>
            <a:ext cx="1226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  <a:endCxn id="8" idx="4"/>
          </p:cNvCxnSpPr>
          <p:nvPr/>
        </p:nvCxnSpPr>
        <p:spPr>
          <a:xfrm flipV="1">
            <a:off x="3947160" y="3169920"/>
            <a:ext cx="0" cy="224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947160" y="3806190"/>
            <a:ext cx="0" cy="224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0"/>
          </p:cNvCxnSpPr>
          <p:nvPr/>
        </p:nvCxnSpPr>
        <p:spPr>
          <a:xfrm flipV="1">
            <a:off x="3947160" y="4442460"/>
            <a:ext cx="0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0"/>
          </p:cNvCxnSpPr>
          <p:nvPr/>
        </p:nvCxnSpPr>
        <p:spPr>
          <a:xfrm flipV="1">
            <a:off x="3947160" y="226314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998720" y="2758440"/>
            <a:ext cx="655320" cy="1844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396740" y="2964180"/>
            <a:ext cx="632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396740" y="3600450"/>
            <a:ext cx="61722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396740" y="4229100"/>
            <a:ext cx="58674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5400000">
            <a:off x="1158240" y="3513455"/>
            <a:ext cx="1494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memory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5400000">
            <a:off x="4578985" y="3528060"/>
            <a:ext cx="1494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softmax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69920" y="5067300"/>
            <a:ext cx="1661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Question</a:t>
            </a:r>
            <a:endParaRPr lang="en-US" altLang="zh-CN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3592830" y="2842260"/>
            <a:ext cx="70802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F(Di,Q)</a:t>
            </a:r>
            <a:endParaRPr lang="en-US" altLang="zh-CN" sz="1000"/>
          </a:p>
        </p:txBody>
      </p:sp>
      <p:sp>
        <p:nvSpPr>
          <p:cNvPr id="28" name="文本框 27"/>
          <p:cNvSpPr txBox="1"/>
          <p:nvPr/>
        </p:nvSpPr>
        <p:spPr>
          <a:xfrm>
            <a:off x="3592830" y="3478530"/>
            <a:ext cx="70802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F(Di,Q)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3593465" y="4114800"/>
            <a:ext cx="70802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F(Di,Q)</a:t>
            </a:r>
            <a:endParaRPr lang="en-US" altLang="zh-CN" sz="1000"/>
          </a:p>
        </p:txBody>
      </p:sp>
      <p:sp>
        <p:nvSpPr>
          <p:cNvPr id="30" name="右箭头 29"/>
          <p:cNvSpPr/>
          <p:nvPr/>
        </p:nvSpPr>
        <p:spPr>
          <a:xfrm>
            <a:off x="5989320" y="3722370"/>
            <a:ext cx="563880" cy="28956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356600" y="5067300"/>
            <a:ext cx="210312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00240" y="2842260"/>
            <a:ext cx="655320" cy="1844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468360" y="2842260"/>
            <a:ext cx="1991360" cy="1844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8930640" y="2872740"/>
            <a:ext cx="15240" cy="184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3" idx="0"/>
          </p:cNvCxnSpPr>
          <p:nvPr/>
        </p:nvCxnSpPr>
        <p:spPr>
          <a:xfrm>
            <a:off x="9464040" y="2842260"/>
            <a:ext cx="0" cy="188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972040" y="2842260"/>
            <a:ext cx="0" cy="188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8473440" y="3299460"/>
            <a:ext cx="195072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8488680" y="3722370"/>
            <a:ext cx="195072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432800" y="4229100"/>
            <a:ext cx="2037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7716520" y="3086100"/>
            <a:ext cx="756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731760" y="3536950"/>
            <a:ext cx="756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7716520" y="4030980"/>
            <a:ext cx="756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731760" y="4458335"/>
            <a:ext cx="756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8747760" y="470154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9204960" y="46863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9712960" y="470154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10185400" y="46863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 rot="5400000">
            <a:off x="6580505" y="3603625"/>
            <a:ext cx="1494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memory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577580" y="5113020"/>
            <a:ext cx="1661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Question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31925"/>
            <a:ext cx="9808845" cy="4431030"/>
          </a:xfrm>
        </p:spPr>
        <p:txBody>
          <a:bodyPr anchor="t" anchorCtr="0"/>
          <a:p>
            <a:pPr marL="0" indent="0">
              <a:buNone/>
            </a:pPr>
            <a:r>
              <a:rPr lang="en-US" altLang="zh-CN"/>
              <a:t>3. Implementing the convolution operation for memory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358640" y="4504055"/>
            <a:ext cx="3048000" cy="1111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8640" y="2552065"/>
            <a:ext cx="3048000" cy="1111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090160" y="2567940"/>
            <a:ext cx="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882640" y="2552065"/>
            <a:ext cx="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95440" y="2528570"/>
            <a:ext cx="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90160" y="4504055"/>
            <a:ext cx="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882640" y="4457700"/>
            <a:ext cx="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695440" y="4457700"/>
            <a:ext cx="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739640" y="368046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4846320" y="3726180"/>
            <a:ext cx="71628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739640" y="3680460"/>
            <a:ext cx="670560" cy="822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455920" y="372618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501640" y="3695700"/>
            <a:ext cx="838200" cy="822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471160" y="3695700"/>
            <a:ext cx="74676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294120" y="3710940"/>
            <a:ext cx="0" cy="7315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6416040" y="3756660"/>
            <a:ext cx="685800" cy="7162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294120" y="3726180"/>
            <a:ext cx="731520" cy="7467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071360" y="3771900"/>
            <a:ext cx="0" cy="7010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7120" y="1972945"/>
            <a:ext cx="9808845" cy="2912745"/>
          </a:xfrm>
        </p:spPr>
        <p:txBody>
          <a:bodyPr/>
          <a:p>
            <a:pPr marL="0" indent="0">
              <a:buNone/>
            </a:pPr>
            <a:r>
              <a:rPr lang="en-US" altLang="zh-CN"/>
              <a:t>Long-term memory is required to solve the machine understanding task.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Question?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椭圆 9"/>
          <p:cNvSpPr/>
          <p:nvPr/>
        </p:nvSpPr>
        <p:spPr>
          <a:xfrm>
            <a:off x="728345" y="1619885"/>
            <a:ext cx="3647440" cy="26644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401955"/>
            <a:ext cx="9808988" cy="892175"/>
          </a:xfrm>
        </p:spPr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53210"/>
            <a:ext cx="9808845" cy="4375785"/>
          </a:xfrm>
        </p:spPr>
        <p:txBody>
          <a:bodyPr>
            <a:normAutofit lnSpcReduction="20000"/>
          </a:bodyPr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ym typeface="+mn-ea"/>
              </a:rPr>
              <a:t>antoine</a:t>
            </a:r>
            <a:r>
              <a:rPr lang="en-US" dirty="0">
                <a:sym typeface="+mn-ea"/>
              </a:rPr>
              <a:t> go </a:t>
            </a:r>
            <a:r>
              <a:rPr lang="en-US" dirty="0" smtClean="0">
                <a:sym typeface="+mn-ea"/>
              </a:rPr>
              <a:t>kitchen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ym typeface="+mn-ea"/>
              </a:rPr>
              <a:t>antoine</a:t>
            </a:r>
            <a:r>
              <a:rPr lang="en-US" dirty="0">
                <a:sym typeface="+mn-ea"/>
              </a:rPr>
              <a:t> get </a:t>
            </a:r>
            <a:r>
              <a:rPr lang="en-US" dirty="0" smtClean="0">
                <a:sym typeface="+mn-ea"/>
              </a:rPr>
              <a:t>milk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>
                <a:sym typeface="+mn-ea"/>
              </a:rPr>
              <a:t>antoine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go </a:t>
            </a:r>
            <a:r>
              <a:rPr lang="en-US" dirty="0" smtClean="0">
                <a:sym typeface="+mn-ea"/>
              </a:rPr>
              <a:t>office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ym typeface="+mn-ea"/>
              </a:rPr>
              <a:t>antoine</a:t>
            </a:r>
            <a:r>
              <a:rPr lang="en-US" dirty="0">
                <a:sym typeface="+mn-ea"/>
              </a:rPr>
              <a:t> drop </a:t>
            </a:r>
            <a:r>
              <a:rPr lang="en-US" dirty="0" smtClean="0">
                <a:sym typeface="+mn-ea"/>
              </a:rPr>
              <a:t>milk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ym typeface="+mn-ea"/>
              </a:rPr>
              <a:t>antoine</a:t>
            </a:r>
            <a:r>
              <a:rPr lang="en-US" dirty="0">
                <a:sym typeface="+mn-ea"/>
              </a:rPr>
              <a:t> go </a:t>
            </a:r>
            <a:r>
              <a:rPr lang="en-US" dirty="0" smtClean="0">
                <a:sym typeface="+mn-ea"/>
              </a:rPr>
              <a:t>bathroom</a:t>
            </a:r>
            <a:endParaRPr lang="en-US" dirty="0" smtClean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Q1:where is milk?</a:t>
            </a:r>
            <a:endParaRPr lang="en-US" dirty="0" smtClean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A1:office</a:t>
            </a:r>
            <a:endParaRPr lang="en-US" dirty="0" smtClean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11265" y="1492885"/>
            <a:ext cx="3735705" cy="2799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010400" y="1604645"/>
            <a:ext cx="0" cy="257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769860" y="1619885"/>
            <a:ext cx="0" cy="254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536940" y="1604645"/>
            <a:ext cx="0" cy="254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326245" y="1619250"/>
            <a:ext cx="0" cy="254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6"/>
          </p:cNvCxnSpPr>
          <p:nvPr/>
        </p:nvCxnSpPr>
        <p:spPr>
          <a:xfrm flipV="1">
            <a:off x="4375785" y="2944495"/>
            <a:ext cx="180149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04305" y="2694305"/>
            <a:ext cx="506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63765" y="2694305"/>
            <a:ext cx="506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030845" y="2708910"/>
            <a:ext cx="506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s3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820150" y="2724785"/>
            <a:ext cx="506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s4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9541510" y="2724150"/>
            <a:ext cx="506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s5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299960" y="819150"/>
            <a:ext cx="17576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Memory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椭圆形标注 17"/>
          <p:cNvSpPr/>
          <p:nvPr/>
        </p:nvSpPr>
        <p:spPr>
          <a:xfrm rot="10800000">
            <a:off x="6177280" y="4678680"/>
            <a:ext cx="4152900" cy="125031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311265" y="5075555"/>
            <a:ext cx="38690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(dynamic) knowledge base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7" grpId="0"/>
      <p:bldP spid="12" grpId="0"/>
      <p:bldP spid="13" grpId="0"/>
      <p:bldP spid="14" grpId="0"/>
      <p:bldP spid="15" grpId="0"/>
      <p:bldP spid="16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29590"/>
            <a:ext cx="9808988" cy="892175"/>
          </a:xfrm>
        </p:spPr>
        <p:txBody>
          <a:bodyPr/>
          <a:p>
            <a:r>
              <a:rPr lang="en-US" altLang="zh-CN"/>
              <a:t>MemNN/RNN/LSTM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21765"/>
            <a:ext cx="9808845" cy="4441190"/>
          </a:xfrm>
        </p:spPr>
        <p:txBody>
          <a:bodyPr/>
          <a:p>
            <a:pPr marL="0" indent="0" algn="just">
              <a:buNone/>
            </a:pP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48840" y="2887980"/>
            <a:ext cx="2910840" cy="1508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36520" y="4396740"/>
            <a:ext cx="1524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356360" y="3642360"/>
            <a:ext cx="792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059680" y="3642360"/>
            <a:ext cx="792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619240" y="3258820"/>
            <a:ext cx="792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567940" y="1674495"/>
            <a:ext cx="2072640" cy="96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肘形连接符 10"/>
          <p:cNvCxnSpPr>
            <a:endCxn id="10" idx="2"/>
          </p:cNvCxnSpPr>
          <p:nvPr/>
        </p:nvCxnSpPr>
        <p:spPr>
          <a:xfrm rot="16200000">
            <a:off x="1419860" y="2456180"/>
            <a:ext cx="1449705" cy="8458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4"/>
            <a:endCxn id="4" idx="0"/>
          </p:cNvCxnSpPr>
          <p:nvPr/>
        </p:nvCxnSpPr>
        <p:spPr>
          <a:xfrm>
            <a:off x="3604260" y="2634615"/>
            <a:ext cx="0" cy="25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85060" y="3383280"/>
            <a:ext cx="24384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FF0000"/>
                </a:solidFill>
              </a:rPr>
              <a:t>RNN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63240" y="1971675"/>
            <a:ext cx="13106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Memory</a:t>
            </a:r>
            <a:endParaRPr lang="en-US" altLang="zh-CN" sz="2000" b="1"/>
          </a:p>
        </p:txBody>
      </p:sp>
      <p:sp>
        <p:nvSpPr>
          <p:cNvPr id="15" name="圆角矩形 14"/>
          <p:cNvSpPr/>
          <p:nvPr/>
        </p:nvSpPr>
        <p:spPr>
          <a:xfrm>
            <a:off x="7411720" y="2887980"/>
            <a:ext cx="2910840" cy="1508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619240" y="3901440"/>
            <a:ext cx="792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929880" y="4396740"/>
            <a:ext cx="1524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0322560" y="3258820"/>
            <a:ext cx="792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322560" y="3901440"/>
            <a:ext cx="792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830820" y="1689735"/>
            <a:ext cx="2072640" cy="96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33740" y="1971675"/>
            <a:ext cx="13106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Memory</a:t>
            </a:r>
            <a:endParaRPr lang="en-US" altLang="zh-CN" sz="2000" b="1"/>
          </a:p>
        </p:txBody>
      </p:sp>
      <p:cxnSp>
        <p:nvCxnSpPr>
          <p:cNvPr id="22" name="肘形连接符 21"/>
          <p:cNvCxnSpPr>
            <a:endCxn id="20" idx="2"/>
          </p:cNvCxnSpPr>
          <p:nvPr/>
        </p:nvCxnSpPr>
        <p:spPr>
          <a:xfrm rot="16200000">
            <a:off x="6541770" y="2612390"/>
            <a:ext cx="1731645" cy="8458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867140" y="2634615"/>
            <a:ext cx="0" cy="25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47940" y="3383280"/>
            <a:ext cx="24384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FF0000"/>
                </a:solidFill>
              </a:rPr>
              <a:t>LSTM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60070"/>
            <a:ext cx="9808988" cy="892175"/>
          </a:xfrm>
        </p:spPr>
        <p:txBody>
          <a:bodyPr/>
          <a:p>
            <a:r>
              <a:rPr lang="en-US" altLang="zh-CN"/>
              <a:t>MemNN/RNN/LSTM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518025" y="2922905"/>
            <a:ext cx="2743200" cy="2089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03775" y="1630045"/>
            <a:ext cx="2164715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07585" y="6108700"/>
            <a:ext cx="2164715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70375" y="2214880"/>
            <a:ext cx="3230880" cy="4876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82440" y="5316855"/>
            <a:ext cx="3230880" cy="4876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70170" y="2275840"/>
            <a:ext cx="1798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RNN/LSTM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3980" y="5377815"/>
            <a:ext cx="1798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RNN/LSTM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880100" y="2072005"/>
            <a:ext cx="2540" cy="160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882640" y="2702560"/>
            <a:ext cx="7620" cy="22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</p:cNvCxnSpPr>
          <p:nvPr/>
        </p:nvCxnSpPr>
        <p:spPr>
          <a:xfrm flipH="1" flipV="1">
            <a:off x="5880100" y="5012055"/>
            <a:ext cx="1778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0"/>
          </p:cNvCxnSpPr>
          <p:nvPr/>
        </p:nvCxnSpPr>
        <p:spPr>
          <a:xfrm flipH="1" flipV="1">
            <a:off x="5880100" y="5804535"/>
            <a:ext cx="10160" cy="30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44440" y="1668780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OUTPUT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892040" y="6179820"/>
            <a:ext cx="1981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044440" y="3677920"/>
            <a:ext cx="181356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MemNN</a:t>
            </a:r>
            <a:endParaRPr lang="en-US" altLang="zh-CN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44830"/>
            <a:ext cx="9808988" cy="892175"/>
          </a:xfrm>
        </p:spPr>
        <p:txBody>
          <a:bodyPr/>
          <a:p>
            <a:r>
              <a:rPr lang="en-US" altLang="zh-CN"/>
              <a:t>External Mem/Internal Mem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10081030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8970" y="2072005"/>
            <a:ext cx="5142865" cy="3542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8820" y="5614670"/>
            <a:ext cx="77419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Deep Multi-Task Learning with Shared Memory</a:t>
            </a:r>
            <a:endParaRPr lang="zh-CN" altLang="en-US"/>
          </a:p>
          <a:p>
            <a:r>
              <a:rPr lang="zh-CN" altLang="en-US"/>
              <a:t>Pengfei Liu, Xipeng Qiu and Xuanjing Huang</a:t>
            </a:r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 rot="4380000">
            <a:off x="8208010" y="3033395"/>
            <a:ext cx="1597660" cy="186817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31835" y="3784600"/>
            <a:ext cx="13716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Controller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 rot="21240000">
            <a:off x="4422140" y="1352550"/>
            <a:ext cx="2247900" cy="86042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83125" y="1600200"/>
            <a:ext cx="17259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External Mem.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05790"/>
            <a:ext cx="9808988" cy="892175"/>
          </a:xfrm>
        </p:spPr>
        <p:txBody>
          <a:bodyPr/>
          <a:p>
            <a:r>
              <a:rPr lang="en-US" altLang="zh-CN"/>
              <a:t>Memory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98600"/>
            <a:ext cx="9808845" cy="4958080"/>
          </a:xfrm>
        </p:spPr>
        <p:txBody>
          <a:bodyPr anchor="t" anchorCtr="0"/>
          <a:p>
            <a:pPr marL="0" indent="0">
              <a:buNone/>
            </a:pPr>
            <a:r>
              <a:rPr lang="en-US" altLang="zh-CN"/>
              <a:t>A memory network consists of a memory 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en-US" altLang="zh-CN"/>
              <a:t> and four components </a:t>
            </a:r>
            <a:r>
              <a:rPr lang="en-US" altLang="zh-CN">
                <a:solidFill>
                  <a:srgbClr val="FF0000"/>
                </a:solidFill>
              </a:rPr>
              <a:t>I,G,O</a:t>
            </a:r>
            <a:r>
              <a:rPr lang="en-US" altLang="zh-CN"/>
              <a:t> and 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en-US" b="1" dirty="0">
                <a:sym typeface="+mn-ea"/>
              </a:rPr>
              <a:t>I</a:t>
            </a:r>
            <a:r>
              <a:rPr lang="en-US" dirty="0">
                <a:sym typeface="+mn-ea"/>
              </a:rPr>
              <a:t>: (input feature map) this converts incoming data to </a:t>
            </a:r>
            <a:r>
              <a:rPr lang="en-US" dirty="0" smtClean="0">
                <a:sym typeface="+mn-ea"/>
              </a:rPr>
              <a:t>the internal </a:t>
            </a:r>
            <a:r>
              <a:rPr lang="en-US" dirty="0">
                <a:sym typeface="+mn-ea"/>
              </a:rPr>
              <a:t>feature representation.</a:t>
            </a:r>
            <a:endParaRPr lang="en-US" altLang="zh-CN"/>
          </a:p>
          <a:p>
            <a:pPr marL="0" indent="0">
              <a:buNone/>
            </a:pPr>
            <a:r>
              <a:rPr lang="en-US" b="1" dirty="0">
                <a:sym typeface="+mn-ea"/>
              </a:rPr>
              <a:t>G</a:t>
            </a:r>
            <a:r>
              <a:rPr lang="en-US" dirty="0">
                <a:sym typeface="+mn-ea"/>
              </a:rPr>
              <a:t>: (generalization) this updates memories given </a:t>
            </a:r>
            <a:r>
              <a:rPr lang="en-US" dirty="0" smtClean="0">
                <a:sym typeface="+mn-ea"/>
              </a:rPr>
              <a:t>new input</a:t>
            </a:r>
            <a:r>
              <a:rPr lang="en-US" dirty="0">
                <a:sym typeface="+mn-ea"/>
              </a:rPr>
              <a:t>.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b="1" dirty="0">
                <a:sym typeface="+mn-ea"/>
              </a:rPr>
              <a:t>O</a:t>
            </a:r>
            <a:r>
              <a:rPr lang="en-US" dirty="0">
                <a:sym typeface="+mn-ea"/>
              </a:rPr>
              <a:t>: this produces new output (in </a:t>
            </a:r>
            <a:r>
              <a:rPr lang="en-US" dirty="0" smtClean="0">
                <a:sym typeface="+mn-ea"/>
              </a:rPr>
              <a:t>feature representation </a:t>
            </a:r>
            <a:r>
              <a:rPr lang="en-US" dirty="0">
                <a:sym typeface="+mn-ea"/>
              </a:rPr>
              <a:t>space) given the memories.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b="1" dirty="0">
                <a:sym typeface="+mn-ea"/>
              </a:rPr>
              <a:t>R</a:t>
            </a:r>
            <a:r>
              <a:rPr lang="en-US" dirty="0">
                <a:sym typeface="+mn-ea"/>
              </a:rPr>
              <a:t>: (response) converts output O </a:t>
            </a:r>
            <a:r>
              <a:rPr lang="en-US" dirty="0" smtClean="0">
                <a:sym typeface="+mn-ea"/>
              </a:rPr>
              <a:t>into a </a:t>
            </a:r>
            <a:r>
              <a:rPr lang="en-US" dirty="0">
                <a:sym typeface="+mn-ea"/>
              </a:rPr>
              <a:t>response seen by the outside world.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process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is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applied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both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train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and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test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time,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only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difference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is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model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parameter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I,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G,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O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and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R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are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not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update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during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test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75310"/>
            <a:ext cx="9808988" cy="892175"/>
          </a:xfrm>
        </p:spPr>
        <p:txBody>
          <a:bodyPr/>
          <a:p>
            <a:r>
              <a:rPr lang="en-US" altLang="zh-CN"/>
              <a:t>Memory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895" y="1467485"/>
            <a:ext cx="9808845" cy="4699635"/>
          </a:xfrm>
        </p:spPr>
        <p:txBody>
          <a:bodyPr anchor="t" anchorCtr="0"/>
          <a:p>
            <a:pPr marL="0" indent="0">
              <a:buNone/>
            </a:pPr>
            <a:r>
              <a:rPr lang="en-US" altLang="zh-CN" b="1"/>
              <a:t>I Component: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4754880" y="5372100"/>
            <a:ext cx="204216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10100" y="4351020"/>
            <a:ext cx="233172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10100" y="3350260"/>
            <a:ext cx="233172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12920" y="2329180"/>
            <a:ext cx="283464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0"/>
            <a:endCxn id="6" idx="2"/>
          </p:cNvCxnSpPr>
          <p:nvPr/>
        </p:nvCxnSpPr>
        <p:spPr>
          <a:xfrm flipV="1">
            <a:off x="5775960" y="4960620"/>
            <a:ext cx="0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775960" y="3959860"/>
            <a:ext cx="0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775960" y="2938780"/>
            <a:ext cx="0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22520" y="5494020"/>
            <a:ext cx="1676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Text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92980" y="4472940"/>
            <a:ext cx="1965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pre-processing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4754880" y="3472180"/>
            <a:ext cx="2057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encode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4499610" y="2451100"/>
            <a:ext cx="2567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vector representation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 rot="5400000">
            <a:off x="7131050" y="4237990"/>
            <a:ext cx="2120900" cy="173736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82840" y="4122420"/>
            <a:ext cx="141732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parsing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coreference-resolution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9" name="矩形标注 18"/>
          <p:cNvSpPr/>
          <p:nvPr/>
        </p:nvSpPr>
        <p:spPr>
          <a:xfrm rot="16200000">
            <a:off x="1772285" y="2164080"/>
            <a:ext cx="2120900" cy="2072005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933575" y="2329180"/>
            <a:ext cx="184277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embedding sum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RNN encode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LSTM encode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5"/>
  <p:tag name="KSO_WM_UNIT_TYPE" val="a"/>
  <p:tag name="KSO_WM_UNIT_INDEX" val="1"/>
  <p:tag name="KSO_WM_UNIT_ID" val="custom160215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5"/>
  <p:tag name="KSO_WM_UNIT_TYPE" val="b"/>
  <p:tag name="KSO_WM_UNIT_INDEX" val="1"/>
  <p:tag name="KSO_WM_UNIT_ID" val="custom160215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0、18、23、24、25"/>
  <p:tag name="KSO_WM_TEMPLATE_CATEGORY" val="custom"/>
  <p:tag name="KSO_WM_TEMPLATE_INDEX" val="160215"/>
  <p:tag name="KSO_WM_TAG_VERSION" val="1.0"/>
  <p:tag name="KSO_WM_SLIDE_ID" val="custom16021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向天歌稻壳儿模板23XIN - 副本">
  <a:themeElements>
    <a:clrScheme name="自定义 19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488493"/>
      </a:accent1>
      <a:accent2>
        <a:srgbClr val="8DA2A3"/>
      </a:accent2>
      <a:accent3>
        <a:srgbClr val="CC9F6E"/>
      </a:accent3>
      <a:accent4>
        <a:srgbClr val="B76167"/>
      </a:accent4>
      <a:accent5>
        <a:srgbClr val="CF4953"/>
      </a:accent5>
      <a:accent6>
        <a:srgbClr val="9E7A9B"/>
      </a:accent6>
      <a:hlink>
        <a:srgbClr val="5699C2"/>
      </a:hlink>
      <a:folHlink>
        <a:srgbClr val="9FCE4A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4353</Words>
  <Application>WPS 演示</Application>
  <PresentationFormat>宽屏</PresentationFormat>
  <Paragraphs>378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30</vt:i4>
      </vt:variant>
    </vt:vector>
  </HeadingPairs>
  <TitlesOfParts>
    <vt:vector size="69" baseType="lpstr">
      <vt:lpstr>Arial</vt:lpstr>
      <vt:lpstr>宋体</vt:lpstr>
      <vt:lpstr>Wingdings</vt:lpstr>
      <vt:lpstr>黑体</vt:lpstr>
      <vt:lpstr>Arial</vt:lpstr>
      <vt:lpstr>微软雅黑</vt:lpstr>
      <vt:lpstr>Calibri</vt:lpstr>
      <vt:lpstr>Arial Unicode MS</vt:lpstr>
      <vt:lpstr>向天歌稻壳儿模板23XIN - 副本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Related papers</vt:lpstr>
      <vt:lpstr>Motivation</vt:lpstr>
      <vt:lpstr>Example</vt:lpstr>
      <vt:lpstr>MemNN/RNN/LSTM</vt:lpstr>
      <vt:lpstr>MemNN/RNN/LSTM</vt:lpstr>
      <vt:lpstr>External Mem/Internal Mem</vt:lpstr>
      <vt:lpstr>Memory Network</vt:lpstr>
      <vt:lpstr>Memory Network</vt:lpstr>
      <vt:lpstr>Memory Network</vt:lpstr>
      <vt:lpstr>Memory Network</vt:lpstr>
      <vt:lpstr>Memory Network</vt:lpstr>
      <vt:lpstr>Memory Network</vt:lpstr>
      <vt:lpstr>Basic Model-Output</vt:lpstr>
      <vt:lpstr>Training</vt:lpstr>
      <vt:lpstr>Tricks</vt:lpstr>
      <vt:lpstr>bAbi Experiment</vt:lpstr>
      <vt:lpstr>Shortcomings of Existing Model</vt:lpstr>
      <vt:lpstr>Memory Network</vt:lpstr>
      <vt:lpstr>End-to-end Memory Network</vt:lpstr>
      <vt:lpstr>Selective Attention</vt:lpstr>
      <vt:lpstr>Single-layer</vt:lpstr>
      <vt:lpstr>Single-layer</vt:lpstr>
      <vt:lpstr>Multiple-layers</vt:lpstr>
      <vt:lpstr>Multiple-layers</vt:lpstr>
      <vt:lpstr>Multiple-layers</vt:lpstr>
      <vt:lpstr>Experiment-Synthetic QA </vt:lpstr>
      <vt:lpstr>Own ideas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lsj</cp:lastModifiedBy>
  <cp:revision>19</cp:revision>
  <dcterms:created xsi:type="dcterms:W3CDTF">2015-05-05T08:02:00Z</dcterms:created>
  <dcterms:modified xsi:type="dcterms:W3CDTF">2016-10-13T07:51:35Z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