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2" r:id="rId2"/>
    <p:sldId id="309" r:id="rId3"/>
    <p:sldId id="303" r:id="rId4"/>
    <p:sldId id="272" r:id="rId5"/>
    <p:sldId id="310" r:id="rId6"/>
    <p:sldId id="311" r:id="rId7"/>
    <p:sldId id="312" r:id="rId8"/>
    <p:sldId id="313" r:id="rId9"/>
    <p:sldId id="314" r:id="rId10"/>
    <p:sldId id="304" r:id="rId11"/>
    <p:sldId id="275" r:id="rId12"/>
    <p:sldId id="315" r:id="rId13"/>
    <p:sldId id="316" r:id="rId14"/>
    <p:sldId id="305" r:id="rId15"/>
    <p:sldId id="277" r:id="rId16"/>
    <p:sldId id="317" r:id="rId17"/>
    <p:sldId id="318" r:id="rId18"/>
    <p:sldId id="319" r:id="rId19"/>
    <p:sldId id="320" r:id="rId20"/>
    <p:sldId id="321" r:id="rId21"/>
    <p:sldId id="306" r:id="rId22"/>
    <p:sldId id="279" r:id="rId23"/>
    <p:sldId id="322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F34"/>
    <a:srgbClr val="30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/>
    <p:restoredTop sz="88220" autoAdjust="0"/>
  </p:normalViewPr>
  <p:slideViewPr>
    <p:cSldViewPr snapToGrid="0" snapToObjects="1">
      <p:cViewPr varScale="1">
        <p:scale>
          <a:sx n="68" d="100"/>
          <a:sy n="68" d="100"/>
        </p:scale>
        <p:origin x="10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2782-C10C-410B-9CCA-678BAE167682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FF442-D87A-4995-A341-E1D885F51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0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持续学习，其实就是迁移学习。以机器翻译来举例的话，可以将</a:t>
            </a:r>
            <a:r>
              <a:rPr lang="en-US" altLang="zh-CN" dirty="0"/>
              <a:t>out-domain knowledge</a:t>
            </a:r>
            <a:r>
              <a:rPr lang="zh-CN" altLang="en-US" dirty="0"/>
              <a:t>理解为模型在</a:t>
            </a:r>
            <a:r>
              <a:rPr lang="en-US" altLang="zh-CN" dirty="0"/>
              <a:t>En-De</a:t>
            </a:r>
            <a:r>
              <a:rPr lang="zh-CN" altLang="en-US" dirty="0"/>
              <a:t>数据集上训练的参数，然后</a:t>
            </a:r>
            <a:r>
              <a:rPr lang="en-US" altLang="zh-CN" dirty="0"/>
              <a:t>in-domain knowledge</a:t>
            </a:r>
            <a:r>
              <a:rPr lang="zh-CN" altLang="en-US" dirty="0"/>
              <a:t>可以理解为模型在</a:t>
            </a:r>
            <a:r>
              <a:rPr lang="en-US" altLang="zh-CN" dirty="0"/>
              <a:t>En-Vi</a:t>
            </a:r>
            <a:r>
              <a:rPr lang="zh-CN" altLang="en-US" dirty="0"/>
              <a:t>数据集上训练。这两个数据集一个是高资源一个是低资源，模型首先在高资源数据集上训练，然后再在低资源数据集上微调，这样比起随机初始化的参数，可以在低资源数据集上取得更好的效果。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15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为了证明训练失衡的存在，作者在图像分类、文本分类和机器翻译三个任务上进行了实验。作者将三个任务中的模型训练至收敛，然后选取最后一个检查点的模型，根据最后一个</a:t>
            </a:r>
            <a:r>
              <a:rPr lang="en-US" altLang="zh-CN" dirty="0"/>
              <a:t>epoch</a:t>
            </a:r>
            <a:r>
              <a:rPr lang="zh-CN" altLang="en-US" dirty="0"/>
              <a:t>的数据顺序开始训练。如果训练失衡的现象存在，那么在</a:t>
            </a:r>
            <a:r>
              <a:rPr lang="en-US" altLang="zh-CN" dirty="0"/>
              <a:t>epoch</a:t>
            </a:r>
            <a:r>
              <a:rPr lang="zh-CN" altLang="en-US" dirty="0"/>
              <a:t>的最后被训练的样例的</a:t>
            </a:r>
            <a:r>
              <a:rPr lang="en-US" altLang="zh-CN" dirty="0"/>
              <a:t>loss</a:t>
            </a:r>
            <a:r>
              <a:rPr lang="zh-CN" altLang="en-US" dirty="0"/>
              <a:t>更小，</a:t>
            </a:r>
            <a:r>
              <a:rPr lang="en-US" altLang="zh-CN" dirty="0"/>
              <a:t>epoch</a:t>
            </a:r>
            <a:r>
              <a:rPr lang="zh-CN" altLang="en-US" dirty="0"/>
              <a:t>开始时的训练样例的</a:t>
            </a:r>
            <a:r>
              <a:rPr lang="en-US" altLang="zh-CN" dirty="0"/>
              <a:t>loss</a:t>
            </a:r>
            <a:r>
              <a:rPr lang="zh-CN" altLang="en-US" dirty="0"/>
              <a:t>会更大。作者使用</a:t>
            </a:r>
            <a:r>
              <a:rPr lang="en-US" altLang="zh-CN" dirty="0"/>
              <a:t>spearman</a:t>
            </a:r>
            <a:r>
              <a:rPr lang="zh-CN" altLang="en-US" dirty="0"/>
              <a:t>相关系数来度量训练失衡的程度。这个</a:t>
            </a:r>
            <a:r>
              <a:rPr lang="en-US" altLang="zh-CN" dirty="0"/>
              <a:t>spearman</a:t>
            </a:r>
            <a:r>
              <a:rPr lang="zh-CN" altLang="en-US" dirty="0"/>
              <a:t>相关系数是两个变量的线性相关性的度量。它的绝对值越大，说明两个变量的相关性越强。正值表明正相关，负值表明负相关。也就是说，如果</a:t>
            </a:r>
            <a:r>
              <a:rPr lang="en-US" altLang="zh-CN" dirty="0"/>
              <a:t>spearman</a:t>
            </a:r>
            <a:r>
              <a:rPr lang="zh-CN" altLang="en-US" dirty="0"/>
              <a:t>相关系数是个比较大的负值，则说明训练失衡的问题较为严重。作者将数据的顺序定义为训练中的</a:t>
            </a:r>
            <a:r>
              <a:rPr lang="en-US" altLang="zh-CN" dirty="0"/>
              <a:t>batch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9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点平均就是将最后几个检查点的模型参数做平均，作为最后的模型。作者认为，每个检查点，训练样例的被关注的程度不同，每个检查点的失衡情况也不同。作者将这种训练失衡理解为检查点的噪声，那么这些噪声可被视为独立同分布的随机变量。通过平均操作，随机噪声的方差就减小了，从而缓解了失衡训练的问题。在这一节，作者提出了一个假设，就是通过缓解失衡训练的问题，检查点平均提升了模型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82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点平均就是将最后几个检查点的模型参数做平均，作为最后的模型。作者认为，每个检查点，训练样例的被关注的程度不同，每个检查点的失衡情况也不同。作者将这种训练失衡理解为检查点的噪声，那么这些噪声可被视为独立同分布的随机变量。通过平均操作，随机噪声的方差就减小了，从而缓解了失衡训练的问题。在这一节，作者提出了一个假设，就是通过缓解失衡训练的问题，检查点平均提升了模型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4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点平均就是将最后几个检查点的模型参数做平均，作为最后的模型。作者认为，每个检查点，训练样例的被关注的程度不同，每个检查点的失衡情况也不同。作者将这种训练失衡理解为检查点的噪声，那么这些噪声可被视为独立同分布的随机变量。通过平均操作，随机噪声的方差就减小了，从而缓解了失衡训练的问题。在这一节，作者提出了一个假设，就是通过缓解失衡训练的问题，检查点平均提升了模型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点平均就是将最后几个检查点的模型参数做平均，作为最后的模型。作者认为，每个检查点，训练样例的被关注的程度不同，每个检查点的失衡情况也不同。作者将这种训练失衡理解为检查点的噪声，那么这些噪声可被视为独立同分布的随机变量。通过平均操作，随机噪声的方差就减小了，从而缓解了失衡训练的问题。在这一节，作者提出了一个假设，就是通过缓解失衡训练的问题，检查点平均提升了模型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6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点平均就是将最后几个检查点的模型参数做平均，作为最后的模型。作者认为，每个检查点，训练样例的被关注的程度不同，每个检查点的失衡情况也不同。作者将这种训练失衡理解为检查点的噪声，那么这些噪声可被视为独立同分布的随机变量。通过平均操作，随机噪声的方差就减小了，从而缓解了失衡训练的问题。在这一节，作者提出了一个假设，就是通过缓解失衡训练的问题，检查点平均提升了模型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64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点平均就是将最后几个检查点的模型参数做平均，作为最后的模型。作者认为，每个检查点，训练样例的被关注的程度不同，每个检查点的失衡情况也不同。作者将这种训练失衡理解为检查点的噪声，那么这些噪声可被视为独立同分布的随机变量。通过平均操作，随机噪声的方差就减小了，从而缓解了失衡训练的问题。在这一节，作者提出了一个假设，就是通过缓解失衡训练的问题，检查点平均提升了模型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8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作者提出了一种动态的知识蒸馏方法，让教师模型能够动态地补充学生模型的知识。具体的方法，就是按不同的数据顺序训练教师。首先将数据集分成</a:t>
            </a:r>
            <a:r>
              <a:rPr lang="en-US" altLang="zh-CN" dirty="0"/>
              <a:t>n+1</a:t>
            </a:r>
            <a:r>
              <a:rPr lang="zh-CN" altLang="en-US" dirty="0"/>
              <a:t>个子集，学生模型按照正常从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n+1</a:t>
            </a:r>
            <a:r>
              <a:rPr lang="zh-CN" altLang="en-US" dirty="0"/>
              <a:t>的顺序训练，教师模型按照一个偏移顺序训练。对于教师模型</a:t>
            </a:r>
            <a:r>
              <a:rPr lang="en-US" altLang="zh-CN" dirty="0" err="1"/>
              <a:t>T_i</a:t>
            </a:r>
            <a:r>
              <a:rPr lang="zh-CN" altLang="en-US" dirty="0"/>
              <a:t>，在当前时刻</a:t>
            </a:r>
            <a:r>
              <a:rPr lang="en-US" altLang="zh-CN" dirty="0"/>
              <a:t>t</a:t>
            </a:r>
            <a:r>
              <a:rPr lang="zh-CN" altLang="en-US" dirty="0"/>
              <a:t>，教师模型</a:t>
            </a:r>
            <a:r>
              <a:rPr lang="en-US" altLang="zh-CN" dirty="0" err="1"/>
              <a:t>T_i</a:t>
            </a:r>
            <a:r>
              <a:rPr lang="zh-CN" altLang="en-US" dirty="0"/>
              <a:t>的训练数据比学生模型偏移了</a:t>
            </a:r>
            <a:r>
              <a:rPr lang="en-US" altLang="zh-CN" dirty="0" err="1"/>
              <a:t>i</a:t>
            </a:r>
            <a:r>
              <a:rPr lang="zh-CN" altLang="en-US" dirty="0"/>
              <a:t>个单位。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作者提出了一种动态的知识蒸馏方法，让教师模型能够动态地补充学生模型的知识。具体的方法，就是按不同的数据顺序训练教师。首先将数据集分成</a:t>
            </a:r>
            <a:r>
              <a:rPr lang="en-US" altLang="zh-CN" dirty="0"/>
              <a:t>n+1</a:t>
            </a:r>
            <a:r>
              <a:rPr lang="zh-CN" altLang="en-US" dirty="0"/>
              <a:t>个子集，学生模型按照正常从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n+1</a:t>
            </a:r>
            <a:r>
              <a:rPr lang="zh-CN" altLang="en-US" dirty="0"/>
              <a:t>的顺序训练，教师模型按照一个偏移顺序训练。对于教师模型</a:t>
            </a:r>
            <a:r>
              <a:rPr lang="en-US" altLang="zh-CN" dirty="0" err="1"/>
              <a:t>T_i</a:t>
            </a:r>
            <a:r>
              <a:rPr lang="zh-CN" altLang="en-US" dirty="0"/>
              <a:t>，在当前时刻</a:t>
            </a:r>
            <a:r>
              <a:rPr lang="en-US" altLang="zh-CN" dirty="0"/>
              <a:t>t</a:t>
            </a:r>
            <a:r>
              <a:rPr lang="zh-CN" altLang="en-US" dirty="0"/>
              <a:t>，教师模型</a:t>
            </a:r>
            <a:r>
              <a:rPr lang="en-US" altLang="zh-CN" dirty="0" err="1"/>
              <a:t>T_i</a:t>
            </a:r>
            <a:r>
              <a:rPr lang="zh-CN" altLang="en-US" dirty="0"/>
              <a:t>的训练数据比学生模型偏移了</a:t>
            </a:r>
            <a:r>
              <a:rPr lang="en-US" altLang="zh-CN" dirty="0" err="1"/>
              <a:t>i</a:t>
            </a:r>
            <a:r>
              <a:rPr lang="zh-CN" altLang="en-US" dirty="0"/>
              <a:t>个单位。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9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持续学习，其实就是迁移学习。以机器翻译来举例的话，可以将</a:t>
            </a:r>
            <a:r>
              <a:rPr lang="en-US" altLang="zh-CN" dirty="0"/>
              <a:t>out-domain knowledge</a:t>
            </a:r>
            <a:r>
              <a:rPr lang="zh-CN" altLang="en-US" dirty="0"/>
              <a:t>理解为模型在</a:t>
            </a:r>
            <a:r>
              <a:rPr lang="en-US" altLang="zh-CN" dirty="0"/>
              <a:t>En-De</a:t>
            </a:r>
            <a:r>
              <a:rPr lang="zh-CN" altLang="en-US" dirty="0"/>
              <a:t>数据集上训练的参数，然后</a:t>
            </a:r>
            <a:r>
              <a:rPr lang="en-US" altLang="zh-CN" dirty="0"/>
              <a:t>in-domain knowledge</a:t>
            </a:r>
            <a:r>
              <a:rPr lang="zh-CN" altLang="en-US" dirty="0"/>
              <a:t>可以理解为模型在</a:t>
            </a:r>
            <a:r>
              <a:rPr lang="en-US" altLang="zh-CN" dirty="0"/>
              <a:t>En-Vi</a:t>
            </a:r>
            <a:r>
              <a:rPr lang="zh-CN" altLang="en-US" dirty="0"/>
              <a:t>数据集上训练。这两个数据集一个是高资源一个是低资源，模型首先在高资源数据集上训练，然后再在低资源数据集上微调，这样比起随机初始化的参数，可以在低资源数据集上取得更好的效果。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8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持续学习，其实就是迁移学习。以机器翻译来举例的话，可以将</a:t>
            </a:r>
            <a:r>
              <a:rPr lang="en-US" altLang="zh-CN" dirty="0"/>
              <a:t>out-domain knowledge</a:t>
            </a:r>
            <a:r>
              <a:rPr lang="zh-CN" altLang="en-US" dirty="0"/>
              <a:t>理解为模型在</a:t>
            </a:r>
            <a:r>
              <a:rPr lang="en-US" altLang="zh-CN" dirty="0"/>
              <a:t>En-De</a:t>
            </a:r>
            <a:r>
              <a:rPr lang="zh-CN" altLang="en-US" dirty="0"/>
              <a:t>数据集上训练的参数，然后</a:t>
            </a:r>
            <a:r>
              <a:rPr lang="en-US" altLang="zh-CN" dirty="0"/>
              <a:t>in-domain knowledge</a:t>
            </a:r>
            <a:r>
              <a:rPr lang="zh-CN" altLang="en-US" dirty="0"/>
              <a:t>可以理解为模型在</a:t>
            </a:r>
            <a:r>
              <a:rPr lang="en-US" altLang="zh-CN" dirty="0"/>
              <a:t>En-Vi</a:t>
            </a:r>
            <a:r>
              <a:rPr lang="zh-CN" altLang="en-US" dirty="0"/>
              <a:t>数据集上训练。这两个数据集一个是高资源一个是低资源，模型首先在高资源数据集上训练，然后再在低资源数据集上微调，这样比起随机初始化的参数，可以在低资源数据集上取得更好的效果。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3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持续学习，其实就是迁移学习。以机器翻译来举例的话，可以将</a:t>
            </a:r>
            <a:r>
              <a:rPr lang="en-US" altLang="zh-CN" dirty="0"/>
              <a:t>out-domain knowledge</a:t>
            </a:r>
            <a:r>
              <a:rPr lang="zh-CN" altLang="en-US" dirty="0"/>
              <a:t>理解为模型在</a:t>
            </a:r>
            <a:r>
              <a:rPr lang="en-US" altLang="zh-CN" dirty="0"/>
              <a:t>En-De</a:t>
            </a:r>
            <a:r>
              <a:rPr lang="zh-CN" altLang="en-US" dirty="0"/>
              <a:t>数据集上训练的参数，然后</a:t>
            </a:r>
            <a:r>
              <a:rPr lang="en-US" altLang="zh-CN" dirty="0"/>
              <a:t>in-domain knowledge</a:t>
            </a:r>
            <a:r>
              <a:rPr lang="zh-CN" altLang="en-US" dirty="0"/>
              <a:t>可以理解为模型在</a:t>
            </a:r>
            <a:r>
              <a:rPr lang="en-US" altLang="zh-CN" dirty="0"/>
              <a:t>En-Vi</a:t>
            </a:r>
            <a:r>
              <a:rPr lang="zh-CN" altLang="en-US" dirty="0"/>
              <a:t>数据集上训练。这两个数据集一个是高资源一个是低资源，模型首先在高资源数据集上训练，然后再在低资源数据集上微调，这样比起随机初始化的参数，可以在低资源数据集上取得更好的效果。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0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持续学习，其实就是迁移学习。以机器翻译来举例的话，可以将</a:t>
            </a:r>
            <a:r>
              <a:rPr lang="en-US" altLang="zh-CN" dirty="0"/>
              <a:t>out-domain knowledge</a:t>
            </a:r>
            <a:r>
              <a:rPr lang="zh-CN" altLang="en-US" dirty="0"/>
              <a:t>理解为模型在</a:t>
            </a:r>
            <a:r>
              <a:rPr lang="en-US" altLang="zh-CN" dirty="0"/>
              <a:t>En-De</a:t>
            </a:r>
            <a:r>
              <a:rPr lang="zh-CN" altLang="en-US" dirty="0"/>
              <a:t>数据集上训练的参数，然后</a:t>
            </a:r>
            <a:r>
              <a:rPr lang="en-US" altLang="zh-CN" dirty="0"/>
              <a:t>in-domain knowledge</a:t>
            </a:r>
            <a:r>
              <a:rPr lang="zh-CN" altLang="en-US" dirty="0"/>
              <a:t>可以理解为模型在</a:t>
            </a:r>
            <a:r>
              <a:rPr lang="en-US" altLang="zh-CN" dirty="0"/>
              <a:t>En-Vi</a:t>
            </a:r>
            <a:r>
              <a:rPr lang="zh-CN" altLang="en-US" dirty="0"/>
              <a:t>数据集上训练。这两个数据集一个是高资源一个是低资源，模型首先在高资源数据集上训练，然后再在低资源数据集上微调，这样比起随机初始化的参数，可以在低资源数据集上取得更好的效果。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持续学习，其实就是迁移学习。以机器翻译来举例的话，可以将</a:t>
            </a:r>
            <a:r>
              <a:rPr lang="en-US" altLang="zh-CN" dirty="0"/>
              <a:t>out-domain knowledge</a:t>
            </a:r>
            <a:r>
              <a:rPr lang="zh-CN" altLang="en-US" dirty="0"/>
              <a:t>理解为模型在</a:t>
            </a:r>
            <a:r>
              <a:rPr lang="en-US" altLang="zh-CN" dirty="0"/>
              <a:t>En-De</a:t>
            </a:r>
            <a:r>
              <a:rPr lang="zh-CN" altLang="en-US" dirty="0"/>
              <a:t>数据集上训练的参数，然后</a:t>
            </a:r>
            <a:r>
              <a:rPr lang="en-US" altLang="zh-CN" dirty="0"/>
              <a:t>in-domain knowledge</a:t>
            </a:r>
            <a:r>
              <a:rPr lang="zh-CN" altLang="en-US" dirty="0"/>
              <a:t>可以理解为模型在</a:t>
            </a:r>
            <a:r>
              <a:rPr lang="en-US" altLang="zh-CN" dirty="0"/>
              <a:t>En-Vi</a:t>
            </a:r>
            <a:r>
              <a:rPr lang="zh-CN" altLang="en-US" dirty="0"/>
              <a:t>数据集上训练。这两个数据集一个是高资源一个是低资源，模型首先在高资源数据集上训练，然后再在低资源数据集上微调，这样比起随机初始化的参数，可以在低资源数据集上取得更好的效果。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3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持续学习，其实就是迁移学习。以机器翻译来举例的话，可以将</a:t>
            </a:r>
            <a:r>
              <a:rPr lang="en-US" altLang="zh-CN" dirty="0"/>
              <a:t>out-domain knowledge</a:t>
            </a:r>
            <a:r>
              <a:rPr lang="zh-CN" altLang="en-US" dirty="0"/>
              <a:t>理解为模型在</a:t>
            </a:r>
            <a:r>
              <a:rPr lang="en-US" altLang="zh-CN" dirty="0"/>
              <a:t>En-De</a:t>
            </a:r>
            <a:r>
              <a:rPr lang="zh-CN" altLang="en-US" dirty="0"/>
              <a:t>数据集上训练的参数，然后</a:t>
            </a:r>
            <a:r>
              <a:rPr lang="en-US" altLang="zh-CN" dirty="0"/>
              <a:t>in-domain knowledge</a:t>
            </a:r>
            <a:r>
              <a:rPr lang="zh-CN" altLang="en-US" dirty="0"/>
              <a:t>可以理解为模型在</a:t>
            </a:r>
            <a:r>
              <a:rPr lang="en-US" altLang="zh-CN" dirty="0"/>
              <a:t>En-Vi</a:t>
            </a:r>
            <a:r>
              <a:rPr lang="zh-CN" altLang="en-US" dirty="0"/>
              <a:t>数据集上训练。这两个数据集一个是高资源一个是低资源，模型首先在高资源数据集上训练，然后再在低资源数据集上微调，这样比起随机初始化的参数，可以在低资源数据集上取得更好的效果。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0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为了证明训练失衡的存在，作者在图像分类、文本分类和机器翻译三个任务上进行了实验。作者将三个任务中的模型训练至收敛，然后选取最后一个检查点的模型，根据最后一个</a:t>
            </a:r>
            <a:r>
              <a:rPr lang="en-US" altLang="zh-CN" dirty="0"/>
              <a:t>epoch</a:t>
            </a:r>
            <a:r>
              <a:rPr lang="zh-CN" altLang="en-US" dirty="0"/>
              <a:t>的数据顺序开始训练。如果训练失衡的现象存在，那么在</a:t>
            </a:r>
            <a:r>
              <a:rPr lang="en-US" altLang="zh-CN" dirty="0"/>
              <a:t>epoch</a:t>
            </a:r>
            <a:r>
              <a:rPr lang="zh-CN" altLang="en-US" dirty="0"/>
              <a:t>的最后被训练的样例的</a:t>
            </a:r>
            <a:r>
              <a:rPr lang="en-US" altLang="zh-CN" dirty="0"/>
              <a:t>loss</a:t>
            </a:r>
            <a:r>
              <a:rPr lang="zh-CN" altLang="en-US" dirty="0"/>
              <a:t>更小，</a:t>
            </a:r>
            <a:r>
              <a:rPr lang="en-US" altLang="zh-CN" dirty="0"/>
              <a:t>epoch</a:t>
            </a:r>
            <a:r>
              <a:rPr lang="zh-CN" altLang="en-US" dirty="0"/>
              <a:t>开始时的训练样例的</a:t>
            </a:r>
            <a:r>
              <a:rPr lang="en-US" altLang="zh-CN" dirty="0"/>
              <a:t>loss</a:t>
            </a:r>
            <a:r>
              <a:rPr lang="zh-CN" altLang="en-US" dirty="0"/>
              <a:t>会更大。作者使用</a:t>
            </a:r>
            <a:r>
              <a:rPr lang="en-US" altLang="zh-CN" dirty="0"/>
              <a:t>spearman</a:t>
            </a:r>
            <a:r>
              <a:rPr lang="zh-CN" altLang="en-US" dirty="0"/>
              <a:t>相关系数来度量训练失衡的程度。这个</a:t>
            </a:r>
            <a:r>
              <a:rPr lang="en-US" altLang="zh-CN" dirty="0"/>
              <a:t>spearman</a:t>
            </a:r>
            <a:r>
              <a:rPr lang="zh-CN" altLang="en-US" dirty="0"/>
              <a:t>相关系数是两个变量的线性相关性的度量。它的绝对值越大，说明两个变量的相关性越强。正值表明正相关，负值表明负相关。也就是说，如果</a:t>
            </a:r>
            <a:r>
              <a:rPr lang="en-US" altLang="zh-CN" dirty="0"/>
              <a:t>spearman</a:t>
            </a:r>
            <a:r>
              <a:rPr lang="zh-CN" altLang="en-US" dirty="0"/>
              <a:t>相关系数是个比较大的负值，则说明训练失衡的问题较为严重。作者将数据的顺序定义为训练中的</a:t>
            </a:r>
            <a:r>
              <a:rPr lang="en-US" altLang="zh-CN" dirty="0"/>
              <a:t>batch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4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为了证明训练失衡的存在，作者在图像分类、文本分类和机器翻译三个任务上进行了实验。作者将三个任务中的模型训练至收敛，然后选取最后一个检查点的模型，根据最后一个</a:t>
            </a:r>
            <a:r>
              <a:rPr lang="en-US" altLang="zh-CN" dirty="0"/>
              <a:t>epoch</a:t>
            </a:r>
            <a:r>
              <a:rPr lang="zh-CN" altLang="en-US" dirty="0"/>
              <a:t>的数据顺序开始训练。如果训练失衡的现象存在，那么在</a:t>
            </a:r>
            <a:r>
              <a:rPr lang="en-US" altLang="zh-CN" dirty="0"/>
              <a:t>epoch</a:t>
            </a:r>
            <a:r>
              <a:rPr lang="zh-CN" altLang="en-US" dirty="0"/>
              <a:t>的最后被训练的样例的</a:t>
            </a:r>
            <a:r>
              <a:rPr lang="en-US" altLang="zh-CN" dirty="0"/>
              <a:t>loss</a:t>
            </a:r>
            <a:r>
              <a:rPr lang="zh-CN" altLang="en-US" dirty="0"/>
              <a:t>更小，</a:t>
            </a:r>
            <a:r>
              <a:rPr lang="en-US" altLang="zh-CN" dirty="0"/>
              <a:t>epoch</a:t>
            </a:r>
            <a:r>
              <a:rPr lang="zh-CN" altLang="en-US" dirty="0"/>
              <a:t>开始时的训练样例的</a:t>
            </a:r>
            <a:r>
              <a:rPr lang="en-US" altLang="zh-CN" dirty="0"/>
              <a:t>loss</a:t>
            </a:r>
            <a:r>
              <a:rPr lang="zh-CN" altLang="en-US" dirty="0"/>
              <a:t>会更大。作者使用</a:t>
            </a:r>
            <a:r>
              <a:rPr lang="en-US" altLang="zh-CN" dirty="0"/>
              <a:t>spearman</a:t>
            </a:r>
            <a:r>
              <a:rPr lang="zh-CN" altLang="en-US" dirty="0"/>
              <a:t>相关系数来度量训练失衡的程度。这个</a:t>
            </a:r>
            <a:r>
              <a:rPr lang="en-US" altLang="zh-CN" dirty="0"/>
              <a:t>spearman</a:t>
            </a:r>
            <a:r>
              <a:rPr lang="zh-CN" altLang="en-US" dirty="0"/>
              <a:t>相关系数是两个变量的线性相关性的度量。它的绝对值越大，说明两个变量的相关性越强。正值表明正相关，负值表明负相关。也就是说，如果</a:t>
            </a:r>
            <a:r>
              <a:rPr lang="en-US" altLang="zh-CN" dirty="0"/>
              <a:t>spearman</a:t>
            </a:r>
            <a:r>
              <a:rPr lang="zh-CN" altLang="en-US" dirty="0"/>
              <a:t>相关系数是个比较大的负值，则说明训练失衡的问题较为严重。作者将数据的顺序定义为训练中的</a:t>
            </a:r>
            <a:r>
              <a:rPr lang="en-US" altLang="zh-CN" dirty="0"/>
              <a:t>batch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6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8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15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98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81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9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80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12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07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8356-F4FA-BE4C-8312-07B82216BF60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81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E87179-D4EC-A5E8-0CED-030D5A35138C}"/>
              </a:ext>
            </a:extLst>
          </p:cNvPr>
          <p:cNvSpPr txBox="1"/>
          <p:nvPr/>
        </p:nvSpPr>
        <p:spPr>
          <a:xfrm>
            <a:off x="802481" y="4538576"/>
            <a:ext cx="810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Diffusion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Lanuguage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-model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71D7D9-5E60-CE0C-269B-9704A445DCEE}"/>
              </a:ext>
            </a:extLst>
          </p:cNvPr>
          <p:cNvSpPr txBox="1"/>
          <p:nvPr/>
        </p:nvSpPr>
        <p:spPr>
          <a:xfrm>
            <a:off x="802480" y="4901712"/>
            <a:ext cx="810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汇报人：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51255901080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张启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737037-0FC5-563E-1FAC-3AC8D7CCB07F}"/>
              </a:ext>
            </a:extLst>
          </p:cNvPr>
          <p:cNvSpPr txBox="1"/>
          <p:nvPr/>
        </p:nvSpPr>
        <p:spPr>
          <a:xfrm>
            <a:off x="483438" y="1292019"/>
            <a:ext cx="1765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2023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F87A0E-5411-CF11-2705-E518BEE3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53" y="1824491"/>
            <a:ext cx="7884432" cy="24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FD8F-64C1-6846-87D2-82BB66F6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95" y="2118924"/>
            <a:ext cx="2172607" cy="106657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9600" b="1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469A92A-6A7F-A742-9CDF-D712970091EB}"/>
              </a:ext>
            </a:extLst>
          </p:cNvPr>
          <p:cNvSpPr txBox="1">
            <a:spLocks/>
          </p:cNvSpPr>
          <p:nvPr/>
        </p:nvSpPr>
        <p:spPr>
          <a:xfrm>
            <a:off x="4205316" y="3185498"/>
            <a:ext cx="3781364" cy="435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1"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1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364D53-5ADE-9063-98AF-F0CF6C443E4D}"/>
              </a:ext>
            </a:extLst>
          </p:cNvPr>
          <p:cNvSpPr txBox="1"/>
          <p:nvPr/>
        </p:nvSpPr>
        <p:spPr>
          <a:xfrm>
            <a:off x="683341" y="553204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Framework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ED175C-8F7B-92F5-B0B2-A23505C40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1483895"/>
            <a:ext cx="10172700" cy="2590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38AE32-B7C0-2460-472F-D8E3D775EB72}"/>
              </a:ext>
            </a:extLst>
          </p:cNvPr>
          <p:cNvSpPr txBox="1"/>
          <p:nvPr/>
        </p:nvSpPr>
        <p:spPr>
          <a:xfrm>
            <a:off x="1017671" y="4178967"/>
            <a:ext cx="438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训练阶段：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将控制信号和输出文本拼接在一起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固定控制信号</a:t>
            </a:r>
            <a:r>
              <a:rPr lang="en-US" altLang="zh-CN" dirty="0" err="1"/>
              <a:t>w</a:t>
            </a:r>
            <a:r>
              <a:rPr lang="en-US" altLang="zh-CN" baseline="30000" dirty="0" err="1"/>
              <a:t>x</a:t>
            </a:r>
            <a:r>
              <a:rPr lang="zh-CN" altLang="en-US" dirty="0"/>
              <a:t>，仅仅对输入文本进行扩散和逆向扩散过程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57E2BB-6625-55B8-1FB1-9B23CBBF1F68}"/>
              </a:ext>
            </a:extLst>
          </p:cNvPr>
          <p:cNvSpPr txBox="1"/>
          <p:nvPr/>
        </p:nvSpPr>
        <p:spPr>
          <a:xfrm>
            <a:off x="5558589" y="4173776"/>
            <a:ext cx="438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推理过程：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将控制信号和一段高斯噪声拼在一起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固定控制信号，逆向扩散高斯噪声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660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364D53-5ADE-9063-98AF-F0CF6C443E4D}"/>
              </a:ext>
            </a:extLst>
          </p:cNvPr>
          <p:cNvSpPr txBox="1"/>
          <p:nvPr/>
        </p:nvSpPr>
        <p:spPr>
          <a:xfrm>
            <a:off x="683341" y="553204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Framework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E6DF48-CC8B-B1FC-76AC-9231164F5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87" y="1709691"/>
            <a:ext cx="8078968" cy="30467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69B01A-F184-0176-2176-33228332703D}"/>
              </a:ext>
            </a:extLst>
          </p:cNvPr>
          <p:cNvSpPr txBox="1"/>
          <p:nvPr/>
        </p:nvSpPr>
        <p:spPr>
          <a:xfrm>
            <a:off x="8832682" y="2200637"/>
            <a:ext cx="2983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Diffusion-LM</a:t>
            </a:r>
            <a:r>
              <a:rPr lang="zh-CN" altLang="en-US" dirty="0"/>
              <a:t>的比较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无控制器的可控文本生成带来更为通用的控制方式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简便的训练过程，不需要额外构造和训练分类器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更为流畅的生成文本</a:t>
            </a:r>
          </a:p>
        </p:txBody>
      </p:sp>
    </p:spTree>
    <p:extLst>
      <p:ext uri="{BB962C8B-B14F-4D97-AF65-F5344CB8AC3E}">
        <p14:creationId xmlns:p14="http://schemas.microsoft.com/office/powerpoint/2010/main" val="37610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364D53-5ADE-9063-98AF-F0CF6C443E4D}"/>
              </a:ext>
            </a:extLst>
          </p:cNvPr>
          <p:cNvSpPr txBox="1"/>
          <p:nvPr/>
        </p:nvSpPr>
        <p:spPr>
          <a:xfrm>
            <a:off x="683341" y="553204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and  Importance sampling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69B01A-F184-0176-2176-33228332703D}"/>
              </a:ext>
            </a:extLst>
          </p:cNvPr>
          <p:cNvSpPr txBox="1"/>
          <p:nvPr/>
        </p:nvSpPr>
        <p:spPr>
          <a:xfrm>
            <a:off x="996112" y="4840497"/>
            <a:ext cx="77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Importance sampling</a:t>
            </a:r>
            <a:r>
              <a:rPr lang="zh-CN" altLang="en-US" dirty="0"/>
              <a:t>：对每个时间步的</a:t>
            </a:r>
            <a:r>
              <a:rPr lang="en-US" altLang="zh-CN" dirty="0"/>
              <a:t>loss</a:t>
            </a:r>
            <a:r>
              <a:rPr lang="zh-CN" altLang="en-US" dirty="0"/>
              <a:t>给予不同的权重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D3FA2E-735B-6F35-10EC-3A8B4516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71" y="1714752"/>
            <a:ext cx="7247272" cy="1827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9A3C17-C647-17D7-5096-4A3932D3D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91" y="3588213"/>
            <a:ext cx="6496018" cy="12149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19B26C0-3F35-DC7D-6932-A28272AB64B5}"/>
              </a:ext>
            </a:extLst>
          </p:cNvPr>
          <p:cNvSpPr txBox="1"/>
          <p:nvPr/>
        </p:nvSpPr>
        <p:spPr>
          <a:xfrm>
            <a:off x="996113" y="1574995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模型的训练</a:t>
            </a:r>
            <a:r>
              <a:rPr lang="en-US" altLang="zh-CN" dirty="0"/>
              <a:t>loss</a:t>
            </a:r>
            <a:r>
              <a:rPr lang="zh-CN" altLang="en-US" dirty="0"/>
              <a:t>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1548E3-D9CB-D40D-ABD0-D78181A38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59" y="5524662"/>
            <a:ext cx="7486650" cy="5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FD8F-64C1-6846-87D2-82BB66F6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95" y="2118924"/>
            <a:ext cx="2172607" cy="106657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9600" b="1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469A92A-6A7F-A742-9CDF-D712970091EB}"/>
              </a:ext>
            </a:extLst>
          </p:cNvPr>
          <p:cNvSpPr txBox="1">
            <a:spLocks/>
          </p:cNvSpPr>
          <p:nvPr/>
        </p:nvSpPr>
        <p:spPr>
          <a:xfrm>
            <a:off x="4205316" y="3185498"/>
            <a:ext cx="3781364" cy="435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kumimoji="1"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5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D46AD3-C8E3-5750-8DC4-6B10FB7B29E2}"/>
              </a:ext>
            </a:extLst>
          </p:cNvPr>
          <p:cNvSpPr txBox="1"/>
          <p:nvPr/>
        </p:nvSpPr>
        <p:spPr>
          <a:xfrm>
            <a:off x="683341" y="553204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and Dataset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C2A492-DA05-D452-35AE-0B7EF0F6DD1B}"/>
              </a:ext>
            </a:extLst>
          </p:cNvPr>
          <p:cNvSpPr txBox="1"/>
          <p:nvPr/>
        </p:nvSpPr>
        <p:spPr>
          <a:xfrm>
            <a:off x="842211" y="153617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控制任务：  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Open domain dialogue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Question generation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Text simplification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Paraphrase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dataset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Commonsense Conversation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Quasar-T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Jiang et al(2020)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QQP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B7EE6-1A3C-B065-18B0-7D081CB04F27}"/>
              </a:ext>
            </a:extLst>
          </p:cNvPr>
          <p:cNvSpPr txBox="1"/>
          <p:nvPr/>
        </p:nvSpPr>
        <p:spPr>
          <a:xfrm>
            <a:off x="6392779" y="1845126"/>
            <a:ext cx="48527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Data-point:</a:t>
            </a:r>
          </a:p>
          <a:p>
            <a:r>
              <a:rPr lang="en-US" altLang="zh-CN" dirty="0"/>
              <a:t>{"</a:t>
            </a:r>
            <a:r>
              <a:rPr lang="en-US" altLang="zh-CN" dirty="0" err="1"/>
              <a:t>src</a:t>
            </a:r>
            <a:r>
              <a:rPr lang="en-US" altLang="zh-CN" dirty="0"/>
              <a:t>": "</a:t>
            </a:r>
            <a:r>
              <a:rPr lang="en-US" altLang="zh-CN" dirty="0" err="1"/>
              <a:t>hh</a:t>
            </a:r>
            <a:r>
              <a:rPr lang="en-US" altLang="zh-CN" dirty="0"/>
              <a:t> can be used to put pressure on your opponent . so not just pissing off stronger rivals , if your </a:t>
            </a:r>
            <a:r>
              <a:rPr lang="en-US" altLang="zh-CN" dirty="0" err="1"/>
              <a:t>hh</a:t>
            </a:r>
            <a:r>
              <a:rPr lang="en-US" altLang="zh-CN" dirty="0"/>
              <a:t> is strong enough you can make them weak in the battle", "</a:t>
            </a:r>
            <a:r>
              <a:rPr lang="en-US" altLang="zh-CN" dirty="0" err="1"/>
              <a:t>trg</a:t>
            </a:r>
            <a:r>
              <a:rPr lang="en-US" altLang="zh-CN" dirty="0"/>
              <a:t>": "like taking a person who outclasses you , then bringing them down to your level ? maybe that 's how he takes out </a:t>
            </a:r>
            <a:r>
              <a:rPr lang="en-US" altLang="zh-CN" dirty="0" err="1"/>
              <a:t>mihawk</a:t>
            </a:r>
            <a:r>
              <a:rPr lang="en-US" altLang="zh-CN" dirty="0"/>
              <a:t> ?"}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48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D46AD3-C8E3-5750-8DC4-6B10FB7B29E2}"/>
              </a:ext>
            </a:extLst>
          </p:cNvPr>
          <p:cNvSpPr txBox="1"/>
          <p:nvPr/>
        </p:nvSpPr>
        <p:spPr>
          <a:xfrm>
            <a:off x="683341" y="553204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 and Metrics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C2A492-DA05-D452-35AE-0B7EF0F6DD1B}"/>
              </a:ext>
            </a:extLst>
          </p:cNvPr>
          <p:cNvSpPr txBox="1"/>
          <p:nvPr/>
        </p:nvSpPr>
        <p:spPr>
          <a:xfrm>
            <a:off x="842211" y="153617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baseline</a:t>
            </a:r>
            <a:r>
              <a:rPr lang="zh-CN" altLang="en-US" dirty="0"/>
              <a:t>：  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GRU-attention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Transformer-base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GPT2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GPVAE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NAR-</a:t>
            </a:r>
            <a:r>
              <a:rPr lang="en-US" altLang="zh-CN" dirty="0" err="1"/>
              <a:t>LEvT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metrics</a:t>
            </a:r>
            <a:r>
              <a:rPr lang="zh-CN" altLang="en-US" dirty="0"/>
              <a:t>：  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BLEU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ROUGE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 err="1"/>
              <a:t>BERTScore</a:t>
            </a:r>
            <a:r>
              <a:rPr lang="en-US" altLang="zh-CN" dirty="0"/>
              <a:t>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self-BLEU  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Diverse 4-gram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31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D46AD3-C8E3-5750-8DC4-6B10FB7B29E2}"/>
              </a:ext>
            </a:extLst>
          </p:cNvPr>
          <p:cNvSpPr txBox="1"/>
          <p:nvPr/>
        </p:nvSpPr>
        <p:spPr>
          <a:xfrm>
            <a:off x="683341" y="553204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BCBC79-A23E-C5B7-9DCC-F0B782289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5" y="1353468"/>
            <a:ext cx="5620753" cy="36071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3E534-417A-08C1-0615-96319A2BF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046" y="1507957"/>
            <a:ext cx="5163686" cy="23837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0B4A38-5023-B9D4-1C39-469A9B41632E}"/>
              </a:ext>
            </a:extLst>
          </p:cNvPr>
          <p:cNvSpPr txBox="1"/>
          <p:nvPr/>
        </p:nvSpPr>
        <p:spPr>
          <a:xfrm>
            <a:off x="6809874" y="4235116"/>
            <a:ext cx="412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在四个任务上的某个指标达到最优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当训练步长足够时，</a:t>
            </a:r>
            <a:r>
              <a:rPr lang="en-US" altLang="zh-CN" dirty="0"/>
              <a:t>diffusion model</a:t>
            </a:r>
            <a:r>
              <a:rPr lang="zh-CN" altLang="en-US" dirty="0"/>
              <a:t>可以与</a:t>
            </a:r>
            <a:r>
              <a:rPr lang="en-US" altLang="zh-CN" dirty="0"/>
              <a:t>AR</a:t>
            </a:r>
            <a:r>
              <a:rPr lang="zh-CN" altLang="en-US" dirty="0"/>
              <a:t>模型媲美</a:t>
            </a:r>
          </a:p>
        </p:txBody>
      </p:sp>
    </p:spTree>
    <p:extLst>
      <p:ext uri="{BB962C8B-B14F-4D97-AF65-F5344CB8AC3E}">
        <p14:creationId xmlns:p14="http://schemas.microsoft.com/office/powerpoint/2010/main" val="315261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D46AD3-C8E3-5750-8DC4-6B10FB7B29E2}"/>
              </a:ext>
            </a:extLst>
          </p:cNvPr>
          <p:cNvSpPr txBox="1"/>
          <p:nvPr/>
        </p:nvSpPr>
        <p:spPr>
          <a:xfrm>
            <a:off x="683341" y="553204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52049-D489-8C75-6894-5FFC93C06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23" y="1014869"/>
            <a:ext cx="9696450" cy="2924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732372-616F-0DC6-6114-34CD60FD612D}"/>
              </a:ext>
            </a:extLst>
          </p:cNvPr>
          <p:cNvSpPr txBox="1"/>
          <p:nvPr/>
        </p:nvSpPr>
        <p:spPr>
          <a:xfrm>
            <a:off x="1628274" y="4395537"/>
            <a:ext cx="820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可以看出，</a:t>
            </a:r>
            <a:r>
              <a:rPr lang="en-US" altLang="zh-CN" dirty="0" err="1"/>
              <a:t>DiffuSeq</a:t>
            </a:r>
            <a:r>
              <a:rPr lang="zh-CN" altLang="en-US" dirty="0"/>
              <a:t>生成结果在保证流畅的同时增加了多样性</a:t>
            </a:r>
          </a:p>
        </p:txBody>
      </p:sp>
    </p:spTree>
    <p:extLst>
      <p:ext uri="{BB962C8B-B14F-4D97-AF65-F5344CB8AC3E}">
        <p14:creationId xmlns:p14="http://schemas.microsoft.com/office/powerpoint/2010/main" val="15450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D46AD3-C8E3-5750-8DC4-6B10FB7B29E2}"/>
              </a:ext>
            </a:extLst>
          </p:cNvPr>
          <p:cNvSpPr txBox="1"/>
          <p:nvPr/>
        </p:nvSpPr>
        <p:spPr>
          <a:xfrm>
            <a:off x="683341" y="553204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32372-616F-0DC6-6114-34CD60FD612D}"/>
              </a:ext>
            </a:extLst>
          </p:cNvPr>
          <p:cNvSpPr txBox="1"/>
          <p:nvPr/>
        </p:nvSpPr>
        <p:spPr>
          <a:xfrm>
            <a:off x="683341" y="1284202"/>
            <a:ext cx="820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Trade off with Diversity and Quality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DB09DA-8B43-7A67-420A-FE9B9E65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92" y="1922867"/>
            <a:ext cx="4991100" cy="2962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73DFBE-E2DA-434E-AA66-332CF53CB716}"/>
              </a:ext>
            </a:extLst>
          </p:cNvPr>
          <p:cNvSpPr txBox="1"/>
          <p:nvPr/>
        </p:nvSpPr>
        <p:spPr>
          <a:xfrm>
            <a:off x="5539592" y="1251936"/>
            <a:ext cx="820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Step-wise Analysis against Iterative NAR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1830D3-B67C-2312-57F1-D07BC530E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592" y="1858334"/>
            <a:ext cx="5388488" cy="30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选取原因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FDAA66-683D-431C-8331-F83128CE01B9}"/>
              </a:ext>
            </a:extLst>
          </p:cNvPr>
          <p:cNvSpPr txBox="1"/>
          <p:nvPr/>
        </p:nvSpPr>
        <p:spPr>
          <a:xfrm>
            <a:off x="711201" y="18330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diffusion-LM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创新的融入控制信号的方式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优秀的生成结果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19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D46AD3-C8E3-5750-8DC4-6B10FB7B29E2}"/>
              </a:ext>
            </a:extLst>
          </p:cNvPr>
          <p:cNvSpPr txBox="1"/>
          <p:nvPr/>
        </p:nvSpPr>
        <p:spPr>
          <a:xfrm>
            <a:off x="683341" y="553204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32372-616F-0DC6-6114-34CD60FD612D}"/>
              </a:ext>
            </a:extLst>
          </p:cNvPr>
          <p:cNvSpPr txBox="1"/>
          <p:nvPr/>
        </p:nvSpPr>
        <p:spPr>
          <a:xfrm>
            <a:off x="683341" y="1284202"/>
            <a:ext cx="820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Inference Speed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3DFBE-E2DA-434E-AA66-332CF53CB716}"/>
              </a:ext>
            </a:extLst>
          </p:cNvPr>
          <p:cNvSpPr txBox="1"/>
          <p:nvPr/>
        </p:nvSpPr>
        <p:spPr>
          <a:xfrm>
            <a:off x="5539592" y="1251936"/>
            <a:ext cx="820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Effectiveness of Joint Training.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F86368-A678-7317-7341-18872F241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6" y="1858334"/>
            <a:ext cx="4572000" cy="31908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ED1C7C-E35A-8495-D063-BC7648D30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156" y="2381605"/>
            <a:ext cx="6317548" cy="14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5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FD8F-64C1-6846-87D2-82BB66F6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95" y="2118924"/>
            <a:ext cx="2172607" cy="106657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9600" b="1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469A92A-6A7F-A742-9CDF-D712970091EB}"/>
              </a:ext>
            </a:extLst>
          </p:cNvPr>
          <p:cNvSpPr txBox="1">
            <a:spLocks/>
          </p:cNvSpPr>
          <p:nvPr/>
        </p:nvSpPr>
        <p:spPr>
          <a:xfrm>
            <a:off x="3409668" y="3200283"/>
            <a:ext cx="5627453" cy="487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</a:t>
            </a:r>
            <a:endParaRPr kumimoji="1"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3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3B252E-E922-7420-0820-2D282B0CEF68}"/>
              </a:ext>
            </a:extLst>
          </p:cNvPr>
          <p:cNvSpPr txBox="1"/>
          <p:nvPr/>
        </p:nvSpPr>
        <p:spPr>
          <a:xfrm>
            <a:off x="417527" y="550120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36EC6C-5722-6B46-1C47-AEFD33AF9848}"/>
              </a:ext>
            </a:extLst>
          </p:cNvPr>
          <p:cNvSpPr txBox="1"/>
          <p:nvPr/>
        </p:nvSpPr>
        <p:spPr>
          <a:xfrm>
            <a:off x="522514" y="1543792"/>
            <a:ext cx="9607138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将控制信号融入输入端，进行端到端的条件控制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在保证生成文本流畅性的同时提高生成文本的多样性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在多个数据集合上有效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F7C8D1-0B41-BABB-82F0-8AE7E33C6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2951747"/>
            <a:ext cx="10172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9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D3F2AA-DC5A-18EB-E922-55FFB3197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072" y="1657886"/>
            <a:ext cx="4572000" cy="31908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3B252E-E922-7420-0820-2D282B0CEF68}"/>
              </a:ext>
            </a:extLst>
          </p:cNvPr>
          <p:cNvSpPr txBox="1"/>
          <p:nvPr/>
        </p:nvSpPr>
        <p:spPr>
          <a:xfrm>
            <a:off x="417527" y="550120"/>
            <a:ext cx="915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36EC6C-5722-6B46-1C47-AEFD33AF9848}"/>
              </a:ext>
            </a:extLst>
          </p:cNvPr>
          <p:cNvSpPr txBox="1"/>
          <p:nvPr/>
        </p:nvSpPr>
        <p:spPr>
          <a:xfrm>
            <a:off x="522514" y="1543792"/>
            <a:ext cx="9607138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加快推理时间：以过高的</a:t>
            </a:r>
            <a:r>
              <a:rPr lang="en-US" altLang="zh-CN" dirty="0"/>
              <a:t>diffusion-step</a:t>
            </a:r>
            <a:r>
              <a:rPr lang="zh-CN" altLang="en-US" dirty="0"/>
              <a:t>带来的生成文本的质量是否合理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zh-CN" dirty="0"/>
              <a:t>DDIM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知识蒸馏进行迭代的方式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不同</a:t>
            </a:r>
            <a:r>
              <a:rPr lang="en-US" altLang="zh-CN" dirty="0"/>
              <a:t>token</a:t>
            </a:r>
            <a:r>
              <a:rPr lang="zh-CN" altLang="en-US" dirty="0"/>
              <a:t>的</a:t>
            </a:r>
            <a:r>
              <a:rPr lang="en-US" altLang="zh-CN" dirty="0"/>
              <a:t>timestep</a:t>
            </a:r>
            <a:r>
              <a:rPr lang="zh-CN" altLang="en-US" dirty="0"/>
              <a:t>以及跳步的方式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/>
              <a:t>Large Diffusion Model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5C9D79-B1CE-C017-FFF4-3316568AF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27" y="3733747"/>
            <a:ext cx="7250935" cy="9378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2ACDC5-49D1-AC18-B7F0-A7573A905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74" y="4848761"/>
            <a:ext cx="7411788" cy="10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7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FD8F-64C1-6846-87D2-82BB66F6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95" y="2118924"/>
            <a:ext cx="2172607" cy="106657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9600" b="1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469A92A-6A7F-A742-9CDF-D712970091EB}"/>
              </a:ext>
            </a:extLst>
          </p:cNvPr>
          <p:cNvSpPr txBox="1">
            <a:spLocks/>
          </p:cNvSpPr>
          <p:nvPr/>
        </p:nvSpPr>
        <p:spPr>
          <a:xfrm>
            <a:off x="4205316" y="3185498"/>
            <a:ext cx="3781364" cy="435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1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Diffusion Model</a:t>
            </a:r>
            <a:endParaRPr lang="zh-CN" altLang="en-US" sz="2800" dirty="0">
              <a:solidFill>
                <a:srgbClr val="A41F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182DCB-9A97-DAD3-647A-78CC53AF5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303" y="1539648"/>
            <a:ext cx="7791450" cy="2124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C798FD8-157B-50EE-406C-28AD18A62654}"/>
              </a:ext>
            </a:extLst>
          </p:cNvPr>
          <p:cNvSpPr txBox="1"/>
          <p:nvPr/>
        </p:nvSpPr>
        <p:spPr>
          <a:xfrm>
            <a:off x="1262743" y="4100286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核心过程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前向过程：加入噪声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后向过程：预测噪声并去噪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模型输入：</a:t>
            </a:r>
            <a:r>
              <a:rPr lang="zh-CN" altLang="en-US" b="1" dirty="0">
                <a:solidFill>
                  <a:srgbClr val="FF0000"/>
                </a:solidFill>
              </a:rPr>
              <a:t>连续信号</a:t>
            </a:r>
            <a:r>
              <a:rPr lang="zh-CN" altLang="en-US" dirty="0"/>
              <a:t>，时间信号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模型输出：某个时间步的预测噪声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123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Diffusion Model</a:t>
            </a:r>
            <a:endParaRPr lang="zh-CN" altLang="en-US" sz="2800" dirty="0">
              <a:solidFill>
                <a:srgbClr val="A41F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182DCB-9A97-DAD3-647A-78CC53AF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03" y="1483583"/>
            <a:ext cx="7791450" cy="2124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798FD8-157B-50EE-406C-28AD18A62654}"/>
                  </a:ext>
                </a:extLst>
              </p:cNvPr>
              <p:cNvSpPr txBox="1"/>
              <p:nvPr/>
            </p:nvSpPr>
            <p:spPr>
              <a:xfrm>
                <a:off x="1262743" y="4100286"/>
                <a:ext cx="8991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前向过程：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快速前向过程：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798FD8-157B-50EE-406C-28AD18A6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3" y="4100286"/>
                <a:ext cx="8991600" cy="1477328"/>
              </a:xfrm>
              <a:prstGeom prst="rect">
                <a:avLst/>
              </a:prstGeom>
              <a:blipFill>
                <a:blip r:embed="rId4"/>
                <a:stretch>
                  <a:fillRect l="-542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63F266B8-E6C0-DD1B-0B54-65896E6AD9D7}"/>
              </a:ext>
            </a:extLst>
          </p:cNvPr>
          <p:cNvSpPr/>
          <p:nvPr/>
        </p:nvSpPr>
        <p:spPr>
          <a:xfrm>
            <a:off x="4920343" y="2735943"/>
            <a:ext cx="2061028" cy="693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763DAD-8732-76E0-FDA9-299ACF3EA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122" y="4948964"/>
            <a:ext cx="29051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Diffusion Model</a:t>
            </a:r>
            <a:endParaRPr lang="zh-CN" altLang="en-US" sz="2800" dirty="0">
              <a:solidFill>
                <a:srgbClr val="A41F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182DCB-9A97-DAD3-647A-78CC53AF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03" y="1483583"/>
            <a:ext cx="7791450" cy="2124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C798FD8-157B-50EE-406C-28AD18A62654}"/>
              </a:ext>
            </a:extLst>
          </p:cNvPr>
          <p:cNvSpPr txBox="1"/>
          <p:nvPr/>
        </p:nvSpPr>
        <p:spPr>
          <a:xfrm>
            <a:off x="1262743" y="4100286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b="0" dirty="0"/>
              <a:t>	</a:t>
            </a:r>
          </a:p>
          <a:p>
            <a:r>
              <a:rPr lang="zh-CN" altLang="en-US" dirty="0"/>
              <a:t>损失函数：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2D67F-A088-37C0-78E3-1D8689F96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55" y="4800552"/>
            <a:ext cx="5210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Diffusion Model</a:t>
            </a:r>
            <a:endParaRPr lang="zh-CN" altLang="en-US" sz="2800" dirty="0">
              <a:solidFill>
                <a:srgbClr val="A41F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182DCB-9A97-DAD3-647A-78CC53AF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03" y="1483583"/>
            <a:ext cx="7791450" cy="2124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C798FD8-157B-50EE-406C-28AD18A62654}"/>
              </a:ext>
            </a:extLst>
          </p:cNvPr>
          <p:cNvSpPr txBox="1"/>
          <p:nvPr/>
        </p:nvSpPr>
        <p:spPr>
          <a:xfrm>
            <a:off x="1262743" y="4100286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后向过程：</a:t>
            </a:r>
            <a:endParaRPr lang="en-US" altLang="zh-CN" dirty="0"/>
          </a:p>
          <a:p>
            <a:pPr/>
            <a:r>
              <a:rPr lang="en-US" altLang="zh-CN" b="0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拟合后向过程：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F266B8-E6C0-DD1B-0B54-65896E6AD9D7}"/>
              </a:ext>
            </a:extLst>
          </p:cNvPr>
          <p:cNvSpPr/>
          <p:nvPr/>
        </p:nvSpPr>
        <p:spPr>
          <a:xfrm>
            <a:off x="4857134" y="1690914"/>
            <a:ext cx="2061028" cy="693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132E5B-CAF6-93F8-3B62-32225DE41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217585"/>
            <a:ext cx="3352800" cy="828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FA9D1A-6CD4-021B-F2AE-2015D465D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268" y="5231988"/>
            <a:ext cx="39433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4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6" y="511277"/>
            <a:ext cx="576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Diffusion Model for NLP</a:t>
            </a:r>
            <a:endParaRPr lang="zh-CN" altLang="en-US" sz="2800" dirty="0">
              <a:solidFill>
                <a:srgbClr val="A41F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9BE84-A795-CB00-4672-CDCF3982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08" y="1225778"/>
            <a:ext cx="9210984" cy="27816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DB7C56-E9D2-1F39-8DB5-CF2032F7588B}"/>
              </a:ext>
            </a:extLst>
          </p:cNvPr>
          <p:cNvSpPr txBox="1"/>
          <p:nvPr/>
        </p:nvSpPr>
        <p:spPr>
          <a:xfrm>
            <a:off x="1259305" y="4323347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离散型</a:t>
            </a:r>
            <a:r>
              <a:rPr lang="en-US" altLang="zh-CN" dirty="0"/>
              <a:t>Diffusion-LM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将</a:t>
            </a:r>
            <a:r>
              <a:rPr lang="en-US" altLang="zh-CN" dirty="0"/>
              <a:t>[mask]</a:t>
            </a:r>
            <a:r>
              <a:rPr lang="zh-CN" altLang="en-US" dirty="0"/>
              <a:t>作为噪音，不断</a:t>
            </a:r>
            <a:r>
              <a:rPr lang="en-US" altLang="zh-CN" dirty="0"/>
              <a:t>mask</a:t>
            </a:r>
            <a:r>
              <a:rPr lang="zh-CN" altLang="en-US" dirty="0"/>
              <a:t>掉句子中的</a:t>
            </a:r>
            <a:r>
              <a:rPr lang="en-US" altLang="zh-CN" dirty="0"/>
              <a:t>token</a:t>
            </a:r>
            <a:r>
              <a:rPr lang="zh-CN" altLang="en-US" dirty="0"/>
              <a:t>直到全部是</a:t>
            </a:r>
            <a:r>
              <a:rPr lang="en-US" altLang="zh-CN" dirty="0"/>
              <a:t>mask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连续型</a:t>
            </a:r>
            <a:r>
              <a:rPr lang="en-US" altLang="zh-CN" dirty="0"/>
              <a:t>Diffusion-LM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将句子转换为</a:t>
            </a:r>
            <a:r>
              <a:rPr lang="en-US" altLang="zh-CN" dirty="0"/>
              <a:t>embedding</a:t>
            </a:r>
            <a:r>
              <a:rPr lang="zh-CN" altLang="en-US" dirty="0"/>
              <a:t>，将改</a:t>
            </a:r>
            <a:r>
              <a:rPr lang="en-US" altLang="zh-CN" dirty="0"/>
              <a:t>embedding</a:t>
            </a:r>
            <a:r>
              <a:rPr lang="zh-CN" altLang="en-US" dirty="0"/>
              <a:t>作为连续信号进行加噪</a:t>
            </a:r>
          </a:p>
        </p:txBody>
      </p:sp>
    </p:spTree>
    <p:extLst>
      <p:ext uri="{BB962C8B-B14F-4D97-AF65-F5344CB8AC3E}">
        <p14:creationId xmlns:p14="http://schemas.microsoft.com/office/powerpoint/2010/main" val="188908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5" y="511277"/>
            <a:ext cx="871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Continuous Control Diffusion LM</a:t>
            </a:r>
            <a:endParaRPr lang="zh-CN" altLang="en-US" sz="2800" dirty="0">
              <a:solidFill>
                <a:srgbClr val="A41F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7023E1-06DA-4356-4EC6-020AE74A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96" y="1297405"/>
            <a:ext cx="9376269" cy="27532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708EF3-B8B0-E6A0-CD21-29A0485CC41A}"/>
              </a:ext>
            </a:extLst>
          </p:cNvPr>
          <p:cNvSpPr txBox="1"/>
          <p:nvPr/>
        </p:nvSpPr>
        <p:spPr>
          <a:xfrm>
            <a:off x="1235242" y="4403558"/>
            <a:ext cx="778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手工制作一个分类器表征控制信号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Diffusion-LM</a:t>
            </a:r>
            <a:r>
              <a:rPr lang="zh-CN" altLang="en-US" dirty="0"/>
              <a:t>每个</a:t>
            </a:r>
            <a:r>
              <a:rPr lang="en-US" altLang="zh-CN" dirty="0"/>
              <a:t>timestep</a:t>
            </a:r>
            <a:r>
              <a:rPr lang="zh-CN" altLang="en-US" dirty="0"/>
              <a:t>的</a:t>
            </a:r>
            <a:r>
              <a:rPr lang="en-US" altLang="zh-CN" dirty="0" err="1"/>
              <a:t>Xt</a:t>
            </a:r>
            <a:r>
              <a:rPr lang="zh-CN" altLang="en-US" dirty="0"/>
              <a:t>输入分类器中，得到梯度更新</a:t>
            </a:r>
            <a:r>
              <a:rPr lang="en-US" altLang="zh-CN" dirty="0"/>
              <a:t>Diffusion-LM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46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2623</Words>
  <Application>Microsoft Office PowerPoint</Application>
  <PresentationFormat>宽屏</PresentationFormat>
  <Paragraphs>139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1.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</vt:lpstr>
      <vt:lpstr>PowerPoint 演示文稿</vt:lpstr>
      <vt:lpstr>PowerPoint 演示文稿</vt:lpstr>
      <vt:lpstr>PowerPoint 演示文稿</vt:lpstr>
      <vt:lpstr>3.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张 启</cp:lastModifiedBy>
  <cp:revision>21</cp:revision>
  <dcterms:created xsi:type="dcterms:W3CDTF">2019-09-02T08:18:28Z</dcterms:created>
  <dcterms:modified xsi:type="dcterms:W3CDTF">2023-06-14T10:27:27Z</dcterms:modified>
</cp:coreProperties>
</file>