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8" r:id="rId4"/>
    <p:sldId id="259" r:id="rId5"/>
    <p:sldId id="260" r:id="rId6"/>
    <p:sldId id="266" r:id="rId7"/>
    <p:sldId id="261" r:id="rId8"/>
    <p:sldId id="267" r:id="rId9"/>
    <p:sldId id="262"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4660"/>
  </p:normalViewPr>
  <p:slideViewPr>
    <p:cSldViewPr snapToGrid="0">
      <p:cViewPr varScale="1">
        <p:scale>
          <a:sx n="67" d="100"/>
          <a:sy n="67" d="100"/>
        </p:scale>
        <p:origin x="9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0C20D-AC5A-4CD8-BEB4-9E1DD51B18E1}" type="datetimeFigureOut">
              <a:rPr lang="zh-CN" altLang="en-US" smtClean="0"/>
              <a:t>2020/5/21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45E0D-ED43-4687-86BA-D78599AADF88}" type="slidenum">
              <a:rPr lang="zh-CN" altLang="en-US" smtClean="0"/>
              <a:t>‹#›</a:t>
            </a:fld>
            <a:endParaRPr lang="zh-CN" altLang="en-US"/>
          </a:p>
        </p:txBody>
      </p:sp>
    </p:spTree>
    <p:extLst>
      <p:ext uri="{BB962C8B-B14F-4D97-AF65-F5344CB8AC3E}">
        <p14:creationId xmlns:p14="http://schemas.microsoft.com/office/powerpoint/2010/main" val="409674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AE79872-931C-44F7-B741-3F869CAA449F}" type="datetime1">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32A112-9FF1-441B-B413-62414B658514}" type="datetime1">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384A46-2939-41DE-A9BA-CCAFE8772553}" type="datetime1">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969E-62DC-4BF6-96D3-58B756B41FED}" type="datetime1">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5EA67F8-F41C-4B57-A0B6-8D0896BC4600}" type="datetime1">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5A1E48-4DFD-4A63-A8B6-910F0FB68BE1}" type="datetime1">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BC36880-C428-478C-A7D5-6672EADDC1E6}" type="datetime1">
              <a:rPr lang="zh-CN" altLang="en-US" smtClean="0"/>
              <a:t>2020/5/21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954C0E-EAAC-4FCD-A7E4-ACF870583F2A}" type="datetime1">
              <a:rPr lang="zh-CN" altLang="en-US" smtClean="0"/>
              <a:t>2020/5/21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557CB4-4EA1-41EB-A973-35B99A57120E}" type="datetime1">
              <a:rPr lang="zh-CN" altLang="en-US" smtClean="0"/>
              <a:t>2020/5/21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CD6A6-4FBA-4684-9EDB-40AF4FEF1B58}" type="datetime1">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B98242-B4A9-4E59-A912-495BFD87B461}" type="datetime1">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5D97C-9D67-4AC6-9F36-493138742233}" type="datetime1">
              <a:rPr lang="zh-CN" altLang="en-US" smtClean="0"/>
              <a:t>2020/5/21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176B66-D001-478C-956F-8CCE1717CD62}"/>
              </a:ext>
            </a:extLst>
          </p:cNvPr>
          <p:cNvPicPr>
            <a:picLocks noChangeAspect="1"/>
          </p:cNvPicPr>
          <p:nvPr/>
        </p:nvPicPr>
        <p:blipFill>
          <a:blip r:embed="rId2"/>
          <a:stretch>
            <a:fillRect/>
          </a:stretch>
        </p:blipFill>
        <p:spPr>
          <a:xfrm>
            <a:off x="2215950" y="1114140"/>
            <a:ext cx="7760099" cy="2546481"/>
          </a:xfrm>
          <a:prstGeom prst="rect">
            <a:avLst/>
          </a:prstGeom>
        </p:spPr>
      </p:pic>
      <p:sp>
        <p:nvSpPr>
          <p:cNvPr id="5" name="文本框 4">
            <a:extLst>
              <a:ext uri="{FF2B5EF4-FFF2-40B4-BE49-F238E27FC236}">
                <a16:creationId xmlns:a16="http://schemas.microsoft.com/office/drawing/2014/main" id="{923D6603-091F-497F-BDB3-C50CA22AD919}"/>
              </a:ext>
            </a:extLst>
          </p:cNvPr>
          <p:cNvSpPr txBox="1"/>
          <p:nvPr/>
        </p:nvSpPr>
        <p:spPr>
          <a:xfrm>
            <a:off x="5239907" y="596347"/>
            <a:ext cx="1510991" cy="461665"/>
          </a:xfrm>
          <a:prstGeom prst="rect">
            <a:avLst/>
          </a:prstGeom>
          <a:noFill/>
        </p:spPr>
        <p:txBody>
          <a:bodyPr wrap="none" rtlCol="0">
            <a:spAutoFit/>
          </a:bodyPr>
          <a:lstStyle/>
          <a:p>
            <a:pPr algn="just"/>
            <a:r>
              <a:rPr lang="en-US" altLang="zh-CN" sz="2400" b="1" dirty="0">
                <a:latin typeface="Times New Roman" panose="02020603050405020304" pitchFamily="18" charset="0"/>
                <a:cs typeface="Times New Roman" panose="02020603050405020304" pitchFamily="18" charset="0"/>
              </a:rPr>
              <a:t>ACL 2019</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34A36E6-AB53-47DF-A231-82FBEDBFCFAD}"/>
              </a:ext>
            </a:extLst>
          </p:cNvPr>
          <p:cNvSpPr txBox="1"/>
          <p:nvPr/>
        </p:nvSpPr>
        <p:spPr>
          <a:xfrm>
            <a:off x="10235509" y="6053036"/>
            <a:ext cx="1445652" cy="646331"/>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51194501031</a:t>
            </a:r>
          </a:p>
          <a:p>
            <a:pPr algn="ctr"/>
            <a:r>
              <a:rPr lang="zh-CN" altLang="en-US" dirty="0">
                <a:latin typeface="Times New Roman" panose="02020603050405020304" pitchFamily="18" charset="0"/>
                <a:cs typeface="Times New Roman" panose="02020603050405020304" pitchFamily="18" charset="0"/>
              </a:rPr>
              <a:t>陈聪</a:t>
            </a:r>
          </a:p>
        </p:txBody>
      </p:sp>
    </p:spTree>
    <p:extLst>
      <p:ext uri="{BB962C8B-B14F-4D97-AF65-F5344CB8AC3E}">
        <p14:creationId xmlns:p14="http://schemas.microsoft.com/office/powerpoint/2010/main" val="28816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29715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Analysis</a:t>
            </a:r>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5D89AC0-C35D-4435-B219-28C2ECD0D7BF}"/>
              </a:ext>
            </a:extLst>
          </p:cNvPr>
          <p:cNvPicPr>
            <a:picLocks noChangeAspect="1"/>
          </p:cNvPicPr>
          <p:nvPr/>
        </p:nvPicPr>
        <p:blipFill>
          <a:blip r:embed="rId2"/>
          <a:stretch>
            <a:fillRect/>
          </a:stretch>
        </p:blipFill>
        <p:spPr>
          <a:xfrm>
            <a:off x="2943224" y="2328862"/>
            <a:ext cx="5400675" cy="4299951"/>
          </a:xfrm>
          <a:prstGeom prst="rect">
            <a:avLst/>
          </a:prstGeom>
        </p:spPr>
      </p:pic>
      <p:sp>
        <p:nvSpPr>
          <p:cNvPr id="5" name="文本框 4">
            <a:extLst>
              <a:ext uri="{FF2B5EF4-FFF2-40B4-BE49-F238E27FC236}">
                <a16:creationId xmlns:a16="http://schemas.microsoft.com/office/drawing/2014/main" id="{6EC7C1EA-6D3D-475A-B6AE-5E27775343B8}"/>
              </a:ext>
            </a:extLst>
          </p:cNvPr>
          <p:cNvSpPr txBox="1"/>
          <p:nvPr/>
        </p:nvSpPr>
        <p:spPr>
          <a:xfrm>
            <a:off x="452389" y="1276350"/>
            <a:ext cx="9215486" cy="96032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Direct stacking (DS)</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Ensemble learning (Ensemble)</a:t>
            </a:r>
          </a:p>
        </p:txBody>
      </p:sp>
    </p:spTree>
    <p:extLst>
      <p:ext uri="{BB962C8B-B14F-4D97-AF65-F5344CB8AC3E}">
        <p14:creationId xmlns:p14="http://schemas.microsoft.com/office/powerpoint/2010/main" val="284622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65622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Conclusion</a:t>
            </a:r>
            <a:endParaRPr lang="zh-CN" altLang="en-US" sz="24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D8947A2-DCD3-4081-9C43-F8A331836E2B}"/>
              </a:ext>
            </a:extLst>
          </p:cNvPr>
          <p:cNvSpPr txBox="1"/>
          <p:nvPr/>
        </p:nvSpPr>
        <p:spPr>
          <a:xfrm>
            <a:off x="452389" y="1276350"/>
            <a:ext cx="9215486" cy="2806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Two-stage training strategy with three specially designed components</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Deeper model with better performance over the state-of-the-art transformer baseline</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General approach that can be universally applicable to arbitrary model architectures, including LSTM and CNN</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Efficient strategy that can jointly train all modules of the deep model with minimal increase in training complexity will be explored in future work</a:t>
            </a:r>
          </a:p>
        </p:txBody>
      </p:sp>
    </p:spTree>
    <p:extLst>
      <p:ext uri="{BB962C8B-B14F-4D97-AF65-F5344CB8AC3E}">
        <p14:creationId xmlns:p14="http://schemas.microsoft.com/office/powerpoint/2010/main" val="125361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632489-AE0C-48AB-8213-8C2D5C39BE5F}"/>
              </a:ext>
            </a:extLst>
          </p:cNvPr>
          <p:cNvSpPr txBox="1"/>
          <p:nvPr/>
        </p:nvSpPr>
        <p:spPr>
          <a:xfrm>
            <a:off x="5029200" y="3333750"/>
            <a:ext cx="17011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THANKS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54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63698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Motivation</a:t>
            </a:r>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8DF1A63-E71A-4809-BC69-23563C58AA17}"/>
              </a:ext>
            </a:extLst>
          </p:cNvPr>
          <p:cNvSpPr txBox="1"/>
          <p:nvPr/>
        </p:nvSpPr>
        <p:spPr>
          <a:xfrm>
            <a:off x="452388" y="1276350"/>
            <a:ext cx="9375424" cy="1421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NMT models are generally constructed with small numbers of  encoder/decoder blocks</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How to increase the network depth for better translation quality remains challenging</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Directly stacking more blocks results in no improvement and optimization difficulty</a:t>
            </a:r>
          </a:p>
        </p:txBody>
      </p:sp>
      <p:pic>
        <p:nvPicPr>
          <p:cNvPr id="3" name="图片 2">
            <a:extLst>
              <a:ext uri="{FF2B5EF4-FFF2-40B4-BE49-F238E27FC236}">
                <a16:creationId xmlns:a16="http://schemas.microsoft.com/office/drawing/2014/main" id="{4117FAE1-F256-41BF-B2A5-E5197662E700}"/>
              </a:ext>
            </a:extLst>
          </p:cNvPr>
          <p:cNvPicPr>
            <a:picLocks noChangeAspect="1"/>
          </p:cNvPicPr>
          <p:nvPr/>
        </p:nvPicPr>
        <p:blipFill>
          <a:blip r:embed="rId2"/>
          <a:stretch>
            <a:fillRect/>
          </a:stretch>
        </p:blipFill>
        <p:spPr>
          <a:xfrm>
            <a:off x="3343275" y="2812642"/>
            <a:ext cx="4220411" cy="3857625"/>
          </a:xfrm>
          <a:prstGeom prst="rect">
            <a:avLst/>
          </a:prstGeom>
        </p:spPr>
      </p:pic>
    </p:spTree>
    <p:extLst>
      <p:ext uri="{BB962C8B-B14F-4D97-AF65-F5344CB8AC3E}">
        <p14:creationId xmlns:p14="http://schemas.microsoft.com/office/powerpoint/2010/main" val="5233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2016771"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Related Work</a:t>
            </a:r>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8DF1A63-E71A-4809-BC69-23563C58AA17}"/>
              </a:ext>
            </a:extLst>
          </p:cNvPr>
          <p:cNvSpPr txBox="1"/>
          <p:nvPr/>
        </p:nvSpPr>
        <p:spPr>
          <a:xfrm>
            <a:off x="452388" y="1276350"/>
            <a:ext cx="9375424" cy="2345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Increasing the depth of RNN-based models by introducing linear units between internal hidden states to eliminate the problem of gradient vanishing</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LAU *: extends GRU by an additional linear transformation of the input</a:t>
            </a: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B2A2FA6-9273-41D4-BC7C-59DC2602BB7A}"/>
              </a:ext>
            </a:extLst>
          </p:cNvPr>
          <p:cNvSpPr txBox="1"/>
          <p:nvPr/>
        </p:nvSpPr>
        <p:spPr>
          <a:xfrm>
            <a:off x="452388" y="6249144"/>
            <a:ext cx="9129761" cy="523220"/>
          </a:xfrm>
          <a:prstGeom prst="rect">
            <a:avLst/>
          </a:prstGeom>
          <a:noFill/>
        </p:spPr>
        <p:txBody>
          <a:bodyPr wrap="square" rtlCol="0">
            <a:spAutoFit/>
          </a:bodyPr>
          <a:lstStyle/>
          <a:p>
            <a:pPr algn="just"/>
            <a:r>
              <a:rPr lang="en-US" altLang="zh-CN" sz="1400" dirty="0">
                <a:latin typeface="Times New Roman" panose="02020603050405020304" pitchFamily="18" charset="0"/>
                <a:cs typeface="Times New Roman" panose="02020603050405020304" pitchFamily="18" charset="0"/>
              </a:rPr>
              <a:t>* Mingxuan Wang, Zhengdong Lu, Jie Zhou, et al. 2017. Deep neural machine translation with linear associative unit. In Proceedings of the 55th Annual Meeting of the Association for Computational Linguistics, pages 136–145.</a:t>
            </a:r>
            <a:endParaRPr lang="zh-CN" altLang="en-US" sz="1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3781210-FBBD-4E6B-A5B6-00E1CB9D8FF8}"/>
              </a:ext>
            </a:extLst>
          </p:cNvPr>
          <p:cNvPicPr>
            <a:picLocks noChangeAspect="1"/>
          </p:cNvPicPr>
          <p:nvPr/>
        </p:nvPicPr>
        <p:blipFill>
          <a:blip r:embed="rId2"/>
          <a:stretch>
            <a:fillRect/>
          </a:stretch>
        </p:blipFill>
        <p:spPr>
          <a:xfrm>
            <a:off x="1195388" y="2814639"/>
            <a:ext cx="3348037" cy="406494"/>
          </a:xfrm>
          <a:prstGeom prst="rect">
            <a:avLst/>
          </a:prstGeom>
        </p:spPr>
      </p:pic>
      <p:pic>
        <p:nvPicPr>
          <p:cNvPr id="7" name="图片 6">
            <a:extLst>
              <a:ext uri="{FF2B5EF4-FFF2-40B4-BE49-F238E27FC236}">
                <a16:creationId xmlns:a16="http://schemas.microsoft.com/office/drawing/2014/main" id="{946F286A-7490-454F-AFC2-1DC029795E13}"/>
              </a:ext>
            </a:extLst>
          </p:cNvPr>
          <p:cNvPicPr>
            <a:picLocks noChangeAspect="1"/>
          </p:cNvPicPr>
          <p:nvPr/>
        </p:nvPicPr>
        <p:blipFill>
          <a:blip r:embed="rId3"/>
          <a:stretch>
            <a:fillRect/>
          </a:stretch>
        </p:blipFill>
        <p:spPr>
          <a:xfrm>
            <a:off x="1204913" y="3673875"/>
            <a:ext cx="4403225" cy="726676"/>
          </a:xfrm>
          <a:prstGeom prst="rect">
            <a:avLst/>
          </a:prstGeom>
        </p:spPr>
      </p:pic>
      <p:cxnSp>
        <p:nvCxnSpPr>
          <p:cNvPr id="9" name="直接箭头连接符 8">
            <a:extLst>
              <a:ext uri="{FF2B5EF4-FFF2-40B4-BE49-F238E27FC236}">
                <a16:creationId xmlns:a16="http://schemas.microsoft.com/office/drawing/2014/main" id="{47AB235D-EB88-4C94-B857-984513214EE9}"/>
              </a:ext>
            </a:extLst>
          </p:cNvPr>
          <p:cNvCxnSpPr/>
          <p:nvPr/>
        </p:nvCxnSpPr>
        <p:spPr>
          <a:xfrm>
            <a:off x="2876550" y="3221133"/>
            <a:ext cx="0" cy="40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8AF10804-09F0-4B37-8840-68A447ECFDF3}"/>
              </a:ext>
            </a:extLst>
          </p:cNvPr>
          <p:cNvPicPr>
            <a:picLocks noChangeAspect="1"/>
          </p:cNvPicPr>
          <p:nvPr/>
        </p:nvPicPr>
        <p:blipFill>
          <a:blip r:embed="rId4"/>
          <a:stretch>
            <a:fillRect/>
          </a:stretch>
        </p:blipFill>
        <p:spPr>
          <a:xfrm>
            <a:off x="1223963" y="4554635"/>
            <a:ext cx="1547812" cy="291912"/>
          </a:xfrm>
          <a:prstGeom prst="rect">
            <a:avLst/>
          </a:prstGeom>
        </p:spPr>
      </p:pic>
    </p:spTree>
    <p:extLst>
      <p:ext uri="{BB962C8B-B14F-4D97-AF65-F5344CB8AC3E}">
        <p14:creationId xmlns:p14="http://schemas.microsoft.com/office/powerpoint/2010/main" val="269056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496756"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Approach</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CACA7BE-2AD8-47AE-A282-DC180991CF67}"/>
              </a:ext>
            </a:extLst>
          </p:cNvPr>
          <p:cNvSpPr txBox="1"/>
          <p:nvPr/>
        </p:nvSpPr>
        <p:spPr>
          <a:xfrm>
            <a:off x="452388" y="1276350"/>
            <a:ext cx="6300837"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Overall framework</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basic: Transformer</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bottom module: N blocks of encoder and decoder</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top module: M blocks of encoder and decoder</a:t>
            </a:r>
          </a:p>
          <a:p>
            <a:pPr marL="377100" algn="just">
              <a:lnSpc>
                <a:spcPct val="150000"/>
              </a:lnSpc>
            </a:pP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Two-stage training strategy</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stage 1: training bottom module</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stage 2: training top module, parameters of</a:t>
            </a:r>
          </a:p>
          <a:p>
            <a:pPr marL="377100" algn="just">
              <a:lnSpc>
                <a:spcPct val="150000"/>
              </a:lnSpc>
            </a:pPr>
            <a:r>
              <a:rPr lang="en-US" altLang="zh-CN" sz="2000" dirty="0">
                <a:latin typeface="Times New Roman" panose="02020603050405020304" pitchFamily="18" charset="0"/>
                <a:cs typeface="Times New Roman" panose="02020603050405020304" pitchFamily="18" charset="0"/>
              </a:rPr>
              <a:t>                   bottom module are fixed</a:t>
            </a:r>
          </a:p>
        </p:txBody>
      </p:sp>
      <p:pic>
        <p:nvPicPr>
          <p:cNvPr id="2" name="图片 1">
            <a:extLst>
              <a:ext uri="{FF2B5EF4-FFF2-40B4-BE49-F238E27FC236}">
                <a16:creationId xmlns:a16="http://schemas.microsoft.com/office/drawing/2014/main" id="{2A956754-94F2-40BC-91AD-6F2B51176844}"/>
              </a:ext>
            </a:extLst>
          </p:cNvPr>
          <p:cNvPicPr>
            <a:picLocks noChangeAspect="1"/>
          </p:cNvPicPr>
          <p:nvPr/>
        </p:nvPicPr>
        <p:blipFill>
          <a:blip r:embed="rId2"/>
          <a:stretch>
            <a:fillRect/>
          </a:stretch>
        </p:blipFill>
        <p:spPr>
          <a:xfrm>
            <a:off x="6615112" y="1376363"/>
            <a:ext cx="5057281" cy="4795838"/>
          </a:xfrm>
          <a:prstGeom prst="rect">
            <a:avLst/>
          </a:prstGeom>
        </p:spPr>
      </p:pic>
      <p:sp>
        <p:nvSpPr>
          <p:cNvPr id="9" name="文本框 8">
            <a:extLst>
              <a:ext uri="{FF2B5EF4-FFF2-40B4-BE49-F238E27FC236}">
                <a16:creationId xmlns:a16="http://schemas.microsoft.com/office/drawing/2014/main" id="{235D960F-F624-4BA7-AE3A-25D7A6D20DF6}"/>
              </a:ext>
            </a:extLst>
          </p:cNvPr>
          <p:cNvSpPr txBox="1"/>
          <p:nvPr/>
        </p:nvSpPr>
        <p:spPr>
          <a:xfrm>
            <a:off x="8257739" y="4657725"/>
            <a:ext cx="63671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enc1</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9F19AA3-AB5F-4F2C-B1C3-CE6E7392B688}"/>
              </a:ext>
            </a:extLst>
          </p:cNvPr>
          <p:cNvSpPr txBox="1"/>
          <p:nvPr/>
        </p:nvSpPr>
        <p:spPr>
          <a:xfrm>
            <a:off x="9210239" y="4657725"/>
            <a:ext cx="6206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dec1</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9CC945B-19BA-4952-8653-399CA7DA4447}"/>
              </a:ext>
            </a:extLst>
          </p:cNvPr>
          <p:cNvSpPr txBox="1"/>
          <p:nvPr/>
        </p:nvSpPr>
        <p:spPr>
          <a:xfrm>
            <a:off x="8257739" y="3419475"/>
            <a:ext cx="6206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enc2</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CAB578E-F692-463D-89D5-93BC9A10AD96}"/>
              </a:ext>
            </a:extLst>
          </p:cNvPr>
          <p:cNvSpPr txBox="1"/>
          <p:nvPr/>
        </p:nvSpPr>
        <p:spPr>
          <a:xfrm>
            <a:off x="9200714" y="3419475"/>
            <a:ext cx="62068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dec2</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4C81846-A5E4-405F-89D9-41A0EE0CF87A}"/>
              </a:ext>
            </a:extLst>
          </p:cNvPr>
          <p:cNvSpPr txBox="1"/>
          <p:nvPr/>
        </p:nvSpPr>
        <p:spPr>
          <a:xfrm>
            <a:off x="8676839" y="3038475"/>
            <a:ext cx="64633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attn2</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376D758-6B24-4458-AFB3-725CA4EEDB6B}"/>
              </a:ext>
            </a:extLst>
          </p:cNvPr>
          <p:cNvSpPr txBox="1"/>
          <p:nvPr/>
        </p:nvSpPr>
        <p:spPr>
          <a:xfrm>
            <a:off x="8676839" y="4276725"/>
            <a:ext cx="64633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attn1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93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2383986"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key Components</a:t>
            </a:r>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8DF1A63-E71A-4809-BC69-23563C58AA17}"/>
              </a:ext>
            </a:extLst>
          </p:cNvPr>
          <p:cNvSpPr txBox="1"/>
          <p:nvPr/>
        </p:nvSpPr>
        <p:spPr>
          <a:xfrm>
            <a:off x="452388" y="2619375"/>
            <a:ext cx="9796512"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Cross-module residual connections</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input of top module: word embedding, output of  bottom module</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Hierarchical encoder-decoder attention</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calculated with different contextual representations</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strong capability of well trained bottom module can be best preserved</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top module can leverage the higher-level contextual representations</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Deep-shallow decoding</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shallow and deep network generate the final translation results through reranking</a:t>
            </a:r>
          </a:p>
        </p:txBody>
      </p:sp>
      <p:pic>
        <p:nvPicPr>
          <p:cNvPr id="9" name="图片 8">
            <a:extLst>
              <a:ext uri="{FF2B5EF4-FFF2-40B4-BE49-F238E27FC236}">
                <a16:creationId xmlns:a16="http://schemas.microsoft.com/office/drawing/2014/main" id="{A40F04FE-DEAC-49C2-AE37-6ECDC860A637}"/>
              </a:ext>
            </a:extLst>
          </p:cNvPr>
          <p:cNvPicPr>
            <a:picLocks noChangeAspect="1"/>
          </p:cNvPicPr>
          <p:nvPr/>
        </p:nvPicPr>
        <p:blipFill>
          <a:blip r:embed="rId2"/>
          <a:stretch>
            <a:fillRect/>
          </a:stretch>
        </p:blipFill>
        <p:spPr>
          <a:xfrm>
            <a:off x="452389" y="1323976"/>
            <a:ext cx="4995911" cy="1235296"/>
          </a:xfrm>
          <a:prstGeom prst="rect">
            <a:avLst/>
          </a:prstGeom>
        </p:spPr>
      </p:pic>
    </p:spTree>
    <p:extLst>
      <p:ext uri="{BB962C8B-B14F-4D97-AF65-F5344CB8AC3E}">
        <p14:creationId xmlns:p14="http://schemas.microsoft.com/office/powerpoint/2010/main" val="120092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57126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Discussion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5278803-752E-457B-962F-E07669DA33AD}"/>
              </a:ext>
            </a:extLst>
          </p:cNvPr>
          <p:cNvSpPr txBox="1"/>
          <p:nvPr/>
        </p:nvSpPr>
        <p:spPr>
          <a:xfrm>
            <a:off x="452389" y="1276350"/>
            <a:ext cx="9215486"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Training complexity</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two-stage training eases optimization difficulty and reduces training complexity</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future work: jointly training two modules with minimal training complexity</a:t>
            </a:r>
          </a:p>
          <a:p>
            <a:pPr marL="377100" algn="just">
              <a:lnSpc>
                <a:spcPct val="150000"/>
              </a:lnSpc>
            </a:pP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Ensemble learning</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what propose in this paper is a single deeper model</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deep-shallow decoding is similar to ensemble methods in inference complexity</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training multiple diverse models for good performance ?</a:t>
            </a:r>
          </a:p>
          <a:p>
            <a:pPr marL="342900" indent="-342900" algn="just">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07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85980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8DF1A63-E71A-4809-BC69-23563C58AA17}"/>
              </a:ext>
            </a:extLst>
          </p:cNvPr>
          <p:cNvSpPr txBox="1"/>
          <p:nvPr/>
        </p:nvSpPr>
        <p:spPr>
          <a:xfrm>
            <a:off x="452389" y="1276350"/>
            <a:ext cx="9215486" cy="1883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Datasets: WMT14 En-&gt;De, WMT14 En-&gt;Fr</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Baselines: Transformer-big, Transparent Attention</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Hyper-parameters: follow Transformer-big settings</a:t>
            </a:r>
          </a:p>
          <a:p>
            <a:pPr marL="342900" indent="-342900" algn="just">
              <a:lnSpc>
                <a:spcPct val="150000"/>
              </a:lnSpc>
              <a:buFont typeface="Arial" panose="020B0604020202020204" pitchFamily="34" charset="0"/>
              <a:buChar char="•"/>
            </a:pPr>
            <a:r>
              <a:rPr lang="pt-BR" altLang="zh-CN" sz="2000" dirty="0">
                <a:latin typeface="Times New Roman" panose="02020603050405020304" pitchFamily="18" charset="0"/>
                <a:cs typeface="Times New Roman" panose="02020603050405020304" pitchFamily="18" charset="0"/>
              </a:rPr>
              <a:t>Blocks: bottom module N = 6, top module M = 2</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99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335489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Transparent Attention *</a:t>
            </a:r>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8DF1A63-E71A-4809-BC69-23563C58AA17}"/>
              </a:ext>
            </a:extLst>
          </p:cNvPr>
          <p:cNvSpPr txBox="1"/>
          <p:nvPr/>
        </p:nvSpPr>
        <p:spPr>
          <a:xfrm>
            <a:off x="452389" y="1276350"/>
            <a:ext cx="9482186"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Previous Attention: decoder blocks only have direct path to the topmost encoder block</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Transparent Attention: an extension to the attention mechanism that behaves akin to creating weighted residual connections along the encoder depth</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 (N+1) × M weight vector, learned during training</a:t>
            </a: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softmax to normalize the weights</a:t>
            </a:r>
          </a:p>
          <a:p>
            <a:pPr marL="720000" indent="-342900" algn="just">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720000" indent="-342900" algn="just">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7200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weighted combination of encoder block outputs</a:t>
            </a:r>
          </a:p>
        </p:txBody>
      </p:sp>
      <p:sp>
        <p:nvSpPr>
          <p:cNvPr id="6" name="文本框 5">
            <a:extLst>
              <a:ext uri="{FF2B5EF4-FFF2-40B4-BE49-F238E27FC236}">
                <a16:creationId xmlns:a16="http://schemas.microsoft.com/office/drawing/2014/main" id="{F02160B7-6A2C-4F8A-A291-F90AF71AE6D3}"/>
              </a:ext>
            </a:extLst>
          </p:cNvPr>
          <p:cNvSpPr txBox="1"/>
          <p:nvPr/>
        </p:nvSpPr>
        <p:spPr>
          <a:xfrm>
            <a:off x="452388" y="6249144"/>
            <a:ext cx="9129761" cy="523220"/>
          </a:xfrm>
          <a:prstGeom prst="rect">
            <a:avLst/>
          </a:prstGeom>
          <a:noFill/>
        </p:spPr>
        <p:txBody>
          <a:bodyPr wrap="square" rtlCol="0">
            <a:spAutoFit/>
          </a:bodyPr>
          <a:lstStyle/>
          <a:p>
            <a:pPr algn="just"/>
            <a:r>
              <a:rPr lang="en-US" altLang="zh-CN" sz="1400" dirty="0">
                <a:latin typeface="Times New Roman" panose="02020603050405020304" pitchFamily="18" charset="0"/>
                <a:cs typeface="Times New Roman" panose="02020603050405020304" pitchFamily="18" charset="0"/>
              </a:rPr>
              <a:t>* Ankur Bapna, Mia Chen, Orhan Firat, et al. 2018. Training deeper neural machine translation models with transparent attention. In Proceedings of the 2018 Conference on Empirical Methods in Natural Language Processing, pages 3028–3033.</a:t>
            </a:r>
            <a:endParaRPr lang="zh-CN" altLang="en-US"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C36A9FC-43F5-436B-B7F9-8A7BC21E4283}"/>
              </a:ext>
            </a:extLst>
          </p:cNvPr>
          <p:cNvPicPr>
            <a:picLocks noChangeAspect="1"/>
          </p:cNvPicPr>
          <p:nvPr/>
        </p:nvPicPr>
        <p:blipFill rotWithShape="1">
          <a:blip r:embed="rId2"/>
          <a:srcRect r="8346"/>
          <a:stretch/>
        </p:blipFill>
        <p:spPr>
          <a:xfrm>
            <a:off x="1121232" y="3724275"/>
            <a:ext cx="4184193" cy="752857"/>
          </a:xfrm>
          <a:prstGeom prst="rect">
            <a:avLst/>
          </a:prstGeom>
        </p:spPr>
      </p:pic>
      <p:pic>
        <p:nvPicPr>
          <p:cNvPr id="5" name="图片 4">
            <a:extLst>
              <a:ext uri="{FF2B5EF4-FFF2-40B4-BE49-F238E27FC236}">
                <a16:creationId xmlns:a16="http://schemas.microsoft.com/office/drawing/2014/main" id="{A56414A8-26B0-4463-872B-256BCBDCE901}"/>
              </a:ext>
            </a:extLst>
          </p:cNvPr>
          <p:cNvPicPr>
            <a:picLocks noChangeAspect="1"/>
          </p:cNvPicPr>
          <p:nvPr/>
        </p:nvPicPr>
        <p:blipFill rotWithShape="1">
          <a:blip r:embed="rId3"/>
          <a:srcRect b="35147"/>
          <a:stretch/>
        </p:blipFill>
        <p:spPr>
          <a:xfrm>
            <a:off x="1121232" y="5105645"/>
            <a:ext cx="5045107" cy="476005"/>
          </a:xfrm>
          <a:prstGeom prst="rect">
            <a:avLst/>
          </a:prstGeom>
        </p:spPr>
      </p:pic>
    </p:spTree>
    <p:extLst>
      <p:ext uri="{BB962C8B-B14F-4D97-AF65-F5344CB8AC3E}">
        <p14:creationId xmlns:p14="http://schemas.microsoft.com/office/powerpoint/2010/main" val="16648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DAF4C5-CA03-4BBD-AFCE-76764277AE8F}"/>
              </a:ext>
            </a:extLst>
          </p:cNvPr>
          <p:cNvSpPr txBox="1"/>
          <p:nvPr/>
        </p:nvSpPr>
        <p:spPr>
          <a:xfrm>
            <a:off x="452389" y="356137"/>
            <a:ext cx="1143262"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Results</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A7E8EAF-5970-4D1F-803B-B7EBFFDE403C}"/>
              </a:ext>
            </a:extLst>
          </p:cNvPr>
          <p:cNvPicPr>
            <a:picLocks noChangeAspect="1"/>
          </p:cNvPicPr>
          <p:nvPr/>
        </p:nvPicPr>
        <p:blipFill>
          <a:blip r:embed="rId2"/>
          <a:stretch>
            <a:fillRect/>
          </a:stretch>
        </p:blipFill>
        <p:spPr>
          <a:xfrm>
            <a:off x="2747962" y="1257300"/>
            <a:ext cx="5834063" cy="3872391"/>
          </a:xfrm>
          <a:prstGeom prst="rect">
            <a:avLst/>
          </a:prstGeom>
        </p:spPr>
      </p:pic>
    </p:spTree>
    <p:extLst>
      <p:ext uri="{BB962C8B-B14F-4D97-AF65-F5344CB8AC3E}">
        <p14:creationId xmlns:p14="http://schemas.microsoft.com/office/powerpoint/2010/main" val="2021719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2055</TotalTime>
  <Words>495</Words>
  <Application>Microsoft Office PowerPoint</Application>
  <PresentationFormat>宽屏</PresentationFormat>
  <Paragraphs>69</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ccDLlyy</dc:creator>
  <cp:lastModifiedBy>陈 聪</cp:lastModifiedBy>
  <cp:revision>243</cp:revision>
  <dcterms:created xsi:type="dcterms:W3CDTF">2020-05-14T08:37:42Z</dcterms:created>
  <dcterms:modified xsi:type="dcterms:W3CDTF">2020-05-21T11:02:06Z</dcterms:modified>
</cp:coreProperties>
</file>