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7" r:id="rId5"/>
    <p:sldId id="274" r:id="rId6"/>
    <p:sldId id="268" r:id="rId7"/>
    <p:sldId id="269" r:id="rId8"/>
    <p:sldId id="270" r:id="rId9"/>
    <p:sldId id="272" r:id="rId10"/>
    <p:sldId id="273" r:id="rId11"/>
    <p:sldId id="276" r:id="rId12"/>
    <p:sldId id="277" r:id="rId13"/>
    <p:sldId id="278" r:id="rId14"/>
    <p:sldId id="279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5E64-31FB-4947-BE4C-59A37134A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5CDCD8-022F-40DE-9B47-FD4A84334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66DC5-42AD-4A3D-8C07-4C24B6A6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5BC9D-888D-4CB6-BF29-1AA141A1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7693A-0874-47E3-9D17-6423AAD3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0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8CA7E-1BDD-4C4E-90E4-D19E713F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F97EB-67A4-4C17-B8B2-25A615A52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6F91F-CD2B-4A8D-88E1-FED0C367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ABD5B-2165-4FDB-A24A-C35D733F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85E11-DE36-4A2F-9AFE-8CBC4744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5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8BE2E6-C7E6-4EE3-8310-5D9CC86BE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9B007-157B-4CD5-82C8-957BD17F8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6FCE8-FC37-4FF6-BF6A-4EBEBC71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5A35A-FC4E-48D1-B207-631B9808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66D29-E0B0-4535-8469-D5FE92AA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3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53B21-6B4B-40EA-B790-4B8B4662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B91C0-C805-4C4E-8014-665D3B15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5178E-CBA1-4CEE-8533-C7B26DD2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ABDEC-621A-405A-B2D3-BC37AF9C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72DB0-2668-4D41-A2D4-D853E1D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9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2E7BA-A197-4526-A9FD-27389475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4B276-321D-4786-8FB9-37348C37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09C02-FBF0-44E8-8B8C-62A19FAB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D4C6D-C9F3-40E7-8355-67FA7A74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E19D7-BA3E-4AFA-BBF1-72BC9C5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5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4ADEE-E470-4525-AAB3-37EAEADD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94588-6557-412E-9FC1-D8E87B75F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513C6-186D-48D5-8F30-3B6563F3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77A05-E434-4EB1-B13D-58CC524D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7D654-AE1B-4E44-837A-E3D567F4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CBD33-1CAE-4C07-B280-3D6FA179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7B72A-477F-4B65-BE43-8B9C437D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F018A-15CB-4E33-9E6E-C0E731BD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02ACC3-DBEF-4AA9-85AB-7A6D5855D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E1477F-53C6-4AE4-BCF5-9A08BFE88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DF8F77-68FE-4762-BD9D-6E674B5FC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A737CA-A9CA-4735-B68C-C905C955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38CF56-B61E-4A5F-870D-9551145C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3B85E-B723-4079-8A1E-8C027B7E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6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B7977-B1D2-4E86-B61D-17A6159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ECB6B-203B-4A5E-AFD0-7039A7C0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302707-43EC-4BCE-8B49-0B02593E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F767BD-F512-4449-9B17-0C51A259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7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3BEA56-AF14-4835-B6C4-A2EB9ECE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E02B77-AF55-457F-AD96-86CFAF9A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D41F36-F578-4E50-A750-88BD777E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6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1A639-C17A-4D7C-BB35-DBCDA342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F232D-510E-456B-867F-FB7D3616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46DF8-CCD9-4ABB-973E-8729F5F31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CC1B6-9D9A-4BBF-BB39-EFFBB510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02F8-C22C-4434-81A4-A5AAE7A8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168C9-3BB7-402C-8C1C-2B6B0BBC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D56C-475D-42AA-8D48-12200AB2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5C215D-3DC1-45AF-B550-4CEF46C0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F9DE59-7645-4CE6-9F8A-B77795C9F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1E3A0-7E5F-4125-97C8-FA8F30F8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91DBB-8887-4C08-AE5F-F640815C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DE31B-BD49-4984-9DF7-47E2C250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295C6-9C48-4541-B3EB-173071D1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8A543-8BF3-49A6-832A-7B3B0A7D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D78AD-168B-4AAF-9E2D-EDC153ECD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C7E2-2F50-45EC-AA8B-3EF59CCBE71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ECEAF-4A30-4D31-B0C9-6536DEE46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0EC14-554A-404E-8727-788D01C5F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FF04-D066-4C6A-AB83-C0262F9B0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932" y="1540933"/>
            <a:ext cx="7196667" cy="52123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(EMNLP 2019)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1421C-8E44-4080-B8F9-F8038947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2062163"/>
            <a:ext cx="7842653" cy="25464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19003E-0822-4007-B187-00303CBED21C}"/>
              </a:ext>
            </a:extLst>
          </p:cNvPr>
          <p:cNvSpPr/>
          <p:nvPr/>
        </p:nvSpPr>
        <p:spPr>
          <a:xfrm>
            <a:off x="10523704" y="5994400"/>
            <a:ext cx="147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51194501150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 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82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F67717-463A-43EB-9834-5DBF9533C22B}"/>
              </a:ext>
            </a:extLst>
          </p:cNvPr>
          <p:cNvSpPr/>
          <p:nvPr/>
        </p:nvSpPr>
        <p:spPr>
          <a:xfrm>
            <a:off x="575735" y="1443630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PERSONA-CHAT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58E0EA-1D05-4533-B41E-D478C9BB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32" y="1358796"/>
            <a:ext cx="6934199" cy="50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5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F67717-463A-43EB-9834-5DBF9533C22B}"/>
              </a:ext>
            </a:extLst>
          </p:cNvPr>
          <p:cNvSpPr/>
          <p:nvPr/>
        </p:nvSpPr>
        <p:spPr>
          <a:xfrm>
            <a:off x="575735" y="1308164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CE5899-0275-4EC0-AB67-578D06EB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70" y="1763430"/>
            <a:ext cx="9638860" cy="38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9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F67717-463A-43EB-9834-5DBF9533C22B}"/>
              </a:ext>
            </a:extLst>
          </p:cNvPr>
          <p:cNvSpPr/>
          <p:nvPr/>
        </p:nvSpPr>
        <p:spPr>
          <a:xfrm>
            <a:off x="575735" y="4269291"/>
            <a:ext cx="4792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persona-response matching and the context-response matching contribute to the performance of the DIM model.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E2E735-D2A9-4D23-839B-02098C0F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0" y="1675290"/>
            <a:ext cx="4171927" cy="21685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413A59-17DF-494A-9197-11F16AE8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62" y="1615410"/>
            <a:ext cx="3936038" cy="18711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4C6885-93DD-44DD-B2F4-44B813B39DB0}"/>
              </a:ext>
            </a:extLst>
          </p:cNvPr>
          <p:cNvSpPr/>
          <p:nvPr/>
        </p:nvSpPr>
        <p:spPr>
          <a:xfrm>
            <a:off x="6239935" y="3843866"/>
            <a:ext cx="4792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 model achieved a better performance when testing on the same type of personas as training.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B9579-73A4-45C8-B60F-CE94FE65700F}"/>
              </a:ext>
            </a:extLst>
          </p:cNvPr>
          <p:cNvSpPr/>
          <p:nvPr/>
        </p:nvSpPr>
        <p:spPr>
          <a:xfrm>
            <a:off x="6239934" y="4885266"/>
            <a:ext cx="4792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revised personas can provide a better generalization ability to the DIM model than the original ones.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6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F36F31-113C-4914-8D67-BAF1F39A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53" y="1924710"/>
            <a:ext cx="4210562" cy="28166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FDE0FA-8AA3-4A9A-ACF3-BAD8D761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0688"/>
            <a:ext cx="4570369" cy="28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2696C4-BCAC-42D4-B6A0-BA6ABA058235}"/>
              </a:ext>
            </a:extLst>
          </p:cNvPr>
          <p:cNvSpPr/>
          <p:nvPr/>
        </p:nvSpPr>
        <p:spPr>
          <a:xfrm>
            <a:off x="1024469" y="1551491"/>
            <a:ext cx="8881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the task of personalized response selection as a dual matching problem to search for a response that can properly match the given context and persona simultaneously.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D5E6FD-3253-43F2-8332-FDD5D6533DA1}"/>
              </a:ext>
            </a:extLst>
          </p:cNvPr>
          <p:cNvSpPr/>
          <p:nvPr/>
        </p:nvSpPr>
        <p:spPr>
          <a:xfrm>
            <a:off x="1007537" y="2375869"/>
            <a:ext cx="8881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DIM to perform the interaction matching between the context and response as well as between the persona and response in parallel, in order to derive the final matching features.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B8C27D-B618-4A54-B268-3664F094160D}"/>
              </a:ext>
            </a:extLst>
          </p:cNvPr>
          <p:cNvSpPr/>
          <p:nvPr/>
        </p:nvSpPr>
        <p:spPr>
          <a:xfrm>
            <a:off x="1007536" y="3434395"/>
            <a:ext cx="8881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 that DIM achieves a new state-of-the-art performance on the PERSONACHAT dataset.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AB38B3-1C15-4B44-852F-6180837DA5C6}"/>
              </a:ext>
            </a:extLst>
          </p:cNvPr>
          <p:cNvSpPr/>
          <p:nvPr/>
        </p:nvSpPr>
        <p:spPr>
          <a:xfrm>
            <a:off x="1007536" y="4271873"/>
            <a:ext cx="8881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which can make better use of dialogue partners’ persona for response selection will be explored.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2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632489-AE0C-48AB-8213-8C2D5C39BE5F}"/>
              </a:ext>
            </a:extLst>
          </p:cNvPr>
          <p:cNvSpPr txBox="1"/>
          <p:nvPr/>
        </p:nvSpPr>
        <p:spPr>
          <a:xfrm>
            <a:off x="5029200" y="333375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4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3C1160-824E-4C6A-AA70-6867CEB0041F}"/>
              </a:ext>
            </a:extLst>
          </p:cNvPr>
          <p:cNvSpPr txBox="1"/>
          <p:nvPr/>
        </p:nvSpPr>
        <p:spPr>
          <a:xfrm>
            <a:off x="643467" y="1464733"/>
            <a:ext cx="34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dataset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personas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745F44-7A8B-42AB-A399-5846A57E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63" y="1473200"/>
            <a:ext cx="1046401" cy="2989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EDDB3B-BA89-4B85-BC43-929FC2F4276C}"/>
              </a:ext>
            </a:extLst>
          </p:cNvPr>
          <p:cNvSpPr txBox="1"/>
          <p:nvPr/>
        </p:nvSpPr>
        <p:spPr>
          <a:xfrm>
            <a:off x="643467" y="1907593"/>
            <a:ext cx="12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2F3A33-BC1F-4C6E-8E8A-C847CCCF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16" y="1960363"/>
            <a:ext cx="2292116" cy="2989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A55E29-F5CD-4916-BC3E-5ED0279114BF}"/>
              </a:ext>
            </a:extLst>
          </p:cNvPr>
          <p:cNvSpPr txBox="1"/>
          <p:nvPr/>
        </p:nvSpPr>
        <p:spPr>
          <a:xfrm>
            <a:off x="901703" y="2312105"/>
            <a:ext cx="12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utterance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B45897-146B-4A3C-9780-58B8F06A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932" y="2385633"/>
            <a:ext cx="806491" cy="260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510D424-9304-461F-A413-A2917E552A3E}"/>
              </a:ext>
            </a:extLst>
          </p:cNvPr>
          <p:cNvSpPr txBox="1"/>
          <p:nvPr/>
        </p:nvSpPr>
        <p:spPr>
          <a:xfrm>
            <a:off x="643467" y="2714121"/>
            <a:ext cx="12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870677-2275-4C27-AB2B-C8C3E7894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931" y="2763827"/>
            <a:ext cx="1971323" cy="26036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3ADEB38-4F1D-4712-8FCA-73AC5EC42F31}"/>
              </a:ext>
            </a:extLst>
          </p:cNvPr>
          <p:cNvSpPr/>
          <p:nvPr/>
        </p:nvSpPr>
        <p:spPr>
          <a:xfrm>
            <a:off x="643467" y="3201284"/>
            <a:ext cx="2982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candidate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1E1953-F457-424C-A1DD-C30FBE62898D}"/>
              </a:ext>
            </a:extLst>
          </p:cNvPr>
          <p:cNvSpPr/>
          <p:nvPr/>
        </p:nvSpPr>
        <p:spPr>
          <a:xfrm>
            <a:off x="662557" y="3685424"/>
            <a:ext cx="1177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626C7C0-1807-4AB4-9E3D-5269F6F43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697" y="3685424"/>
            <a:ext cx="1020960" cy="275497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83FA712C-E372-483B-B718-DD95B50F153B}"/>
              </a:ext>
            </a:extLst>
          </p:cNvPr>
          <p:cNvSpPr/>
          <p:nvPr/>
        </p:nvSpPr>
        <p:spPr>
          <a:xfrm>
            <a:off x="5486400" y="2259335"/>
            <a:ext cx="533400" cy="5044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E28920-BBF1-4D94-9C45-88A238DF16FE}"/>
              </a:ext>
            </a:extLst>
          </p:cNvPr>
          <p:cNvSpPr txBox="1"/>
          <p:nvPr/>
        </p:nvSpPr>
        <p:spPr>
          <a:xfrm>
            <a:off x="6426927" y="1432467"/>
            <a:ext cx="34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5F0EF6-9514-496B-B267-C2FF9FDA793E}"/>
              </a:ext>
            </a:extLst>
          </p:cNvPr>
          <p:cNvSpPr/>
          <p:nvPr/>
        </p:nvSpPr>
        <p:spPr>
          <a:xfrm>
            <a:off x="6434666" y="1897695"/>
            <a:ext cx="2523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 matching model 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4274955-67DA-491F-9097-563AB4F83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1448" y="1907593"/>
            <a:ext cx="956713" cy="29897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488C2B0-D3F9-4283-B211-B9F2D06346C8}"/>
              </a:ext>
            </a:extLst>
          </p:cNvPr>
          <p:cNvSpPr/>
          <p:nvPr/>
        </p:nvSpPr>
        <p:spPr>
          <a:xfrm>
            <a:off x="6434666" y="2312105"/>
            <a:ext cx="5545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context-persona-response triple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62C746-1BDF-45FF-A3F0-C4833C1C7C17}"/>
              </a:ext>
            </a:extLst>
          </p:cNvPr>
          <p:cNvSpPr/>
          <p:nvPr/>
        </p:nvSpPr>
        <p:spPr>
          <a:xfrm>
            <a:off x="7374467" y="2663072"/>
            <a:ext cx="3915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matching degree between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6F2DAA5-665F-46E9-8ED3-FCF947B74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1" y="2362356"/>
            <a:ext cx="653908" cy="2688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8EBE15A-0AE6-48E0-8EFA-8CD001F162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0965" y="2741146"/>
            <a:ext cx="863503" cy="28229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8FBC58C-EBE7-464A-AF3A-A503BB28F1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0965" y="3146701"/>
            <a:ext cx="1091618" cy="3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5F0EF6-9514-496B-B267-C2FF9FDA793E}"/>
              </a:ext>
            </a:extLst>
          </p:cNvPr>
          <p:cNvSpPr/>
          <p:nvPr/>
        </p:nvSpPr>
        <p:spPr>
          <a:xfrm>
            <a:off x="6954324" y="1475756"/>
            <a:ext cx="3210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two main deficiencies: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88C2B0-D3F9-4283-B211-B9F2D06346C8}"/>
              </a:ext>
            </a:extLst>
          </p:cNvPr>
          <p:cNvSpPr/>
          <p:nvPr/>
        </p:nvSpPr>
        <p:spPr>
          <a:xfrm>
            <a:off x="6263458" y="1977081"/>
            <a:ext cx="4833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utterance-level representations of contexts are not leveraged. 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62C746-1BDF-45FF-A3F0-C4833C1C7C17}"/>
              </a:ext>
            </a:extLst>
          </p:cNvPr>
          <p:cNvSpPr/>
          <p:nvPr/>
        </p:nvSpPr>
        <p:spPr>
          <a:xfrm>
            <a:off x="6263456" y="2741484"/>
            <a:ext cx="4833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interactions between the persona and each response candidate are also ignored when deriving the persona representation.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A16BCF-0E38-488A-8672-D8BDC07D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7" y="1784586"/>
            <a:ext cx="4833636" cy="290018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5E68090-A3C1-462F-97A8-9D221965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42" y="1549624"/>
            <a:ext cx="615982" cy="23496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F929470-B503-408C-8711-EB7B58911DDF}"/>
              </a:ext>
            </a:extLst>
          </p:cNvPr>
          <p:cNvSpPr/>
          <p:nvPr/>
        </p:nvSpPr>
        <p:spPr>
          <a:xfrm>
            <a:off x="6263456" y="4038437"/>
            <a:ext cx="4448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context representation fused with persona information: 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ED93164-CA9F-4B31-BD30-5D9F2AA84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04" y="4851153"/>
            <a:ext cx="3784027" cy="5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0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88C2B0-D3F9-4283-B211-B9F2D06346C8}"/>
              </a:ext>
            </a:extLst>
          </p:cNvPr>
          <p:cNvSpPr/>
          <p:nvPr/>
        </p:nvSpPr>
        <p:spPr>
          <a:xfrm>
            <a:off x="575734" y="1384414"/>
            <a:ext cx="6409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IMN-based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persona fusion model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in order to consider the utterance-level interactions between contexts and personas.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62C746-1BDF-45FF-A3F0-C4833C1C7C17}"/>
              </a:ext>
            </a:extLst>
          </p:cNvPr>
          <p:cNvSpPr/>
          <p:nvPr/>
        </p:nvSpPr>
        <p:spPr>
          <a:xfrm>
            <a:off x="575734" y="2711425"/>
            <a:ext cx="6409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dually interactive matching network (DIM) is proposed by formulating the task of personalized response selection as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matching problem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aiming to find a response that can properly match the given context and persona simultaneously.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2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 Fusion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DAE207-B7D7-4624-9678-187FD94D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56" y="1905631"/>
            <a:ext cx="4108544" cy="32854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FE55C37-8752-49CB-81B4-BD3B1415A544}"/>
              </a:ext>
            </a:extLst>
          </p:cNvPr>
          <p:cNvSpPr/>
          <p:nvPr/>
        </p:nvSpPr>
        <p:spPr>
          <a:xfrm>
            <a:off x="5367866" y="2104367"/>
            <a:ext cx="5080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representation</a:t>
            </a:r>
            <a:r>
              <a:rPr lang="en-US" altLang="zh-CN" sz="11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each context utterance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8C32CB-E89A-4E80-BCEA-2B29471E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48" y="2682866"/>
            <a:ext cx="2978303" cy="3746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B9169E-C766-4F0E-8633-B0C756E913B3}"/>
              </a:ext>
            </a:extLst>
          </p:cNvPr>
          <p:cNvSpPr/>
          <p:nvPr/>
        </p:nvSpPr>
        <p:spPr>
          <a:xfrm>
            <a:off x="5367865" y="3242369"/>
            <a:ext cx="5080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context representation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AC52D1-9C80-43DC-9184-EF67A02A7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448" y="3682980"/>
            <a:ext cx="2482978" cy="406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A94428-5B3E-4617-A744-B9B668603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865" y="1697272"/>
            <a:ext cx="609631" cy="2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1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62C746-1BDF-45FF-A3F0-C4833C1C7C17}"/>
              </a:ext>
            </a:extLst>
          </p:cNvPr>
          <p:cNvSpPr/>
          <p:nvPr/>
        </p:nvSpPr>
        <p:spPr>
          <a:xfrm>
            <a:off x="8487834" y="2050871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Representation Layer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E2E8BE-E752-4700-AE4E-BE4DF463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8" y="1549471"/>
            <a:ext cx="7791850" cy="32894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29F4078-A7A5-46C5-9B0C-F18DF043456E}"/>
              </a:ext>
            </a:extLst>
          </p:cNvPr>
          <p:cNvSpPr/>
          <p:nvPr/>
        </p:nvSpPr>
        <p:spPr>
          <a:xfrm>
            <a:off x="8487834" y="2469739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Encoding Layer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F3E8DA-AE55-4307-9E51-B366C95879BE}"/>
              </a:ext>
            </a:extLst>
          </p:cNvPr>
          <p:cNvSpPr/>
          <p:nvPr/>
        </p:nvSpPr>
        <p:spPr>
          <a:xfrm>
            <a:off x="8487834" y="2888607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Layer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4A6CDD-FA93-4E28-B1E1-7EF3E69610DC}"/>
              </a:ext>
            </a:extLst>
          </p:cNvPr>
          <p:cNvSpPr/>
          <p:nvPr/>
        </p:nvSpPr>
        <p:spPr>
          <a:xfrm>
            <a:off x="8487834" y="3307475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Layer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767A41-3817-40BF-B058-391D335DF96E}"/>
              </a:ext>
            </a:extLst>
          </p:cNvPr>
          <p:cNvSpPr/>
          <p:nvPr/>
        </p:nvSpPr>
        <p:spPr>
          <a:xfrm>
            <a:off x="8487834" y="3736073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9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9F4078-A7A5-46C5-9B0C-F18DF043456E}"/>
              </a:ext>
            </a:extLst>
          </p:cNvPr>
          <p:cNvSpPr/>
          <p:nvPr/>
        </p:nvSpPr>
        <p:spPr>
          <a:xfrm>
            <a:off x="5236634" y="3428999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Encoding Layer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7E2472-691E-4EAF-B1EA-564CAD24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34" y="1671422"/>
            <a:ext cx="3454549" cy="35151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23820CE-30CA-4E74-950E-A1D1FD2E739C}"/>
              </a:ext>
            </a:extLst>
          </p:cNvPr>
          <p:cNvSpPr/>
          <p:nvPr/>
        </p:nvSpPr>
        <p:spPr>
          <a:xfrm>
            <a:off x="5236634" y="1671422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Representation Layer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21EF7F-19A0-4AE9-AA3F-C01CAA49B3A3}"/>
              </a:ext>
            </a:extLst>
          </p:cNvPr>
          <p:cNvSpPr/>
          <p:nvPr/>
        </p:nvSpPr>
        <p:spPr>
          <a:xfrm>
            <a:off x="5541433" y="2111688"/>
            <a:ext cx="364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word embeddings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EFE449-B9BE-4575-9648-5B276939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3928533"/>
            <a:ext cx="1584969" cy="3608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600AC03-491B-4925-836F-601DADEC3371}"/>
              </a:ext>
            </a:extLst>
          </p:cNvPr>
          <p:cNvSpPr/>
          <p:nvPr/>
        </p:nvSpPr>
        <p:spPr>
          <a:xfrm>
            <a:off x="5530853" y="3920065"/>
            <a:ext cx="1960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utterances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C8C1E2-E3C1-48E2-B3AC-987759DF3EC4}"/>
              </a:ext>
            </a:extLst>
          </p:cNvPr>
          <p:cNvSpPr/>
          <p:nvPr/>
        </p:nvSpPr>
        <p:spPr>
          <a:xfrm>
            <a:off x="5541434" y="4355083"/>
            <a:ext cx="179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sentences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EE9564F-BA48-4192-8A32-0DC9051A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00" y="4394198"/>
            <a:ext cx="1365320" cy="33021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3BCF22B-AC20-4230-9385-854140730A01}"/>
              </a:ext>
            </a:extLst>
          </p:cNvPr>
          <p:cNvSpPr/>
          <p:nvPr/>
        </p:nvSpPr>
        <p:spPr>
          <a:xfrm>
            <a:off x="5530853" y="4817244"/>
            <a:ext cx="20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candidate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E0E59B-6825-49FD-8543-49FB1E788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55" y="4856359"/>
            <a:ext cx="1132411" cy="33268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DC5BF90-69EB-4824-9A53-7C96B6311122}"/>
              </a:ext>
            </a:extLst>
          </p:cNvPr>
          <p:cNvSpPr/>
          <p:nvPr/>
        </p:nvSpPr>
        <p:spPr>
          <a:xfrm>
            <a:off x="5541433" y="2481020"/>
            <a:ext cx="364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Word Embedding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6A04CF-EBFF-45F3-8D83-BECFF5EC75A2}"/>
              </a:ext>
            </a:extLst>
          </p:cNvPr>
          <p:cNvSpPr/>
          <p:nvPr/>
        </p:nvSpPr>
        <p:spPr>
          <a:xfrm>
            <a:off x="5541433" y="2907570"/>
            <a:ext cx="364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Embedding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21EF7F-19A0-4AE9-AA3F-C01CAA49B3A3}"/>
              </a:ext>
            </a:extLst>
          </p:cNvPr>
          <p:cNvSpPr/>
          <p:nvPr/>
        </p:nvSpPr>
        <p:spPr>
          <a:xfrm>
            <a:off x="5583766" y="1281956"/>
            <a:ext cx="5592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the response with the whole context in a global and bidirectional way.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C14BDC-37DF-4BAA-8B31-ADFA288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8" y="1758822"/>
            <a:ext cx="1960032" cy="363060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0706B8E-FCA5-456C-8F55-2C25056C3EF3}"/>
              </a:ext>
            </a:extLst>
          </p:cNvPr>
          <p:cNvSpPr/>
          <p:nvPr/>
        </p:nvSpPr>
        <p:spPr>
          <a:xfrm>
            <a:off x="5372101" y="830690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Layer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4C3D73-765C-41FB-AC98-8AC63DCCE796}"/>
              </a:ext>
            </a:extLst>
          </p:cNvPr>
          <p:cNvSpPr/>
          <p:nvPr/>
        </p:nvSpPr>
        <p:spPr>
          <a:xfrm>
            <a:off x="5583766" y="2044165"/>
            <a:ext cx="2396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representation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18A8B-FD4F-4FC2-9123-83AE83148B90}"/>
              </a:ext>
            </a:extLst>
          </p:cNvPr>
          <p:cNvSpPr/>
          <p:nvPr/>
        </p:nvSpPr>
        <p:spPr>
          <a:xfrm>
            <a:off x="5583766" y="2562473"/>
            <a:ext cx="5524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 alignment is performed by computing the attention weight between each tuple 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BFE128-60B4-4EB7-97C9-6EAFE4BB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625" y="2912472"/>
            <a:ext cx="713574" cy="307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A81C05-00F2-44DB-998A-458B783B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739" y="3230527"/>
            <a:ext cx="1847842" cy="45371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56FEF5C-7227-4E9B-9666-FA82F0B59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580" y="2109716"/>
            <a:ext cx="1165670" cy="30378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E57474F-F8A6-43FB-83BB-E792FE361475}"/>
              </a:ext>
            </a:extLst>
          </p:cNvPr>
          <p:cNvSpPr/>
          <p:nvPr/>
        </p:nvSpPr>
        <p:spPr>
          <a:xfrm>
            <a:off x="5619212" y="3763838"/>
            <a:ext cx="4721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context-to-response relevance representation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8B14C00-B148-4044-BF75-69E74E3D6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212" y="4133170"/>
            <a:ext cx="4169952" cy="74148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F503AE8-A3DE-461F-BDEC-68C147C7B140}"/>
              </a:ext>
            </a:extLst>
          </p:cNvPr>
          <p:cNvSpPr/>
          <p:nvPr/>
        </p:nvSpPr>
        <p:spPr>
          <a:xfrm>
            <a:off x="5644613" y="5119287"/>
            <a:ext cx="3404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representations 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4AF1ACF-E240-4ADA-8356-DABEE15F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975" y="5488619"/>
            <a:ext cx="2617041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2C6B-4D45-4F9A-9170-384CF29B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35" y="558799"/>
            <a:ext cx="3208866" cy="521230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21EF7F-19A0-4AE9-AA3F-C01CAA49B3A3}"/>
              </a:ext>
            </a:extLst>
          </p:cNvPr>
          <p:cNvSpPr/>
          <p:nvPr/>
        </p:nvSpPr>
        <p:spPr>
          <a:xfrm>
            <a:off x="5583766" y="1070291"/>
            <a:ext cx="5592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aggregated embeddings are calculated by max pooling and last-hidden-state pooling operations: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503AE8-A3DE-461F-BDEC-68C147C7B140}"/>
              </a:ext>
            </a:extLst>
          </p:cNvPr>
          <p:cNvSpPr/>
          <p:nvPr/>
        </p:nvSpPr>
        <p:spPr>
          <a:xfrm>
            <a:off x="5583766" y="3870976"/>
            <a:ext cx="4711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 aggregation (attention-based aggregation)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8F9D063-4578-4E34-9DBA-95837D82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16" y="1754086"/>
            <a:ext cx="2986851" cy="350897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1F67717-463A-43EB-9834-5DBF9533C22B}"/>
              </a:ext>
            </a:extLst>
          </p:cNvPr>
          <p:cNvSpPr/>
          <p:nvPr/>
        </p:nvSpPr>
        <p:spPr>
          <a:xfrm>
            <a:off x="5546965" y="690098"/>
            <a:ext cx="3306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Layer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031AFD-79B6-42B6-BD7E-5BDA609C4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06" y="1774744"/>
            <a:ext cx="3638737" cy="6032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02B36C-F75D-4FE1-85EC-0F1A0EC918F0}"/>
              </a:ext>
            </a:extLst>
          </p:cNvPr>
          <p:cNvSpPr/>
          <p:nvPr/>
        </p:nvSpPr>
        <p:spPr>
          <a:xfrm>
            <a:off x="5583766" y="2423762"/>
            <a:ext cx="2264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aggregation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7F250F-1199-4BF0-B9DF-8762CF76E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604" y="2931968"/>
            <a:ext cx="3594285" cy="857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64EF9-BD4C-4718-9E19-B2D5DF4DA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306" y="4364357"/>
            <a:ext cx="3203422" cy="9856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736E05-C541-4CE1-A989-F39DCE7BB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702" y="6008371"/>
            <a:ext cx="2209914" cy="36196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BDDCA49-0B68-434C-B22D-6AA640AA2E8B}"/>
              </a:ext>
            </a:extLst>
          </p:cNvPr>
          <p:cNvSpPr/>
          <p:nvPr/>
        </p:nvSpPr>
        <p:spPr>
          <a:xfrm>
            <a:off x="5620662" y="5603043"/>
            <a:ext cx="373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matching feature vector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5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408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Wingdings</vt:lpstr>
      <vt:lpstr>Office 主题​​</vt:lpstr>
      <vt:lpstr>(EMNLP 2019)</vt:lpstr>
      <vt:lpstr>Task Definition</vt:lpstr>
      <vt:lpstr>Previous Work</vt:lpstr>
      <vt:lpstr>Contribution</vt:lpstr>
      <vt:lpstr>Persona Fusion</vt:lpstr>
      <vt:lpstr>Model</vt:lpstr>
      <vt:lpstr>Model</vt:lpstr>
      <vt:lpstr>Model</vt:lpstr>
      <vt:lpstr>Model</vt:lpstr>
      <vt:lpstr>Experiment</vt:lpstr>
      <vt:lpstr>Experiment</vt:lpstr>
      <vt:lpstr>Analysis</vt:lpstr>
      <vt:lpstr>Analysis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(EMNLP 2019)</dc:title>
  <dc:creator>雪 刘</dc:creator>
  <cp:lastModifiedBy>雪 刘</cp:lastModifiedBy>
  <cp:revision>23</cp:revision>
  <dcterms:created xsi:type="dcterms:W3CDTF">2020-05-20T14:45:49Z</dcterms:created>
  <dcterms:modified xsi:type="dcterms:W3CDTF">2020-05-21T10:18:57Z</dcterms:modified>
</cp:coreProperties>
</file>