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2"/>
  </p:sldMasterIdLst>
  <p:notesMasterIdLst>
    <p:notesMasterId r:id="rId30"/>
  </p:notesMasterIdLst>
  <p:sldIdLst>
    <p:sldId id="359" r:id="rId3"/>
    <p:sldId id="801" r:id="rId4"/>
    <p:sldId id="865" r:id="rId5"/>
    <p:sldId id="813" r:id="rId6"/>
    <p:sldId id="894" r:id="rId7"/>
    <p:sldId id="815" r:id="rId8"/>
    <p:sldId id="817" r:id="rId9"/>
    <p:sldId id="818" r:id="rId10"/>
    <p:sldId id="822" r:id="rId11"/>
    <p:sldId id="821" r:id="rId12"/>
    <p:sldId id="901" r:id="rId13"/>
    <p:sldId id="902" r:id="rId14"/>
    <p:sldId id="903" r:id="rId15"/>
    <p:sldId id="904" r:id="rId16"/>
    <p:sldId id="925" r:id="rId17"/>
    <p:sldId id="926" r:id="rId18"/>
    <p:sldId id="927" r:id="rId19"/>
    <p:sldId id="919" r:id="rId20"/>
    <p:sldId id="929" r:id="rId21"/>
    <p:sldId id="931" r:id="rId22"/>
    <p:sldId id="933" r:id="rId23"/>
    <p:sldId id="935" r:id="rId24"/>
    <p:sldId id="936" r:id="rId25"/>
    <p:sldId id="937" r:id="rId26"/>
    <p:sldId id="938" r:id="rId27"/>
    <p:sldId id="939" r:id="rId28"/>
    <p:sldId id="7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p15:clr>
            <a:srgbClr val="A4A3A4"/>
          </p15:clr>
        </p15:guide>
        <p15:guide id="2" pos="3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7C5"/>
    <a:srgbClr val="888888"/>
    <a:srgbClr val="EF4B11"/>
    <a:srgbClr val="3D68BF"/>
    <a:srgbClr val="0066FF"/>
    <a:srgbClr val="0066FB"/>
    <a:srgbClr val="04A4F7"/>
    <a:srgbClr val="666666"/>
    <a:srgbClr val="59B7F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1542" autoAdjust="0"/>
  </p:normalViewPr>
  <p:slideViewPr>
    <p:cSldViewPr snapToGrid="0" snapToObjects="1">
      <p:cViewPr varScale="1">
        <p:scale>
          <a:sx n="60" d="100"/>
          <a:sy n="60" d="100"/>
        </p:scale>
        <p:origin x="912" y="52"/>
      </p:cViewPr>
      <p:guideLst>
        <p:guide orient="horz" pos="2143"/>
        <p:guide pos="38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327C7-49C8-F14F-90C6-3A00235A3AFE}" type="datetimeFigureOut">
              <a:rPr kumimoji="1" lang="zh-CN" altLang="en-US" smtClean="0"/>
              <a:t>2023/6/9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54588-7818-F940-80BD-4461D37EA96E}"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54588-7818-F940-80BD-4461D37EA96E}"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12</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54588-7818-F940-80BD-4461D37EA96E}" type="slidenum">
              <a:rPr kumimoji="1" lang="zh-CN" altLang="en-US" smtClean="0"/>
              <a:t>15</a:t>
            </a:fld>
            <a:endParaRPr kumimoji="1" lang="zh-CN" altLang="en-US"/>
          </a:p>
        </p:txBody>
      </p:sp>
    </p:spTree>
    <p:extLst>
      <p:ext uri="{BB962C8B-B14F-4D97-AF65-F5344CB8AC3E}">
        <p14:creationId xmlns:p14="http://schemas.microsoft.com/office/powerpoint/2010/main" val="398078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54588-7818-F940-80BD-4461D37EA96E}" type="slidenum">
              <a:rPr kumimoji="1" lang="zh-CN" altLang="en-US" smtClean="0"/>
              <a:t>16</a:t>
            </a:fld>
            <a:endParaRPr kumimoji="1" lang="zh-CN" altLang="en-US"/>
          </a:p>
        </p:txBody>
      </p:sp>
    </p:spTree>
    <p:extLst>
      <p:ext uri="{BB962C8B-B14F-4D97-AF65-F5344CB8AC3E}">
        <p14:creationId xmlns:p14="http://schemas.microsoft.com/office/powerpoint/2010/main" val="4094254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54588-7818-F940-80BD-4461D37EA96E}" type="slidenum">
              <a:rPr kumimoji="1" lang="zh-CN" altLang="en-US" smtClean="0"/>
              <a:t>17</a:t>
            </a:fld>
            <a:endParaRPr kumimoji="1" lang="zh-CN" altLang="en-US"/>
          </a:p>
        </p:txBody>
      </p:sp>
    </p:spTree>
    <p:extLst>
      <p:ext uri="{BB962C8B-B14F-4D97-AF65-F5344CB8AC3E}">
        <p14:creationId xmlns:p14="http://schemas.microsoft.com/office/powerpoint/2010/main" val="1307924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19</a:t>
            </a:fld>
            <a:endParaRPr kumimoji="1" lang="zh-CN" altLang="en-US"/>
          </a:p>
        </p:txBody>
      </p:sp>
    </p:spTree>
    <p:extLst>
      <p:ext uri="{BB962C8B-B14F-4D97-AF65-F5344CB8AC3E}">
        <p14:creationId xmlns:p14="http://schemas.microsoft.com/office/powerpoint/2010/main" val="1585403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20</a:t>
            </a:fld>
            <a:endParaRPr kumimoji="1" lang="zh-CN" altLang="en-US"/>
          </a:p>
        </p:txBody>
      </p:sp>
    </p:spTree>
    <p:extLst>
      <p:ext uri="{BB962C8B-B14F-4D97-AF65-F5344CB8AC3E}">
        <p14:creationId xmlns:p14="http://schemas.microsoft.com/office/powerpoint/2010/main" val="377737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21</a:t>
            </a:fld>
            <a:endParaRPr kumimoji="1" lang="zh-CN" altLang="en-US"/>
          </a:p>
        </p:txBody>
      </p:sp>
    </p:spTree>
    <p:extLst>
      <p:ext uri="{BB962C8B-B14F-4D97-AF65-F5344CB8AC3E}">
        <p14:creationId xmlns:p14="http://schemas.microsoft.com/office/powerpoint/2010/main" val="3272995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54588-7818-F940-80BD-4461D37EA96E}" type="slidenum">
              <a:rPr kumimoji="1" lang="zh-CN" altLang="en-US" smtClean="0"/>
              <a:t>22</a:t>
            </a:fld>
            <a:endParaRPr kumimoji="1" lang="zh-CN" altLang="en-US"/>
          </a:p>
        </p:txBody>
      </p:sp>
    </p:spTree>
    <p:extLst>
      <p:ext uri="{BB962C8B-B14F-4D97-AF65-F5344CB8AC3E}">
        <p14:creationId xmlns:p14="http://schemas.microsoft.com/office/powerpoint/2010/main" val="2570242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54588-7818-F940-80BD-4461D37EA96E}" type="slidenum">
              <a:rPr kumimoji="1" lang="zh-CN" altLang="en-US" smtClean="0"/>
              <a:t>23</a:t>
            </a:fld>
            <a:endParaRPr kumimoji="1" lang="zh-CN" altLang="en-US"/>
          </a:p>
        </p:txBody>
      </p:sp>
    </p:spTree>
    <p:extLst>
      <p:ext uri="{BB962C8B-B14F-4D97-AF65-F5344CB8AC3E}">
        <p14:creationId xmlns:p14="http://schemas.microsoft.com/office/powerpoint/2010/main" val="3953974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54588-7818-F940-80BD-4461D37EA96E}" type="slidenum">
              <a:rPr kumimoji="1" lang="zh-CN" altLang="en-US" smtClean="0"/>
              <a:t>24</a:t>
            </a:fld>
            <a:endParaRPr kumimoji="1" lang="zh-CN" altLang="en-US"/>
          </a:p>
        </p:txBody>
      </p:sp>
    </p:spTree>
    <p:extLst>
      <p:ext uri="{BB962C8B-B14F-4D97-AF65-F5344CB8AC3E}">
        <p14:creationId xmlns:p14="http://schemas.microsoft.com/office/powerpoint/2010/main" val="2643892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54588-7818-F940-80BD-4461D37EA96E}" type="slidenum">
              <a:rPr kumimoji="1" lang="zh-CN" altLang="en-US" smtClean="0"/>
              <a:t>25</a:t>
            </a:fld>
            <a:endParaRPr kumimoji="1" lang="zh-CN" altLang="en-US"/>
          </a:p>
        </p:txBody>
      </p:sp>
    </p:spTree>
    <p:extLst>
      <p:ext uri="{BB962C8B-B14F-4D97-AF65-F5344CB8AC3E}">
        <p14:creationId xmlns:p14="http://schemas.microsoft.com/office/powerpoint/2010/main" val="1290153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54588-7818-F940-80BD-4461D37EA96E}" type="slidenum">
              <a:rPr kumimoji="1" lang="zh-CN" altLang="en-US" smtClean="0"/>
              <a:t>26</a:t>
            </a:fld>
            <a:endParaRPr kumimoji="1" lang="zh-CN" altLang="en-US"/>
          </a:p>
        </p:txBody>
      </p:sp>
    </p:spTree>
    <p:extLst>
      <p:ext uri="{BB962C8B-B14F-4D97-AF65-F5344CB8AC3E}">
        <p14:creationId xmlns:p14="http://schemas.microsoft.com/office/powerpoint/2010/main" val="2478081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54588-7818-F940-80BD-4461D37EA96E}"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页脚占位符 16"/>
          <p:cNvSpPr>
            <a:spLocks noGrp="1"/>
          </p:cNvSpPr>
          <p:nvPr>
            <p:ph type="ftr" sz="quarter" idx="3"/>
          </p:nvPr>
        </p:nvSpPr>
        <p:spPr>
          <a:xfrm>
            <a:off x="9947170" y="6464594"/>
            <a:ext cx="4114800"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fld id="{96727D3B-1B81-5549-9B2F-B47ED2EA5FA0}" type="slidenum">
              <a:rPr kumimoji="1" lang="en-US" altLang="zh-CN" smtClean="0"/>
              <a:t>‹#›</a:t>
            </a:fld>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页脚占位符 16"/>
          <p:cNvSpPr>
            <a:spLocks noGrp="1"/>
          </p:cNvSpPr>
          <p:nvPr>
            <p:ph type="ftr" sz="quarter" idx="3"/>
          </p:nvPr>
        </p:nvSpPr>
        <p:spPr>
          <a:xfrm>
            <a:off x="9947170" y="6464594"/>
            <a:ext cx="4114800"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fld id="{96727D3B-1B81-5549-9B2F-B47ED2EA5FA0}" type="slidenum">
              <a:rPr kumimoji="1" lang="en-US" altLang="zh-CN" smtClean="0"/>
              <a:t>‹#›</a:t>
            </a:fld>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6439876"/>
            <a:ext cx="12192000" cy="418122"/>
          </a:xfrm>
          <a:prstGeom prst="rect">
            <a:avLst/>
          </a:prstGeom>
          <a:solidFill>
            <a:srgbClr val="2E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66FB"/>
              </a:solidFill>
            </a:endParaRPr>
          </a:p>
        </p:txBody>
      </p:sp>
      <p:cxnSp>
        <p:nvCxnSpPr>
          <p:cNvPr id="12" name="直线连接符 11"/>
          <p:cNvCxnSpPr/>
          <p:nvPr userDrawn="1"/>
        </p:nvCxnSpPr>
        <p:spPr>
          <a:xfrm>
            <a:off x="108000" y="720000"/>
            <a:ext cx="11987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页脚占位符 16"/>
          <p:cNvSpPr>
            <a:spLocks noGrp="1"/>
          </p:cNvSpPr>
          <p:nvPr>
            <p:ph type="ftr" sz="quarter" idx="3"/>
          </p:nvPr>
        </p:nvSpPr>
        <p:spPr>
          <a:xfrm>
            <a:off x="9947170" y="6464594"/>
            <a:ext cx="4114800"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fld id="{96727D3B-1B81-5549-9B2F-B47ED2EA5FA0}" type="slidenum">
              <a:rPr kumimoji="1" lang="en-US" altLang="zh-CN" smtClean="0"/>
              <a:t>‹#›</a:t>
            </a:fld>
            <a:endParaRPr kumimoji="1" lang="zh-CN" altLang="en-US" dirty="0"/>
          </a:p>
        </p:txBody>
      </p:sp>
      <p:pic>
        <p:nvPicPr>
          <p:cNvPr id="3" name="图片 2"/>
          <p:cNvPicPr>
            <a:picLocks noChangeAspect="1"/>
          </p:cNvPicPr>
          <p:nvPr userDrawn="1"/>
        </p:nvPicPr>
        <p:blipFill>
          <a:blip r:embed="rId4"/>
          <a:stretch>
            <a:fillRect/>
          </a:stretch>
        </p:blipFill>
        <p:spPr>
          <a:xfrm>
            <a:off x="10141838" y="73392"/>
            <a:ext cx="1954161" cy="59601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6439876"/>
            <a:ext cx="12192000" cy="418122"/>
          </a:xfrm>
          <a:prstGeom prst="rect">
            <a:avLst/>
          </a:prstGeom>
          <a:solidFill>
            <a:srgbClr val="2E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66FB"/>
              </a:solidFill>
            </a:endParaRPr>
          </a:p>
        </p:txBody>
      </p:sp>
      <p:cxnSp>
        <p:nvCxnSpPr>
          <p:cNvPr id="12" name="直线连接符 11"/>
          <p:cNvCxnSpPr/>
          <p:nvPr userDrawn="1"/>
        </p:nvCxnSpPr>
        <p:spPr>
          <a:xfrm>
            <a:off x="108000" y="720000"/>
            <a:ext cx="11987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页脚占位符 16"/>
          <p:cNvSpPr>
            <a:spLocks noGrp="1"/>
          </p:cNvSpPr>
          <p:nvPr>
            <p:ph type="ftr" sz="quarter" idx="3"/>
          </p:nvPr>
        </p:nvSpPr>
        <p:spPr>
          <a:xfrm>
            <a:off x="9947170" y="6464594"/>
            <a:ext cx="4114800"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fld id="{96727D3B-1B81-5549-9B2F-B47ED2EA5FA0}" type="slidenum">
              <a:rPr kumimoji="1" lang="en-US" altLang="zh-CN" smtClean="0"/>
              <a:t>‹#›</a:t>
            </a:fld>
            <a:endParaRPr kumimoji="1" lang="zh-CN" altLang="en-US" dirty="0"/>
          </a:p>
        </p:txBody>
      </p:sp>
      <p:pic>
        <p:nvPicPr>
          <p:cNvPr id="3" name="图片 2"/>
          <p:cNvPicPr>
            <a:picLocks noChangeAspect="1"/>
          </p:cNvPicPr>
          <p:nvPr userDrawn="1"/>
        </p:nvPicPr>
        <p:blipFill>
          <a:blip r:embed="rId4"/>
          <a:stretch>
            <a:fillRect/>
          </a:stretch>
        </p:blipFill>
        <p:spPr>
          <a:xfrm>
            <a:off x="10141838" y="73392"/>
            <a:ext cx="1954161" cy="596019"/>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5080" y="0"/>
            <a:ext cx="12197080" cy="681101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3" name="文本框 12"/>
          <p:cNvSpPr txBox="1"/>
          <p:nvPr/>
        </p:nvSpPr>
        <p:spPr>
          <a:xfrm>
            <a:off x="508000" y="6053188"/>
            <a:ext cx="1174115" cy="570865"/>
          </a:xfrm>
          <a:prstGeom prst="rect">
            <a:avLst/>
          </a:prstGeom>
          <a:noFill/>
        </p:spPr>
        <p:txBody>
          <a:bodyPr wrap="square" rtlCol="0">
            <a:spAutoFit/>
          </a:bodyPr>
          <a:lstStyle/>
          <a:p>
            <a:pPr>
              <a:lnSpc>
                <a:spcPct val="130000"/>
              </a:lnSpc>
            </a:pPr>
            <a:r>
              <a:rPr lang="zh-CN" altLang="en-US" sz="2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郑焕然</a:t>
            </a:r>
          </a:p>
        </p:txBody>
      </p:sp>
      <p:sp>
        <p:nvSpPr>
          <p:cNvPr id="14" name="文本框 13"/>
          <p:cNvSpPr txBox="1"/>
          <p:nvPr/>
        </p:nvSpPr>
        <p:spPr>
          <a:xfrm>
            <a:off x="298680" y="5281092"/>
            <a:ext cx="8703088" cy="707886"/>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pPr algn="l"/>
            <a:r>
              <a:rPr lang="en-US" altLang="zh-CN" sz="4000" dirty="0">
                <a:solidFill>
                  <a:schemeClr val="tx1"/>
                </a:solidFill>
                <a:effectLst>
                  <a:outerShdw blurRad="38100" dist="19050" dir="2700000" algn="tl" rotWithShape="0">
                    <a:schemeClr val="dk1">
                      <a:alpha val="40000"/>
                    </a:schemeClr>
                  </a:outerShdw>
                </a:effectLst>
                <a:sym typeface="微软雅黑" panose="020B0503020204020204" pitchFamily="34" charset="-122"/>
              </a:rPr>
              <a:t>Non-Autoregressive Generation</a:t>
            </a:r>
            <a:endParaRPr lang="zh-CN" altLang="en-US" sz="4000" dirty="0">
              <a:solidFill>
                <a:schemeClr val="tx1"/>
              </a:solidFill>
              <a:effectLst>
                <a:outerShdw blurRad="38100" dist="19050" dir="2700000" algn="tl" rotWithShape="0">
                  <a:schemeClr val="dk1">
                    <a:alpha val="40000"/>
                  </a:schemeClr>
                </a:outerShdw>
              </a:effectLst>
              <a:sym typeface="微软雅黑" panose="020B0503020204020204" pitchFamily="34" charset="-122"/>
            </a:endParaRPr>
          </a:p>
        </p:txBody>
      </p:sp>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10160000" y="4889500"/>
            <a:ext cx="1524000" cy="1524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Experimental results</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1"/>
            </p:custDataLst>
          </p:nvPr>
        </p:nvPicPr>
        <p:blipFill>
          <a:blip r:embed="rId4"/>
          <a:stretch>
            <a:fillRect/>
          </a:stretch>
        </p:blipFill>
        <p:spPr>
          <a:xfrm>
            <a:off x="858520" y="1119505"/>
            <a:ext cx="10474325" cy="4847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11</a:t>
            </a:fld>
            <a:endParaRPr kumimoji="1" lang="zh-CN" altLang="en-US" dirty="0"/>
          </a:p>
        </p:txBody>
      </p:sp>
      <p:pic>
        <p:nvPicPr>
          <p:cNvPr id="3" name="图片 2"/>
          <p:cNvPicPr>
            <a:picLocks noChangeAspect="1"/>
          </p:cNvPicPr>
          <p:nvPr/>
        </p:nvPicPr>
        <p:blipFill>
          <a:blip r:embed="rId2"/>
          <a:stretch>
            <a:fillRect/>
          </a:stretch>
        </p:blipFill>
        <p:spPr>
          <a:xfrm>
            <a:off x="1602105" y="1264285"/>
            <a:ext cx="8987155" cy="3237230"/>
          </a:xfrm>
          <a:prstGeom prst="rect">
            <a:avLst/>
          </a:prstGeom>
        </p:spPr>
      </p:pic>
      <p:sp>
        <p:nvSpPr>
          <p:cNvPr id="7" name="文本框 6"/>
          <p:cNvSpPr txBox="1"/>
          <p:nvPr/>
        </p:nvSpPr>
        <p:spPr>
          <a:xfrm>
            <a:off x="5207000" y="4641850"/>
            <a:ext cx="1777365" cy="460375"/>
          </a:xfrm>
          <a:prstGeom prst="rect">
            <a:avLst/>
          </a:prstGeom>
          <a:noFill/>
        </p:spPr>
        <p:txBody>
          <a:bodyPr wrap="square" rtlCol="0" anchor="t">
            <a:spAutoFit/>
          </a:bodyPr>
          <a:lstStyle/>
          <a:p>
            <a:r>
              <a:rPr lang="en-US" altLang="zh-CN" sz="2400" b="1"/>
              <a:t>ACL 2021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Motivation</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501" y="1003039"/>
            <a:ext cx="10636997" cy="1141851"/>
          </a:xfrm>
          <a:prstGeom prst="rect">
            <a:avLst/>
          </a:prstGeom>
          <a:noFill/>
        </p:spPr>
        <p:txBody>
          <a:bodyPr wrap="square" rtlCol="0" anchor="t">
            <a:spAutoFit/>
          </a:bodyPr>
          <a:lstStyle/>
          <a:p>
            <a:pPr fontAlgn="auto">
              <a:lnSpc>
                <a:spcPct val="150000"/>
              </a:lnSpc>
            </a:pPr>
            <a:r>
              <a:rPr lang="zh-CN" altLang="en-US" sz="2400" b="1" i="0" dirty="0">
                <a:solidFill>
                  <a:srgbClr val="2A2B2E"/>
                </a:solidFill>
                <a:effectLst/>
                <a:latin typeface="宋体" panose="02010600030101010101" pitchFamily="2" charset="-122"/>
                <a:ea typeface="宋体" panose="02010600030101010101" pitchFamily="2" charset="-122"/>
              </a:rPr>
              <a:t>     提出一种新的训练方法，</a:t>
            </a:r>
            <a:r>
              <a:rPr lang="zh-CN" altLang="en-US" sz="2400" b="1" dirty="0">
                <a:solidFill>
                  <a:srgbClr val="2A2B2E"/>
                </a:solidFill>
                <a:latin typeface="宋体" panose="02010600030101010101" pitchFamily="2" charset="-122"/>
                <a:ea typeface="宋体" panose="02010600030101010101" pitchFamily="2" charset="-122"/>
              </a:rPr>
              <a:t>通过课程学习的方式让模型</a:t>
            </a:r>
            <a:r>
              <a:rPr lang="zh-CN" altLang="en-US" sz="2400" b="1" i="0" dirty="0">
                <a:solidFill>
                  <a:srgbClr val="2A2B2E"/>
                </a:solidFill>
                <a:effectLst/>
                <a:latin typeface="宋体" panose="02010600030101010101" pitchFamily="2" charset="-122"/>
                <a:ea typeface="宋体" panose="02010600030101010101" pitchFamily="2" charset="-122"/>
              </a:rPr>
              <a:t>更好地学习目标句子</a:t>
            </a:r>
            <a:r>
              <a:rPr lang="en-US" altLang="zh-CN" sz="2400" b="1" i="0" dirty="0">
                <a:solidFill>
                  <a:srgbClr val="2A2B2E"/>
                </a:solidFill>
                <a:effectLst/>
                <a:latin typeface="宋体" panose="02010600030101010101" pitchFamily="2" charset="-122"/>
                <a:ea typeface="宋体" panose="02010600030101010101" pitchFamily="2" charset="-122"/>
              </a:rPr>
              <a:t>token</a:t>
            </a:r>
            <a:r>
              <a:rPr lang="zh-CN" altLang="en-US" sz="2400" b="1" i="0" dirty="0">
                <a:solidFill>
                  <a:srgbClr val="2A2B2E"/>
                </a:solidFill>
                <a:effectLst/>
                <a:latin typeface="宋体" panose="02010600030101010101" pitchFamily="2" charset="-122"/>
                <a:ea typeface="宋体" panose="02010600030101010101" pitchFamily="2" charset="-122"/>
              </a:rPr>
              <a:t>之间的相互依赖关系。</a:t>
            </a:r>
            <a:endParaRPr lang="zh-CN" altLang="en-US" sz="2000" b="1"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F475BD28-3AED-8B4D-DF9B-37097F8E5F68}"/>
              </a:ext>
            </a:extLst>
          </p:cNvPr>
          <p:cNvPicPr>
            <a:picLocks noChangeAspect="1"/>
          </p:cNvPicPr>
          <p:nvPr/>
        </p:nvPicPr>
        <p:blipFill>
          <a:blip r:embed="rId3"/>
          <a:stretch>
            <a:fillRect/>
          </a:stretch>
        </p:blipFill>
        <p:spPr>
          <a:xfrm>
            <a:off x="1842379" y="2613562"/>
            <a:ext cx="3515170" cy="3675436"/>
          </a:xfrm>
          <a:prstGeom prst="rect">
            <a:avLst/>
          </a:prstGeom>
        </p:spPr>
      </p:pic>
      <p:pic>
        <p:nvPicPr>
          <p:cNvPr id="12" name="图片 11">
            <a:extLst>
              <a:ext uri="{FF2B5EF4-FFF2-40B4-BE49-F238E27FC236}">
                <a16:creationId xmlns:a16="http://schemas.microsoft.com/office/drawing/2014/main" id="{8B5FF296-EA17-F029-8EDE-4624AC3A0847}"/>
              </a:ext>
            </a:extLst>
          </p:cNvPr>
          <p:cNvPicPr>
            <a:picLocks noChangeAspect="1"/>
          </p:cNvPicPr>
          <p:nvPr/>
        </p:nvPicPr>
        <p:blipFill>
          <a:blip r:embed="rId4"/>
          <a:stretch>
            <a:fillRect/>
          </a:stretch>
        </p:blipFill>
        <p:spPr>
          <a:xfrm>
            <a:off x="7110381" y="2671916"/>
            <a:ext cx="3342110" cy="35587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13</a:t>
            </a:fld>
            <a:endParaRPr kumimoji="1" lang="zh-CN" altLang="en-US" dirty="0"/>
          </a:p>
        </p:txBody>
      </p:sp>
      <p:pic>
        <p:nvPicPr>
          <p:cNvPr id="5" name="图片 4"/>
          <p:cNvPicPr>
            <a:picLocks noChangeAspect="1"/>
          </p:cNvPicPr>
          <p:nvPr/>
        </p:nvPicPr>
        <p:blipFill>
          <a:blip r:embed="rId3"/>
          <a:stretch>
            <a:fillRect/>
          </a:stretch>
        </p:blipFill>
        <p:spPr>
          <a:xfrm>
            <a:off x="1630753" y="1608143"/>
            <a:ext cx="8793407" cy="3641714"/>
          </a:xfrm>
          <a:prstGeom prst="rect">
            <a:avLst/>
          </a:prstGeom>
        </p:spPr>
      </p:pic>
      <p:pic>
        <p:nvPicPr>
          <p:cNvPr id="6" name="图片 5"/>
          <p:cNvPicPr>
            <a:picLocks noChangeAspect="1"/>
          </p:cNvPicPr>
          <p:nvPr/>
        </p:nvPicPr>
        <p:blipFill>
          <a:blip r:embed="rId4"/>
          <a:stretch>
            <a:fillRect/>
          </a:stretch>
        </p:blipFill>
        <p:spPr>
          <a:xfrm>
            <a:off x="280352" y="5494019"/>
            <a:ext cx="361315" cy="426720"/>
          </a:xfrm>
          <a:prstGeom prst="rect">
            <a:avLst/>
          </a:prstGeom>
        </p:spPr>
      </p:pic>
      <p:sp>
        <p:nvSpPr>
          <p:cNvPr id="7" name="文本框 6"/>
          <p:cNvSpPr txBox="1"/>
          <p:nvPr/>
        </p:nvSpPr>
        <p:spPr>
          <a:xfrm>
            <a:off x="625475" y="5569584"/>
            <a:ext cx="335280" cy="368300"/>
          </a:xfrm>
          <a:prstGeom prst="rect">
            <a:avLst/>
          </a:prstGeom>
          <a:noFill/>
        </p:spPr>
        <p:txBody>
          <a:bodyPr wrap="none" rtlCol="0">
            <a:spAutoFit/>
          </a:bodyPr>
          <a:lstStyle/>
          <a:p>
            <a:r>
              <a:rPr lang="en-US" altLang="zh-CN" dirty="0"/>
              <a:t>=</a:t>
            </a:r>
          </a:p>
        </p:txBody>
      </p:sp>
      <p:pic>
        <p:nvPicPr>
          <p:cNvPr id="9" name="图片 8"/>
          <p:cNvPicPr>
            <a:picLocks noChangeAspect="1"/>
          </p:cNvPicPr>
          <p:nvPr/>
        </p:nvPicPr>
        <p:blipFill>
          <a:blip r:embed="rId5"/>
          <a:stretch>
            <a:fillRect/>
          </a:stretch>
        </p:blipFill>
        <p:spPr>
          <a:xfrm>
            <a:off x="1075055" y="5519736"/>
            <a:ext cx="2492375" cy="392430"/>
          </a:xfrm>
          <a:prstGeom prst="rect">
            <a:avLst/>
          </a:prstGeom>
        </p:spPr>
      </p:pic>
      <p:pic>
        <p:nvPicPr>
          <p:cNvPr id="10" name="图片 9"/>
          <p:cNvPicPr>
            <a:picLocks noChangeAspect="1"/>
          </p:cNvPicPr>
          <p:nvPr/>
        </p:nvPicPr>
        <p:blipFill>
          <a:blip r:embed="rId6"/>
          <a:stretch>
            <a:fillRect/>
          </a:stretch>
        </p:blipFill>
        <p:spPr>
          <a:xfrm>
            <a:off x="3961130" y="5473063"/>
            <a:ext cx="2277745" cy="443865"/>
          </a:xfrm>
          <a:prstGeom prst="rect">
            <a:avLst/>
          </a:prstGeom>
        </p:spPr>
      </p:pic>
      <p:pic>
        <p:nvPicPr>
          <p:cNvPr id="11" name="图片 10"/>
          <p:cNvPicPr>
            <a:picLocks noChangeAspect="1"/>
          </p:cNvPicPr>
          <p:nvPr/>
        </p:nvPicPr>
        <p:blipFill>
          <a:blip r:embed="rId7"/>
          <a:stretch>
            <a:fillRect/>
          </a:stretch>
        </p:blipFill>
        <p:spPr>
          <a:xfrm>
            <a:off x="6304280" y="5461315"/>
            <a:ext cx="1165225" cy="519430"/>
          </a:xfrm>
          <a:prstGeom prst="rect">
            <a:avLst/>
          </a:prstGeom>
        </p:spPr>
      </p:pic>
      <p:pic>
        <p:nvPicPr>
          <p:cNvPr id="13" name="图片 12"/>
          <p:cNvPicPr>
            <a:picLocks noChangeAspect="1"/>
          </p:cNvPicPr>
          <p:nvPr/>
        </p:nvPicPr>
        <p:blipFill>
          <a:blip r:embed="rId8"/>
          <a:stretch>
            <a:fillRect/>
          </a:stretch>
        </p:blipFill>
        <p:spPr>
          <a:xfrm>
            <a:off x="7842250" y="5461315"/>
            <a:ext cx="3823970" cy="530225"/>
          </a:xfrm>
          <a:prstGeom prst="rect">
            <a:avLst/>
          </a:prstGeom>
        </p:spPr>
      </p:pic>
      <p:sp>
        <p:nvSpPr>
          <p:cNvPr id="15" name="文本框 14"/>
          <p:cNvSpPr txBox="1"/>
          <p:nvPr/>
        </p:nvSpPr>
        <p:spPr>
          <a:xfrm>
            <a:off x="328295" y="964565"/>
            <a:ext cx="1988045" cy="523220"/>
          </a:xfrm>
          <a:prstGeom prst="rect">
            <a:avLst/>
          </a:prstGeom>
          <a:noFill/>
        </p:spPr>
        <p:txBody>
          <a:bodyPr wrap="none" rtlCol="0">
            <a:spAutoFit/>
          </a:bodyPr>
          <a:lstStyle/>
          <a:p>
            <a:r>
              <a:rPr lang="zh-CN" altLang="en-US" sz="2800" b="1" dirty="0">
                <a:latin typeface="宋体" panose="02010600030101010101" pitchFamily="2" charset="-122"/>
                <a:ea typeface="宋体" panose="02010600030101010101" pitchFamily="2" charset="-122"/>
                <a:cs typeface="Times New Roman" panose="02020603050405020304" pitchFamily="18" charset="0"/>
              </a:rPr>
              <a:t>训练过程：</a:t>
            </a:r>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zh-CN" altLang="en-US" sz="2400" b="1" dirty="0">
                <a:solidFill>
                  <a:srgbClr val="2E67C5"/>
                </a:solidFill>
                <a:latin typeface="微软雅黑" panose="020B0503020204020204" pitchFamily="34" charset="-122"/>
                <a:ea typeface="微软雅黑" panose="020B0503020204020204" pitchFamily="34" charset="-122"/>
              </a:rPr>
              <a:t>Glancing Transformer (GLAT)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14</a:t>
            </a:fld>
            <a:endParaRPr kumimoji="1" lang="zh-CN" altLang="en-US" dirty="0"/>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Experimental results</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851750" y="783814"/>
            <a:ext cx="8488500" cy="55185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15</a:t>
            </a:fld>
            <a:endParaRPr kumimoji="1" lang="zh-CN" altLang="en-US" dirty="0"/>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Experimental results</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0D77CCE7-DB94-244F-F3F8-F82F06F7C478}"/>
              </a:ext>
            </a:extLst>
          </p:cNvPr>
          <p:cNvPicPr>
            <a:picLocks noChangeAspect="1"/>
          </p:cNvPicPr>
          <p:nvPr/>
        </p:nvPicPr>
        <p:blipFill>
          <a:blip r:embed="rId3"/>
          <a:stretch>
            <a:fillRect/>
          </a:stretch>
        </p:blipFill>
        <p:spPr>
          <a:xfrm>
            <a:off x="179999" y="2409113"/>
            <a:ext cx="5600247" cy="3121315"/>
          </a:xfrm>
          <a:prstGeom prst="rect">
            <a:avLst/>
          </a:prstGeom>
        </p:spPr>
      </p:pic>
      <p:pic>
        <p:nvPicPr>
          <p:cNvPr id="9" name="图片 8">
            <a:extLst>
              <a:ext uri="{FF2B5EF4-FFF2-40B4-BE49-F238E27FC236}">
                <a16:creationId xmlns:a16="http://schemas.microsoft.com/office/drawing/2014/main" id="{879B8E4C-A252-C967-038D-0E05BB0BF81A}"/>
              </a:ext>
            </a:extLst>
          </p:cNvPr>
          <p:cNvPicPr>
            <a:picLocks noChangeAspect="1"/>
          </p:cNvPicPr>
          <p:nvPr/>
        </p:nvPicPr>
        <p:blipFill>
          <a:blip r:embed="rId4"/>
          <a:stretch>
            <a:fillRect/>
          </a:stretch>
        </p:blipFill>
        <p:spPr>
          <a:xfrm>
            <a:off x="6274114" y="2504802"/>
            <a:ext cx="5402365" cy="2963912"/>
          </a:xfrm>
          <a:prstGeom prst="rect">
            <a:avLst/>
          </a:prstGeom>
        </p:spPr>
      </p:pic>
      <p:sp>
        <p:nvSpPr>
          <p:cNvPr id="11" name="文本框 10">
            <a:extLst>
              <a:ext uri="{FF2B5EF4-FFF2-40B4-BE49-F238E27FC236}">
                <a16:creationId xmlns:a16="http://schemas.microsoft.com/office/drawing/2014/main" id="{5237EF34-0831-EA05-7EE4-D7340EDA185C}"/>
              </a:ext>
            </a:extLst>
          </p:cNvPr>
          <p:cNvSpPr txBox="1"/>
          <p:nvPr/>
        </p:nvSpPr>
        <p:spPr>
          <a:xfrm>
            <a:off x="339906" y="1152135"/>
            <a:ext cx="8006715" cy="461665"/>
          </a:xfrm>
          <a:prstGeom prst="rect">
            <a:avLst/>
          </a:prstGeom>
          <a:no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自适应采样方式的效果</a:t>
            </a:r>
            <a:r>
              <a:rPr lang="en-US" altLang="zh-CN" sz="2400" b="1" i="0" u="none" strike="noStrike" baseline="0"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08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16</a:t>
            </a:fld>
            <a:endParaRPr kumimoji="1" lang="zh-CN" altLang="en-US" dirty="0"/>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Experimental results</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237EF34-0831-EA05-7EE4-D7340EDA185C}"/>
              </a:ext>
            </a:extLst>
          </p:cNvPr>
          <p:cNvSpPr txBox="1"/>
          <p:nvPr/>
        </p:nvSpPr>
        <p:spPr>
          <a:xfrm>
            <a:off x="274591" y="1163800"/>
            <a:ext cx="8006715" cy="461665"/>
          </a:xfrm>
          <a:prstGeom prst="rect">
            <a:avLst/>
          </a:prstGeom>
          <a:no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选择策略的影响</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F7ACECE-56C4-358B-A1B6-B29DFB06D77A}"/>
              </a:ext>
            </a:extLst>
          </p:cNvPr>
          <p:cNvPicPr>
            <a:picLocks noChangeAspect="1"/>
          </p:cNvPicPr>
          <p:nvPr/>
        </p:nvPicPr>
        <p:blipFill>
          <a:blip r:embed="rId3"/>
          <a:stretch>
            <a:fillRect/>
          </a:stretch>
        </p:blipFill>
        <p:spPr>
          <a:xfrm>
            <a:off x="2726626" y="2057401"/>
            <a:ext cx="6738747" cy="3319678"/>
          </a:xfrm>
          <a:prstGeom prst="rect">
            <a:avLst/>
          </a:prstGeom>
        </p:spPr>
      </p:pic>
    </p:spTree>
    <p:extLst>
      <p:ext uri="{BB962C8B-B14F-4D97-AF65-F5344CB8AC3E}">
        <p14:creationId xmlns:p14="http://schemas.microsoft.com/office/powerpoint/2010/main" val="178179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17</a:t>
            </a:fld>
            <a:endParaRPr kumimoji="1" lang="zh-CN" altLang="en-US" dirty="0"/>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Experimental results</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237EF34-0831-EA05-7EE4-D7340EDA185C}"/>
              </a:ext>
            </a:extLst>
          </p:cNvPr>
          <p:cNvSpPr txBox="1"/>
          <p:nvPr/>
        </p:nvSpPr>
        <p:spPr>
          <a:xfrm>
            <a:off x="394334" y="1147219"/>
            <a:ext cx="8006715" cy="461665"/>
          </a:xfrm>
          <a:prstGeom prst="rect">
            <a:avLst/>
          </a:prstGeom>
          <a:noFill/>
        </p:spPr>
        <p:txBody>
          <a:bodyPr wrap="square">
            <a:spAutoFit/>
          </a:bodyPr>
          <a:lstStyle/>
          <a:p>
            <a:r>
              <a:rPr lang="zh-CN" altLang="en-US" sz="2400" b="1" dirty="0">
                <a:latin typeface="宋体" panose="02010600030101010101" pitchFamily="2" charset="-122"/>
                <a:ea typeface="宋体" panose="02010600030101010101" pitchFamily="2" charset="-122"/>
                <a:cs typeface="Times New Roman" panose="02020603050405020304" pitchFamily="18" charset="0"/>
              </a:rPr>
              <a:t>源句长度的影响</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D94A5D2-5935-BD59-0B4C-0E7121BB9C19}"/>
              </a:ext>
            </a:extLst>
          </p:cNvPr>
          <p:cNvPicPr>
            <a:picLocks noChangeAspect="1"/>
          </p:cNvPicPr>
          <p:nvPr/>
        </p:nvPicPr>
        <p:blipFill>
          <a:blip r:embed="rId3"/>
          <a:stretch>
            <a:fillRect/>
          </a:stretch>
        </p:blipFill>
        <p:spPr>
          <a:xfrm>
            <a:off x="3129305" y="1862581"/>
            <a:ext cx="5933390" cy="4156026"/>
          </a:xfrm>
          <a:prstGeom prst="rect">
            <a:avLst/>
          </a:prstGeom>
        </p:spPr>
      </p:pic>
    </p:spTree>
    <p:extLst>
      <p:ext uri="{BB962C8B-B14F-4D97-AF65-F5344CB8AC3E}">
        <p14:creationId xmlns:p14="http://schemas.microsoft.com/office/powerpoint/2010/main" val="32356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18</a:t>
            </a:fld>
            <a:endParaRPr kumimoji="1" lang="zh-CN" altLang="en-US" dirty="0"/>
          </a:p>
        </p:txBody>
      </p:sp>
      <p:sp>
        <p:nvSpPr>
          <p:cNvPr id="7" name="文本框 6">
            <a:extLst>
              <a:ext uri="{FF2B5EF4-FFF2-40B4-BE49-F238E27FC236}">
                <a16:creationId xmlns:a16="http://schemas.microsoft.com/office/drawing/2014/main" id="{B8AEFA30-1C61-4C16-BEF7-FDF4EC32DA44}"/>
              </a:ext>
            </a:extLst>
          </p:cNvPr>
          <p:cNvSpPr txBox="1"/>
          <p:nvPr/>
        </p:nvSpPr>
        <p:spPr>
          <a:xfrm>
            <a:off x="5599242" y="5125239"/>
            <a:ext cx="993513" cy="461665"/>
          </a:xfrm>
          <a:prstGeom prst="rect">
            <a:avLst/>
          </a:prstGeom>
          <a:noFill/>
        </p:spPr>
        <p:txBody>
          <a:bodyPr wrap="square" rtlCol="0" anchor="t">
            <a:spAutoFit/>
          </a:bodyPr>
          <a:lstStyle/>
          <a:p>
            <a:r>
              <a:rPr lang="en-US" altLang="zh-CN" sz="2400" b="1" dirty="0"/>
              <a:t>2022</a:t>
            </a:r>
          </a:p>
        </p:txBody>
      </p:sp>
      <p:pic>
        <p:nvPicPr>
          <p:cNvPr id="5" name="图片 4">
            <a:extLst>
              <a:ext uri="{FF2B5EF4-FFF2-40B4-BE49-F238E27FC236}">
                <a16:creationId xmlns:a16="http://schemas.microsoft.com/office/drawing/2014/main" id="{73644423-EDE2-0388-B5A4-4BD38569AF04}"/>
              </a:ext>
            </a:extLst>
          </p:cNvPr>
          <p:cNvPicPr>
            <a:picLocks noChangeAspect="1"/>
          </p:cNvPicPr>
          <p:nvPr/>
        </p:nvPicPr>
        <p:blipFill>
          <a:blip r:embed="rId2"/>
          <a:stretch>
            <a:fillRect/>
          </a:stretch>
        </p:blipFill>
        <p:spPr>
          <a:xfrm>
            <a:off x="1523960" y="1491855"/>
            <a:ext cx="9144079" cy="3217361"/>
          </a:xfrm>
          <a:prstGeom prst="rect">
            <a:avLst/>
          </a:prstGeom>
        </p:spPr>
      </p:pic>
    </p:spTree>
    <p:extLst>
      <p:ext uri="{BB962C8B-B14F-4D97-AF65-F5344CB8AC3E}">
        <p14:creationId xmlns:p14="http://schemas.microsoft.com/office/powerpoint/2010/main" val="3256087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Motivation</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8305" y="1044986"/>
            <a:ext cx="10915389" cy="1141851"/>
          </a:xfrm>
          <a:prstGeom prst="rect">
            <a:avLst/>
          </a:prstGeom>
          <a:noFill/>
        </p:spPr>
        <p:txBody>
          <a:bodyPr wrap="square" rtlCol="0" anchor="t">
            <a:spAutoFit/>
          </a:bodyPr>
          <a:lstStyle/>
          <a:p>
            <a:pPr algn="just">
              <a:lnSpc>
                <a:spcPct val="150000"/>
              </a:lnSpc>
            </a:pPr>
            <a:r>
              <a:rPr lang="zh-CN" altLang="en-US" sz="2400" b="0" i="0" dirty="0">
                <a:solidFill>
                  <a:srgbClr val="2A2B2E"/>
                </a:solidFill>
                <a:effectLst/>
                <a:latin typeface="PingFang SC"/>
              </a:rPr>
              <a:t>         </a:t>
            </a:r>
            <a:r>
              <a:rPr lang="zh-CN" altLang="en-US" sz="2400" b="1" i="0" dirty="0">
                <a:solidFill>
                  <a:srgbClr val="2A2B2E"/>
                </a:solidFill>
                <a:effectLst/>
                <a:latin typeface="宋体" panose="02010600030101010101" pitchFamily="2" charset="-122"/>
                <a:ea typeface="宋体" panose="02010600030101010101" pitchFamily="2" charset="-122"/>
              </a:rPr>
              <a:t>将自回归生成范式中顺序生成的步骤替换为两种能够高效并行执行的步骤：</a:t>
            </a:r>
            <a:endParaRPr lang="en-US" altLang="zh-CN" sz="2400" b="1" i="0" dirty="0">
              <a:solidFill>
                <a:srgbClr val="2A2B2E"/>
              </a:solidFill>
              <a:effectLst/>
              <a:latin typeface="宋体" panose="02010600030101010101" pitchFamily="2" charset="-122"/>
              <a:ea typeface="宋体" panose="02010600030101010101" pitchFamily="2" charset="-122"/>
            </a:endParaRPr>
          </a:p>
          <a:p>
            <a:pPr algn="just">
              <a:lnSpc>
                <a:spcPct val="150000"/>
              </a:lnSpc>
            </a:pPr>
            <a:r>
              <a:rPr lang="en-US" altLang="zh-CN" sz="2400" b="1" i="0" dirty="0">
                <a:solidFill>
                  <a:srgbClr val="2A2B2E"/>
                </a:solidFill>
                <a:effectLst/>
                <a:latin typeface="Times New Roman" panose="02020603050405020304" pitchFamily="18" charset="0"/>
                <a:cs typeface="Times New Roman" panose="02020603050405020304" pitchFamily="18" charset="0"/>
              </a:rPr>
              <a:t>Aggressive Decoding</a:t>
            </a:r>
            <a:r>
              <a:rPr lang="zh-CN" altLang="en-US" sz="2400" dirty="0">
                <a:solidFill>
                  <a:srgbClr val="2A2B2E"/>
                </a:solidFill>
                <a:latin typeface="PingFang SC"/>
              </a:rPr>
              <a:t>和</a:t>
            </a:r>
            <a:r>
              <a:rPr lang="en-US" altLang="zh-CN" sz="2400" b="1" dirty="0">
                <a:solidFill>
                  <a:srgbClr val="2A2B2E"/>
                </a:solidFill>
                <a:latin typeface="Times New Roman" panose="02020603050405020304" pitchFamily="18" charset="0"/>
                <a:cs typeface="Times New Roman" panose="02020603050405020304" pitchFamily="18" charset="0"/>
              </a:rPr>
              <a:t>Verification</a:t>
            </a:r>
            <a:r>
              <a:rPr lang="zh-CN" altLang="en-US" sz="2400" b="0" i="0" dirty="0">
                <a:solidFill>
                  <a:srgbClr val="2A2B2E"/>
                </a:solidFill>
                <a:effectLst/>
                <a:latin typeface="PingFang SC"/>
              </a:rPr>
              <a:t>。</a:t>
            </a:r>
            <a:endParaRPr lang="zh-CN" altLang="en-US"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749B75D-10BD-3EE3-DA38-1FABC9C4ED35}"/>
              </a:ext>
            </a:extLst>
          </p:cNvPr>
          <p:cNvPicPr>
            <a:picLocks noChangeAspect="1"/>
          </p:cNvPicPr>
          <p:nvPr/>
        </p:nvPicPr>
        <p:blipFill>
          <a:blip r:embed="rId3"/>
          <a:stretch>
            <a:fillRect/>
          </a:stretch>
        </p:blipFill>
        <p:spPr>
          <a:xfrm>
            <a:off x="2238816" y="2449326"/>
            <a:ext cx="7531487" cy="3518081"/>
          </a:xfrm>
          <a:prstGeom prst="rect">
            <a:avLst/>
          </a:prstGeom>
        </p:spPr>
      </p:pic>
    </p:spTree>
    <p:extLst>
      <p:ext uri="{BB962C8B-B14F-4D97-AF65-F5344CB8AC3E}">
        <p14:creationId xmlns:p14="http://schemas.microsoft.com/office/powerpoint/2010/main" val="424319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AR VS NAR</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4"/>
          <a:stretch>
            <a:fillRect/>
          </a:stretch>
        </p:blipFill>
        <p:spPr>
          <a:xfrm>
            <a:off x="355600" y="2089701"/>
            <a:ext cx="5740400" cy="2404745"/>
          </a:xfrm>
          <a:prstGeom prst="rect">
            <a:avLst/>
          </a:prstGeom>
        </p:spPr>
      </p:pic>
      <p:pic>
        <p:nvPicPr>
          <p:cNvPr id="5" name="图片 4"/>
          <p:cNvPicPr>
            <a:picLocks noChangeAspect="1"/>
          </p:cNvPicPr>
          <p:nvPr/>
        </p:nvPicPr>
        <p:blipFill>
          <a:blip r:embed="rId5"/>
          <a:stretch>
            <a:fillRect/>
          </a:stretch>
        </p:blipFill>
        <p:spPr>
          <a:xfrm>
            <a:off x="6547484" y="1995277"/>
            <a:ext cx="5288915" cy="2386330"/>
          </a:xfrm>
          <a:prstGeom prst="rect">
            <a:avLst/>
          </a:prstGeom>
        </p:spPr>
      </p:pic>
      <p:sp>
        <p:nvSpPr>
          <p:cNvPr id="2" name="文本框 1">
            <a:extLst>
              <a:ext uri="{FF2B5EF4-FFF2-40B4-BE49-F238E27FC236}">
                <a16:creationId xmlns:a16="http://schemas.microsoft.com/office/drawing/2014/main" id="{F622046E-9242-248A-8A7D-4124B53B85C4}"/>
              </a:ext>
            </a:extLst>
          </p:cNvPr>
          <p:cNvSpPr txBox="1"/>
          <p:nvPr/>
        </p:nvSpPr>
        <p:spPr>
          <a:xfrm>
            <a:off x="1264797" y="1131244"/>
            <a:ext cx="4186410" cy="461665"/>
          </a:xfrm>
          <a:prstGeom prst="rect">
            <a:avLst/>
          </a:prstGeom>
          <a:noFill/>
        </p:spPr>
        <p:txBody>
          <a:bodyPr wrap="square" rtlCol="0" anchor="t">
            <a:spAutoFit/>
          </a:bodyPr>
          <a:lstStyle/>
          <a:p>
            <a:r>
              <a:rPr lang="en-US" altLang="zh-CN" sz="2400" b="1" dirty="0">
                <a:sym typeface="微软雅黑" panose="020B0503020204020204" pitchFamily="34" charset="-122"/>
              </a:rPr>
              <a:t>Autoregressive Generation</a:t>
            </a:r>
            <a:endParaRPr lang="en-US" altLang="zh-CN" sz="2400" b="1" dirty="0"/>
          </a:p>
        </p:txBody>
      </p:sp>
      <p:sp>
        <p:nvSpPr>
          <p:cNvPr id="7" name="文本框 6">
            <a:extLst>
              <a:ext uri="{FF2B5EF4-FFF2-40B4-BE49-F238E27FC236}">
                <a16:creationId xmlns:a16="http://schemas.microsoft.com/office/drawing/2014/main" id="{E8C0553B-E0A4-B040-2A26-84EE11E4852D}"/>
              </a:ext>
            </a:extLst>
          </p:cNvPr>
          <p:cNvSpPr txBox="1"/>
          <p:nvPr/>
        </p:nvSpPr>
        <p:spPr>
          <a:xfrm>
            <a:off x="7002749" y="1131244"/>
            <a:ext cx="5027670" cy="461665"/>
          </a:xfrm>
          <a:prstGeom prst="rect">
            <a:avLst/>
          </a:prstGeom>
          <a:noFill/>
        </p:spPr>
        <p:txBody>
          <a:bodyPr wrap="square" rtlCol="0" anchor="t">
            <a:spAutoFit/>
          </a:bodyPr>
          <a:lstStyle/>
          <a:p>
            <a:r>
              <a:rPr lang="en-US" altLang="zh-CN" sz="2400" b="1" dirty="0">
                <a:sym typeface="微软雅黑" panose="020B0503020204020204" pitchFamily="34" charset="-122"/>
              </a:rPr>
              <a:t>Non-Autoregressive Generation</a:t>
            </a:r>
            <a:endParaRPr lang="en-US" altLang="zh-CN" sz="2400" b="1" dirty="0"/>
          </a:p>
        </p:txBody>
      </p:sp>
      <p:sp>
        <p:nvSpPr>
          <p:cNvPr id="9" name="文本框 8">
            <a:extLst>
              <a:ext uri="{FF2B5EF4-FFF2-40B4-BE49-F238E27FC236}">
                <a16:creationId xmlns:a16="http://schemas.microsoft.com/office/drawing/2014/main" id="{14AF7272-70E9-5C52-2D49-F60E9A41F281}"/>
              </a:ext>
            </a:extLst>
          </p:cNvPr>
          <p:cNvSpPr txBox="1"/>
          <p:nvPr/>
        </p:nvSpPr>
        <p:spPr>
          <a:xfrm>
            <a:off x="688728" y="4810421"/>
            <a:ext cx="5074143" cy="1141851"/>
          </a:xfrm>
          <a:prstGeom prst="rect">
            <a:avLst/>
          </a:prstGeom>
          <a:noFill/>
        </p:spPr>
        <p:txBody>
          <a:bodyPr wrap="square">
            <a:spAutoFit/>
          </a:bodyPr>
          <a:lstStyle/>
          <a:p>
            <a:pPr>
              <a:lnSpc>
                <a:spcPct val="150000"/>
              </a:lnSpc>
            </a:pPr>
            <a:r>
              <a:rPr lang="zh-CN" altLang="en-US" sz="2400" b="1" dirty="0">
                <a:effectLst/>
                <a:latin typeface="宋体" panose="02010600030101010101" pitchFamily="2" charset="-122"/>
                <a:ea typeface="宋体" panose="02010600030101010101" pitchFamily="2" charset="-122"/>
                <a:cs typeface="Times New Roman" panose="02020603050405020304" pitchFamily="18" charset="0"/>
              </a:rPr>
              <a:t>优点</a:t>
            </a:r>
            <a:r>
              <a:rPr lang="en-US" altLang="zh-CN" sz="2400" b="1"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400" b="1" dirty="0">
                <a:effectLst/>
                <a:latin typeface="宋体" panose="02010600030101010101" pitchFamily="2" charset="-122"/>
                <a:ea typeface="宋体" panose="02010600030101010101" pitchFamily="2" charset="-122"/>
                <a:cs typeface="Times New Roman" panose="02020603050405020304" pitchFamily="18" charset="0"/>
              </a:rPr>
              <a:t>生成质量高</a:t>
            </a:r>
            <a:endParaRPr lang="en-US" altLang="zh-CN" sz="2400" b="1" dirty="0">
              <a:effectLst/>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400" b="1" dirty="0">
                <a:effectLst/>
                <a:latin typeface="宋体" panose="02010600030101010101" pitchFamily="2" charset="-122"/>
                <a:ea typeface="宋体" panose="02010600030101010101" pitchFamily="2" charset="-122"/>
                <a:cs typeface="Times New Roman" panose="02020603050405020304" pitchFamily="18" charset="0"/>
              </a:rPr>
              <a:t>缺点</a:t>
            </a:r>
            <a:r>
              <a:rPr lang="en-US" altLang="zh-CN" sz="2400" b="1"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400" b="1" dirty="0">
                <a:effectLst/>
                <a:latin typeface="宋体" panose="02010600030101010101" pitchFamily="2" charset="-122"/>
                <a:ea typeface="宋体" panose="02010600030101010101" pitchFamily="2" charset="-122"/>
                <a:cs typeface="Times New Roman" panose="02020603050405020304" pitchFamily="18" charset="0"/>
              </a:rPr>
              <a:t>高推理延时、错误传播</a:t>
            </a:r>
            <a:endParaRPr lang="en-US" altLang="zh-CN" sz="2400" b="1"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DDC48C29-8686-42B2-6334-69A11C6C910E}"/>
              </a:ext>
            </a:extLst>
          </p:cNvPr>
          <p:cNvSpPr txBox="1"/>
          <p:nvPr/>
        </p:nvSpPr>
        <p:spPr>
          <a:xfrm>
            <a:off x="6837416" y="4737850"/>
            <a:ext cx="4398486" cy="1141851"/>
          </a:xfrm>
          <a:prstGeom prst="rect">
            <a:avLst/>
          </a:prstGeom>
          <a:noFill/>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优点</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推理速度快</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缺点</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生成质量差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p:cNvSpPr txBox="1"/>
          <p:nvPr/>
        </p:nvSpPr>
        <p:spPr>
          <a:xfrm>
            <a:off x="179999" y="171500"/>
            <a:ext cx="9783033" cy="461665"/>
          </a:xfrm>
          <a:prstGeom prst="rect">
            <a:avLst/>
          </a:prstGeom>
          <a:noFill/>
        </p:spPr>
        <p:txBody>
          <a:bodyPr wrap="square" rtlCol="0">
            <a:spAutoFit/>
          </a:bodyPr>
          <a:lstStyle/>
          <a:p>
            <a:pPr algn="l"/>
            <a:r>
              <a:rPr kumimoji="1" lang="en-US" altLang="zh-CN" sz="2400" b="1" dirty="0">
                <a:solidFill>
                  <a:srgbClr val="2E67C5"/>
                </a:solidFill>
                <a:latin typeface="微软雅黑" panose="020B0503020204020204" pitchFamily="34" charset="-122"/>
                <a:ea typeface="微软雅黑" panose="020B0503020204020204" pitchFamily="34" charset="-122"/>
              </a:rPr>
              <a:t>Generalized Aggressive Decoding</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E232C4B-48E0-C468-8D0C-DB0799ED2C6A}"/>
              </a:ext>
            </a:extLst>
          </p:cNvPr>
          <p:cNvSpPr txBox="1"/>
          <p:nvPr/>
        </p:nvSpPr>
        <p:spPr>
          <a:xfrm>
            <a:off x="488156" y="877672"/>
            <a:ext cx="11215688" cy="1606658"/>
          </a:xfrm>
          <a:prstGeom prst="rect">
            <a:avLst/>
          </a:prstGeom>
          <a:noFill/>
        </p:spPr>
        <p:txBody>
          <a:bodyPr wrap="square">
            <a:spAutoFit/>
          </a:bodyPr>
          <a:lstStyle/>
          <a:p>
            <a:pPr algn="just">
              <a:lnSpc>
                <a:spcPct val="150000"/>
              </a:lnSpc>
            </a:pPr>
            <a:r>
              <a:rPr lang="en-US" altLang="zh-CN" sz="2400" b="1" dirty="0">
                <a:solidFill>
                  <a:srgbClr val="2A2B2E"/>
                </a:solidFill>
                <a:latin typeface="宋体" panose="02010600030101010101" pitchFamily="2" charset="-122"/>
                <a:ea typeface="宋体" panose="02010600030101010101" pitchFamily="2" charset="-122"/>
              </a:rPr>
              <a:t>    GAD</a:t>
            </a:r>
            <a:r>
              <a:rPr lang="zh-CN" altLang="en-US" sz="2400" b="1" dirty="0">
                <a:solidFill>
                  <a:srgbClr val="2A2B2E"/>
                </a:solidFill>
                <a:latin typeface="宋体" panose="02010600030101010101" pitchFamily="2" charset="-122"/>
                <a:ea typeface="宋体" panose="02010600030101010101" pitchFamily="2" charset="-122"/>
              </a:rPr>
              <a:t>使用非自回归模型来并行高效地生成草稿，再使用自回归模型进行验证。从而允许</a:t>
            </a:r>
            <a:r>
              <a:rPr lang="en-US" altLang="zh-CN" sz="2400" b="1" dirty="0">
                <a:solidFill>
                  <a:srgbClr val="2A2B2E"/>
                </a:solidFill>
                <a:latin typeface="宋体" panose="02010600030101010101" pitchFamily="2" charset="-122"/>
                <a:ea typeface="宋体" panose="02010600030101010101" pitchFamily="2" charset="-122"/>
              </a:rPr>
              <a:t>GAD</a:t>
            </a:r>
            <a:r>
              <a:rPr lang="zh-CN" altLang="en-US" sz="2400" b="1" dirty="0">
                <a:solidFill>
                  <a:srgbClr val="2A2B2E"/>
                </a:solidFill>
                <a:latin typeface="宋体" panose="02010600030101010101" pitchFamily="2" charset="-122"/>
                <a:ea typeface="宋体" panose="02010600030101010101" pitchFamily="2" charset="-122"/>
              </a:rPr>
              <a:t>适用于任何</a:t>
            </a:r>
            <a:r>
              <a:rPr lang="en-US" altLang="zh-CN" sz="2400" b="1" dirty="0">
                <a:solidFill>
                  <a:srgbClr val="2A2B2E"/>
                </a:solidFill>
                <a:latin typeface="宋体" panose="02010600030101010101" pitchFamily="2" charset="-122"/>
                <a:ea typeface="宋体" panose="02010600030101010101" pitchFamily="2" charset="-122"/>
              </a:rPr>
              <a:t>seq2seq</a:t>
            </a:r>
            <a:r>
              <a:rPr lang="zh-CN" altLang="en-US" sz="2400" b="1" dirty="0">
                <a:solidFill>
                  <a:srgbClr val="2A2B2E"/>
                </a:solidFill>
                <a:latin typeface="宋体" panose="02010600030101010101" pitchFamily="2" charset="-122"/>
                <a:ea typeface="宋体" panose="02010600030101010101" pitchFamily="2" charset="-122"/>
              </a:rPr>
              <a:t>任务。</a:t>
            </a:r>
            <a:endParaRPr lang="en-US" altLang="zh-CN" sz="2400" b="1" dirty="0">
              <a:solidFill>
                <a:srgbClr val="2A2B2E"/>
              </a:solidFill>
              <a:latin typeface="宋体" panose="02010600030101010101" pitchFamily="2" charset="-122"/>
              <a:ea typeface="宋体" panose="02010600030101010101" pitchFamily="2" charset="-122"/>
            </a:endParaRP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D6BA9F7F-3AAC-9630-DCB8-3FD797BCFFBA}"/>
              </a:ext>
            </a:extLst>
          </p:cNvPr>
          <p:cNvPicPr>
            <a:picLocks noChangeAspect="1"/>
          </p:cNvPicPr>
          <p:nvPr/>
        </p:nvPicPr>
        <p:blipFill>
          <a:blip r:embed="rId3"/>
          <a:stretch>
            <a:fillRect/>
          </a:stretch>
        </p:blipFill>
        <p:spPr>
          <a:xfrm>
            <a:off x="2018152" y="5516834"/>
            <a:ext cx="6613659" cy="819799"/>
          </a:xfrm>
          <a:prstGeom prst="rect">
            <a:avLst/>
          </a:prstGeom>
        </p:spPr>
      </p:pic>
      <p:pic>
        <p:nvPicPr>
          <p:cNvPr id="2" name="图片 1">
            <a:extLst>
              <a:ext uri="{FF2B5EF4-FFF2-40B4-BE49-F238E27FC236}">
                <a16:creationId xmlns:a16="http://schemas.microsoft.com/office/drawing/2014/main" id="{01BA2CD7-65B5-9036-2043-09A7E7542684}"/>
              </a:ext>
            </a:extLst>
          </p:cNvPr>
          <p:cNvPicPr>
            <a:picLocks noChangeAspect="1"/>
          </p:cNvPicPr>
          <p:nvPr/>
        </p:nvPicPr>
        <p:blipFill>
          <a:blip r:embed="rId4"/>
          <a:stretch>
            <a:fillRect/>
          </a:stretch>
        </p:blipFill>
        <p:spPr>
          <a:xfrm>
            <a:off x="1369775" y="2206084"/>
            <a:ext cx="9693455" cy="3183921"/>
          </a:xfrm>
          <a:prstGeom prst="rect">
            <a:avLst/>
          </a:prstGeom>
        </p:spPr>
      </p:pic>
      <p:sp>
        <p:nvSpPr>
          <p:cNvPr id="6" name="文本框 5">
            <a:extLst>
              <a:ext uri="{FF2B5EF4-FFF2-40B4-BE49-F238E27FC236}">
                <a16:creationId xmlns:a16="http://schemas.microsoft.com/office/drawing/2014/main" id="{0C494ED8-6B6D-24D7-C192-E95463A79770}"/>
              </a:ext>
            </a:extLst>
          </p:cNvPr>
          <p:cNvSpPr txBox="1"/>
          <p:nvPr/>
        </p:nvSpPr>
        <p:spPr>
          <a:xfrm>
            <a:off x="488156" y="5634282"/>
            <a:ext cx="6794204" cy="458074"/>
          </a:xfrm>
          <a:prstGeom prst="rect">
            <a:avLst/>
          </a:prstGeom>
          <a:noFill/>
        </p:spPr>
        <p:txBody>
          <a:bodyPr wrap="square">
            <a:spAutoFit/>
          </a:bodyPr>
          <a:lstStyle/>
          <a:p>
            <a:pPr algn="just">
              <a:lnSpc>
                <a:spcPct val="150000"/>
              </a:lnSpc>
            </a:pPr>
            <a:r>
              <a:rPr lang="en-US" altLang="zh-CN" sz="1800" b="1" i="0" u="none" strike="noStrike" baseline="0" dirty="0">
                <a:latin typeface="Times New Roman" panose="02020603050405020304" pitchFamily="18" charset="0"/>
                <a:cs typeface="Times New Roman" panose="02020603050405020304" pitchFamily="18" charset="0"/>
              </a:rPr>
              <a:t>Draft(NAR):</a:t>
            </a:r>
          </a:p>
        </p:txBody>
      </p:sp>
    </p:spTree>
    <p:extLst>
      <p:ext uri="{BB962C8B-B14F-4D97-AF65-F5344CB8AC3E}">
        <p14:creationId xmlns:p14="http://schemas.microsoft.com/office/powerpoint/2010/main" val="730179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p:cNvSpPr txBox="1"/>
          <p:nvPr/>
        </p:nvSpPr>
        <p:spPr>
          <a:xfrm>
            <a:off x="179999" y="171500"/>
            <a:ext cx="9783033" cy="461665"/>
          </a:xfrm>
          <a:prstGeom prst="rect">
            <a:avLst/>
          </a:prstGeom>
          <a:noFill/>
        </p:spPr>
        <p:txBody>
          <a:bodyPr wrap="square" rtlCol="0">
            <a:spAutoFit/>
          </a:bodyPr>
          <a:lstStyle/>
          <a:p>
            <a:pPr algn="l"/>
            <a:r>
              <a:rPr kumimoji="1" lang="en-US" altLang="zh-CN" sz="2400" b="1" dirty="0">
                <a:solidFill>
                  <a:srgbClr val="2E67C5"/>
                </a:solidFill>
                <a:latin typeface="微软雅黑" panose="020B0503020204020204" pitchFamily="34" charset="-122"/>
                <a:ea typeface="微软雅黑" panose="020B0503020204020204" pitchFamily="34" charset="-122"/>
              </a:rPr>
              <a:t>GAD++</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AF07A83-0E38-EAE5-8AFB-F6CE885828D4}"/>
              </a:ext>
            </a:extLst>
          </p:cNvPr>
          <p:cNvPicPr>
            <a:picLocks noChangeAspect="1"/>
          </p:cNvPicPr>
          <p:nvPr/>
        </p:nvPicPr>
        <p:blipFill>
          <a:blip r:embed="rId3"/>
          <a:stretch>
            <a:fillRect/>
          </a:stretch>
        </p:blipFill>
        <p:spPr>
          <a:xfrm>
            <a:off x="1165299" y="1405890"/>
            <a:ext cx="9861401" cy="3820869"/>
          </a:xfrm>
          <a:prstGeom prst="rect">
            <a:avLst/>
          </a:prstGeom>
        </p:spPr>
      </p:pic>
    </p:spTree>
    <p:extLst>
      <p:ext uri="{BB962C8B-B14F-4D97-AF65-F5344CB8AC3E}">
        <p14:creationId xmlns:p14="http://schemas.microsoft.com/office/powerpoint/2010/main" val="281878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22</a:t>
            </a:fld>
            <a:endParaRPr kumimoji="1" lang="zh-CN" altLang="en-US" dirty="0"/>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Experimental results</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0967C08-B721-CF26-E607-F7133AD5BE1F}"/>
              </a:ext>
            </a:extLst>
          </p:cNvPr>
          <p:cNvPicPr>
            <a:picLocks noChangeAspect="1"/>
          </p:cNvPicPr>
          <p:nvPr/>
        </p:nvPicPr>
        <p:blipFill>
          <a:blip r:embed="rId3"/>
          <a:stretch>
            <a:fillRect/>
          </a:stretch>
        </p:blipFill>
        <p:spPr>
          <a:xfrm>
            <a:off x="2092643" y="887979"/>
            <a:ext cx="8006714" cy="5487668"/>
          </a:xfrm>
          <a:prstGeom prst="rect">
            <a:avLst/>
          </a:prstGeom>
        </p:spPr>
      </p:pic>
    </p:spTree>
    <p:extLst>
      <p:ext uri="{BB962C8B-B14F-4D97-AF65-F5344CB8AC3E}">
        <p14:creationId xmlns:p14="http://schemas.microsoft.com/office/powerpoint/2010/main" val="279087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23</a:t>
            </a:fld>
            <a:endParaRPr kumimoji="1" lang="zh-CN" altLang="en-US" dirty="0"/>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Experimental results</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6B41488-1FD7-329E-E2F9-E8D7221E4BD7}"/>
              </a:ext>
            </a:extLst>
          </p:cNvPr>
          <p:cNvSpPr txBox="1"/>
          <p:nvPr/>
        </p:nvSpPr>
        <p:spPr>
          <a:xfrm>
            <a:off x="588087" y="1513248"/>
            <a:ext cx="800671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Influence of Block Size k:</a:t>
            </a:r>
            <a:endParaRPr lang="zh-CN" altLang="en-US" sz="24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73AF34F2-21AD-AE19-1E55-65F72E86C55D}"/>
              </a:ext>
            </a:extLst>
          </p:cNvPr>
          <p:cNvPicPr>
            <a:picLocks noChangeAspect="1"/>
          </p:cNvPicPr>
          <p:nvPr/>
        </p:nvPicPr>
        <p:blipFill>
          <a:blip r:embed="rId3"/>
          <a:stretch>
            <a:fillRect/>
          </a:stretch>
        </p:blipFill>
        <p:spPr>
          <a:xfrm>
            <a:off x="2949563" y="2231818"/>
            <a:ext cx="6292874" cy="2820944"/>
          </a:xfrm>
          <a:prstGeom prst="rect">
            <a:avLst/>
          </a:prstGeom>
        </p:spPr>
      </p:pic>
    </p:spTree>
    <p:extLst>
      <p:ext uri="{BB962C8B-B14F-4D97-AF65-F5344CB8AC3E}">
        <p14:creationId xmlns:p14="http://schemas.microsoft.com/office/powerpoint/2010/main" val="162255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24</a:t>
            </a:fld>
            <a:endParaRPr kumimoji="1" lang="zh-CN" altLang="en-US" dirty="0"/>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Experimental results</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6B41488-1FD7-329E-E2F9-E8D7221E4BD7}"/>
              </a:ext>
            </a:extLst>
          </p:cNvPr>
          <p:cNvSpPr txBox="1"/>
          <p:nvPr/>
        </p:nvSpPr>
        <p:spPr>
          <a:xfrm>
            <a:off x="342760" y="1175394"/>
            <a:ext cx="800671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Speedup Distribution:</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9217498-432B-C52F-0429-D04D13BBBF5E}"/>
              </a:ext>
            </a:extLst>
          </p:cNvPr>
          <p:cNvPicPr>
            <a:picLocks noChangeAspect="1"/>
          </p:cNvPicPr>
          <p:nvPr/>
        </p:nvPicPr>
        <p:blipFill>
          <a:blip r:embed="rId3"/>
          <a:stretch>
            <a:fillRect/>
          </a:stretch>
        </p:blipFill>
        <p:spPr>
          <a:xfrm>
            <a:off x="3118837" y="1696989"/>
            <a:ext cx="5954326" cy="4335674"/>
          </a:xfrm>
          <a:prstGeom prst="rect">
            <a:avLst/>
          </a:prstGeom>
        </p:spPr>
      </p:pic>
    </p:spTree>
    <p:extLst>
      <p:ext uri="{BB962C8B-B14F-4D97-AF65-F5344CB8AC3E}">
        <p14:creationId xmlns:p14="http://schemas.microsoft.com/office/powerpoint/2010/main" val="2354452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25</a:t>
            </a:fld>
            <a:endParaRPr kumimoji="1" lang="zh-CN" altLang="en-US" dirty="0"/>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Experimental results</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6B41488-1FD7-329E-E2F9-E8D7221E4BD7}"/>
              </a:ext>
            </a:extLst>
          </p:cNvPr>
          <p:cNvSpPr txBox="1"/>
          <p:nvPr/>
        </p:nvSpPr>
        <p:spPr>
          <a:xfrm>
            <a:off x="342760" y="944561"/>
            <a:ext cx="800671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Case Study:</a:t>
            </a:r>
            <a:endParaRPr lang="zh-CN" altLang="en-US" sz="24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35E13E4-E50C-5882-587A-9FB5BAEC966F}"/>
              </a:ext>
            </a:extLst>
          </p:cNvPr>
          <p:cNvPicPr>
            <a:picLocks noChangeAspect="1"/>
          </p:cNvPicPr>
          <p:nvPr/>
        </p:nvPicPr>
        <p:blipFill>
          <a:blip r:embed="rId3"/>
          <a:stretch>
            <a:fillRect/>
          </a:stretch>
        </p:blipFill>
        <p:spPr>
          <a:xfrm>
            <a:off x="2267643" y="1406226"/>
            <a:ext cx="8775038" cy="2363102"/>
          </a:xfrm>
          <a:prstGeom prst="rect">
            <a:avLst/>
          </a:prstGeom>
        </p:spPr>
      </p:pic>
      <p:pic>
        <p:nvPicPr>
          <p:cNvPr id="8" name="图片 7">
            <a:extLst>
              <a:ext uri="{FF2B5EF4-FFF2-40B4-BE49-F238E27FC236}">
                <a16:creationId xmlns:a16="http://schemas.microsoft.com/office/drawing/2014/main" id="{3257FF84-A313-3F0A-BFCA-2DB8CCC187CB}"/>
              </a:ext>
            </a:extLst>
          </p:cNvPr>
          <p:cNvPicPr>
            <a:picLocks noChangeAspect="1"/>
          </p:cNvPicPr>
          <p:nvPr/>
        </p:nvPicPr>
        <p:blipFill>
          <a:blip r:embed="rId4"/>
          <a:stretch>
            <a:fillRect/>
          </a:stretch>
        </p:blipFill>
        <p:spPr>
          <a:xfrm>
            <a:off x="2267643" y="4165192"/>
            <a:ext cx="8775038" cy="1903537"/>
          </a:xfrm>
          <a:prstGeom prst="rect">
            <a:avLst/>
          </a:prstGeom>
        </p:spPr>
      </p:pic>
    </p:spTree>
    <p:extLst>
      <p:ext uri="{BB962C8B-B14F-4D97-AF65-F5344CB8AC3E}">
        <p14:creationId xmlns:p14="http://schemas.microsoft.com/office/powerpoint/2010/main" val="2811706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3"/>
          </p:nvPr>
        </p:nvSpPr>
        <p:spPr/>
        <p:txBody>
          <a:bodyPr/>
          <a:lstStyle/>
          <a:p>
            <a:fld id="{96727D3B-1B81-5549-9B2F-B47ED2EA5FA0}" type="slidenum">
              <a:rPr kumimoji="1" lang="en-US" altLang="zh-CN" smtClean="0"/>
              <a:t>26</a:t>
            </a:fld>
            <a:endParaRPr kumimoji="1" lang="zh-CN" altLang="en-US" dirty="0"/>
          </a:p>
        </p:txBody>
      </p:sp>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Conclusion</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C4DC699-F3B4-BEBD-CD38-21BD824DD03E}"/>
              </a:ext>
            </a:extLst>
          </p:cNvPr>
          <p:cNvSpPr txBox="1"/>
          <p:nvPr/>
        </p:nvSpPr>
        <p:spPr>
          <a:xfrm>
            <a:off x="488156" y="1261858"/>
            <a:ext cx="11215688" cy="4930645"/>
          </a:xfrm>
          <a:prstGeom prst="rect">
            <a:avLst/>
          </a:prstGeom>
          <a:noFill/>
        </p:spPr>
        <p:txBody>
          <a:bodyPr wrap="square">
            <a:spAutoFit/>
          </a:bodyPr>
          <a:lstStyle/>
          <a:p>
            <a:pPr algn="just">
              <a:lnSpc>
                <a:spcPct val="150000"/>
              </a:lnSpc>
            </a:pPr>
            <a:r>
              <a:rPr lang="en-US" altLang="zh-CN" sz="2400" b="1" i="0" dirty="0">
                <a:solidFill>
                  <a:srgbClr val="2A2B2E"/>
                </a:solidFill>
                <a:effectLst/>
                <a:latin typeface="宋体" panose="02010600030101010101" pitchFamily="2" charset="-122"/>
                <a:ea typeface="宋体" panose="02010600030101010101" pitchFamily="2" charset="-122"/>
              </a:rPr>
              <a:t>1. </a:t>
            </a:r>
            <a:r>
              <a:rPr lang="zh-CN" altLang="en-US" sz="2400" b="1" i="0" dirty="0">
                <a:solidFill>
                  <a:srgbClr val="2A2B2E"/>
                </a:solidFill>
                <a:effectLst/>
                <a:latin typeface="宋体" panose="02010600030101010101" pitchFamily="2" charset="-122"/>
                <a:ea typeface="宋体" panose="02010600030101010101" pitchFamily="2" charset="-122"/>
              </a:rPr>
              <a:t>现有的</a:t>
            </a:r>
            <a:r>
              <a:rPr lang="en-US" altLang="zh-CN" sz="2400" b="1" i="0" dirty="0">
                <a:solidFill>
                  <a:srgbClr val="2A2B2E"/>
                </a:solidFill>
                <a:effectLst/>
                <a:latin typeface="宋体" panose="02010600030101010101" pitchFamily="2" charset="-122"/>
                <a:ea typeface="宋体" panose="02010600030101010101" pitchFamily="2" charset="-122"/>
              </a:rPr>
              <a:t>NAR</a:t>
            </a:r>
            <a:r>
              <a:rPr lang="zh-CN" altLang="en-US" sz="2400" b="1" i="0" dirty="0">
                <a:solidFill>
                  <a:srgbClr val="2A2B2E"/>
                </a:solidFill>
                <a:effectLst/>
                <a:latin typeface="宋体" panose="02010600030101010101" pitchFamily="2" charset="-122"/>
                <a:ea typeface="宋体" panose="02010600030101010101" pitchFamily="2" charset="-122"/>
              </a:rPr>
              <a:t>模型距离</a:t>
            </a:r>
            <a:r>
              <a:rPr lang="en-US" altLang="zh-CN" sz="2400" b="1" i="0" dirty="0">
                <a:solidFill>
                  <a:srgbClr val="2A2B2E"/>
                </a:solidFill>
                <a:effectLst/>
                <a:latin typeface="宋体" panose="02010600030101010101" pitchFamily="2" charset="-122"/>
                <a:ea typeface="宋体" panose="02010600030101010101" pitchFamily="2" charset="-122"/>
              </a:rPr>
              <a:t>AR</a:t>
            </a:r>
            <a:r>
              <a:rPr lang="zh-CN" altLang="en-US" sz="2400" b="1" i="0" dirty="0">
                <a:solidFill>
                  <a:srgbClr val="2A2B2E"/>
                </a:solidFill>
                <a:effectLst/>
                <a:latin typeface="宋体" panose="02010600030101010101" pitchFamily="2" charset="-122"/>
                <a:ea typeface="宋体" panose="02010600030101010101" pitchFamily="2" charset="-122"/>
              </a:rPr>
              <a:t>模型的生成质量依然存在着不小的差距：</a:t>
            </a:r>
            <a:endParaRPr lang="en-US" altLang="zh-CN" sz="2400" b="1" i="0" dirty="0">
              <a:solidFill>
                <a:srgbClr val="2A2B2E"/>
              </a:solidFill>
              <a:effectLst/>
              <a:latin typeface="宋体" panose="02010600030101010101" pitchFamily="2" charset="-122"/>
              <a:ea typeface="宋体" panose="02010600030101010101" pitchFamily="2" charset="-122"/>
            </a:endParaRPr>
          </a:p>
          <a:p>
            <a:pPr marL="800100" lvl="1" indent="-342900" algn="just">
              <a:lnSpc>
                <a:spcPct val="150000"/>
              </a:lnSpc>
              <a:buFont typeface="Arial" panose="020B0604020202020204" pitchFamily="34" charset="0"/>
              <a:buChar char="•"/>
            </a:pPr>
            <a:r>
              <a:rPr lang="zh-CN" altLang="en-US" sz="2400" b="1" i="0" dirty="0">
                <a:solidFill>
                  <a:srgbClr val="2A2B2E"/>
                </a:solidFill>
                <a:effectLst/>
                <a:latin typeface="宋体" panose="02010600030101010101" pitchFamily="2" charset="-122"/>
                <a:ea typeface="宋体" panose="02010600030101010101" pitchFamily="2" charset="-122"/>
              </a:rPr>
              <a:t>依赖蒸馏数据</a:t>
            </a:r>
            <a:endParaRPr lang="en-US" altLang="zh-CN" sz="2400" b="1" i="0" dirty="0">
              <a:solidFill>
                <a:srgbClr val="2A2B2E"/>
              </a:solidFill>
              <a:effectLst/>
              <a:latin typeface="宋体" panose="02010600030101010101" pitchFamily="2" charset="-122"/>
              <a:ea typeface="宋体" panose="02010600030101010101" pitchFamily="2" charset="-122"/>
            </a:endParaRPr>
          </a:p>
          <a:p>
            <a:pPr marL="800100" lvl="1" indent="-342900" algn="just">
              <a:lnSpc>
                <a:spcPct val="150000"/>
              </a:lnSpc>
              <a:buFont typeface="Arial" panose="020B0604020202020204" pitchFamily="34" charset="0"/>
              <a:buChar char="•"/>
            </a:pPr>
            <a:r>
              <a:rPr lang="zh-CN" altLang="en-US" sz="2400" b="1" dirty="0">
                <a:solidFill>
                  <a:srgbClr val="2A2B2E"/>
                </a:solidFill>
                <a:latin typeface="宋体" panose="02010600030101010101" pitchFamily="2" charset="-122"/>
                <a:ea typeface="宋体" panose="02010600030101010101" pitchFamily="2" charset="-122"/>
              </a:rPr>
              <a:t>缺乏预训练方法</a:t>
            </a:r>
            <a:endParaRPr lang="en-US" altLang="zh-CN" sz="2400" b="1" dirty="0">
              <a:solidFill>
                <a:srgbClr val="2A2B2E"/>
              </a:solidFill>
              <a:latin typeface="宋体" panose="02010600030101010101" pitchFamily="2" charset="-122"/>
              <a:ea typeface="宋体" panose="02010600030101010101" pitchFamily="2" charset="-122"/>
            </a:endParaRPr>
          </a:p>
          <a:p>
            <a:pPr lvl="1" algn="just">
              <a:lnSpc>
                <a:spcPct val="150000"/>
              </a:lnSpc>
            </a:pPr>
            <a:endParaRPr lang="en-US" altLang="zh-CN" sz="2400" b="1" dirty="0">
              <a:solidFill>
                <a:srgbClr val="2A2B2E"/>
              </a:solidFill>
              <a:latin typeface="宋体" panose="02010600030101010101" pitchFamily="2" charset="-122"/>
              <a:ea typeface="宋体" panose="02010600030101010101" pitchFamily="2" charset="-122"/>
            </a:endParaRPr>
          </a:p>
          <a:p>
            <a:pPr algn="just">
              <a:lnSpc>
                <a:spcPct val="150000"/>
              </a:lnSpc>
            </a:pPr>
            <a:r>
              <a:rPr lang="en-US" altLang="zh-CN" sz="2400" b="1" dirty="0">
                <a:solidFill>
                  <a:srgbClr val="2A2B2E"/>
                </a:solidFill>
                <a:latin typeface="宋体" panose="02010600030101010101" pitchFamily="2" charset="-122"/>
                <a:ea typeface="宋体" panose="02010600030101010101" pitchFamily="2" charset="-122"/>
              </a:rPr>
              <a:t>2. </a:t>
            </a:r>
            <a:r>
              <a:rPr lang="zh-CN" altLang="en-US" sz="2400" b="1" dirty="0">
                <a:solidFill>
                  <a:srgbClr val="2A2B2E"/>
                </a:solidFill>
                <a:latin typeface="宋体" panose="02010600030101010101" pitchFamily="2" charset="-122"/>
                <a:ea typeface="宋体" panose="02010600030101010101" pitchFamily="2" charset="-122"/>
              </a:rPr>
              <a:t>利用</a:t>
            </a:r>
            <a:r>
              <a:rPr lang="en-US" altLang="zh-CN" sz="2400" b="1" dirty="0">
                <a:solidFill>
                  <a:srgbClr val="2A2B2E"/>
                </a:solidFill>
                <a:latin typeface="宋体" panose="02010600030101010101" pitchFamily="2" charset="-122"/>
                <a:ea typeface="宋体" panose="02010600030101010101" pitchFamily="2" charset="-122"/>
              </a:rPr>
              <a:t>NAR</a:t>
            </a:r>
            <a:r>
              <a:rPr lang="zh-CN" altLang="en-US" sz="2400" b="1" dirty="0">
                <a:solidFill>
                  <a:srgbClr val="2A2B2E"/>
                </a:solidFill>
                <a:latin typeface="宋体" panose="02010600030101010101" pitchFamily="2" charset="-122"/>
                <a:ea typeface="宋体" panose="02010600030101010101" pitchFamily="2" charset="-122"/>
              </a:rPr>
              <a:t>模型无损加速</a:t>
            </a:r>
            <a:r>
              <a:rPr lang="en-US" altLang="zh-CN" sz="2400" b="1" dirty="0">
                <a:solidFill>
                  <a:srgbClr val="2A2B2E"/>
                </a:solidFill>
                <a:latin typeface="宋体" panose="02010600030101010101" pitchFamily="2" charset="-122"/>
                <a:ea typeface="宋体" panose="02010600030101010101" pitchFamily="2" charset="-122"/>
              </a:rPr>
              <a:t>AR</a:t>
            </a:r>
            <a:r>
              <a:rPr lang="zh-CN" altLang="en-US" sz="2400" b="1" dirty="0">
                <a:solidFill>
                  <a:srgbClr val="2A2B2E"/>
                </a:solidFill>
                <a:latin typeface="宋体" panose="02010600030101010101" pitchFamily="2" charset="-122"/>
                <a:ea typeface="宋体" panose="02010600030101010101" pitchFamily="2" charset="-122"/>
              </a:rPr>
              <a:t>模型虽然能够取得显著的加速，但是对于显存的需求更大。</a:t>
            </a:r>
            <a:endParaRPr lang="en-US" altLang="zh-CN" sz="2400" b="1" dirty="0">
              <a:solidFill>
                <a:srgbClr val="2A2B2E"/>
              </a:solidFill>
              <a:latin typeface="宋体" panose="02010600030101010101" pitchFamily="2" charset="-122"/>
              <a:ea typeface="宋体" panose="02010600030101010101" pitchFamily="2" charset="-122"/>
            </a:endParaRPr>
          </a:p>
          <a:p>
            <a:pPr algn="just">
              <a:lnSpc>
                <a:spcPct val="150000"/>
              </a:lnSpc>
            </a:pPr>
            <a:endParaRPr lang="en-US" altLang="zh-CN" sz="2400" b="1" i="0" dirty="0">
              <a:solidFill>
                <a:srgbClr val="2A2B2E"/>
              </a:solidFill>
              <a:effectLst/>
              <a:latin typeface="宋体" panose="02010600030101010101" pitchFamily="2" charset="-122"/>
              <a:ea typeface="宋体" panose="02010600030101010101" pitchFamily="2" charset="-122"/>
            </a:endParaRPr>
          </a:p>
          <a:p>
            <a:pPr algn="just">
              <a:lnSpc>
                <a:spcPct val="150000"/>
              </a:lnSpc>
            </a:pPr>
            <a:r>
              <a:rPr lang="en-US" altLang="zh-CN" sz="2400" b="1" dirty="0">
                <a:solidFill>
                  <a:srgbClr val="2A2B2E"/>
                </a:solidFill>
                <a:latin typeface="宋体" panose="02010600030101010101" pitchFamily="2" charset="-122"/>
                <a:ea typeface="宋体" panose="02010600030101010101" pitchFamily="2" charset="-122"/>
              </a:rPr>
              <a:t>3. </a:t>
            </a:r>
            <a:r>
              <a:rPr lang="zh-CN" altLang="en-US" sz="2400" b="1" dirty="0">
                <a:solidFill>
                  <a:srgbClr val="2A2B2E"/>
                </a:solidFill>
                <a:latin typeface="宋体" panose="02010600030101010101" pitchFamily="2" charset="-122"/>
                <a:ea typeface="宋体" panose="02010600030101010101" pitchFamily="2" charset="-122"/>
              </a:rPr>
              <a:t>基于</a:t>
            </a:r>
            <a:r>
              <a:rPr lang="en-US" altLang="zh-CN" sz="2400" b="1" dirty="0">
                <a:solidFill>
                  <a:srgbClr val="2A2B2E"/>
                </a:solidFill>
                <a:latin typeface="宋体" panose="02010600030101010101" pitchFamily="2" charset="-122"/>
                <a:ea typeface="宋体" panose="02010600030101010101" pitchFamily="2" charset="-122"/>
              </a:rPr>
              <a:t>NAR</a:t>
            </a:r>
            <a:r>
              <a:rPr lang="zh-CN" altLang="en-US" sz="2400" b="1" dirty="0">
                <a:solidFill>
                  <a:srgbClr val="2A2B2E"/>
                </a:solidFill>
                <a:latin typeface="宋体" panose="02010600030101010101" pitchFamily="2" charset="-122"/>
                <a:ea typeface="宋体" panose="02010600030101010101" pitchFamily="2" charset="-122"/>
              </a:rPr>
              <a:t>的</a:t>
            </a:r>
            <a:r>
              <a:rPr lang="en-US" altLang="zh-CN" sz="2400" b="1" dirty="0">
                <a:solidFill>
                  <a:srgbClr val="2A2B2E"/>
                </a:solidFill>
                <a:latin typeface="宋体" panose="02010600030101010101" pitchFamily="2" charset="-122"/>
                <a:ea typeface="宋体" panose="02010600030101010101" pitchFamily="2" charset="-122"/>
              </a:rPr>
              <a:t>LLM</a:t>
            </a:r>
            <a:r>
              <a:rPr lang="zh-CN" altLang="en-US" sz="2400" b="1" dirty="0">
                <a:solidFill>
                  <a:srgbClr val="2A2B2E"/>
                </a:solidFill>
                <a:latin typeface="宋体" panose="02010600030101010101" pitchFamily="2" charset="-122"/>
                <a:ea typeface="宋体" panose="02010600030101010101" pitchFamily="2" charset="-122"/>
              </a:rPr>
              <a:t>的生成质量和加速效果究竟如何？</a:t>
            </a:r>
            <a:endParaRPr lang="en-US" altLang="zh-CN" sz="2400" b="1" i="0" dirty="0">
              <a:solidFill>
                <a:srgbClr val="2A2B2E"/>
              </a:solidFill>
              <a:effectLst/>
              <a:latin typeface="宋体" panose="02010600030101010101" pitchFamily="2" charset="-122"/>
              <a:ea typeface="宋体" panose="02010600030101010101" pitchFamily="2" charset="-122"/>
            </a:endParaRP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143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4038599" y="5227007"/>
            <a:ext cx="4524829" cy="1236621"/>
          </a:xfrm>
          <a:prstGeom prst="rect">
            <a:avLst/>
          </a:prstGeom>
          <a:noFill/>
        </p:spPr>
        <p:txBody>
          <a:bodyPr wrap="square" rtlCol="0">
            <a:spAutoFit/>
          </a:bodyPr>
          <a:lstStyle/>
          <a:p>
            <a:pPr algn="ct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谢 谢 </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ct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5" name="图片 4"/>
          <p:cNvPicPr/>
          <p:nvPr/>
        </p:nvPicPr>
        <p:blipFill>
          <a:blip r:embed="rId4" cstate="print">
            <a:extLst>
              <a:ext uri="{28A0092B-C50C-407E-A947-70E740481C1C}">
                <a14:useLocalDpi xmlns:a14="http://schemas.microsoft.com/office/drawing/2010/main" val="0"/>
              </a:ext>
            </a:extLst>
          </a:blip>
          <a:stretch>
            <a:fillRect/>
          </a:stretch>
        </p:blipFill>
        <p:spPr>
          <a:xfrm>
            <a:off x="3309257" y="5227007"/>
            <a:ext cx="1320800" cy="12366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999" y="171500"/>
            <a:ext cx="9783033" cy="460375"/>
          </a:xfrm>
          <a:prstGeom prst="rect">
            <a:avLst/>
          </a:prstGeom>
          <a:noFill/>
        </p:spPr>
        <p:txBody>
          <a:bodyPr wrap="square" rtlCol="0">
            <a:spAutoFit/>
          </a:bodyPr>
          <a:lstStyle/>
          <a:p>
            <a:r>
              <a:rPr kumimoji="1" sz="2400" b="1" dirty="0">
                <a:solidFill>
                  <a:srgbClr val="2E67C5"/>
                </a:solidFill>
                <a:latin typeface="微软雅黑" panose="020B0503020204020204" pitchFamily="34" charset="-122"/>
                <a:ea typeface="微软雅黑" panose="020B0503020204020204" pitchFamily="34" charset="-122"/>
              </a:rPr>
              <a:t>Multimodality Proble</a:t>
            </a:r>
            <a:r>
              <a:rPr kumimoji="1" lang="en-US" sz="2400" b="1" dirty="0">
                <a:solidFill>
                  <a:srgbClr val="2E67C5"/>
                </a:solidFill>
                <a:latin typeface="微软雅黑" panose="020B0503020204020204" pitchFamily="34" charset="-122"/>
                <a:ea typeface="微软雅黑" panose="020B0503020204020204" pitchFamily="34" charset="-122"/>
              </a:rPr>
              <a:t>m</a:t>
            </a:r>
            <a:endParaRPr kumimoji="1" sz="2400" b="1" dirty="0">
              <a:solidFill>
                <a:srgbClr val="2E67C5"/>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699260" y="2260906"/>
            <a:ext cx="8793480" cy="3718560"/>
          </a:xfrm>
          <a:prstGeom prst="rect">
            <a:avLst/>
          </a:prstGeom>
        </p:spPr>
      </p:pic>
      <p:sp>
        <p:nvSpPr>
          <p:cNvPr id="4" name="文本框 3">
            <a:extLst>
              <a:ext uri="{FF2B5EF4-FFF2-40B4-BE49-F238E27FC236}">
                <a16:creationId xmlns:a16="http://schemas.microsoft.com/office/drawing/2014/main" id="{6F42BC6B-9E50-D98A-8E66-F568CFEEF605}"/>
              </a:ext>
            </a:extLst>
          </p:cNvPr>
          <p:cNvSpPr txBox="1"/>
          <p:nvPr/>
        </p:nvSpPr>
        <p:spPr>
          <a:xfrm>
            <a:off x="754196" y="929283"/>
            <a:ext cx="10683607" cy="1113766"/>
          </a:xfrm>
          <a:prstGeom prst="rect">
            <a:avLst/>
          </a:prstGeom>
          <a:noFill/>
        </p:spPr>
        <p:txBody>
          <a:bodyPr wrap="square">
            <a:spAutoFit/>
          </a:bodyPr>
          <a:lstStyle/>
          <a:p>
            <a:pPr algn="l">
              <a:lnSpc>
                <a:spcPct val="150000"/>
              </a:lnSpc>
            </a:pPr>
            <a:r>
              <a:rPr lang="zh-CN" altLang="en-US" sz="2400" b="1" i="0" dirty="0">
                <a:solidFill>
                  <a:srgbClr val="2A2B2E"/>
                </a:solidFill>
                <a:effectLst/>
                <a:latin typeface="宋体" panose="02010600030101010101" pitchFamily="2" charset="-122"/>
                <a:ea typeface="宋体" panose="02010600030101010101" pitchFamily="2" charset="-122"/>
              </a:rPr>
              <a:t>    非自回归生成的条件独立性假设使模型无法有效捕获目标句子的高度多模态分布。</a:t>
            </a: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5113020" y="4739984"/>
            <a:ext cx="1965960" cy="460375"/>
          </a:xfrm>
          <a:prstGeom prst="rect">
            <a:avLst/>
          </a:prstGeom>
          <a:noFill/>
        </p:spPr>
        <p:txBody>
          <a:bodyPr wrap="square" rtlCol="0" anchor="t">
            <a:spAutoFit/>
          </a:bodyPr>
          <a:lstStyle/>
          <a:p>
            <a:r>
              <a:rPr lang="en-US" altLang="zh-CN" sz="2400" b="1" dirty="0"/>
              <a:t>ICLR 2018</a:t>
            </a:r>
          </a:p>
        </p:txBody>
      </p:sp>
      <p:pic>
        <p:nvPicPr>
          <p:cNvPr id="4" name="图片 3"/>
          <p:cNvPicPr>
            <a:picLocks noChangeAspect="1"/>
          </p:cNvPicPr>
          <p:nvPr/>
        </p:nvPicPr>
        <p:blipFill>
          <a:blip r:embed="rId4"/>
          <a:stretch>
            <a:fillRect/>
          </a:stretch>
        </p:blipFill>
        <p:spPr>
          <a:xfrm>
            <a:off x="1946910" y="1376680"/>
            <a:ext cx="8298180" cy="28117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NAT w/ Fertility</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532931" y="1056667"/>
            <a:ext cx="9126138" cy="51952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NPD and Seq-KD</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22630" y="1333490"/>
            <a:ext cx="11090998" cy="4180953"/>
          </a:xfrm>
          <a:prstGeom prst="rect">
            <a:avLst/>
          </a:prstGeom>
          <a:noFill/>
        </p:spPr>
        <p:txBody>
          <a:bodyPr wrap="square" rtlCol="0" anchor="t">
            <a:spAutoFit/>
          </a:bodyPr>
          <a:lstStyle/>
          <a:p>
            <a:pPr algn="l">
              <a:lnSpc>
                <a:spcPct val="150000"/>
              </a:lnSpc>
            </a:pPr>
            <a:r>
              <a:rPr lang="en-US" sz="24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Noisy </a:t>
            </a:r>
            <a:r>
              <a:rPr lang="en-US" altLang="zh-CN" sz="2400" b="0" i="0" u="none" strike="noStrike" baseline="0" dirty="0">
                <a:latin typeface="Times New Roman" panose="02020603050405020304" pitchFamily="18" charset="0"/>
                <a:cs typeface="Times New Roman" panose="02020603050405020304" pitchFamily="18" charset="0"/>
              </a:rPr>
              <a:t>parallel decoding (NPD): </a:t>
            </a:r>
            <a:r>
              <a:rPr lang="zh-CN" altLang="en-US" sz="2400" dirty="0">
                <a:latin typeface="宋体" panose="02010600030101010101" pitchFamily="2" charset="-122"/>
                <a:ea typeface="宋体" panose="02010600030101010101" pitchFamily="2" charset="-122"/>
              </a:rPr>
              <a:t>推理时</a:t>
            </a:r>
            <a:r>
              <a:rPr lang="en-US" altLang="zh-CN" sz="2400" dirty="0" err="1">
                <a:latin typeface="宋体" panose="02010600030101010101" pitchFamily="2" charset="-122"/>
                <a:ea typeface="宋体" panose="02010600030101010101" pitchFamily="2" charset="-122"/>
              </a:rPr>
              <a:t>采样不同的候选</a:t>
            </a:r>
            <a:r>
              <a:rPr lang="zh-CN" altLang="en-US" sz="2400" dirty="0">
                <a:latin typeface="宋体" panose="02010600030101010101" pitchFamily="2" charset="-122"/>
                <a:ea typeface="宋体" panose="02010600030101010101" pitchFamily="2" charset="-122"/>
              </a:rPr>
              <a:t>译文</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把这些不同的译文再交给自回归翻译模型来评分，选择一个最好的结果作为最终的结果</a:t>
            </a:r>
            <a:r>
              <a:rPr lang="en-US" altLang="zh-CN" sz="2400" dirty="0">
                <a:latin typeface="宋体" panose="02010600030101010101" pitchFamily="2" charset="-122"/>
                <a:ea typeface="宋体" panose="02010600030101010101" pitchFamily="2" charset="-122"/>
              </a:rPr>
              <a:t>。</a:t>
            </a:r>
            <a:endParaRPr lang="en-US" altLang="zh-CN" sz="2400" b="0" i="0" u="none" strike="noStrike" baseline="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dirty="0">
              <a:latin typeface="NimbusRomNo9L-Medi"/>
            </a:endParaRPr>
          </a:p>
          <a:p>
            <a:pPr fontAlgn="auto">
              <a:lnSpc>
                <a:spcPct val="150000"/>
              </a:lnSpc>
            </a:pPr>
            <a:endParaRPr lang="en-US" altLang="zh-CN" sz="2400" dirty="0"/>
          </a:p>
          <a:p>
            <a:pPr fontAlgn="auto">
              <a:lnSpc>
                <a:spcPct val="150000"/>
              </a:lnSpc>
            </a:pPr>
            <a:endParaRPr lang="zh-CN" altLang="en-US"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2. Seq-KD: </a:t>
            </a:r>
            <a:r>
              <a:rPr lang="zh-CN" altLang="en-US" sz="2400" dirty="0">
                <a:latin typeface="宋体" panose="02010600030101010101" pitchFamily="2" charset="-122"/>
                <a:ea typeface="宋体" panose="02010600030101010101" pitchFamily="2" charset="-122"/>
              </a:rPr>
              <a:t>句子级别的知识蒸馏，即先用原始的数据集训练一个自回归模型，然后将原始数据集中的译文替换为自回归模型生成的译文。</a:t>
            </a:r>
          </a:p>
          <a:p>
            <a:pPr algn="l">
              <a:lnSpc>
                <a:spcPct val="150000"/>
              </a:lnSpc>
            </a:pPr>
            <a:endParaRPr lang="en-US" altLang="zh-CN"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064CCE7-9AB8-534F-B56E-254C2CA93275}"/>
              </a:ext>
            </a:extLst>
          </p:cNvPr>
          <p:cNvPicPr>
            <a:picLocks noChangeAspect="1"/>
          </p:cNvPicPr>
          <p:nvPr/>
        </p:nvPicPr>
        <p:blipFill>
          <a:blip r:embed="rId3"/>
          <a:stretch>
            <a:fillRect/>
          </a:stretch>
        </p:blipFill>
        <p:spPr>
          <a:xfrm>
            <a:off x="1712808" y="2755951"/>
            <a:ext cx="8766384" cy="8641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257300" y="1558290"/>
            <a:ext cx="9677400" cy="2407920"/>
          </a:xfrm>
          <a:prstGeom prst="rect">
            <a:avLst/>
          </a:prstGeom>
        </p:spPr>
      </p:pic>
      <p:sp>
        <p:nvSpPr>
          <p:cNvPr id="7" name="文本框 6"/>
          <p:cNvSpPr txBox="1"/>
          <p:nvPr/>
        </p:nvSpPr>
        <p:spPr>
          <a:xfrm>
            <a:off x="5113020" y="4569142"/>
            <a:ext cx="1965960" cy="460375"/>
          </a:xfrm>
          <a:prstGeom prst="rect">
            <a:avLst/>
          </a:prstGeom>
          <a:noFill/>
        </p:spPr>
        <p:txBody>
          <a:bodyPr wrap="square" rtlCol="0" anchor="t">
            <a:spAutoFit/>
          </a:bodyPr>
          <a:lstStyle/>
          <a:p>
            <a:r>
              <a:rPr lang="en-US" altLang="zh-CN" sz="2400" b="1" dirty="0"/>
              <a:t>EMNLP 2019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p:cNvSpPr txBox="1"/>
          <p:nvPr/>
        </p:nvSpPr>
        <p:spPr>
          <a:xfrm>
            <a:off x="179999" y="171500"/>
            <a:ext cx="9783033" cy="460375"/>
          </a:xfrm>
          <a:prstGeom prst="rect">
            <a:avLst/>
          </a:prstGeom>
          <a:noFill/>
        </p:spPr>
        <p:txBody>
          <a:bodyPr wrap="square" rtlCol="0">
            <a:spAutoFit/>
          </a:bodyPr>
          <a:lstStyle/>
          <a:p>
            <a:r>
              <a:rPr kumimoji="1" lang="en-US" altLang="zh-CN" sz="2400" b="1" dirty="0">
                <a:solidFill>
                  <a:srgbClr val="2E67C5"/>
                </a:solidFill>
                <a:latin typeface="微软雅黑" panose="020B0503020204020204" pitchFamily="34" charset="-122"/>
                <a:ea typeface="微软雅黑" panose="020B0503020204020204" pitchFamily="34" charset="-122"/>
              </a:rPr>
              <a:t>Motivation</a:t>
            </a:r>
            <a:endParaRPr kumimoji="1" lang="zh-CN" altLang="en-US" sz="2400" b="1" dirty="0">
              <a:solidFill>
                <a:srgbClr val="2E67C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08114" y="1468873"/>
            <a:ext cx="10575771" cy="4468018"/>
          </a:xfrm>
          <a:prstGeom prst="rect">
            <a:avLst/>
          </a:prstGeom>
          <a:noFill/>
        </p:spPr>
        <p:txBody>
          <a:bodyPr wrap="square" rtlCol="0">
            <a:spAutoFit/>
          </a:bodyPr>
          <a:lstStyle/>
          <a:p>
            <a:pPr marL="457200" indent="-457200" algn="just" fontAlgn="auto">
              <a:lnSpc>
                <a:spcPct val="150000"/>
              </a:lnSpc>
              <a:buAutoNum type="arabicPeriod"/>
            </a:pPr>
            <a:r>
              <a:rPr lang="zh-CN" altLang="en-US" sz="2400" b="1" i="0" dirty="0">
                <a:solidFill>
                  <a:srgbClr val="2A2B2E"/>
                </a:solidFill>
                <a:effectLst/>
                <a:latin typeface="宋体" panose="02010600030101010101" pitchFamily="2" charset="-122"/>
                <a:ea typeface="宋体" panose="02010600030101010101" pitchFamily="2" charset="-122"/>
              </a:rPr>
              <a:t>以前的训练过程很难捕获目标句子</a:t>
            </a:r>
            <a:r>
              <a:rPr lang="en-US" altLang="zh-CN" sz="2400" b="1" i="0" dirty="0">
                <a:solidFill>
                  <a:srgbClr val="2A2B2E"/>
                </a:solidFill>
                <a:effectLst/>
                <a:latin typeface="宋体" panose="02010600030101010101" pitchFamily="2" charset="-122"/>
                <a:ea typeface="宋体" panose="02010600030101010101" pitchFamily="2" charset="-122"/>
              </a:rPr>
              <a:t>token</a:t>
            </a:r>
            <a:r>
              <a:rPr lang="zh-CN" altLang="en-US" sz="2400" b="1" i="0" dirty="0">
                <a:solidFill>
                  <a:srgbClr val="2A2B2E"/>
                </a:solidFill>
                <a:effectLst/>
                <a:latin typeface="宋体" panose="02010600030101010101" pitchFamily="2" charset="-122"/>
                <a:ea typeface="宋体" panose="02010600030101010101" pitchFamily="2" charset="-122"/>
              </a:rPr>
              <a:t>之间的关系。</a:t>
            </a:r>
            <a:endParaRPr lang="en-US" altLang="zh-CN" sz="2400" b="1" i="0" dirty="0">
              <a:solidFill>
                <a:srgbClr val="2A2B2E"/>
              </a:solidFill>
              <a:effectLst/>
              <a:latin typeface="宋体" panose="02010600030101010101" pitchFamily="2" charset="-122"/>
              <a:ea typeface="宋体" panose="02010600030101010101" pitchFamily="2" charset="-122"/>
            </a:endParaRPr>
          </a:p>
          <a:p>
            <a:pPr marL="457200" indent="-457200" algn="just" fontAlgn="auto">
              <a:lnSpc>
                <a:spcPct val="150000"/>
              </a:lnSpc>
              <a:buAutoNum type="arabicPeriod"/>
            </a:pPr>
            <a:endParaRPr lang="en-US" altLang="zh-CN" sz="2400" dirty="0">
              <a:solidFill>
                <a:srgbClr val="2A2B2E"/>
              </a:solidFill>
              <a:latin typeface="PingFang SC"/>
              <a:cs typeface="Times New Roman" panose="02020603050405020304" pitchFamily="18" charset="0"/>
            </a:endParaRPr>
          </a:p>
          <a:p>
            <a:pPr marL="457200" indent="-457200" algn="just" fontAlgn="auto">
              <a:lnSpc>
                <a:spcPct val="150000"/>
              </a:lnSpc>
              <a:buAutoNum type="arabicPeriod"/>
            </a:pPr>
            <a:r>
              <a:rPr lang="zh-CN" altLang="en-US" sz="2400" b="1" dirty="0">
                <a:solidFill>
                  <a:srgbClr val="2A2B2E"/>
                </a:solidFill>
                <a:latin typeface="宋体" panose="02010600030101010101" pitchFamily="2" charset="-122"/>
                <a:ea typeface="宋体" panose="02010600030101010101" pitchFamily="2" charset="-122"/>
              </a:rPr>
              <a:t>推理过程只通过一次解码生成整个句子，很难产生正确的结果。</a:t>
            </a:r>
            <a:endParaRPr lang="en-US" altLang="zh-CN" sz="2400" b="1" dirty="0">
              <a:solidFill>
                <a:srgbClr val="2A2B2E"/>
              </a:solidFill>
              <a:latin typeface="宋体" panose="02010600030101010101" pitchFamily="2" charset="-122"/>
              <a:ea typeface="宋体" panose="02010600030101010101" pitchFamily="2" charset="-122"/>
            </a:endParaRPr>
          </a:p>
          <a:p>
            <a:pPr marL="457200" indent="-457200" algn="just" fontAlgn="auto">
              <a:lnSpc>
                <a:spcPct val="150000"/>
              </a:lnSpc>
              <a:buAutoNum type="arabicPeriod"/>
            </a:pPr>
            <a:endParaRPr lang="en-US" altLang="zh-CN" sz="2400" dirty="0">
              <a:latin typeface="Times New Roman" panose="02020603050405020304" pitchFamily="18" charset="0"/>
              <a:cs typeface="Times New Roman" panose="02020603050405020304" pitchFamily="18" charset="0"/>
            </a:endParaRPr>
          </a:p>
          <a:p>
            <a:pPr marL="457200" indent="-457200" algn="just" fontAlgn="auto">
              <a:lnSpc>
                <a:spcPct val="150000"/>
              </a:lnSpc>
              <a:buAutoNum type="arabicPeriod"/>
            </a:pPr>
            <a:r>
              <a:rPr lang="zh-CN" altLang="en-US" sz="2400" b="1" dirty="0">
                <a:solidFill>
                  <a:srgbClr val="2A2B2E"/>
                </a:solidFill>
                <a:latin typeface="宋体" panose="02010600030101010101" pitchFamily="2" charset="-122"/>
                <a:ea typeface="宋体" panose="02010600030101010101" pitchFamily="2" charset="-122"/>
              </a:rPr>
              <a:t>基于迭代的生成方式可以不断地修正生成的结果。</a:t>
            </a:r>
            <a:endParaRPr lang="en-US" altLang="zh-CN" sz="2400" b="1" dirty="0">
              <a:solidFill>
                <a:srgbClr val="2A2B2E"/>
              </a:solidFill>
              <a:latin typeface="宋体" panose="02010600030101010101" pitchFamily="2" charset="-122"/>
              <a:ea typeface="宋体" panose="02010600030101010101" pitchFamily="2" charset="-122"/>
            </a:endParaRPr>
          </a:p>
          <a:p>
            <a:pPr marL="457200" indent="-457200" algn="just" fontAlgn="auto">
              <a:lnSpc>
                <a:spcPct val="150000"/>
              </a:lnSpc>
              <a:buAutoNum type="arabicPeriod"/>
            </a:pPr>
            <a:endParaRPr lang="en-US" altLang="zh-CN" sz="2400" dirty="0">
              <a:latin typeface="Times New Roman" panose="02020603050405020304" pitchFamily="18" charset="0"/>
              <a:cs typeface="Times New Roman" panose="02020603050405020304" pitchFamily="18" charset="0"/>
            </a:endParaRPr>
          </a:p>
          <a:p>
            <a:pPr marL="457200" indent="-457200" algn="l" fontAlgn="auto">
              <a:lnSpc>
                <a:spcPct val="150000"/>
              </a:lnSpc>
              <a:buAutoNum type="arabicPeriod"/>
            </a:pPr>
            <a:endParaRPr lang="en-US" altLang="zh-CN" sz="2400" dirty="0"/>
          </a:p>
          <a:p>
            <a:pPr algn="l" fontAlgn="auto">
              <a:lnSpc>
                <a:spcPct val="150000"/>
              </a:lnSpc>
            </a:pPr>
            <a:endParaRPr lang="en-US"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文本框 84"/>
          <p:cNvSpPr txBox="1"/>
          <p:nvPr/>
        </p:nvSpPr>
        <p:spPr>
          <a:xfrm>
            <a:off x="179999" y="171500"/>
            <a:ext cx="9783033" cy="460375"/>
          </a:xfrm>
          <a:prstGeom prst="rect">
            <a:avLst/>
          </a:prstGeom>
          <a:noFill/>
        </p:spPr>
        <p:txBody>
          <a:bodyPr wrap="square" rtlCol="0">
            <a:spAutoFit/>
          </a:bodyPr>
          <a:lstStyle/>
          <a:p>
            <a:r>
              <a:rPr kumimoji="1" lang="en-US" sz="2400" b="1" dirty="0">
                <a:solidFill>
                  <a:srgbClr val="2E67C5"/>
                </a:solidFill>
                <a:latin typeface="微软雅黑" panose="020B0503020204020204" pitchFamily="34" charset="-122"/>
                <a:ea typeface="微软雅黑" panose="020B0503020204020204" pitchFamily="34" charset="-122"/>
              </a:rPr>
              <a:t>CMLM</a:t>
            </a:r>
            <a:endParaRPr kumimoji="1" sz="2400" b="1" dirty="0">
              <a:solidFill>
                <a:srgbClr val="2E67C5"/>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F93BF10-A7F6-943F-DFB8-020FECBE729D}"/>
              </a:ext>
            </a:extLst>
          </p:cNvPr>
          <p:cNvPicPr>
            <a:picLocks noChangeAspect="1"/>
          </p:cNvPicPr>
          <p:nvPr/>
        </p:nvPicPr>
        <p:blipFill>
          <a:blip r:embed="rId3"/>
          <a:stretch>
            <a:fillRect/>
          </a:stretch>
        </p:blipFill>
        <p:spPr>
          <a:xfrm>
            <a:off x="1196340" y="4569066"/>
            <a:ext cx="9799320" cy="1653540"/>
          </a:xfrm>
          <a:prstGeom prst="rect">
            <a:avLst/>
          </a:prstGeom>
        </p:spPr>
      </p:pic>
      <p:sp>
        <p:nvSpPr>
          <p:cNvPr id="6" name="文本框 5">
            <a:extLst>
              <a:ext uri="{FF2B5EF4-FFF2-40B4-BE49-F238E27FC236}">
                <a16:creationId xmlns:a16="http://schemas.microsoft.com/office/drawing/2014/main" id="{3A035DF9-DC8C-BBA8-BF03-5D8154FB5AE4}"/>
              </a:ext>
            </a:extLst>
          </p:cNvPr>
          <p:cNvSpPr txBox="1"/>
          <p:nvPr/>
        </p:nvSpPr>
        <p:spPr>
          <a:xfrm>
            <a:off x="454343" y="1342921"/>
            <a:ext cx="6097904" cy="523220"/>
          </a:xfrm>
          <a:prstGeom prst="rect">
            <a:avLst/>
          </a:prstGeom>
          <a:noFill/>
        </p:spPr>
        <p:txBody>
          <a:bodyPr wrap="square">
            <a:spAutoFit/>
          </a:bodyPr>
          <a:lstStyle/>
          <a:p>
            <a:r>
              <a:rPr lang="zh-CN" altLang="en-US" sz="2800" b="1" dirty="0">
                <a:effectLst/>
                <a:latin typeface="宋体" panose="02010600030101010101" pitchFamily="2" charset="-122"/>
                <a:ea typeface="宋体" panose="02010600030101010101" pitchFamily="2" charset="-122"/>
                <a:cs typeface="Times New Roman" panose="02020603050405020304" pitchFamily="18" charset="0"/>
              </a:rPr>
              <a:t>训练</a:t>
            </a:r>
            <a:r>
              <a:rPr lang="en-US" altLang="zh-CN" sz="2800" b="1" dirty="0">
                <a:effectLst/>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2ECF0FEE-B33B-52FC-ABDC-1C72A12FA642}"/>
              </a:ext>
            </a:extLst>
          </p:cNvPr>
          <p:cNvPicPr>
            <a:picLocks noChangeAspect="1"/>
          </p:cNvPicPr>
          <p:nvPr/>
        </p:nvPicPr>
        <p:blipFill>
          <a:blip r:embed="rId4"/>
          <a:stretch>
            <a:fillRect/>
          </a:stretch>
        </p:blipFill>
        <p:spPr>
          <a:xfrm>
            <a:off x="8375153" y="1150220"/>
            <a:ext cx="3233473" cy="3005345"/>
          </a:xfrm>
          <a:prstGeom prst="rect">
            <a:avLst/>
          </a:prstGeom>
        </p:spPr>
      </p:pic>
      <p:pic>
        <p:nvPicPr>
          <p:cNvPr id="10" name="图片 9">
            <a:extLst>
              <a:ext uri="{FF2B5EF4-FFF2-40B4-BE49-F238E27FC236}">
                <a16:creationId xmlns:a16="http://schemas.microsoft.com/office/drawing/2014/main" id="{B8B2F4DD-08EF-2DEE-FE66-9302F3C45F38}"/>
              </a:ext>
            </a:extLst>
          </p:cNvPr>
          <p:cNvPicPr>
            <a:picLocks noChangeAspect="1"/>
          </p:cNvPicPr>
          <p:nvPr/>
        </p:nvPicPr>
        <p:blipFill>
          <a:blip r:embed="rId5"/>
          <a:stretch>
            <a:fillRect/>
          </a:stretch>
        </p:blipFill>
        <p:spPr>
          <a:xfrm>
            <a:off x="2173945" y="1150220"/>
            <a:ext cx="5402217" cy="1059097"/>
          </a:xfrm>
          <a:prstGeom prst="rect">
            <a:avLst/>
          </a:prstGeom>
        </p:spPr>
      </p:pic>
      <p:sp>
        <p:nvSpPr>
          <p:cNvPr id="11" name="文本框 10">
            <a:extLst>
              <a:ext uri="{FF2B5EF4-FFF2-40B4-BE49-F238E27FC236}">
                <a16:creationId xmlns:a16="http://schemas.microsoft.com/office/drawing/2014/main" id="{4037132F-BCB4-AA0B-AE32-AAF60EF8457B}"/>
              </a:ext>
            </a:extLst>
          </p:cNvPr>
          <p:cNvSpPr txBox="1"/>
          <p:nvPr/>
        </p:nvSpPr>
        <p:spPr>
          <a:xfrm>
            <a:off x="454343" y="2236132"/>
            <a:ext cx="6097904" cy="523220"/>
          </a:xfrm>
          <a:prstGeom prst="rect">
            <a:avLst/>
          </a:prstGeom>
          <a:noFill/>
        </p:spPr>
        <p:txBody>
          <a:bodyPr wrap="square">
            <a:spAutoFit/>
          </a:bodyPr>
          <a:lstStyle/>
          <a:p>
            <a:r>
              <a:rPr lang="zh-CN" altLang="en-US" sz="2800" b="1" dirty="0">
                <a:effectLst/>
                <a:latin typeface="宋体" panose="02010600030101010101" pitchFamily="2" charset="-122"/>
                <a:ea typeface="宋体" panose="02010600030101010101" pitchFamily="2" charset="-122"/>
                <a:cs typeface="Times New Roman" panose="02020603050405020304" pitchFamily="18" charset="0"/>
              </a:rPr>
              <a:t>推理</a:t>
            </a:r>
            <a:r>
              <a:rPr lang="en-US" altLang="zh-CN" sz="2800" b="1"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8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0EF48629-572B-6B29-0688-2F897879AE9A}"/>
              </a:ext>
            </a:extLst>
          </p:cNvPr>
          <p:cNvSpPr txBox="1"/>
          <p:nvPr/>
        </p:nvSpPr>
        <p:spPr>
          <a:xfrm>
            <a:off x="1374953" y="2902650"/>
            <a:ext cx="7393124" cy="559769"/>
          </a:xfrm>
          <a:prstGeom prst="rect">
            <a:avLst/>
          </a:prstGeom>
          <a:noFill/>
        </p:spPr>
        <p:txBody>
          <a:bodyPr wrap="square">
            <a:spAutoFit/>
          </a:bodyPr>
          <a:lstStyle/>
          <a:p>
            <a:pPr algn="l">
              <a:lnSpc>
                <a:spcPct val="150000"/>
              </a:lnSpc>
            </a:pPr>
            <a:r>
              <a:rPr lang="zh-CN" altLang="en-US" sz="2400" b="1" i="0" dirty="0">
                <a:solidFill>
                  <a:srgbClr val="2A2B2E"/>
                </a:solidFill>
                <a:effectLst/>
                <a:latin typeface="宋体" panose="02010600030101010101" pitchFamily="2" charset="-122"/>
                <a:ea typeface="宋体" panose="02010600030101010101" pitchFamily="2" charset="-122"/>
              </a:rPr>
              <a:t>对于每次迭代，屏蔽概率最低的</a:t>
            </a:r>
            <a:r>
              <a:rPr lang="en-US" altLang="zh-CN" sz="2400" b="1" i="0" dirty="0">
                <a:solidFill>
                  <a:srgbClr val="2A2B2E"/>
                </a:solidFill>
                <a:effectLst/>
                <a:latin typeface="宋体" panose="02010600030101010101" pitchFamily="2" charset="-122"/>
                <a:ea typeface="宋体" panose="02010600030101010101" pitchFamily="2" charset="-122"/>
              </a:rPr>
              <a:t>n</a:t>
            </a:r>
            <a:r>
              <a:rPr lang="zh-CN" altLang="en-US" sz="2400" b="1" i="0" dirty="0">
                <a:solidFill>
                  <a:srgbClr val="2A2B2E"/>
                </a:solidFill>
                <a:effectLst/>
                <a:latin typeface="宋体" panose="02010600030101010101" pitchFamily="2" charset="-122"/>
                <a:ea typeface="宋体" panose="02010600030101010101" pitchFamily="2" charset="-122"/>
              </a:rPr>
              <a:t>个标记。</a:t>
            </a: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719A152E-2E4A-8338-A7C7-9089311A69B1}"/>
              </a:ext>
            </a:extLst>
          </p:cNvPr>
          <p:cNvPicPr>
            <a:picLocks noChangeAspect="1"/>
          </p:cNvPicPr>
          <p:nvPr/>
        </p:nvPicPr>
        <p:blipFill>
          <a:blip r:embed="rId6"/>
          <a:stretch>
            <a:fillRect/>
          </a:stretch>
        </p:blipFill>
        <p:spPr>
          <a:xfrm>
            <a:off x="1462412" y="3706444"/>
            <a:ext cx="1577800" cy="516542"/>
          </a:xfrm>
          <a:prstGeom prst="rect">
            <a:avLst/>
          </a:prstGeom>
        </p:spPr>
      </p:pic>
      <p:sp>
        <p:nvSpPr>
          <p:cNvPr id="19" name="文本框 18">
            <a:extLst>
              <a:ext uri="{FF2B5EF4-FFF2-40B4-BE49-F238E27FC236}">
                <a16:creationId xmlns:a16="http://schemas.microsoft.com/office/drawing/2014/main" id="{32DB51A7-F609-6E80-F57E-51C34EE36A74}"/>
              </a:ext>
            </a:extLst>
          </p:cNvPr>
          <p:cNvSpPr txBox="1"/>
          <p:nvPr/>
        </p:nvSpPr>
        <p:spPr>
          <a:xfrm>
            <a:off x="3503295" y="3795861"/>
            <a:ext cx="609790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T</a:t>
            </a:r>
            <a:r>
              <a:rPr lang="zh-CN" altLang="en-US"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总迭代次数</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212,&quot;width&quot;:10056}"/>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536,&quot;width&quot;:1628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821</TotalTime>
  <Words>443</Words>
  <Application>Microsoft Office PowerPoint</Application>
  <PresentationFormat>宽屏</PresentationFormat>
  <Paragraphs>105</Paragraphs>
  <Slides>27</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27</vt:i4>
      </vt:variant>
    </vt:vector>
  </HeadingPairs>
  <TitlesOfParts>
    <vt:vector size="36" baseType="lpstr">
      <vt:lpstr>NimbusRomNo9L-Medi</vt:lpstr>
      <vt:lpstr>PingFang SC</vt:lpstr>
      <vt:lpstr>等线</vt:lpstr>
      <vt:lpstr>宋体</vt:lpstr>
      <vt:lpstr>微软雅黑</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Huanran</cp:lastModifiedBy>
  <cp:revision>1009</cp:revision>
  <dcterms:created xsi:type="dcterms:W3CDTF">2018-03-05T07:17:00Z</dcterms:created>
  <dcterms:modified xsi:type="dcterms:W3CDTF">2023-06-09T02:18:18Z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CFB4299530FD47208DF7C39968706960</vt:lpwstr>
  </property>
  <property fmtid="{D5CDD505-2E9C-101B-9397-08002B2CF9AE}" pid="3" name="KSOProductBuildVer">
    <vt:lpwstr>2052-11.1.0.11194</vt:lpwstr>
  </property>
</Properties>
</file>