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11" r:id="rId2"/>
    <p:sldId id="325" r:id="rId3"/>
    <p:sldId id="327" r:id="rId4"/>
    <p:sldId id="353" r:id="rId5"/>
    <p:sldId id="328" r:id="rId6"/>
    <p:sldId id="334" r:id="rId7"/>
    <p:sldId id="335" r:id="rId8"/>
    <p:sldId id="336" r:id="rId9"/>
    <p:sldId id="337" r:id="rId10"/>
    <p:sldId id="329" r:id="rId11"/>
    <p:sldId id="330" r:id="rId12"/>
    <p:sldId id="331" r:id="rId13"/>
    <p:sldId id="338" r:id="rId14"/>
    <p:sldId id="347" r:id="rId15"/>
    <p:sldId id="339" r:id="rId16"/>
    <p:sldId id="349" r:id="rId17"/>
    <p:sldId id="350" r:id="rId18"/>
    <p:sldId id="342" r:id="rId19"/>
    <p:sldId id="343" r:id="rId20"/>
    <p:sldId id="340" r:id="rId21"/>
    <p:sldId id="351" r:id="rId22"/>
    <p:sldId id="344" r:id="rId23"/>
    <p:sldId id="345" r:id="rId24"/>
    <p:sldId id="341" r:id="rId25"/>
    <p:sldId id="332" r:id="rId26"/>
    <p:sldId id="352" r:id="rId27"/>
    <p:sldId id="333" r:id="rId28"/>
    <p:sldId id="322" r:id="rId29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4">
          <p15:clr>
            <a:srgbClr val="A4A3A4"/>
          </p15:clr>
        </p15:guide>
        <p15:guide id="2" orient="horz" pos="3038">
          <p15:clr>
            <a:srgbClr val="A4A3A4"/>
          </p15:clr>
        </p15:guide>
        <p15:guide id="3" orient="horz" pos="1542">
          <p15:clr>
            <a:srgbClr val="A4A3A4"/>
          </p15:clr>
        </p15:guide>
        <p15:guide id="4" pos="1474">
          <p15:clr>
            <a:srgbClr val="A4A3A4"/>
          </p15:clr>
        </p15:guide>
        <p15:guide id="5" orient="horz" pos="1452">
          <p15:clr>
            <a:srgbClr val="A4A3A4"/>
          </p15:clr>
        </p15:guide>
        <p15:guide id="6" orient="horz" pos="2494">
          <p15:clr>
            <a:srgbClr val="A4A3A4"/>
          </p15:clr>
        </p15:guide>
        <p15:guide id="7" pos="2650">
          <p15:clr>
            <a:srgbClr val="A4A3A4"/>
          </p15:clr>
        </p15:guide>
        <p15:guide id="8" orient="horz" pos="2066">
          <p15:clr>
            <a:srgbClr val="A4A3A4"/>
          </p15:clr>
        </p15:guide>
        <p15:guide id="9" orient="horz" pos="18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1"/>
    <p:restoredTop sz="90335"/>
  </p:normalViewPr>
  <p:slideViewPr>
    <p:cSldViewPr snapToGrid="0" snapToObjects="1">
      <p:cViewPr varScale="1">
        <p:scale>
          <a:sx n="135" d="100"/>
          <a:sy n="135" d="100"/>
        </p:scale>
        <p:origin x="656" y="168"/>
      </p:cViewPr>
      <p:guideLst>
        <p:guide pos="5534"/>
        <p:guide orient="horz" pos="3038"/>
        <p:guide orient="horz" pos="1542"/>
        <p:guide pos="1474"/>
        <p:guide orient="horz" pos="1452"/>
        <p:guide orient="horz" pos="2494"/>
        <p:guide pos="2650"/>
        <p:guide orient="horz" pos="2066"/>
        <p:guide orient="horz" pos="18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FE2BA52-D7A9-4E6D-6116-522AAF1913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459E52-F800-5399-57C9-3B1E3D834B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99D85-20C7-9B48-BF94-A6953D21AE9D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35320E-C608-9568-64AD-B154A3D100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4B7732-4B08-57C0-745D-35A4D23B4D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A29EE-C957-A44C-B96A-B81BEC4E31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3957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63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首先作者设计了语义上等价但表达不同的</a:t>
            </a:r>
            <a:r>
              <a:rPr kumimoji="1" lang="en-US" altLang="zh-CN"/>
              <a:t>prompt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7297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数值化表示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40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5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1.Z</a:t>
            </a:r>
            <a:r>
              <a:rPr kumimoji="1" lang="zh-CN" altLang="en-US" dirty="0"/>
              <a:t>能阻断所有伪路径 </a:t>
            </a:r>
            <a:r>
              <a:rPr kumimoji="1" lang="en-US" altLang="zh-CN" dirty="0"/>
              <a:t>2.z</a:t>
            </a:r>
            <a:r>
              <a:rPr kumimoji="1" lang="zh-CN" altLang="en-US" dirty="0"/>
              <a:t>能保持所有</a:t>
            </a:r>
            <a:r>
              <a:rPr kumimoji="1" lang="en-US" altLang="zh-CN" dirty="0"/>
              <a:t>X</a:t>
            </a:r>
            <a:r>
              <a:rPr kumimoji="1" lang="zh-CN" altLang="en-US" dirty="0"/>
              <a:t>到</a:t>
            </a:r>
            <a:r>
              <a:rPr kumimoji="1" lang="en-US" altLang="zh-CN" dirty="0"/>
              <a:t>Y</a:t>
            </a:r>
            <a:r>
              <a:rPr kumimoji="1" lang="zh-CN" altLang="en-US" dirty="0"/>
              <a:t>的路径不变 </a:t>
            </a:r>
            <a:r>
              <a:rPr kumimoji="1" lang="en-US" altLang="zh-CN" dirty="0"/>
              <a:t>3.</a:t>
            </a:r>
            <a:r>
              <a:rPr kumimoji="1" lang="zh-CN" altLang="en-US" dirty="0"/>
              <a:t>以</a:t>
            </a:r>
            <a:r>
              <a:rPr kumimoji="1" lang="en-US" altLang="zh-CN" dirty="0"/>
              <a:t>z</a:t>
            </a:r>
            <a:r>
              <a:rPr kumimoji="1" lang="zh-CN" altLang="en-US" dirty="0"/>
              <a:t>为条件不会产生新的路径。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23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verbalize</a:t>
            </a:r>
            <a:r>
              <a:rPr kumimoji="1" lang="zh-CN" altLang="en-US" dirty="0"/>
              <a:t>给定的情况下评估模型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68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46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3875910"/>
            <a:ext cx="1338221" cy="43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5F20FC-8F3E-FE74-7CFC-04FC8FC13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03" y="1308864"/>
            <a:ext cx="6475165" cy="19980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CCD2FB3-FDEE-386E-35A8-F25390610DDA}"/>
              </a:ext>
            </a:extLst>
          </p:cNvPr>
          <p:cNvSpPr txBox="1"/>
          <p:nvPr/>
        </p:nvSpPr>
        <p:spPr>
          <a:xfrm>
            <a:off x="4411744" y="3830300"/>
            <a:ext cx="1158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51255901110</a:t>
            </a:r>
          </a:p>
          <a:p>
            <a:pPr algn="ctr"/>
            <a:r>
              <a:rPr kumimoji="1" lang="zh-CN" alt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白耿龙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5063" y="977477"/>
            <a:ext cx="7053873" cy="43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Backdoor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Path Corresponds to Bias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35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F9231BA6-DEE5-67F3-9991-4CECEF8DF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97" y="1415546"/>
            <a:ext cx="6222404" cy="24657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072ADE1-F076-E8A9-7AE4-EB73F5657F41}"/>
              </a:ext>
            </a:extLst>
          </p:cNvPr>
          <p:cNvSpPr txBox="1"/>
          <p:nvPr/>
        </p:nvSpPr>
        <p:spPr>
          <a:xfrm>
            <a:off x="542393" y="4000511"/>
            <a:ext cx="8454462" cy="115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正确的因果路径：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-&gt; I -&gt; E</a:t>
            </a:r>
          </a:p>
          <a:p>
            <a:pPr algn="just">
              <a:lnSpc>
                <a:spcPct val="150000"/>
              </a:lnSpc>
            </a:pP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后门路径：节点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和节点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之间，以指向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的箭头（进入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的后门）开始的非因果路径。</a:t>
            </a:r>
            <a:endParaRPr kumimoji="1" lang="en-US" altLang="zh-CN" sz="1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SCM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可以发现，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-&gt; E 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存在的三条后门路径会混淆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的因果效应，引入虚假的相关性。</a:t>
            </a:r>
            <a:endParaRPr kumimoji="1" lang="en-US" altLang="zh-CN" sz="1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5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5063" y="977477"/>
            <a:ext cx="7053873" cy="43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Prompt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Preference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Bias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35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A513D020-445F-4971-2C13-C54B84A0F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95" y="1712838"/>
            <a:ext cx="2570763" cy="29181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A0AEA10-EB84-24F0-DB8E-A46762F8930E}"/>
              </a:ext>
            </a:extLst>
          </p:cNvPr>
          <p:cNvSpPr txBox="1"/>
          <p:nvPr/>
        </p:nvSpPr>
        <p:spPr>
          <a:xfrm>
            <a:off x="4123824" y="1822607"/>
            <a:ext cx="4517255" cy="263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在基于提示的探测中，特定任务的预测器是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PLM M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结合提示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 (e.g. BERT +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was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born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in)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。然而，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PLMs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是在特定的文本语料上进行预训练的，因此必然会偏好与其预训练语料具有相同语言规律的提示语。这种提示偏好会混淆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PLMs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对性能的真实因果效应，即性能时受到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PLMs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的任务能力和提示偏好适合度的影响。</a:t>
            </a:r>
          </a:p>
        </p:txBody>
      </p:sp>
    </p:spTree>
    <p:extLst>
      <p:ext uri="{BB962C8B-B14F-4D97-AF65-F5344CB8AC3E}">
        <p14:creationId xmlns:p14="http://schemas.microsoft.com/office/powerpoint/2010/main" val="388570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941944"/>
            <a:ext cx="744191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Prompt preference leads to</a:t>
            </a:r>
            <a:r>
              <a:rPr kumimoji="1" lang="zh-CN" altLang="en-US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Inconsistent</a:t>
            </a:r>
            <a:r>
              <a:rPr kumimoji="1" lang="zh-CN" altLang="en-US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Performance </a:t>
            </a:r>
          </a:p>
        </p:txBody>
      </p:sp>
      <p:pic>
        <p:nvPicPr>
          <p:cNvPr id="4" name="图片 3" descr="图示, 形状, 箭头&#10;&#10;描述已自动生成">
            <a:extLst>
              <a:ext uri="{FF2B5EF4-FFF2-40B4-BE49-F238E27FC236}">
                <a16:creationId xmlns:a16="http://schemas.microsoft.com/office/drawing/2014/main" id="{B7DAE0B6-8A4A-70E4-F0F3-15A90E473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01" y="1600242"/>
            <a:ext cx="1905000" cy="3263900"/>
          </a:xfrm>
          <a:prstGeom prst="rect">
            <a:avLst/>
          </a:prstGeom>
        </p:spPr>
      </p:pic>
      <p:pic>
        <p:nvPicPr>
          <p:cNvPr id="6" name="图片 5" descr="图形用户界面&#10;&#10;中度可信度描述已自动生成">
            <a:extLst>
              <a:ext uri="{FF2B5EF4-FFF2-40B4-BE49-F238E27FC236}">
                <a16:creationId xmlns:a16="http://schemas.microsoft.com/office/drawing/2014/main" id="{B4F58C92-AA54-5873-2353-9863AE464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50" y="2573894"/>
            <a:ext cx="4888600" cy="229024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37E0ABC-88BB-BB4F-DF6B-E7B0877D9031}"/>
              </a:ext>
            </a:extLst>
          </p:cNvPr>
          <p:cNvSpPr txBox="1"/>
          <p:nvPr/>
        </p:nvSpPr>
        <p:spPr>
          <a:xfrm>
            <a:off x="3600450" y="1995319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设计语义上等价但表达不同的</a:t>
            </a:r>
            <a:r>
              <a:rPr kumimoji="1"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prompts</a:t>
            </a:r>
            <a:endParaRPr kumimoji="1" lang="zh-CN" altLang="en-US" sz="1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886720"/>
            <a:ext cx="744191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Prompt preference leads to</a:t>
            </a:r>
            <a:r>
              <a:rPr kumimoji="1" lang="zh-CN" altLang="en-US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Inconsistent</a:t>
            </a:r>
            <a:r>
              <a:rPr kumimoji="1" lang="zh-CN" altLang="en-US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Performance </a:t>
            </a:r>
          </a:p>
        </p:txBody>
      </p:sp>
      <p:pic>
        <p:nvPicPr>
          <p:cNvPr id="4" name="图片 3" descr="图示, 形状, 箭头&#10;&#10;描述已自动生成">
            <a:extLst>
              <a:ext uri="{FF2B5EF4-FFF2-40B4-BE49-F238E27FC236}">
                <a16:creationId xmlns:a16="http://schemas.microsoft.com/office/drawing/2014/main" id="{B7DAE0B6-8A4A-70E4-F0F3-15A90E473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01" y="1600242"/>
            <a:ext cx="1905000" cy="3263900"/>
          </a:xfrm>
          <a:prstGeom prst="rect">
            <a:avLst/>
          </a:prstGeom>
        </p:spPr>
      </p:pic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54A5FA8F-633B-A7B2-356D-75A3AA5B4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591" y="1743734"/>
            <a:ext cx="3689069" cy="316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6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975476"/>
            <a:ext cx="744191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Prompt preference leads to</a:t>
            </a:r>
            <a:r>
              <a:rPr kumimoji="1" lang="zh-CN" altLang="en-US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Inconsistent</a:t>
            </a:r>
            <a:r>
              <a:rPr kumimoji="1" lang="zh-CN" altLang="en-US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Performance </a:t>
            </a:r>
          </a:p>
        </p:txBody>
      </p:sp>
      <p:pic>
        <p:nvPicPr>
          <p:cNvPr id="4" name="图片 3" descr="图示, 形状, 箭头&#10;&#10;描述已自动生成">
            <a:extLst>
              <a:ext uri="{FF2B5EF4-FFF2-40B4-BE49-F238E27FC236}">
                <a16:creationId xmlns:a16="http://schemas.microsoft.com/office/drawing/2014/main" id="{B7DAE0B6-8A4A-70E4-F0F3-15A90E473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01" y="1600242"/>
            <a:ext cx="1905000" cy="3263900"/>
          </a:xfrm>
          <a:prstGeom prst="rect">
            <a:avLst/>
          </a:prstGeom>
        </p:spPr>
      </p:pic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D70B435F-A433-6267-1E1D-A5A069EBC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121" y="2050274"/>
            <a:ext cx="50927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0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938841"/>
            <a:ext cx="744191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Prompt preference leads to</a:t>
            </a:r>
            <a:r>
              <a:rPr kumimoji="1" lang="zh-CN" altLang="en-US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Inconsistent</a:t>
            </a:r>
            <a:r>
              <a:rPr kumimoji="1" lang="zh-CN" altLang="en-US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Performance </a:t>
            </a:r>
          </a:p>
        </p:txBody>
      </p:sp>
      <p:pic>
        <p:nvPicPr>
          <p:cNvPr id="4" name="图片 3" descr="图示, 形状, 箭头&#10;&#10;描述已自动生成">
            <a:extLst>
              <a:ext uri="{FF2B5EF4-FFF2-40B4-BE49-F238E27FC236}">
                <a16:creationId xmlns:a16="http://schemas.microsoft.com/office/drawing/2014/main" id="{B7DAE0B6-8A4A-70E4-F0F3-15A90E473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01" y="1600242"/>
            <a:ext cx="1905000" cy="3263900"/>
          </a:xfrm>
          <a:prstGeom prst="rect">
            <a:avLst/>
          </a:prstGeom>
        </p:spPr>
      </p:pic>
      <p:pic>
        <p:nvPicPr>
          <p:cNvPr id="6" name="图片 5" descr="图表, 条形图&#10;&#10;描述已自动生成">
            <a:extLst>
              <a:ext uri="{FF2B5EF4-FFF2-40B4-BE49-F238E27FC236}">
                <a16:creationId xmlns:a16="http://schemas.microsoft.com/office/drawing/2014/main" id="{2D1F840E-A924-2AC0-A18B-1D47307D0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877" y="1639493"/>
            <a:ext cx="4333174" cy="322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52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5063" y="977477"/>
            <a:ext cx="7053873" cy="43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Cause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of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Prompt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Preference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Bias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35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A513D020-445F-4971-2C13-C54B84A0F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95" y="1712838"/>
            <a:ext cx="2570763" cy="29181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A0AEA10-EB84-24F0-DB8E-A46762F8930E}"/>
              </a:ext>
            </a:extLst>
          </p:cNvPr>
          <p:cNvSpPr txBox="1"/>
          <p:nvPr/>
        </p:nvSpPr>
        <p:spPr>
          <a:xfrm>
            <a:off x="4571999" y="2010029"/>
            <a:ext cx="3683254" cy="2261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提示 </a:t>
            </a:r>
            <a:r>
              <a:rPr kumimoji="1" lang="en-US" altLang="zh-CN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PLM M 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都与</a:t>
            </a:r>
            <a:r>
              <a:rPr kumimoji="1" lang="zh-CN" altLang="en-US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语言分布 </a:t>
            </a:r>
            <a:r>
              <a:rPr kumimoji="1" lang="en-US" altLang="zh-CN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 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相关。</a:t>
            </a:r>
            <a:endParaRPr kumimoji="1" lang="en-US" altLang="zh-CN" sz="1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在 </a:t>
            </a:r>
            <a:r>
              <a:rPr kumimoji="1" lang="en-US" altLang="zh-CN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PLM M 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性能 </a:t>
            </a:r>
            <a:r>
              <a:rPr kumimoji="1" lang="en-US" altLang="zh-CN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之间存在 </a:t>
            </a:r>
            <a:r>
              <a:rPr kumimoji="1" lang="en-US" altLang="zh-CN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 ← C ← L → P → I → E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的后门路径。</a:t>
            </a:r>
            <a:endParaRPr kumimoji="1" lang="en-US" altLang="zh-CN" sz="1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后门路径会混淆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M→I→E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P→I→E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的影响。</a:t>
            </a:r>
            <a:endParaRPr kumimoji="1" lang="en-US" altLang="zh-CN" sz="1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628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0098" y="986051"/>
            <a:ext cx="7053873" cy="43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Instance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Verbalization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Bias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35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7041FA2F-7C43-8D57-5553-2FBDFB0BB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01" y="1660323"/>
            <a:ext cx="2544639" cy="29181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E07727E-48E6-A7D1-EB1C-7F8E0A53BE48}"/>
              </a:ext>
            </a:extLst>
          </p:cNvPr>
          <p:cNvSpPr txBox="1"/>
          <p:nvPr/>
        </p:nvSpPr>
        <p:spPr>
          <a:xfrm>
            <a:off x="4321189" y="2108295"/>
            <a:ext cx="3870959" cy="1892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探测数据中的一个实例可以被实例化为不同的自然语言表达式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(e.g., verbalize Q30 in 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Wikidata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into America or the U.S.)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，而不同的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PLM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可能由于提及覆盖率、表达式偏好等原因而偏好不同的实例化。</a:t>
            </a:r>
          </a:p>
        </p:txBody>
      </p:sp>
    </p:spTree>
    <p:extLst>
      <p:ext uri="{BB962C8B-B14F-4D97-AF65-F5344CB8AC3E}">
        <p14:creationId xmlns:p14="http://schemas.microsoft.com/office/powerpoint/2010/main" val="337838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862343"/>
            <a:ext cx="744191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Instance Verbalization Bring Unstable Prediction</a:t>
            </a:r>
          </a:p>
        </p:txBody>
      </p:sp>
      <p:pic>
        <p:nvPicPr>
          <p:cNvPr id="3" name="图片 2" descr="图片包含 游戏机, 钟表, 画&#10;&#10;描述已自动生成">
            <a:extLst>
              <a:ext uri="{FF2B5EF4-FFF2-40B4-BE49-F238E27FC236}">
                <a16:creationId xmlns:a16="http://schemas.microsoft.com/office/drawing/2014/main" id="{D290C76E-EE7A-6E47-6BA2-2FF27961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39" y="1600242"/>
            <a:ext cx="1981200" cy="3327400"/>
          </a:xfrm>
          <a:prstGeom prst="rect">
            <a:avLst/>
          </a:prstGeom>
        </p:spPr>
      </p:pic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DAD80F13-8D86-D19F-24D3-496F36AB3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477" y="1792488"/>
            <a:ext cx="4350384" cy="29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14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913172"/>
            <a:ext cx="744191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Instance Verbalization Bring Unstable Prediction</a:t>
            </a:r>
          </a:p>
        </p:txBody>
      </p:sp>
      <p:pic>
        <p:nvPicPr>
          <p:cNvPr id="3" name="图片 2" descr="图片包含 游戏机, 钟表, 画&#10;&#10;描述已自动生成">
            <a:extLst>
              <a:ext uri="{FF2B5EF4-FFF2-40B4-BE49-F238E27FC236}">
                <a16:creationId xmlns:a16="http://schemas.microsoft.com/office/drawing/2014/main" id="{D290C76E-EE7A-6E47-6BA2-2FF27961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39" y="1600242"/>
            <a:ext cx="1981200" cy="3327400"/>
          </a:xfrm>
          <a:prstGeom prst="rect">
            <a:avLst/>
          </a:prstGeom>
        </p:spPr>
      </p:pic>
      <p:pic>
        <p:nvPicPr>
          <p:cNvPr id="6" name="图片 5" descr="图表, 箱线图&#10;&#10;描述已自动生成">
            <a:extLst>
              <a:ext uri="{FF2B5EF4-FFF2-40B4-BE49-F238E27FC236}">
                <a16:creationId xmlns:a16="http://schemas.microsoft.com/office/drawing/2014/main" id="{69AEC79F-5580-1EB0-FA77-9D11D5F66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856" y="1690830"/>
            <a:ext cx="4191613" cy="314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0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75510" y="977477"/>
            <a:ext cx="7053873" cy="43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Risks of Prompt-based Probing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35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9FBEA7-928A-009E-F4EA-ED02A7D5D508}"/>
              </a:ext>
            </a:extLst>
          </p:cNvPr>
          <p:cNvSpPr txBox="1"/>
          <p:nvPr/>
        </p:nvSpPr>
        <p:spPr>
          <a:xfrm>
            <a:off x="1466803" y="1660323"/>
            <a:ext cx="6210394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may be overestimated.</a:t>
            </a:r>
            <a:endParaRPr lang="en-US" altLang="zh-C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Predictions are inconsistent.</a:t>
            </a:r>
            <a:endParaRPr lang="en-US" altLang="zh-C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 unreliable.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343B62-62B2-F96B-F744-79DE8AB7335F}"/>
              </a:ext>
            </a:extLst>
          </p:cNvPr>
          <p:cNvSpPr txBox="1"/>
          <p:nvPr/>
        </p:nvSpPr>
        <p:spPr>
          <a:xfrm>
            <a:off x="1466803" y="3579619"/>
            <a:ext cx="4950372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effectLst/>
                <a:latin typeface="TimesNewRomanPS"/>
              </a:rPr>
              <a:t>1</a:t>
            </a:r>
            <a:r>
              <a:rPr lang="en-US" altLang="zh-CN" sz="1800" b="1" dirty="0">
                <a:latin typeface="TimesNewRomanPS"/>
              </a:rPr>
              <a:t>.</a:t>
            </a:r>
            <a:r>
              <a:rPr lang="en-US" altLang="zh-CN" sz="1800" b="1" dirty="0">
                <a:effectLst/>
                <a:latin typeface="TimesNewRomanPS"/>
              </a:rPr>
              <a:t>prompt-based probing</a:t>
            </a:r>
            <a:r>
              <a:rPr lang="zh-CN" altLang="en-US" sz="1800" b="1" dirty="0">
                <a:effectLst/>
                <a:latin typeface="TimesNewRomanPS"/>
              </a:rPr>
              <a:t>存在哪些偏差？</a:t>
            </a:r>
            <a:endParaRPr lang="en-US" altLang="zh-CN" sz="1800" b="1" dirty="0">
              <a:effectLst/>
              <a:latin typeface="TimesNewRomanPS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latin typeface="TimesNewRomanPS"/>
              </a:rPr>
              <a:t>2.</a:t>
            </a:r>
            <a:r>
              <a:rPr kumimoji="1" lang="zh-CN" altLang="en-US" sz="1800" b="1" dirty="0">
                <a:latin typeface="TimesNewRomanPS"/>
              </a:rPr>
              <a:t>这些偏差从何而来</a:t>
            </a:r>
            <a:r>
              <a:rPr kumimoji="1" lang="en-US" altLang="zh-CN" sz="1800" b="1" dirty="0">
                <a:latin typeface="TimesNewRomanPS"/>
              </a:rPr>
              <a:t>?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98544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7545" y="994284"/>
            <a:ext cx="7053873" cy="43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Cause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of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Instance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Verbalization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Bias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35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0AEA10-EB84-24F0-DB8E-A46762F8930E}"/>
              </a:ext>
            </a:extLst>
          </p:cNvPr>
          <p:cNvSpPr txBox="1"/>
          <p:nvPr/>
        </p:nvSpPr>
        <p:spPr>
          <a:xfrm>
            <a:off x="4554481" y="1854187"/>
            <a:ext cx="3929775" cy="263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b="1" dirty="0"/>
              <a:t>实例化探测数据 </a:t>
            </a:r>
            <a:r>
              <a:rPr kumimoji="1" lang="en-US" altLang="zh-CN" sz="1600" b="1" dirty="0"/>
              <a:t>X </a:t>
            </a:r>
            <a:r>
              <a:rPr kumimoji="1" lang="zh-CN" altLang="en-US" sz="1600" dirty="0"/>
              <a:t>和 </a:t>
            </a:r>
            <a:r>
              <a:rPr kumimoji="1" lang="en-US" altLang="zh-CN" sz="1600" b="1" dirty="0"/>
              <a:t>PLM M </a:t>
            </a:r>
            <a:r>
              <a:rPr kumimoji="1" lang="zh-CN" altLang="en-US" sz="1600" dirty="0"/>
              <a:t>都与</a:t>
            </a:r>
            <a:r>
              <a:rPr kumimoji="1" lang="zh-CN" altLang="en-US" sz="1600" b="1" dirty="0"/>
              <a:t>语言分布 </a:t>
            </a:r>
            <a:r>
              <a:rPr kumimoji="1" lang="en-US" altLang="zh-CN" sz="1600" b="1" dirty="0"/>
              <a:t>L </a:t>
            </a:r>
            <a:r>
              <a:rPr kumimoji="1" lang="zh-CN" altLang="en-US" sz="1600" dirty="0"/>
              <a:t>相关。</a:t>
            </a:r>
            <a:endParaRPr kumimoji="1"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在 </a:t>
            </a:r>
            <a:r>
              <a:rPr kumimoji="1" lang="en-US" altLang="zh-CN" sz="1600" dirty="0"/>
              <a:t>PLM M </a:t>
            </a:r>
            <a:r>
              <a:rPr kumimoji="1" lang="zh-CN" altLang="en-US" sz="1600" dirty="0"/>
              <a:t>和性能 </a:t>
            </a:r>
            <a:r>
              <a:rPr kumimoji="1" lang="en-US" altLang="zh-CN" sz="1600" dirty="0"/>
              <a:t>E </a:t>
            </a:r>
            <a:r>
              <a:rPr kumimoji="1" lang="zh-CN" altLang="en-US" sz="1600" dirty="0"/>
              <a:t>之间存在后门路径 </a:t>
            </a:r>
            <a:r>
              <a:rPr kumimoji="1" lang="en-US" altLang="zh-CN" sz="1600" b="1" dirty="0"/>
              <a:t>M ← C ← L → X → E</a:t>
            </a:r>
            <a:r>
              <a:rPr kumimoji="1" lang="zh-CN" altLang="en-US" sz="1600" dirty="0"/>
              <a:t>。</a:t>
            </a:r>
            <a:endParaRPr kumimoji="1"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观测到的</a:t>
            </a:r>
            <a:r>
              <a:rPr kumimoji="1" lang="en-US" altLang="zh-CN" sz="1600" dirty="0"/>
              <a:t>M</a:t>
            </a:r>
            <a:r>
              <a:rPr kumimoji="1" lang="zh-CN" altLang="en-US" sz="1600" dirty="0"/>
              <a:t>和</a:t>
            </a:r>
            <a:r>
              <a:rPr kumimoji="1" lang="en-US" altLang="zh-CN" sz="1600" dirty="0"/>
              <a:t>E</a:t>
            </a:r>
            <a:r>
              <a:rPr kumimoji="1" lang="zh-CN" altLang="en-US" sz="1600" dirty="0"/>
              <a:t>之间的相关性不能如实地代表</a:t>
            </a:r>
            <a:r>
              <a:rPr kumimoji="1" lang="en-US" altLang="zh-CN" sz="1600" dirty="0"/>
              <a:t>M</a:t>
            </a:r>
            <a:r>
              <a:rPr kumimoji="1" lang="zh-CN" altLang="en-US" sz="1600" dirty="0"/>
              <a:t>对</a:t>
            </a:r>
            <a:r>
              <a:rPr kumimoji="1" lang="en-US" altLang="zh-CN" sz="1600" dirty="0"/>
              <a:t>E</a:t>
            </a:r>
            <a:r>
              <a:rPr kumimoji="1" lang="zh-CN" altLang="en-US" sz="1600" dirty="0"/>
              <a:t>的真实因果效应，同时也混淆了后门路径导致的虚假相关性。</a:t>
            </a:r>
            <a:endParaRPr kumimoji="1" lang="en-US" altLang="zh-CN" sz="1600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7041FA2F-7C43-8D57-5553-2FBDFB0BB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01" y="1660323"/>
            <a:ext cx="2544639" cy="29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3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5063" y="866198"/>
            <a:ext cx="7053873" cy="43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Sample Disparity Bias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35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5" name="图片 4" descr="图示, 形状&#10;&#10;描述已自动生成">
            <a:extLst>
              <a:ext uri="{FF2B5EF4-FFF2-40B4-BE49-F238E27FC236}">
                <a16:creationId xmlns:a16="http://schemas.microsoft.com/office/drawing/2014/main" id="{DD123096-6C7E-8E96-015E-1726483BC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01" y="1660323"/>
            <a:ext cx="2740342" cy="30944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182B872-4AD2-4A33-9DDE-76E870FE82EE}"/>
              </a:ext>
            </a:extLst>
          </p:cNvPr>
          <p:cNvSpPr txBox="1"/>
          <p:nvPr/>
        </p:nvSpPr>
        <p:spPr>
          <a:xfrm>
            <a:off x="4419565" y="2012855"/>
            <a:ext cx="4158378" cy="1892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除了语言相关性引起的偏差外，预训练语料与特定任务探测数据之间的分布相关性也会引入偏差。即不同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PLM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之间的性能差异可能源于其预训练语料的样本差异，而非其能力差异。</a:t>
            </a:r>
            <a:endParaRPr kumimoji="1" lang="en-US" altLang="zh-CN" sz="1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80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811083"/>
            <a:ext cx="744191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Sample Disparity Brings Biased Performance </a:t>
            </a:r>
          </a:p>
        </p:txBody>
      </p:sp>
      <p:pic>
        <p:nvPicPr>
          <p:cNvPr id="4" name="图片 3" descr="钟表的特写&#10;&#10;低可信度描述已自动生成">
            <a:extLst>
              <a:ext uri="{FF2B5EF4-FFF2-40B4-BE49-F238E27FC236}">
                <a16:creationId xmlns:a16="http://schemas.microsoft.com/office/drawing/2014/main" id="{16FA06D6-1312-433B-8865-F37F0651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01" y="1728488"/>
            <a:ext cx="1882667" cy="30709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D94AF86-FA33-9ACA-EF57-67F7FE3A85BE}"/>
              </a:ext>
            </a:extLst>
          </p:cNvPr>
          <p:cNvSpPr txBox="1"/>
          <p:nvPr/>
        </p:nvSpPr>
        <p:spPr>
          <a:xfrm>
            <a:off x="3800858" y="4078926"/>
            <a:ext cx="4088555" cy="1020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BERT</a:t>
            </a:r>
            <a:r>
              <a:rPr kumimoji="1" lang="zh-CN" alt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优于</a:t>
            </a:r>
            <a:r>
              <a:rPr kumimoji="1" lang="en-US" altLang="zh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GPT-2</a:t>
            </a:r>
            <a:r>
              <a:rPr kumimoji="1" lang="zh-CN" alt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的性能可能源于其预训练语料库的分歧，其中</a:t>
            </a:r>
            <a:r>
              <a:rPr kumimoji="1" lang="en-US" altLang="zh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BERT</a:t>
            </a:r>
            <a:r>
              <a:rPr kumimoji="1" lang="zh-CN" alt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的预训练语料库包含 维基百科，而 </a:t>
            </a:r>
            <a:r>
              <a:rPr kumimoji="1" lang="en-US" altLang="zh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GPT2 </a:t>
            </a:r>
            <a:r>
              <a:rPr kumimoji="1" lang="zh-CN" alt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的预训练语料库没有。</a:t>
            </a:r>
          </a:p>
        </p:txBody>
      </p:sp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81E7FD47-5766-139A-0C89-0E0507F93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000" y="1852593"/>
            <a:ext cx="4702272" cy="214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8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968910"/>
            <a:ext cx="744191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Sample Disparity Brings Biased Performance </a:t>
            </a:r>
          </a:p>
        </p:txBody>
      </p:sp>
      <p:pic>
        <p:nvPicPr>
          <p:cNvPr id="4" name="图片 3" descr="钟表的特写&#10;&#10;低可信度描述已自动生成">
            <a:extLst>
              <a:ext uri="{FF2B5EF4-FFF2-40B4-BE49-F238E27FC236}">
                <a16:creationId xmlns:a16="http://schemas.microsoft.com/office/drawing/2014/main" id="{16FA06D6-1312-433B-8865-F37F0651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01" y="1728488"/>
            <a:ext cx="1882667" cy="3070907"/>
          </a:xfrm>
          <a:prstGeom prst="rect">
            <a:avLst/>
          </a:prstGeom>
        </p:spPr>
      </p:pic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36AE7FAC-E175-209C-DD4D-B193B6D7A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120" y="1762653"/>
            <a:ext cx="4340679" cy="30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89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5063" y="975240"/>
            <a:ext cx="7053873" cy="43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Cause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of Sample Disparity Bias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35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0AEA10-EB84-24F0-DB8E-A46762F8930E}"/>
              </a:ext>
            </a:extLst>
          </p:cNvPr>
          <p:cNvSpPr txBox="1"/>
          <p:nvPr/>
        </p:nvSpPr>
        <p:spPr>
          <a:xfrm>
            <a:off x="4286762" y="1889805"/>
            <a:ext cx="4585096" cy="263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预训练语料库分布 </a:t>
            </a:r>
            <a:r>
              <a:rPr kumimoji="1" lang="en-US" altLang="zh-CN" sz="1600" dirty="0"/>
              <a:t>Da </a:t>
            </a:r>
            <a:r>
              <a:rPr kumimoji="1" lang="zh-CN" altLang="en-US" sz="1600" dirty="0"/>
              <a:t>和探测数据分布 </a:t>
            </a:r>
            <a:r>
              <a:rPr kumimoji="1" lang="en-US" altLang="zh-CN" sz="1600" dirty="0"/>
              <a:t>Db </a:t>
            </a:r>
            <a:r>
              <a:rPr kumimoji="1" lang="zh-CN" altLang="en-US" sz="1600" dirty="0"/>
              <a:t>之间存在特定于任务的相关性。</a:t>
            </a:r>
            <a:endParaRPr kumimoji="1"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无论 </a:t>
            </a:r>
            <a:r>
              <a:rPr kumimoji="1" lang="en-US" altLang="zh-CN" sz="1600" dirty="0"/>
              <a:t>Da</a:t>
            </a:r>
            <a:r>
              <a:rPr kumimoji="1" lang="zh-CN" altLang="en-US" sz="1600" dirty="0"/>
              <a:t>和 </a:t>
            </a:r>
            <a:r>
              <a:rPr kumimoji="1" lang="en-US" altLang="zh-CN" sz="1600" dirty="0"/>
              <a:t>Db </a:t>
            </a:r>
            <a:r>
              <a:rPr kumimoji="1" lang="zh-CN" altLang="en-US" sz="1600" dirty="0"/>
              <a:t>之间的因果关系如何，后门路径始终存在。因为当</a:t>
            </a:r>
            <a:r>
              <a:rPr kumimoji="1" lang="en-US" altLang="zh-CN" sz="1600" dirty="0"/>
              <a:t>Da</a:t>
            </a:r>
            <a:r>
              <a:rPr kumimoji="1" lang="zh-CN" altLang="en-US" sz="1600" dirty="0"/>
              <a:t>是</a:t>
            </a:r>
            <a:r>
              <a:rPr kumimoji="1" lang="en-US" altLang="zh-CN" sz="1600" dirty="0"/>
              <a:t>Db</a:t>
            </a:r>
            <a:r>
              <a:rPr kumimoji="1" lang="zh-CN" altLang="en-US" sz="1600" dirty="0"/>
              <a:t>的祖先时，后门路径为</a:t>
            </a:r>
            <a:r>
              <a:rPr kumimoji="1" lang="en-US" altLang="zh-CN" sz="1600" dirty="0" err="1"/>
              <a:t>M←C←Da→Db→T→X→E</a:t>
            </a:r>
            <a:r>
              <a:rPr kumimoji="1" lang="zh-CN" altLang="en-US" sz="1600" dirty="0"/>
              <a:t>；当</a:t>
            </a:r>
            <a:r>
              <a:rPr kumimoji="1" lang="en-US" altLang="zh-CN" sz="1600" dirty="0"/>
              <a:t>Da</a:t>
            </a:r>
            <a:r>
              <a:rPr kumimoji="1" lang="zh-CN" altLang="en-US" sz="1600" dirty="0"/>
              <a:t>是</a:t>
            </a:r>
            <a:r>
              <a:rPr kumimoji="1" lang="en-US" altLang="zh-CN" sz="1600" dirty="0"/>
              <a:t>Db</a:t>
            </a:r>
            <a:r>
              <a:rPr kumimoji="1" lang="zh-CN" altLang="en-US" sz="1600" dirty="0"/>
              <a:t>的后代时，后门路径为</a:t>
            </a:r>
            <a:r>
              <a:rPr kumimoji="1" lang="en-US" altLang="zh-CN" sz="1600" dirty="0" err="1"/>
              <a:t>M←C←Da←Db→T→X→E</a:t>
            </a:r>
            <a:r>
              <a:rPr kumimoji="1" lang="zh-CN" altLang="en-US" sz="1600" dirty="0"/>
              <a:t>。</a:t>
            </a:r>
            <a:endParaRPr kumimoji="1"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M</a:t>
            </a:r>
            <a:r>
              <a:rPr kumimoji="1" lang="zh-CN" altLang="en-US" sz="1600" dirty="0"/>
              <a:t>和</a:t>
            </a:r>
            <a:r>
              <a:rPr kumimoji="1" lang="en-US" altLang="zh-CN" sz="1600" dirty="0"/>
              <a:t>E</a:t>
            </a:r>
            <a:r>
              <a:rPr kumimoji="1" lang="zh-CN" altLang="en-US" sz="1600" dirty="0"/>
              <a:t>之间存在后门路径，会对评估产生误差。</a:t>
            </a:r>
            <a:endParaRPr kumimoji="1" lang="en-US" altLang="zh-CN" sz="1600" dirty="0"/>
          </a:p>
        </p:txBody>
      </p:sp>
      <p:pic>
        <p:nvPicPr>
          <p:cNvPr id="5" name="图片 4" descr="图示, 形状&#10;&#10;描述已自动生成">
            <a:extLst>
              <a:ext uri="{FF2B5EF4-FFF2-40B4-BE49-F238E27FC236}">
                <a16:creationId xmlns:a16="http://schemas.microsoft.com/office/drawing/2014/main" id="{DD123096-6C7E-8E96-015E-1726483BC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01" y="1660323"/>
            <a:ext cx="2740342" cy="309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6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7545" y="1020536"/>
            <a:ext cx="7356430" cy="43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Bias Elimination via Causal Intervention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35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2B5AFC-5B83-9EE7-6105-E94AA169D84A}"/>
              </a:ext>
            </a:extLst>
          </p:cNvPr>
          <p:cNvSpPr txBox="1"/>
          <p:nvPr/>
        </p:nvSpPr>
        <p:spPr>
          <a:xfrm>
            <a:off x="4091092" y="1538421"/>
            <a:ext cx="4370534" cy="1892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后门准则：</a:t>
            </a:r>
            <a:endParaRPr kumimoji="1" lang="en-US" altLang="zh-CN" sz="16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SCM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中的有序变量对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 X , Y)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，以及一组变量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不包含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的后代，并且阻断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之间的每一条后门路径，那么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do(X = x)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的因果效应可以通过以下计算得到</a:t>
            </a:r>
            <a:endParaRPr kumimoji="1" lang="en-US" altLang="zh-CN" sz="1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07691ECB-02A6-3152-51EE-109A5B901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04" y="3479552"/>
            <a:ext cx="3346994" cy="95628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2FA4560-71D8-C9E9-7508-231348A5CAB4}"/>
              </a:ext>
            </a:extLst>
          </p:cNvPr>
          <p:cNvSpPr txBox="1"/>
          <p:nvPr/>
        </p:nvSpPr>
        <p:spPr>
          <a:xfrm>
            <a:off x="4091092" y="4484718"/>
            <a:ext cx="4638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 Z = z)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可以从数据中估计或者事先给定，并且与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无关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0A40B5B-951B-4DA5-1A88-ECFD9C232235}"/>
              </a:ext>
            </a:extLst>
          </p:cNvPr>
          <p:cNvSpPr/>
          <p:nvPr/>
        </p:nvSpPr>
        <p:spPr>
          <a:xfrm>
            <a:off x="1242753" y="2756640"/>
            <a:ext cx="357352" cy="357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756AE8C-C2DA-EE48-3BDE-0CB9F0FD03A8}"/>
              </a:ext>
            </a:extLst>
          </p:cNvPr>
          <p:cNvSpPr/>
          <p:nvPr/>
        </p:nvSpPr>
        <p:spPr>
          <a:xfrm>
            <a:off x="2743685" y="2756640"/>
            <a:ext cx="357352" cy="357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C8ED9C5-ACD6-7F27-2101-2F11CB032BCA}"/>
              </a:ext>
            </a:extLst>
          </p:cNvPr>
          <p:cNvSpPr/>
          <p:nvPr/>
        </p:nvSpPr>
        <p:spPr>
          <a:xfrm>
            <a:off x="1970739" y="1917729"/>
            <a:ext cx="357352" cy="357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9FA480F-0C51-B53E-CA6D-6D3FE5721C9D}"/>
              </a:ext>
            </a:extLst>
          </p:cNvPr>
          <p:cNvCxnSpPr>
            <a:cxnSpLocks/>
            <a:stCxn id="12" idx="3"/>
            <a:endCxn id="9" idx="7"/>
          </p:cNvCxnSpPr>
          <p:nvPr/>
        </p:nvCxnSpPr>
        <p:spPr>
          <a:xfrm flipH="1">
            <a:off x="1547772" y="2222748"/>
            <a:ext cx="475300" cy="58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AA187BC-9F47-2D48-40B7-2148497FAFE8}"/>
              </a:ext>
            </a:extLst>
          </p:cNvPr>
          <p:cNvCxnSpPr>
            <a:cxnSpLocks/>
            <a:stCxn id="12" idx="5"/>
            <a:endCxn id="10" idx="1"/>
          </p:cNvCxnSpPr>
          <p:nvPr/>
        </p:nvCxnSpPr>
        <p:spPr>
          <a:xfrm>
            <a:off x="2275758" y="2222748"/>
            <a:ext cx="520260" cy="58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5D68691-FB41-024D-5AE1-7354C55B778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600105" y="2935316"/>
            <a:ext cx="1143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06B553B1-A819-C7E6-C376-8719AB14FF91}"/>
              </a:ext>
            </a:extLst>
          </p:cNvPr>
          <p:cNvSpPr/>
          <p:nvPr/>
        </p:nvSpPr>
        <p:spPr>
          <a:xfrm>
            <a:off x="1295086" y="4434462"/>
            <a:ext cx="357352" cy="357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BA2CB3F-503B-6A44-D813-C10C5DFDBD16}"/>
              </a:ext>
            </a:extLst>
          </p:cNvPr>
          <p:cNvSpPr/>
          <p:nvPr/>
        </p:nvSpPr>
        <p:spPr>
          <a:xfrm>
            <a:off x="2796018" y="4434462"/>
            <a:ext cx="357352" cy="357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6EBC2D0-9409-33F6-725B-F9C458979C2D}"/>
              </a:ext>
            </a:extLst>
          </p:cNvPr>
          <p:cNvSpPr/>
          <p:nvPr/>
        </p:nvSpPr>
        <p:spPr>
          <a:xfrm>
            <a:off x="2023072" y="3595551"/>
            <a:ext cx="357352" cy="357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3AB5AC7-B1B2-8A44-5526-A3C62B41A91C}"/>
              </a:ext>
            </a:extLst>
          </p:cNvPr>
          <p:cNvCxnSpPr>
            <a:cxnSpLocks/>
            <a:stCxn id="27" idx="5"/>
            <a:endCxn id="26" idx="1"/>
          </p:cNvCxnSpPr>
          <p:nvPr/>
        </p:nvCxnSpPr>
        <p:spPr>
          <a:xfrm>
            <a:off x="2328091" y="3900570"/>
            <a:ext cx="520260" cy="58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02562F63-087E-1DF1-5D9D-C58E67F217DE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652438" y="4613138"/>
            <a:ext cx="1143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0997392-67E3-A4C2-2AD7-068DD894F8FA}"/>
              </a:ext>
            </a:extLst>
          </p:cNvPr>
          <p:cNvSpPr txBox="1"/>
          <p:nvPr/>
        </p:nvSpPr>
        <p:spPr>
          <a:xfrm>
            <a:off x="427313" y="443446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do(X=x)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066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7545" y="1020536"/>
            <a:ext cx="7356430" cy="43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Bias Elimination via Causal Intervention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35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2B5AFC-5B83-9EE7-6105-E94AA169D84A}"/>
              </a:ext>
            </a:extLst>
          </p:cNvPr>
          <p:cNvSpPr txBox="1"/>
          <p:nvPr/>
        </p:nvSpPr>
        <p:spPr>
          <a:xfrm>
            <a:off x="4152980" y="1556370"/>
            <a:ext cx="4370534" cy="1522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由于语言分布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、预训练语料分布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和探测数据分布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是不可观测的，选择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 = { P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}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作为变量集，通过后门调整来阻挡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SCM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 M , E)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之间的所有后门路径</a:t>
            </a:r>
            <a:endParaRPr kumimoji="1" lang="en-US" altLang="zh-CN" sz="1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C0595C95-7803-2FF5-4777-557A4F5FE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01" y="1694956"/>
            <a:ext cx="2711699" cy="3082150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2040CC-67EA-9B7C-8D36-15B412A5D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999" y="3177052"/>
            <a:ext cx="3606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96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84231"/>
            <a:ext cx="7053873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Result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35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10" name="图片 9" descr="一些文字和图片的手机截图&#10;&#10;描述已自动生成">
            <a:extLst>
              <a:ext uri="{FF2B5EF4-FFF2-40B4-BE49-F238E27FC236}">
                <a16:creationId xmlns:a16="http://schemas.microsoft.com/office/drawing/2014/main" id="{0112AE1E-0911-1C2B-79A2-4E33A11BE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933" y="354677"/>
            <a:ext cx="3798611" cy="46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42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464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63503" y="2441394"/>
            <a:ext cx="548980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2988" y="1002289"/>
            <a:ext cx="7053873" cy="43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传统评估 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vs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Prompt-based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Probing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FFDD468B-6688-3D14-404A-0B3A219E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198" y="1605446"/>
            <a:ext cx="3191663" cy="1947319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AE386821-5EE6-EB35-E0F5-44799EA56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57" y="1723046"/>
            <a:ext cx="3309463" cy="1712121"/>
          </a:xfrm>
          <a:prstGeom prst="rect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B8B2207-9466-891B-2DE8-ED7ECBCB1BE0}"/>
              </a:ext>
            </a:extLst>
          </p:cNvPr>
          <p:cNvCxnSpPr>
            <a:cxnSpLocks/>
          </p:cNvCxnSpPr>
          <p:nvPr/>
        </p:nvCxnSpPr>
        <p:spPr>
          <a:xfrm>
            <a:off x="4572000" y="1723046"/>
            <a:ext cx="0" cy="28977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A9077EF-40FA-6D5E-C216-59C920508E9A}"/>
              </a:ext>
            </a:extLst>
          </p:cNvPr>
          <p:cNvSpPr txBox="1"/>
          <p:nvPr/>
        </p:nvSpPr>
        <p:spPr>
          <a:xfrm>
            <a:off x="640372" y="3562475"/>
            <a:ext cx="3724235" cy="152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600" b="1" dirty="0"/>
              <a:t>机器学习中的传统评估</a:t>
            </a:r>
            <a:endParaRPr kumimoji="1" lang="en-US" altLang="zh-CN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传统的评估是针对特定的任务来评估不同的假设</a:t>
            </a:r>
            <a:r>
              <a:rPr kumimoji="1" lang="en-US" altLang="zh-CN" sz="1600" dirty="0"/>
              <a:t>(</a:t>
            </a:r>
            <a:r>
              <a:rPr kumimoji="1" lang="zh-CN" altLang="en-US" sz="1600" dirty="0"/>
              <a:t>如：模型结构、算法</a:t>
            </a:r>
            <a:r>
              <a:rPr kumimoji="1" lang="en-US" altLang="zh-CN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所检验的假设独立于训练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测试数据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263AC0-538C-4A37-479F-AFEDDDF34A5D}"/>
              </a:ext>
            </a:extLst>
          </p:cNvPr>
          <p:cNvSpPr txBox="1"/>
          <p:nvPr/>
        </p:nvSpPr>
        <p:spPr>
          <a:xfrm>
            <a:off x="4870929" y="3624029"/>
            <a:ext cx="3668568" cy="1399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Prompt-based</a:t>
            </a: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Probing</a:t>
            </a: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进行的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PLM</a:t>
            </a: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评估</a:t>
            </a:r>
            <a:endParaRPr kumimoji="1"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预训练语料库与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PLM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捆绑在一起</a:t>
            </a:r>
            <a:endParaRPr kumimoji="1"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语言相关性</a:t>
            </a:r>
            <a:endParaRPr kumimoji="1"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任务相关性</a:t>
            </a:r>
            <a:endParaRPr kumimoji="1"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8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5063" y="977477"/>
            <a:ext cx="7053873" cy="43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Experimental Setup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35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F28432-0E03-F218-502A-81CF43BC8944}"/>
              </a:ext>
            </a:extLst>
          </p:cNvPr>
          <p:cNvSpPr txBox="1"/>
          <p:nvPr/>
        </p:nvSpPr>
        <p:spPr>
          <a:xfrm>
            <a:off x="1562592" y="1696202"/>
            <a:ext cx="5431791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Task</a:t>
            </a:r>
            <a:r>
              <a:rPr kumimoji="1" lang="zh-CN" altLang="en-US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：事实知识探测</a:t>
            </a:r>
            <a:endParaRPr kumimoji="1" lang="en-US" altLang="zh-CN" sz="16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16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e.g.Michael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Jordan was born in [MASK]” </a:t>
            </a:r>
          </a:p>
          <a:p>
            <a:pPr algn="just">
              <a:lnSpc>
                <a:spcPct val="150000"/>
              </a:lnSpc>
            </a:pPr>
            <a:r>
              <a:rPr kumimoji="1" lang="zh-CN" altLang="en-US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Michael Jordan</a:t>
            </a:r>
            <a:r>
              <a:rPr kumimoji="1" lang="zh-CN" altLang="en-US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1" lang="en-US" altLang="zh-CN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the verbalized subject mention,</a:t>
            </a:r>
          </a:p>
          <a:p>
            <a:pPr algn="just">
              <a:lnSpc>
                <a:spcPct val="150000"/>
              </a:lnSpc>
            </a:pPr>
            <a:r>
              <a:rPr kumimoji="1" lang="zh-CN" altLang="en-US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was born in” 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the verbalized prompt of relation birthplace, </a:t>
            </a:r>
            <a:r>
              <a:rPr kumimoji="1" lang="en-US" altLang="zh-CN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[MASK] </a:t>
            </a: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a placeholder for the target object.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9C91BD-9E6E-7F94-3399-27A00BE4E091}"/>
              </a:ext>
            </a:extLst>
          </p:cNvPr>
          <p:cNvSpPr txBox="1"/>
          <p:nvPr/>
        </p:nvSpPr>
        <p:spPr>
          <a:xfrm>
            <a:off x="3439155" y="3786289"/>
            <a:ext cx="1678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57C558-5761-BAFC-0B59-021266BFA8A6}"/>
              </a:ext>
            </a:extLst>
          </p:cNvPr>
          <p:cNvSpPr txBox="1"/>
          <p:nvPr/>
        </p:nvSpPr>
        <p:spPr>
          <a:xfrm>
            <a:off x="2835816" y="4320181"/>
            <a:ext cx="2885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</a:t>
            </a: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kumimoji="1"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GPT-2, BART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8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5063" y="977477"/>
            <a:ext cx="7053873" cy="43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结构因果模型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35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18E9DDC6-6801-401B-C9D1-14A368C8D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01" y="1660323"/>
            <a:ext cx="4189122" cy="306301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3FCD472-594C-4DAB-D376-73197BE1084C}"/>
              </a:ext>
            </a:extLst>
          </p:cNvPr>
          <p:cNvSpPr txBox="1"/>
          <p:nvPr/>
        </p:nvSpPr>
        <p:spPr>
          <a:xfrm>
            <a:off x="5249323" y="2445648"/>
            <a:ext cx="3800488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SCM 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中包含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个关键变量和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个过程来描述</a:t>
            </a:r>
            <a:r>
              <a:rPr kumimoji="1"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promtp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probing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中的变量及他们之间的相互作用。</a:t>
            </a:r>
          </a:p>
        </p:txBody>
      </p:sp>
    </p:spTree>
    <p:extLst>
      <p:ext uri="{BB962C8B-B14F-4D97-AF65-F5344CB8AC3E}">
        <p14:creationId xmlns:p14="http://schemas.microsoft.com/office/powerpoint/2010/main" val="141430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5063" y="971817"/>
            <a:ext cx="7053873" cy="43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PLM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Pretraining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35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CEC98DA6-07A4-E95B-9DAB-B188D4096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01" y="1728585"/>
            <a:ext cx="4015233" cy="28568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7EEB6DD-521B-F5A6-BB1F-9CE11F412A0F}"/>
              </a:ext>
            </a:extLst>
          </p:cNvPr>
          <p:cNvSpPr txBox="1"/>
          <p:nvPr/>
        </p:nvSpPr>
        <p:spPr>
          <a:xfrm>
            <a:off x="5329682" y="1649003"/>
            <a:ext cx="3019453" cy="1522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kumimoji="1" lang="zh-CN" altLang="en-US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预训练语料分布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语言分布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kumimoji="1" lang="zh-CN" altLang="en-US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预训练语料库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进行采样。</a:t>
            </a:r>
            <a:endParaRPr kumimoji="1" lang="en-US" altLang="zh-CN" sz="1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1" lang="zh-CN" altLang="en-US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预训练语料库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上对</a:t>
            </a:r>
            <a:r>
              <a:rPr kumimoji="1" lang="zh-CN" altLang="en-US" sz="1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语言模型</a:t>
            </a:r>
            <a:r>
              <a:rPr kumimoji="1" lang="zh-CN" alt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进行预训练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17A7AD-FB81-50C6-762B-CD16644D8D3F}"/>
              </a:ext>
            </a:extLst>
          </p:cNvPr>
          <p:cNvSpPr txBox="1"/>
          <p:nvPr/>
        </p:nvSpPr>
        <p:spPr>
          <a:xfrm>
            <a:off x="5108090" y="3395724"/>
            <a:ext cx="3363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</a:t>
            </a:r>
            <a:r>
              <a:rPr kumimoji="1"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</a:p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Webtext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GPT2, Wikipedia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BERT</a:t>
            </a:r>
          </a:p>
          <a:p>
            <a:endParaRPr kumimoji="1"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</a:t>
            </a:r>
            <a:r>
              <a:rPr kumimoji="1"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  <a:p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指导如何将概念表达为自然语言表达。</a:t>
            </a:r>
            <a:endParaRPr kumimoji="1"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relation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prompt, entity to mention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8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5063" y="977477"/>
            <a:ext cx="7053873" cy="43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Prompt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Selection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35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F3147C84-38B2-E5BB-C40F-F2E29B2C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01" y="1836589"/>
            <a:ext cx="4091181" cy="301082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499100-96C7-8CD0-EC27-41DF06F02558}"/>
              </a:ext>
            </a:extLst>
          </p:cNvPr>
          <p:cNvSpPr txBox="1"/>
          <p:nvPr/>
        </p:nvSpPr>
        <p:spPr>
          <a:xfrm>
            <a:off x="5395786" y="1660323"/>
            <a:ext cx="3281460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kumimoji="1"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提示</a:t>
            </a: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必须准确表达评估</a:t>
            </a:r>
            <a:r>
              <a:rPr kumimoji="1"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任务</a:t>
            </a: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的语义。</a:t>
            </a:r>
            <a:endParaRPr kumimoji="1" lang="en-US" altLang="zh-CN" sz="16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提示</a:t>
            </a: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也会受到</a:t>
            </a:r>
            <a:r>
              <a:rPr kumimoji="1" lang="zh-CN" altLang="en-US" sz="16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语言分布</a:t>
            </a:r>
            <a:r>
              <a:rPr kumimoji="1" lang="zh-CN" altLang="en-US" sz="16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的影响。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C6A548-3814-33A6-F0FD-29503C72318F}"/>
              </a:ext>
            </a:extLst>
          </p:cNvPr>
          <p:cNvSpPr txBox="1"/>
          <p:nvPr/>
        </p:nvSpPr>
        <p:spPr>
          <a:xfrm>
            <a:off x="5296947" y="3173128"/>
            <a:ext cx="34791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Task</a:t>
            </a:r>
          </a:p>
          <a:p>
            <a:r>
              <a:rPr kumimoji="1" lang="zh-CN" alt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在事实知识探测中，每个关系对应于一个探测任务。</a:t>
            </a:r>
            <a:r>
              <a:rPr kumimoji="1" lang="en-US" altLang="zh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e.g. birthplace, capital</a:t>
            </a:r>
          </a:p>
          <a:p>
            <a:endParaRPr kumimoji="1" lang="en-US" altLang="zh-CN" sz="1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Verbalized</a:t>
            </a:r>
            <a:r>
              <a:rPr kumimoji="1" lang="zh-CN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Prompt</a:t>
            </a:r>
          </a:p>
          <a:p>
            <a:r>
              <a:rPr kumimoji="1" lang="zh-CN" alt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将每个关系语义化。</a:t>
            </a:r>
            <a:endParaRPr kumimoji="1" lang="en-US" altLang="zh-CN" sz="1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1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e.g.birthplace</a:t>
            </a:r>
            <a:r>
              <a:rPr kumimoji="1" lang="en-US" altLang="zh-CN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x was born in y</a:t>
            </a:r>
            <a:endParaRPr kumimoji="1" lang="zh-CN" altLang="en-US" sz="1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2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7545" y="977477"/>
            <a:ext cx="7053873" cy="43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Verbalized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Instance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Generation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35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F7F2309E-F674-1E28-524B-F7BB66C5C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80" y="1762699"/>
            <a:ext cx="3895447" cy="283305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FFDC355-FABF-820E-D3EC-011704FD429B}"/>
              </a:ext>
            </a:extLst>
          </p:cNvPr>
          <p:cNvSpPr txBox="1"/>
          <p:nvPr/>
        </p:nvSpPr>
        <p:spPr>
          <a:xfrm>
            <a:off x="5463167" y="1762699"/>
            <a:ext cx="3114450" cy="1522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探测数据分布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探测数据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进行采样。</a:t>
            </a:r>
            <a:endParaRPr kumimoji="1"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语言分布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探测数据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语言化为</a:t>
            </a: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8586B9-3A81-6C31-1676-E844D534257B}"/>
              </a:ext>
            </a:extLst>
          </p:cNvPr>
          <p:cNvSpPr txBox="1"/>
          <p:nvPr/>
        </p:nvSpPr>
        <p:spPr>
          <a:xfrm>
            <a:off x="5296542" y="3591262"/>
            <a:ext cx="3114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Probing data distribution</a:t>
            </a:r>
          </a:p>
          <a:p>
            <a:pPr algn="just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fact distribution in </a:t>
            </a:r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Wikidata</a:t>
            </a:r>
            <a:endParaRPr kumimoji="1"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kumimoji="1"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Verbalize instance</a:t>
            </a:r>
          </a:p>
          <a:p>
            <a:r>
              <a:rPr lang="en-US" altLang="zh-CN" sz="1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e.g., &lt;Michael Jordan, Brooklyn&gt; from &lt;Q41421, Q18419&gt; of </a:t>
            </a:r>
            <a:r>
              <a:rPr lang="en-US" altLang="zh-CN" sz="1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Wikidata</a:t>
            </a:r>
            <a:r>
              <a:rPr lang="en-US" altLang="zh-CN" sz="1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4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7545" y="977477"/>
            <a:ext cx="7053873" cy="43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Performance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Estimation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35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39DE1C5D-1E0D-A81E-0305-AAE86043C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46" y="1828799"/>
            <a:ext cx="3955375" cy="288448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81705DA-F1A1-AFAD-0F0D-FB87ADBE6BD7}"/>
              </a:ext>
            </a:extLst>
          </p:cNvPr>
          <p:cNvSpPr txBox="1"/>
          <p:nvPr/>
        </p:nvSpPr>
        <p:spPr>
          <a:xfrm>
            <a:off x="5444742" y="1888442"/>
            <a:ext cx="2983161" cy="1522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特定于任务的预测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变量是通过结合 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PLM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提示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得出的。</a:t>
            </a:r>
            <a:endParaRPr kumimoji="1"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通过在</a:t>
            </a: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语言化实例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上应用</a:t>
            </a: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预测器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来估计</a:t>
            </a: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性能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FD822A-ABD9-8694-BF32-D442BFD96855}"/>
              </a:ext>
            </a:extLst>
          </p:cNvPr>
          <p:cNvSpPr txBox="1"/>
          <p:nvPr/>
        </p:nvSpPr>
        <p:spPr>
          <a:xfrm>
            <a:off x="4739640" y="3939410"/>
            <a:ext cx="4032066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Task-specific Predictor </a:t>
            </a:r>
            <a:endParaRPr lang="en-US" altLang="zh-C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e.g., &lt;BERT, was born in&gt; as a birthplace predictor. </a:t>
            </a:r>
            <a:endParaRPr lang="en-US" altLang="zh-C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12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2644</TotalTime>
  <Words>1249</Words>
  <Application>Microsoft Macintosh PowerPoint</Application>
  <PresentationFormat>自定义</PresentationFormat>
  <Paragraphs>114</Paragraphs>
  <Slides>28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等线</vt:lpstr>
      <vt:lpstr>等线</vt:lpstr>
      <vt:lpstr>兰亭黑-简 纤黑</vt:lpstr>
      <vt:lpstr>兰亭黑-简 中黑</vt:lpstr>
      <vt:lpstr>SimSun</vt:lpstr>
      <vt:lpstr>Geometria</vt:lpstr>
      <vt:lpstr>TimesNewRomanPS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Microsoft</cp:lastModifiedBy>
  <cp:revision>259</cp:revision>
  <dcterms:created xsi:type="dcterms:W3CDTF">2017-10-31T12:19:00Z</dcterms:created>
  <dcterms:modified xsi:type="dcterms:W3CDTF">2023-04-20T01:53:22Z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A700879580934903AB2343112B353AA0</vt:lpwstr>
  </property>
  <property fmtid="{D5CDD505-2E9C-101B-9397-08002B2CF9AE}" pid="3" name="KSOProductBuildVer">
    <vt:lpwstr>2052-11.1.0.10700</vt:lpwstr>
  </property>
</Properties>
</file>