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62" r:id="rId2"/>
    <p:sldId id="272" r:id="rId3"/>
    <p:sldId id="288" r:id="rId4"/>
    <p:sldId id="291" r:id="rId5"/>
    <p:sldId id="292" r:id="rId6"/>
    <p:sldId id="289" r:id="rId7"/>
    <p:sldId id="290" r:id="rId8"/>
    <p:sldId id="295" r:id="rId9"/>
    <p:sldId id="294" r:id="rId10"/>
    <p:sldId id="293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1F34"/>
    <a:srgbClr val="303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/>
    <p:restoredTop sz="88220" autoAdjust="0"/>
  </p:normalViewPr>
  <p:slideViewPr>
    <p:cSldViewPr snapToGrid="0" snapToObjects="1">
      <p:cViewPr varScale="1">
        <p:scale>
          <a:sx n="105" d="100"/>
          <a:sy n="105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72782-C10C-410B-9CCA-678BAE167682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FF442-D87A-4995-A341-E1D885F51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106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FF442-D87A-4995-A341-E1D885F516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094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FF442-D87A-4995-A341-E1D885F516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723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>
                <a:effectLst/>
              </a:rPr>
              <a:t>整合外部知识可以提升常识推理的能力，但最近主导的方法都是大规模预训练模型在</a:t>
            </a:r>
            <a:r>
              <a:rPr lang="en-US" altLang="zh-CN" dirty="0">
                <a:effectLst/>
              </a:rPr>
              <a:t>benchmark</a:t>
            </a:r>
            <a:r>
              <a:rPr lang="zh-CN" altLang="en-US" dirty="0">
                <a:effectLst/>
              </a:rPr>
              <a:t>上进行微调。即使融入外部知识在一些特定任务上很有效，但由于许多</a:t>
            </a:r>
            <a:r>
              <a:rPr lang="en-US" altLang="zh-CN" dirty="0">
                <a:effectLst/>
              </a:rPr>
              <a:t>benchmark</a:t>
            </a:r>
            <a:r>
              <a:rPr lang="zh-CN" altLang="en-US" dirty="0">
                <a:effectLst/>
              </a:rPr>
              <a:t>数据集缺少恰当的知识库，就很难灵活地将融入外部知识的方法进行扩展。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本文选择从语言模型中灵活地引出一般类型的有用知识，并将这些知识整合到预测中。上图中每部分绿色表示正确的回答，红色表示错误的回答，每一行的第一句表示问题 ，第二句表示知识生成模型生成的知识语句。</a:t>
            </a:r>
          </a:p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FF442-D87A-4995-A341-E1D885F516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787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作者聚焦在单项选择题任务上，即给定一个问题，预测一个答案，答案是有限的可以根据问题而变化，问题和答案都是可变长度的文本序列。</a:t>
            </a: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FF442-D87A-4995-A341-E1D885F516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287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利用问题相关的知识示例，通过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prompt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来让语言模型生成知识陈述。在所有任务中使用同样的提示形式：由一个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instruct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，一些问题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-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知识对示例，然后以问题占位符结束。对于一个给定的问答任务，给出同问题类似的五个问题，然后为每个问题写一个相应的知识陈述。理想情况下，提供的知识陈述应该把常识问题变成明确的推理过程。</a:t>
            </a:r>
            <a:r>
              <a:rPr lang="zh-CN" altLang="en-US" dirty="0"/>
              <a:t>当然，不应该简单地将答案插入到问题后面，而是鼓励多样的知识生成。比如对于问题</a:t>
            </a:r>
            <a:r>
              <a:rPr lang="en-US" altLang="zh-CN" dirty="0"/>
              <a:t>Penguins have wings, </a:t>
            </a:r>
            <a:r>
              <a:rPr lang="zh-CN" altLang="en-US" dirty="0"/>
              <a:t>可以将知识陈述写成</a:t>
            </a:r>
            <a:r>
              <a:rPr lang="en-US" altLang="zh-CN" dirty="0"/>
              <a:t>Birds have two wings. Penguin is a kind of bird</a:t>
            </a:r>
            <a:r>
              <a:rPr lang="zh-CN" altLang="en-US" dirty="0"/>
              <a:t>。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知识陈述中的两句话可以看作是演绎推理的完备集。而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Penguins have two wings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是一个不好的知识陈述示例，因为直接将问题和答案显示出来了。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对于每个问题，生成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M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个知识陈述。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FF442-D87A-4995-A341-E1D885F516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165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就是针对每个知识增强问题，计算其对选项</a:t>
            </a:r>
            <a:r>
              <a:rPr lang="en-US" altLang="zh-CN" dirty="0">
                <a:effectLst/>
              </a:rPr>
              <a:t>a</a:t>
            </a:r>
            <a:r>
              <a:rPr lang="zh-CN" altLang="en-US" dirty="0">
                <a:effectLst/>
              </a:rPr>
              <a:t>的置信度，每个知识增强问题对于每个答案选项都有个置信度。模型的最终预测结果就是找到这个置信度的值最高的那个选项。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FF442-D87A-4995-A341-E1D885F516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012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FF442-D87A-4995-A341-E1D885F516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656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FF442-D87A-4995-A341-E1D885F516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492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</a:rPr>
              <a:t>A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B1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D1</a:t>
            </a:r>
            <a:r>
              <a:rPr lang="zh-CN" altLang="en-US" dirty="0">
                <a:effectLst/>
              </a:rPr>
              <a:t>展示了我们的方法改进了</a:t>
            </a:r>
            <a:r>
              <a:rPr lang="en-US" altLang="zh-CN" dirty="0">
                <a:effectLst/>
              </a:rPr>
              <a:t>zero-shot</a:t>
            </a:r>
            <a:r>
              <a:rPr lang="zh-CN" altLang="en-US" dirty="0">
                <a:effectLst/>
              </a:rPr>
              <a:t>推理模型的能力。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</a:rPr>
              <a:t>B2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C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D2</a:t>
            </a:r>
            <a:r>
              <a:rPr lang="zh-CN" altLang="en-US" dirty="0">
                <a:effectLst/>
              </a:rPr>
              <a:t>表明我们的方法在经过微调的推理模型设置的</a:t>
            </a:r>
            <a:r>
              <a:rPr lang="en-US" altLang="zh-CN" dirty="0">
                <a:effectLst/>
              </a:rPr>
              <a:t>vanilla baseline</a:t>
            </a:r>
            <a:r>
              <a:rPr lang="zh-CN" altLang="en-US" dirty="0">
                <a:effectLst/>
              </a:rPr>
              <a:t>上不断改进</a:t>
            </a:r>
            <a:endParaRPr lang="en-US" altLang="zh-CN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在每种情况下，在之前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SOTA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中使用的相同推理模型上应用本文提出的方法，可以看出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NumerSense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实现了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6%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的提升，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CSQA2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实现了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2%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的提升，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QASC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实现了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3%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的提升。 </a:t>
            </a: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FF442-D87A-4995-A341-E1D885F516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963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都使用</a:t>
            </a:r>
            <a:r>
              <a:rPr lang="en-US" altLang="zh-CN" dirty="0">
                <a:effectLst/>
              </a:rPr>
              <a:t>GPT3</a:t>
            </a:r>
            <a:r>
              <a:rPr lang="zh-CN" altLang="en-US" dirty="0">
                <a:effectLst/>
              </a:rPr>
              <a:t>作为知识生成模型的情况下，使用较小的推理模型，得到的提升会更大。这表明，模型生成的知识可以实现高性能但轻量级的推理模型。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但个人觉得最后一个要有意义些，因为其他模型太小了，可能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gpt-3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直接把答案告诉推理模型了，可以再做两个推理模型比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gpt-3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强的实验</a:t>
            </a:r>
            <a:endParaRPr lang="zh-CN" alt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右图显示了使用不同大小的</a:t>
            </a:r>
            <a:r>
              <a:rPr lang="en-US" altLang="zh-CN" dirty="0">
                <a:effectLst/>
              </a:rPr>
              <a:t>GPT-3</a:t>
            </a:r>
            <a:r>
              <a:rPr lang="zh-CN" altLang="en-US" dirty="0">
                <a:effectLst/>
              </a:rPr>
              <a:t>作为知识生成模型时在</a:t>
            </a:r>
            <a:r>
              <a:rPr lang="en-US" altLang="zh-CN" dirty="0" err="1">
                <a:effectLst/>
              </a:rPr>
              <a:t>NumerSense</a:t>
            </a:r>
            <a:r>
              <a:rPr lang="zh-CN" altLang="en-US" dirty="0">
                <a:effectLst/>
              </a:rPr>
              <a:t>数据集的性能增益。</a:t>
            </a:r>
          </a:p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FF442-D87A-4995-A341-E1D885F516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33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189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015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198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181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990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80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0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112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34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42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356-F4FA-BE4C-8312-07B82216BF60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907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38356-F4FA-BE4C-8312-07B82216BF60}" type="datetimeFigureOut">
              <a:rPr kumimoji="1" lang="zh-CN" altLang="en-US" smtClean="0"/>
              <a:t>2023/5/3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907BA-CD6E-1A45-A4A2-8E5D89387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181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AE87179-D4EC-A5E8-0CED-030D5A35138C}"/>
              </a:ext>
            </a:extLst>
          </p:cNvPr>
          <p:cNvSpPr txBox="1"/>
          <p:nvPr/>
        </p:nvSpPr>
        <p:spPr>
          <a:xfrm>
            <a:off x="802481" y="4538576"/>
            <a:ext cx="8101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Keywords: Prompt, Language Model,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Commonsense Reasoning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71D7D9-5E60-CE0C-269B-9704A445DCEE}"/>
              </a:ext>
            </a:extLst>
          </p:cNvPr>
          <p:cNvSpPr txBox="1"/>
          <p:nvPr/>
        </p:nvSpPr>
        <p:spPr>
          <a:xfrm>
            <a:off x="802480" y="4901712"/>
            <a:ext cx="8101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汇报人：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51255901090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陈洋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737037-0FC5-563E-1FAC-3AC8D7CCB07F}"/>
              </a:ext>
            </a:extLst>
          </p:cNvPr>
          <p:cNvSpPr txBox="1"/>
          <p:nvPr/>
        </p:nvSpPr>
        <p:spPr>
          <a:xfrm>
            <a:off x="483438" y="1292019"/>
            <a:ext cx="1765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ACL 2022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1AF84BC-3A6C-4EC4-9357-82CB8562B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16" y="1875966"/>
            <a:ext cx="9299448" cy="247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4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B1E5D5-C687-1B64-4E08-3366B557B1D4}"/>
              </a:ext>
            </a:extLst>
          </p:cNvPr>
          <p:cNvSpPr txBox="1"/>
          <p:nvPr/>
        </p:nvSpPr>
        <p:spPr>
          <a:xfrm flipH="1">
            <a:off x="776747" y="511277"/>
            <a:ext cx="4080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A41F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F56B88-6BD3-486F-A7C7-616B3992E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766" y="841149"/>
            <a:ext cx="6827235" cy="46909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0C52F4E-7D90-4AEF-B7C3-958609722595}"/>
              </a:ext>
            </a:extLst>
          </p:cNvPr>
          <p:cNvSpPr txBox="1"/>
          <p:nvPr/>
        </p:nvSpPr>
        <p:spPr>
          <a:xfrm>
            <a:off x="776746" y="1243584"/>
            <a:ext cx="3420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本文提出生成性知识提示模型，从预训练语言模型中抽取知识，然后整合知识提升常识推理任务的性能。这种方法在多个推理数据集上被证明是有效的。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208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404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B1E5D5-C687-1B64-4E08-3366B557B1D4}"/>
              </a:ext>
            </a:extLst>
          </p:cNvPr>
          <p:cNvSpPr txBox="1"/>
          <p:nvPr/>
        </p:nvSpPr>
        <p:spPr>
          <a:xfrm flipH="1">
            <a:off x="776747" y="511277"/>
            <a:ext cx="4080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A41F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融入外部知识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53B5B93-89EC-419A-A010-7F164C904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868" y="1369198"/>
            <a:ext cx="10214263" cy="372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3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B1E5D5-C687-1B64-4E08-3366B557B1D4}"/>
              </a:ext>
            </a:extLst>
          </p:cNvPr>
          <p:cNvSpPr txBox="1"/>
          <p:nvPr/>
        </p:nvSpPr>
        <p:spPr>
          <a:xfrm flipH="1">
            <a:off x="776747" y="511277"/>
            <a:ext cx="4080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A41F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CC3B7F-5E49-41E8-8845-0BB3BB1E536A}"/>
              </a:ext>
            </a:extLst>
          </p:cNvPr>
          <p:cNvSpPr txBox="1"/>
          <p:nvPr/>
        </p:nvSpPr>
        <p:spPr>
          <a:xfrm>
            <a:off x="776747" y="1124712"/>
            <a:ext cx="9186853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本文提出的方法分为两步来解决常识推理问题：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知识生成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使用预训练语言模型，基于问题来生成知识陈述。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知识融入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使用预训练语言模型基于上一阶段的知识陈述和问题进行推理预测，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得到答案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6C0869-D416-4A41-9434-15B86B715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671" y="2498444"/>
            <a:ext cx="5028571" cy="5809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11180C-7C2E-4D7D-816B-C32B1C2A8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6773" y="4373622"/>
            <a:ext cx="3257143" cy="7333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05B060-5D4B-4EC1-95E5-7E13BE3EBA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3941" y="737941"/>
            <a:ext cx="4451301" cy="45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3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B1E5D5-C687-1B64-4E08-3366B557B1D4}"/>
              </a:ext>
            </a:extLst>
          </p:cNvPr>
          <p:cNvSpPr txBox="1"/>
          <p:nvPr/>
        </p:nvSpPr>
        <p:spPr>
          <a:xfrm flipH="1">
            <a:off x="776747" y="511277"/>
            <a:ext cx="4080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A41F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知识生成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2ECFFB-767C-4F31-A8AF-F277D0CD6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76" y="1366307"/>
            <a:ext cx="11619047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1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B1E5D5-C687-1B64-4E08-3366B557B1D4}"/>
              </a:ext>
            </a:extLst>
          </p:cNvPr>
          <p:cNvSpPr txBox="1"/>
          <p:nvPr/>
        </p:nvSpPr>
        <p:spPr>
          <a:xfrm flipH="1">
            <a:off x="776747" y="511277"/>
            <a:ext cx="4080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A41F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知识融入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E83996-2AEA-4091-A505-1B6EBFD1C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47" y="1604815"/>
            <a:ext cx="4752381" cy="68571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C394918-D783-4295-B424-98C3E26DBB8E}"/>
              </a:ext>
            </a:extLst>
          </p:cNvPr>
          <p:cNvSpPr txBox="1"/>
          <p:nvPr/>
        </p:nvSpPr>
        <p:spPr>
          <a:xfrm>
            <a:off x="776747" y="1269230"/>
            <a:ext cx="796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将每个问题的</a:t>
            </a:r>
            <a:r>
              <a:rPr lang="en-US" altLang="zh-CN" dirty="0"/>
              <a:t>M</a:t>
            </a:r>
            <a:r>
              <a:rPr lang="zh-CN" altLang="en-US" dirty="0"/>
              <a:t>个知识陈述分别与问题进行拼接，得到</a:t>
            </a:r>
            <a:r>
              <a:rPr lang="en-US" altLang="zh-CN" dirty="0"/>
              <a:t>M</a:t>
            </a:r>
            <a:r>
              <a:rPr lang="zh-CN" altLang="en-US" dirty="0"/>
              <a:t>个知识增强的问题：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44AAFD-844A-41F8-ACDB-6CEA51703FAF}"/>
              </a:ext>
            </a:extLst>
          </p:cNvPr>
          <p:cNvSpPr txBox="1"/>
          <p:nvPr/>
        </p:nvSpPr>
        <p:spPr>
          <a:xfrm>
            <a:off x="776747" y="2290529"/>
            <a:ext cx="675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对于每个答案选项</a:t>
            </a:r>
            <a:r>
              <a:rPr lang="en-US" altLang="zh-CN" dirty="0"/>
              <a:t>a</a:t>
            </a:r>
            <a:r>
              <a:rPr lang="zh-CN" altLang="en-US" dirty="0"/>
              <a:t>，使用最支持其的知识增强问题来计算分数：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A2A717A-59BD-4F62-9B3F-3908DAA65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606" y="2659861"/>
            <a:ext cx="3866667" cy="68571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DD4EA24-7456-4391-970D-F719FC8A1B2D}"/>
              </a:ext>
            </a:extLst>
          </p:cNvPr>
          <p:cNvSpPr txBox="1"/>
          <p:nvPr/>
        </p:nvSpPr>
        <p:spPr>
          <a:xfrm>
            <a:off x="781714" y="3418942"/>
            <a:ext cx="600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模型的预测结果如下：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7F8391A-A701-42B8-A6C5-7581A617AA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606" y="3833166"/>
            <a:ext cx="3723809" cy="68571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6824747-E553-4522-B928-0AB3D1CD10F4}"/>
              </a:ext>
            </a:extLst>
          </p:cNvPr>
          <p:cNvSpPr txBox="1"/>
          <p:nvPr/>
        </p:nvSpPr>
        <p:spPr>
          <a:xfrm>
            <a:off x="781714" y="4586189"/>
            <a:ext cx="411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该预测结果所用的知识增强问题为：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CAA7244-9541-4087-8C41-5D418AC128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714" y="5065851"/>
            <a:ext cx="5314286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1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B1E5D5-C687-1B64-4E08-3366B557B1D4}"/>
              </a:ext>
            </a:extLst>
          </p:cNvPr>
          <p:cNvSpPr txBox="1"/>
          <p:nvPr/>
        </p:nvSpPr>
        <p:spPr>
          <a:xfrm flipH="1">
            <a:off x="776747" y="511277"/>
            <a:ext cx="4080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A41F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B390E4-A46C-40C2-BDF1-DB799004554A}"/>
              </a:ext>
            </a:extLst>
          </p:cNvPr>
          <p:cNvSpPr txBox="1"/>
          <p:nvPr/>
        </p:nvSpPr>
        <p:spPr>
          <a:xfrm>
            <a:off x="776747" y="1133856"/>
            <a:ext cx="8138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使用四个数据集：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NumerSence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包含关于常见物体和概念的数值陈述，其中每个句子都需要去还原被</a:t>
            </a:r>
            <a:r>
              <a:rPr lang="en-US" altLang="zh-CN" dirty="0">
                <a:effectLst/>
              </a:rPr>
              <a:t>mask</a:t>
            </a:r>
            <a:r>
              <a:rPr lang="zh-CN" altLang="en-US" dirty="0">
                <a:effectLst/>
              </a:rPr>
              <a:t>的数字。选项是从</a:t>
            </a:r>
            <a:r>
              <a:rPr lang="en-US" altLang="zh-CN" dirty="0">
                <a:effectLst/>
              </a:rPr>
              <a:t>0</a:t>
            </a:r>
            <a:r>
              <a:rPr lang="zh-CN" altLang="en-US" dirty="0">
                <a:effectLst/>
              </a:rPr>
              <a:t>到</a:t>
            </a:r>
            <a:r>
              <a:rPr lang="en-US" altLang="zh-CN" dirty="0">
                <a:effectLst/>
              </a:rPr>
              <a:t>10</a:t>
            </a:r>
            <a:r>
              <a:rPr lang="zh-CN" altLang="en-US" dirty="0">
                <a:effectLst/>
              </a:rPr>
              <a:t>的数字加上单词</a:t>
            </a:r>
            <a:r>
              <a:rPr lang="en-US" altLang="zh-CN" dirty="0">
                <a:effectLst/>
              </a:rPr>
              <a:t>no</a:t>
            </a:r>
            <a:r>
              <a:rPr lang="zh-CN" altLang="en-US" dirty="0">
                <a:effectLst/>
              </a:rPr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</a:rPr>
              <a:t>CSQA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关于常见场景的五项选择题。</a:t>
            </a:r>
            <a:endParaRPr lang="en-US" altLang="zh-CN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</a:rPr>
              <a:t>CSQA2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二分类数据集，判断常识问题是否为真。</a:t>
            </a:r>
            <a:endParaRPr lang="en-US" altLang="zh-CN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</a:rPr>
              <a:t>QASC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关于小学科学的</a:t>
            </a:r>
            <a:r>
              <a:rPr lang="en-US" altLang="zh-CN" dirty="0">
                <a:effectLst/>
              </a:rPr>
              <a:t>8</a:t>
            </a:r>
            <a:r>
              <a:rPr lang="zh-CN" altLang="en-US" dirty="0">
                <a:effectLst/>
              </a:rPr>
              <a:t>项选择题，该数据集还包括每个问题的两个背景知识</a:t>
            </a:r>
            <a:r>
              <a:rPr lang="zh-CN" altLang="en-US" dirty="0"/>
              <a:t>。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818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B1E5D5-C687-1B64-4E08-3366B557B1D4}"/>
              </a:ext>
            </a:extLst>
          </p:cNvPr>
          <p:cNvSpPr txBox="1"/>
          <p:nvPr/>
        </p:nvSpPr>
        <p:spPr>
          <a:xfrm flipH="1">
            <a:off x="776747" y="511277"/>
            <a:ext cx="4080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A41F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132C76-4C3A-4967-93CA-49DB45A5FCE0}"/>
              </a:ext>
            </a:extLst>
          </p:cNvPr>
          <p:cNvSpPr txBox="1"/>
          <p:nvPr/>
        </p:nvSpPr>
        <p:spPr>
          <a:xfrm>
            <a:off x="776746" y="1124151"/>
            <a:ext cx="83855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ffectLst/>
              </a:rPr>
              <a:t>Baseline</a:t>
            </a:r>
            <a:r>
              <a:rPr lang="zh-CN" altLang="en-US" dirty="0">
                <a:effectLst/>
              </a:rPr>
              <a:t>设置如下，其都是在知识生成部分进行改动：</a:t>
            </a:r>
            <a:endParaRPr lang="en-US" altLang="zh-CN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</a:rPr>
              <a:t> No knowledge (∅)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不加任何知识陈述，当作</a:t>
            </a:r>
            <a:r>
              <a:rPr lang="en-US" altLang="zh-CN" dirty="0">
                <a:effectLst/>
              </a:rPr>
              <a:t>zero-shot</a:t>
            </a:r>
            <a:endParaRPr lang="zh-CN" alt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</a:rPr>
              <a:t> Random sentences (R)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加入随机句子，当作知识陈述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</a:rPr>
              <a:t> Context sentences (C)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加入从问题的上下文中采样到的句子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这是通过从语言模型中采样问题的文本续写来实现的。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</a:rPr>
              <a:t> Template-generated knowledge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</a:rPr>
              <a:t>Self-talk</a:t>
            </a:r>
            <a:r>
              <a:rPr lang="zh-CN" altLang="en-US" dirty="0">
                <a:effectLst/>
              </a:rPr>
              <a:t>使用人工设计的模板从语言模型中引出知识语句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</a:rPr>
              <a:t> Retrieval-based knowledge (IR)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从数据库检索知识语句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</a:rPr>
              <a:t> Answers (A)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</a:rPr>
              <a:t>    </a:t>
            </a:r>
            <a:r>
              <a:rPr lang="zh-CN" altLang="en-US" dirty="0">
                <a:effectLst/>
              </a:rPr>
              <a:t>知识生成阶段用真实答案替换</a:t>
            </a:r>
            <a:r>
              <a:rPr lang="zh-CN" altLang="en-US" dirty="0"/>
              <a:t>知识陈述，当作</a:t>
            </a:r>
            <a:r>
              <a:rPr lang="en-US" altLang="zh-CN" dirty="0"/>
              <a:t>few-shot</a:t>
            </a:r>
            <a:endParaRPr lang="en-US" altLang="zh-CN" dirty="0">
              <a:effectLst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为每个问题直接生成一个结果当作最终答案</a:t>
            </a:r>
            <a:endParaRPr lang="en-US" altLang="zh-CN" dirty="0">
              <a:effectLst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为每个问题生成</a:t>
            </a:r>
            <a:r>
              <a:rPr lang="en-US" altLang="zh-CN" dirty="0">
                <a:effectLst/>
              </a:rPr>
              <a:t>M=20</a:t>
            </a:r>
            <a:r>
              <a:rPr lang="zh-CN" altLang="en-US" dirty="0">
                <a:effectLst/>
              </a:rPr>
              <a:t>个答案，使用这些答案来对推理模型进行</a:t>
            </a:r>
            <a:r>
              <a:rPr lang="en-US" altLang="zh-CN" dirty="0">
                <a:effectLst/>
              </a:rPr>
              <a:t>prompt</a:t>
            </a:r>
            <a:r>
              <a:rPr lang="zh-CN" altLang="en-US" dirty="0">
                <a:effectLst/>
              </a:rPr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</a:rPr>
              <a:t> knowledge generation method (K)</a:t>
            </a:r>
          </a:p>
        </p:txBody>
      </p:sp>
    </p:spTree>
    <p:extLst>
      <p:ext uri="{BB962C8B-B14F-4D97-AF65-F5344CB8AC3E}">
        <p14:creationId xmlns:p14="http://schemas.microsoft.com/office/powerpoint/2010/main" val="394497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B1E5D5-C687-1B64-4E08-3366B557B1D4}"/>
              </a:ext>
            </a:extLst>
          </p:cNvPr>
          <p:cNvSpPr txBox="1"/>
          <p:nvPr/>
        </p:nvSpPr>
        <p:spPr>
          <a:xfrm flipH="1">
            <a:off x="776747" y="511277"/>
            <a:ext cx="4080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A41F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40A2D5-3E94-4830-9138-C056AE862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544" y="190712"/>
            <a:ext cx="9799920" cy="56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2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B1E5D5-C687-1B64-4E08-3366B557B1D4}"/>
              </a:ext>
            </a:extLst>
          </p:cNvPr>
          <p:cNvSpPr txBox="1"/>
          <p:nvPr/>
        </p:nvSpPr>
        <p:spPr>
          <a:xfrm flipH="1">
            <a:off x="776747" y="511277"/>
            <a:ext cx="4080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A41F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9B776D-BA39-4AA7-A576-B3EFFA976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59" y="1371857"/>
            <a:ext cx="5723809" cy="41142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0F31048-5F28-43CA-B6F4-7219A4660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773" y="1501539"/>
            <a:ext cx="5695238" cy="3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6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1412</TotalTime>
  <Words>1001</Words>
  <Application>Microsoft Office PowerPoint</Application>
  <PresentationFormat>宽屏</PresentationFormat>
  <Paragraphs>72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-apple-system</vt:lpstr>
      <vt:lpstr>等线</vt:lpstr>
      <vt:lpstr>宋体</vt:lpstr>
      <vt:lpstr>微软雅黑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陈 洋</cp:lastModifiedBy>
  <cp:revision>33</cp:revision>
  <dcterms:created xsi:type="dcterms:W3CDTF">2019-09-02T08:18:28Z</dcterms:created>
  <dcterms:modified xsi:type="dcterms:W3CDTF">2023-05-03T13:37:57Z</dcterms:modified>
</cp:coreProperties>
</file>