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296" r:id="rId4"/>
    <p:sldId id="309" r:id="rId5"/>
    <p:sldId id="308" r:id="rId6"/>
    <p:sldId id="297" r:id="rId7"/>
    <p:sldId id="298" r:id="rId8"/>
    <p:sldId id="299" r:id="rId9"/>
    <p:sldId id="300" r:id="rId10"/>
    <p:sldId id="301" r:id="rId11"/>
    <p:sldId id="295" r:id="rId12"/>
    <p:sldId id="302" r:id="rId13"/>
    <p:sldId id="303" r:id="rId14"/>
    <p:sldId id="304" r:id="rId15"/>
    <p:sldId id="305" r:id="rId16"/>
    <p:sldId id="306" r:id="rId17"/>
    <p:sldId id="31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8" autoAdjust="0"/>
    <p:restoredTop sz="77697" autoAdjust="0"/>
  </p:normalViewPr>
  <p:slideViewPr>
    <p:cSldViewPr snapToGrid="0">
      <p:cViewPr varScale="1">
        <p:scale>
          <a:sx n="45" d="100"/>
          <a:sy n="45" d="100"/>
        </p:scale>
        <p:origin x="84" y="8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FE8E0E-0FA3-065C-1490-00ACB5D50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BD724D-F96F-09E1-B5CC-4BD7B667AC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D290A-2A53-4780-9286-7F37424C84A3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F457F5-17F6-4EBA-FEAD-F8BB3191B7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81771-9E47-92FA-1473-5FEC585CE3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D1B48-2C35-478C-99F2-F0B328387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02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767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68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97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作者分别从以下四个维度探究</a:t>
            </a:r>
            <a:r>
              <a:rPr lang="en-US" altLang="zh-CN" dirty="0"/>
              <a:t>ICL</a:t>
            </a:r>
            <a:r>
              <a:rPr lang="zh-CN" altLang="en-US" dirty="0"/>
              <a:t>效果增益的影响。</a:t>
            </a:r>
          </a:p>
        </p:txBody>
      </p:sp>
    </p:spTree>
    <p:extLst>
      <p:ext uri="{BB962C8B-B14F-4D97-AF65-F5344CB8AC3E}">
        <p14:creationId xmlns:p14="http://schemas.microsoft.com/office/powerpoint/2010/main" val="36925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52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17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之前的实验不管</a:t>
            </a:r>
            <a:r>
              <a:rPr lang="en-US" altLang="zh-CN" dirty="0"/>
              <a:t>label</a:t>
            </a:r>
            <a:r>
              <a:rPr lang="zh-CN" altLang="en-US" dirty="0"/>
              <a:t>是不是</a:t>
            </a:r>
            <a:r>
              <a:rPr lang="en-US" altLang="zh-CN" dirty="0"/>
              <a:t>ground truth</a:t>
            </a:r>
            <a:r>
              <a:rPr lang="zh-CN" altLang="en-US" dirty="0"/>
              <a:t>，</a:t>
            </a:r>
            <a:r>
              <a:rPr lang="en-US" altLang="zh-CN" dirty="0"/>
              <a:t>input</a:t>
            </a:r>
            <a:r>
              <a:rPr lang="zh-CN" altLang="en-US" dirty="0"/>
              <a:t>是不是</a:t>
            </a:r>
            <a:r>
              <a:rPr lang="en-US" altLang="zh-CN" dirty="0"/>
              <a:t>in-distribution</a:t>
            </a:r>
            <a:r>
              <a:rPr lang="zh-CN" altLang="en-US" dirty="0"/>
              <a:t>，它们都保留</a:t>
            </a:r>
            <a:r>
              <a:rPr lang="en-US" altLang="zh-CN" dirty="0"/>
              <a:t>input-label</a:t>
            </a:r>
            <a:r>
              <a:rPr lang="zh-CN" altLang="en-US" dirty="0"/>
              <a:t>成对的出现。</a:t>
            </a:r>
          </a:p>
        </p:txBody>
      </p:sp>
    </p:spTree>
    <p:extLst>
      <p:ext uri="{BB962C8B-B14F-4D97-AF65-F5344CB8AC3E}">
        <p14:creationId xmlns:p14="http://schemas.microsoft.com/office/powerpoint/2010/main" val="1804771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MetaICL</a:t>
            </a:r>
            <a:r>
              <a:rPr lang="zh-CN" altLang="en-US" dirty="0"/>
              <a:t>模型的特殊现象，作者也给出了解释。</a:t>
            </a:r>
          </a:p>
        </p:txBody>
      </p:sp>
    </p:spTree>
    <p:extLst>
      <p:ext uri="{BB962C8B-B14F-4D97-AF65-F5344CB8AC3E}">
        <p14:creationId xmlns:p14="http://schemas.microsoft.com/office/powerpoint/2010/main" val="2802126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7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</a:t>
            </a:r>
            <a:r>
              <a:rPr lang="en-US" altLang="zh-CN" dirty="0"/>
              <a:t>zero-shot</a:t>
            </a:r>
            <a:r>
              <a:rPr lang="zh-CN" altLang="en-US" dirty="0"/>
              <a:t>推理，</a:t>
            </a:r>
            <a:r>
              <a:rPr lang="en-US" altLang="zh-CN" dirty="0"/>
              <a:t>in-context learning </a:t>
            </a:r>
            <a:r>
              <a:rPr lang="zh-CN" altLang="en-US" dirty="0"/>
              <a:t>在大部分任务上具有更高的性能。</a:t>
            </a:r>
          </a:p>
        </p:txBody>
      </p:sp>
    </p:spTree>
    <p:extLst>
      <p:ext uri="{BB962C8B-B14F-4D97-AF65-F5344CB8AC3E}">
        <p14:creationId xmlns:p14="http://schemas.microsoft.com/office/powerpoint/2010/main" val="37258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10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在模型选择上是比较合理的，作者是选择了不同参数量，各有特点的模型；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Fairseq</a:t>
            </a:r>
            <a:r>
              <a:rPr lang="en-US" altLang="zh-CN" dirty="0"/>
              <a:t> </a:t>
            </a:r>
            <a:r>
              <a:rPr lang="zh-CN" altLang="en-US" dirty="0"/>
              <a:t>模型，来自本文其中一个作者之前的工作，这个工作主要是讲拓展模型容量（也就是模型参数）但能相应得降低计算代价的技术；这里的</a:t>
            </a:r>
            <a:r>
              <a:rPr lang="en-US" altLang="zh-CN" dirty="0"/>
              <a:t>Mixtures of Experts</a:t>
            </a:r>
            <a:r>
              <a:rPr lang="zh-CN" altLang="en-US" dirty="0"/>
              <a:t>就是这种技术，用的是一种条件计算策略，也就是每个输入只会激活模型的一部分；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用的是</a:t>
            </a:r>
            <a:r>
              <a:rPr lang="en-US" altLang="zh-CN" dirty="0" err="1"/>
              <a:t>fairseq</a:t>
            </a:r>
            <a:r>
              <a:rPr lang="zh-CN" altLang="en-US" dirty="0"/>
              <a:t>工具，所以就叫</a:t>
            </a:r>
            <a:r>
              <a:rPr lang="en-US" altLang="zh-CN" dirty="0" err="1"/>
              <a:t>fairseq</a:t>
            </a:r>
            <a:r>
              <a:rPr lang="zh-CN" altLang="en-US" dirty="0"/>
              <a:t>；它的结构和</a:t>
            </a:r>
            <a:r>
              <a:rPr lang="en-US" altLang="zh-CN" dirty="0"/>
              <a:t>GPT-3</a:t>
            </a:r>
            <a:r>
              <a:rPr lang="zh-CN" altLang="en-US" dirty="0"/>
              <a:t>是一样的，有</a:t>
            </a:r>
            <a:r>
              <a:rPr lang="en-US" altLang="zh-CN" dirty="0"/>
              <a:t>6.7B</a:t>
            </a:r>
            <a:r>
              <a:rPr lang="zh-CN" altLang="en-US" dirty="0"/>
              <a:t>和</a:t>
            </a:r>
            <a:r>
              <a:rPr lang="en-US" altLang="zh-CN" dirty="0"/>
              <a:t>13B</a:t>
            </a:r>
            <a:r>
              <a:rPr lang="zh-CN" altLang="en-US" dirty="0"/>
              <a:t>的版本；</a:t>
            </a:r>
            <a:endParaRPr lang="en-US" altLang="zh-CN" dirty="0"/>
          </a:p>
          <a:p>
            <a:r>
              <a:rPr lang="zh-CN" altLang="en-US" dirty="0"/>
              <a:t>它的训练方式参考的是</a:t>
            </a:r>
            <a:r>
              <a:rPr lang="en-US" altLang="zh-CN" dirty="0"/>
              <a:t>Shortformer</a:t>
            </a:r>
            <a:r>
              <a:rPr lang="zh-CN" altLang="en-US" dirty="0"/>
              <a:t>（研究缩短</a:t>
            </a:r>
            <a:r>
              <a:rPr lang="en-US" altLang="zh-CN" dirty="0"/>
              <a:t>Transformer</a:t>
            </a:r>
            <a:r>
              <a:rPr lang="zh-CN" altLang="en-US" dirty="0"/>
              <a:t>输入长度可能带来的好处，</a:t>
            </a:r>
            <a:r>
              <a:rPr lang="zh-CN" altLang="en-US" b="0" i="0" dirty="0">
                <a:solidFill>
                  <a:srgbClr val="0E0E0E"/>
                </a:solidFill>
                <a:effectLst/>
                <a:latin typeface="Helvetica" panose="020B0604020202020204" pitchFamily="34" charset="0"/>
              </a:rPr>
              <a:t>作者认为，用更短的输入能实现更好的语言建模。通过先对较短子序列进行训练，再用分阶段训练逐渐过渡到较长子序列，可改善复杂度，减少训练时间。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这里打了星号，指的是没用</a:t>
            </a:r>
            <a:r>
              <a:rPr lang="en-US" altLang="zh-CN" dirty="0"/>
              <a:t>Mixtures of Experts</a:t>
            </a:r>
            <a:r>
              <a:rPr lang="zh-CN" altLang="en-US" dirty="0"/>
              <a:t>技术的模型；和</a:t>
            </a:r>
            <a:r>
              <a:rPr lang="en-US" altLang="zh-CN" dirty="0"/>
              <a:t>GPT-3</a:t>
            </a:r>
            <a:r>
              <a:rPr lang="zh-CN" altLang="en-US" dirty="0"/>
              <a:t>不同的点就是训练方式不一样；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最后的</a:t>
            </a:r>
            <a:r>
              <a:rPr lang="en-US" altLang="zh-CN" dirty="0"/>
              <a:t>GPT-3 175B</a:t>
            </a:r>
            <a:r>
              <a:rPr lang="zh-CN" altLang="en-US" dirty="0"/>
              <a:t>的模型，因为没有开源，用的是</a:t>
            </a:r>
            <a:r>
              <a:rPr lang="en-US" altLang="zh-CN" dirty="0"/>
              <a:t>base</a:t>
            </a:r>
            <a:r>
              <a:rPr lang="zh-CN" altLang="en-US" dirty="0"/>
              <a:t>版本的</a:t>
            </a:r>
            <a:r>
              <a:rPr lang="en-US" altLang="zh-CN" dirty="0"/>
              <a:t>API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95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作者应用模型的方式有两种，一种是</a:t>
            </a:r>
            <a:r>
              <a:rPr lang="en-US" altLang="zh-CN" dirty="0"/>
              <a:t>direct</a:t>
            </a:r>
            <a:r>
              <a:rPr lang="zh-CN" altLang="en-US" dirty="0"/>
              <a:t>，一种是</a:t>
            </a:r>
            <a:r>
              <a:rPr lang="en-US" altLang="zh-CN" dirty="0"/>
              <a:t>channel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这个也是来自作者之前的工作；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Direct</a:t>
            </a:r>
            <a:r>
              <a:rPr lang="zh-CN" altLang="en-US" dirty="0"/>
              <a:t>，就是通常的做法嘛，给定</a:t>
            </a:r>
            <a:r>
              <a:rPr lang="en-US" altLang="zh-CN" dirty="0"/>
              <a:t>x</a:t>
            </a:r>
            <a:r>
              <a:rPr lang="zh-CN" altLang="en-US" dirty="0"/>
              <a:t>求</a:t>
            </a:r>
            <a:r>
              <a:rPr lang="en-US" altLang="zh-CN" dirty="0"/>
              <a:t>y</a:t>
            </a:r>
            <a:r>
              <a:rPr lang="zh-CN" altLang="en-US" dirty="0"/>
              <a:t>的概率；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Channel</a:t>
            </a:r>
            <a:r>
              <a:rPr lang="zh-CN" altLang="en-US" dirty="0"/>
              <a:t>，和</a:t>
            </a:r>
            <a:r>
              <a:rPr lang="en-US" altLang="zh-CN" dirty="0"/>
              <a:t>direct</a:t>
            </a:r>
            <a:r>
              <a:rPr lang="zh-CN" altLang="en-US" dirty="0"/>
              <a:t>是相反的，这里利用了贝叶斯法则，在转换和假设之下，给定</a:t>
            </a:r>
            <a:r>
              <a:rPr lang="en-US" altLang="zh-CN" dirty="0"/>
              <a:t>x</a:t>
            </a:r>
            <a:r>
              <a:rPr lang="zh-CN" altLang="en-US" dirty="0"/>
              <a:t>求</a:t>
            </a:r>
            <a:r>
              <a:rPr lang="en-US" altLang="zh-CN" dirty="0"/>
              <a:t>y</a:t>
            </a:r>
            <a:r>
              <a:rPr lang="zh-CN" altLang="en-US" dirty="0"/>
              <a:t>和给定</a:t>
            </a:r>
            <a:r>
              <a:rPr lang="en-US" altLang="zh-CN" dirty="0"/>
              <a:t>y</a:t>
            </a:r>
            <a:r>
              <a:rPr lang="zh-CN" altLang="en-US" dirty="0"/>
              <a:t>求</a:t>
            </a:r>
            <a:r>
              <a:rPr lang="en-US" altLang="zh-CN" dirty="0"/>
              <a:t>x</a:t>
            </a:r>
            <a:r>
              <a:rPr lang="zh-CN" altLang="en-US" dirty="0"/>
              <a:t>是等价的；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这篇文章表明</a:t>
            </a:r>
            <a:r>
              <a:rPr lang="en-US" altLang="zh-CN" dirty="0"/>
              <a:t>few-shot</a:t>
            </a:r>
            <a:r>
              <a:rPr lang="zh-CN" altLang="en-US" dirty="0"/>
              <a:t>场景下，</a:t>
            </a:r>
            <a:r>
              <a:rPr lang="en-US" altLang="zh-CN" dirty="0"/>
              <a:t>channel</a:t>
            </a:r>
            <a:r>
              <a:rPr lang="zh-CN" altLang="en-US" dirty="0"/>
              <a:t>的推理方式具有更好的性能；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实际上这两种推理方式的不同不会对本文的主题有影响，作者提到了我就在这里介绍一下；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73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58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313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42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solidFill>
                  <a:srgbClr val="FFFFF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15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从下面看蓝天下的热气球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从上面看热气球顶部的特写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从下面看蓝天下的热气球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从下面看蓝天下的热气球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从下面看热气球的特写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6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92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幻灯片标题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幻灯片项目符号文本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矩形"/>
          <p:cNvSpPr/>
          <p:nvPr/>
        </p:nvSpPr>
        <p:spPr>
          <a:xfrm>
            <a:off x="-87804" y="-91801"/>
            <a:ext cx="24559609" cy="934780"/>
          </a:xfrm>
          <a:prstGeom prst="rect">
            <a:avLst/>
          </a:prstGeom>
          <a:gradFill>
            <a:gsLst>
              <a:gs pos="0">
                <a:srgbClr val="013462">
                  <a:alpha val="79929"/>
                </a:srgbClr>
              </a:gs>
              <a:gs pos="100000">
                <a:srgbClr val="013462"/>
              </a:gs>
            </a:gsLst>
            <a:lin ang="27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" name="ecnu-logo.png" descr="ecnu-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93781" y="70703"/>
            <a:ext cx="3802059" cy="69448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owards a Unified View of Parameter-Efficient Transfer Learning — ICLR 2022"/>
          <p:cNvSpPr txBox="1"/>
          <p:nvPr/>
        </p:nvSpPr>
        <p:spPr>
          <a:xfrm>
            <a:off x="672172" y="93461"/>
            <a:ext cx="1462099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defRPr sz="3000" b="1">
                <a:solidFill>
                  <a:srgbClr val="FFFFFF"/>
                </a:solidFill>
              </a:defRPr>
            </a:pPr>
            <a:r>
              <a:rPr lang="en-US" i="1" dirty="0"/>
              <a:t>Rethinking the Role of Demonstrations: What Makes In-Context Learning Work?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owards a Unified View of…"/>
          <p:cNvSpPr txBox="1">
            <a:spLocks noGrp="1"/>
          </p:cNvSpPr>
          <p:nvPr>
            <p:ph type="ctrTitle"/>
          </p:nvPr>
        </p:nvSpPr>
        <p:spPr>
          <a:xfrm>
            <a:off x="1192439" y="4386741"/>
            <a:ext cx="23464277" cy="406252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0400" spc="-208"/>
            </a:pPr>
            <a:r>
              <a:rPr lang="en-US" sz="9600" dirty="0"/>
              <a:t>Rethinking the Role of Demonstrations:</a:t>
            </a:r>
            <a:br>
              <a:rPr lang="en-US" sz="9600" dirty="0"/>
            </a:br>
            <a:r>
              <a:rPr lang="en-US" sz="9600" dirty="0"/>
              <a:t>What Makes In-Context Learning Work?</a:t>
            </a:r>
          </a:p>
        </p:txBody>
      </p:sp>
      <p:sp>
        <p:nvSpPr>
          <p:cNvPr id="157" name="1 Carnegie Mellon University…"/>
          <p:cNvSpPr txBox="1">
            <a:spLocks noGrp="1"/>
          </p:cNvSpPr>
          <p:nvPr>
            <p:ph type="subTitle" sz="quarter" idx="1"/>
          </p:nvPr>
        </p:nvSpPr>
        <p:spPr>
          <a:xfrm>
            <a:off x="1179251" y="9079322"/>
            <a:ext cx="21971000" cy="229203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l"/>
            <a:endParaRPr lang="zh-CN" altLang="en-US" sz="18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586104">
              <a:defRPr sz="3905"/>
            </a:pPr>
            <a:r>
              <a:rPr lang="en-US" altLang="zh-CN" dirty="0"/>
              <a:t>EMNLP-2022</a:t>
            </a:r>
          </a:p>
          <a:p>
            <a:pPr defTabSz="586104">
              <a:defRPr sz="3905"/>
            </a:pPr>
            <a:r>
              <a:rPr lang="zh-CN" altLang="en-US" dirty="0"/>
              <a:t>华盛顿大学与</a:t>
            </a:r>
            <a:r>
              <a:rPr lang="en-US" altLang="zh-CN" dirty="0"/>
              <a:t>Meta AI</a:t>
            </a:r>
          </a:p>
          <a:p>
            <a:pPr defTabSz="586104">
              <a:defRPr sz="3905"/>
            </a:pPr>
            <a:endParaRPr lang="en-US" altLang="zh-CN" dirty="0"/>
          </a:p>
          <a:p>
            <a:pPr defTabSz="586104">
              <a:defRPr sz="3905"/>
            </a:pPr>
            <a:r>
              <a:rPr lang="zh-CN" altLang="en-US" dirty="0"/>
              <a:t>汇报人：董文洁</a:t>
            </a:r>
            <a:endParaRPr lang="en-US" altLang="zh-CN" dirty="0"/>
          </a:p>
        </p:txBody>
      </p:sp>
      <p:sp>
        <p:nvSpPr>
          <p:cNvPr id="158" name="文献介绍"/>
          <p:cNvSpPr txBox="1"/>
          <p:nvPr/>
        </p:nvSpPr>
        <p:spPr>
          <a:xfrm>
            <a:off x="1192444" y="3363297"/>
            <a:ext cx="25648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5D5D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dirty="0"/>
              <a:t>分享文章</a:t>
            </a:r>
            <a:endParaRPr dirty="0"/>
          </a:p>
        </p:txBody>
      </p:sp>
      <p:pic>
        <p:nvPicPr>
          <p:cNvPr id="159" name="ecnu-logo.png" descr="ecnu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40" y="2344649"/>
            <a:ext cx="4579351" cy="836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结论一：</a:t>
            </a:r>
            <a:r>
              <a:rPr lang="en-US" altLang="zh-CN" dirty="0"/>
              <a:t>Ground Truth Matters Little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274538" y="2124401"/>
            <a:ext cx="21902962" cy="1063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消融实验</a:t>
            </a: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zh-CN" altLang="en-US" sz="4800" b="1" dirty="0"/>
              <a:t>：</a:t>
            </a:r>
            <a:r>
              <a:rPr lang="en-US" altLang="zh-CN" sz="4800" b="1" dirty="0"/>
              <a:t>Is the result consistent with varying k? k</a:t>
            </a:r>
            <a:r>
              <a:rPr lang="zh-CN" altLang="en-US" sz="4800" b="1" dirty="0"/>
              <a:t>指</a:t>
            </a:r>
            <a:r>
              <a:rPr lang="en-US" altLang="zh-CN" sz="4800" b="1" dirty="0"/>
              <a:t>example</a:t>
            </a:r>
            <a:r>
              <a:rPr lang="zh-CN" altLang="en-US" sz="4800" b="1" dirty="0"/>
              <a:t>的数量</a:t>
            </a:r>
            <a:r>
              <a:rPr lang="en-US" altLang="zh-CN" sz="4800" b="1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93B7E9-C74C-C6F0-9BC0-EDBCE6700AAF}"/>
              </a:ext>
            </a:extLst>
          </p:cNvPr>
          <p:cNvSpPr txBox="1"/>
          <p:nvPr/>
        </p:nvSpPr>
        <p:spPr>
          <a:xfrm>
            <a:off x="1206500" y="9727003"/>
            <a:ext cx="20051130" cy="74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</a:rPr>
              <a:t>K&gt;8</a:t>
            </a: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</a:rPr>
              <a:t>后几乎不会带来性能提升。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AD22DF-FE3C-DC14-68E6-F82BE1F8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260121"/>
            <a:ext cx="14132920" cy="64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21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结论一：</a:t>
            </a:r>
            <a:r>
              <a:rPr lang="en-US" altLang="zh-CN" dirty="0"/>
              <a:t>Ground Truth Matters Little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E917EB-8A5B-F721-CFD6-C07C30B8F233}"/>
              </a:ext>
            </a:extLst>
          </p:cNvPr>
          <p:cNvGrpSpPr/>
          <p:nvPr/>
        </p:nvGrpSpPr>
        <p:grpSpPr>
          <a:xfrm>
            <a:off x="1206500" y="8831828"/>
            <a:ext cx="21862512" cy="4436471"/>
            <a:chOff x="1206500" y="8831828"/>
            <a:chExt cx="21862512" cy="44364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E21737E-89B7-EE3A-F1A2-297CD4C2359C}"/>
                </a:ext>
              </a:extLst>
            </p:cNvPr>
            <p:cNvSpPr txBox="1"/>
            <p:nvPr/>
          </p:nvSpPr>
          <p:spPr>
            <a:xfrm>
              <a:off x="1206500" y="8831828"/>
              <a:ext cx="18088282" cy="4436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 defTabSz="825500">
                <a:lnSpc>
                  <a:spcPct val="150000"/>
                </a:lnSpc>
              </a:pPr>
              <a:r>
                <a:rPr lang="en-US" altLang="zh-CN" sz="4000" b="1" dirty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Template</a:t>
              </a:r>
              <a:r>
                <a:rPr lang="zh-CN" altLang="en-US" sz="4000" b="1" dirty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：</a:t>
              </a:r>
              <a:endParaRPr lang="en-US" altLang="zh-CN" sz="4000" b="1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endParaRPr>
            </a:p>
            <a:p>
              <a:pPr marL="571500" indent="-571500" algn="l" defTabSz="825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4000" b="1" dirty="0">
                  <a:sym typeface="Wingdings" panose="05000000000000000000" pitchFamily="2" charset="2"/>
                </a:rPr>
                <a:t>Minimal</a:t>
              </a:r>
            </a:p>
            <a:p>
              <a:pPr marL="571500" indent="-571500" algn="l" defTabSz="825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4000" b="1" dirty="0">
                  <a:sym typeface="Wingdings" panose="05000000000000000000" pitchFamily="2" charset="2"/>
                </a:rPr>
                <a:t>Manual</a:t>
              </a:r>
              <a:endParaRPr lang="en-US" altLang="zh-CN" sz="4000" b="1" dirty="0"/>
            </a:p>
            <a:p>
              <a:pPr algn="l" defTabSz="825500">
                <a:lnSpc>
                  <a:spcPct val="150000"/>
                </a:lnSpc>
              </a:pPr>
              <a:endParaRPr lang="en-US" altLang="zh-CN" sz="4000" b="1" dirty="0"/>
            </a:p>
            <a:p>
              <a:pPr algn="l" defTabSz="825500">
                <a:lnSpc>
                  <a:spcPct val="150000"/>
                </a:lnSpc>
              </a:pPr>
              <a:r>
                <a:rPr lang="zh-CN" altLang="en-US" sz="3200" b="1" dirty="0">
                  <a:solidFill>
                    <a:schemeClr val="tx1">
                      <a:lumMod val="50000"/>
                    </a:schemeClr>
                  </a:solidFill>
                </a:rPr>
                <a:t>作者默认采用</a:t>
              </a:r>
              <a:r>
                <a:rPr lang="en-US" altLang="zh-CN" sz="3200" b="1" dirty="0">
                  <a:solidFill>
                    <a:schemeClr val="tx1">
                      <a:lumMod val="50000"/>
                    </a:schemeClr>
                  </a:solidFill>
                </a:rPr>
                <a:t>Minimal</a:t>
              </a:r>
              <a:r>
                <a:rPr lang="zh-CN" altLang="en-US" sz="3200" b="1" dirty="0">
                  <a:solidFill>
                    <a:schemeClr val="tx1">
                      <a:lumMod val="50000"/>
                    </a:schemeClr>
                  </a:solidFill>
                </a:rPr>
                <a:t>的方式处理测试数据（作者发现</a:t>
              </a:r>
              <a:r>
                <a:rPr lang="en-US" altLang="zh-CN" sz="3200" b="1" dirty="0">
                  <a:solidFill>
                    <a:schemeClr val="tx1">
                      <a:lumMod val="50000"/>
                    </a:schemeClr>
                  </a:solidFill>
                </a:rPr>
                <a:t>Manual</a:t>
              </a:r>
              <a:r>
                <a:rPr lang="zh-CN" altLang="en-US" sz="3200" b="1" dirty="0">
                  <a:solidFill>
                    <a:schemeClr val="tx1">
                      <a:lumMod val="50000"/>
                    </a:schemeClr>
                  </a:solidFill>
                </a:rPr>
                <a:t>方式不一定比</a:t>
              </a:r>
              <a:r>
                <a:rPr lang="en-US" altLang="zh-CN" sz="3200" b="1" dirty="0">
                  <a:solidFill>
                    <a:schemeClr val="tx1">
                      <a:lumMod val="50000"/>
                    </a:schemeClr>
                  </a:solidFill>
                </a:rPr>
                <a:t>Minimal</a:t>
              </a:r>
              <a:r>
                <a:rPr lang="zh-CN" altLang="en-US" sz="3200" b="1" dirty="0">
                  <a:solidFill>
                    <a:schemeClr val="tx1">
                      <a:lumMod val="50000"/>
                    </a:schemeClr>
                  </a:solidFill>
                </a:rPr>
                <a:t>好）</a:t>
              </a:r>
              <a:r>
                <a:rPr lang="zh-CN" altLang="en-US" sz="3200" b="1" dirty="0"/>
                <a:t>。</a:t>
              </a:r>
              <a:endParaRPr lang="en-US" altLang="zh-CN" sz="3200" b="1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A2DCFD7-23A6-2D39-5709-3928800BF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1687" y="9961124"/>
              <a:ext cx="19027325" cy="1630475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28E2260-5F63-3B78-9C3E-A047E84EF553}"/>
              </a:ext>
            </a:extLst>
          </p:cNvPr>
          <p:cNvSpPr txBox="1"/>
          <p:nvPr/>
        </p:nvSpPr>
        <p:spPr>
          <a:xfrm>
            <a:off x="1274538" y="2124401"/>
            <a:ext cx="21902962" cy="1063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消融实验</a:t>
            </a: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CN" altLang="en-US" sz="4800" b="1" dirty="0"/>
              <a:t>：</a:t>
            </a:r>
            <a:r>
              <a:rPr lang="en-US" altLang="zh-CN" sz="4800" b="1" dirty="0"/>
              <a:t>Is the result consistent with better templates?</a:t>
            </a:r>
            <a:r>
              <a:rPr lang="zh-CN" altLang="en-US" sz="4800" b="1" dirty="0"/>
              <a:t>示例模板</a:t>
            </a:r>
            <a:r>
              <a:rPr lang="en-US" altLang="zh-CN" sz="4800" b="1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FB85EA-0F39-0A7D-1B8A-41C892507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3467642"/>
            <a:ext cx="20957210" cy="50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66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Why does </a:t>
            </a:r>
            <a:r>
              <a:rPr lang="en-US" altLang="zh-CN"/>
              <a:t>In-Context Learning work?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274538" y="2124401"/>
            <a:ext cx="21902962" cy="54954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几个可能产生影响的因素：</a:t>
            </a:r>
            <a:endParaRPr lang="en-US" altLang="zh-CN" sz="4800" b="1" dirty="0">
              <a:solidFill>
                <a:schemeClr val="bg2">
                  <a:lumMod val="10000"/>
                </a:schemeClr>
              </a:solidFill>
            </a:endParaRPr>
          </a:p>
          <a:p>
            <a:pPr marL="685800" indent="-6858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The input-label mapping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；输入与标签的对应关系（</a:t>
            </a:r>
            <a:r>
              <a:rPr lang="zh-CN" altLang="en-US" sz="4800" b="1" dirty="0">
                <a:solidFill>
                  <a:schemeClr val="accent5"/>
                </a:solidFill>
              </a:rPr>
              <a:t>前面实验验证过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）</a:t>
            </a:r>
            <a:endParaRPr lang="en-US" altLang="zh-CN" sz="4800" b="1" dirty="0">
              <a:solidFill>
                <a:schemeClr val="accent5"/>
              </a:solidFill>
            </a:endParaRPr>
          </a:p>
          <a:p>
            <a:pPr marL="685800" indent="-6858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The distribution of the input text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；输入文本的分布</a:t>
            </a:r>
            <a:endParaRPr lang="en-US" altLang="zh-CN" sz="4800" b="1" dirty="0">
              <a:solidFill>
                <a:schemeClr val="accent5"/>
              </a:solidFill>
            </a:endParaRPr>
          </a:p>
          <a:p>
            <a:pPr marL="685800" indent="-6858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The label space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；给定标签的空间</a:t>
            </a:r>
            <a:endParaRPr lang="en-US" altLang="zh-CN" sz="4800" b="1" dirty="0">
              <a:solidFill>
                <a:schemeClr val="accent5"/>
              </a:solidFill>
            </a:endParaRPr>
          </a:p>
          <a:p>
            <a:pPr marL="685800" indent="-6858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The format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；输入与标签的演示格式</a:t>
            </a:r>
            <a:endParaRPr lang="en-US" altLang="zh-CN" sz="4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92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结论二：</a:t>
            </a:r>
            <a:r>
              <a:rPr lang="en-US" altLang="zh-CN" sz="5300" dirty="0"/>
              <a:t>ICL</a:t>
            </a:r>
            <a:r>
              <a:rPr lang="zh-CN" altLang="en-US" sz="5300" dirty="0"/>
              <a:t>性能收益来自输入空间、标签空间以及正确一致的演示格式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274538" y="2124401"/>
            <a:ext cx="21902962" cy="19324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1 Impact of the distribution of the input text 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输入文本分布的影响</a:t>
            </a:r>
            <a:endParaRPr lang="en-US" altLang="zh-CN" sz="4800" b="1" dirty="0">
              <a:solidFill>
                <a:schemeClr val="bg2">
                  <a:lumMod val="10000"/>
                </a:schemeClr>
              </a:solidFill>
            </a:endParaRPr>
          </a:p>
          <a:p>
            <a:pPr marL="685800" indent="-6858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/>
              <a:t>实验：将</a:t>
            </a:r>
            <a:r>
              <a:rPr lang="en-US" altLang="zh-CN" sz="3600" b="1" dirty="0"/>
              <a:t>Demonstration</a:t>
            </a:r>
            <a:r>
              <a:rPr lang="zh-CN" altLang="en-US" sz="3600" b="1" dirty="0"/>
              <a:t>中句子替换为从其他语料库中随机采样的句子（</a:t>
            </a:r>
            <a:r>
              <a:rPr lang="en-US" altLang="zh-CN" sz="3600" b="1" dirty="0">
                <a:solidFill>
                  <a:schemeClr val="accent5"/>
                </a:solidFill>
              </a:rPr>
              <a:t>OOD text</a:t>
            </a:r>
            <a:r>
              <a:rPr lang="zh-CN" altLang="en-US" sz="3600" b="1" dirty="0"/>
              <a:t>）。</a:t>
            </a:r>
            <a:endParaRPr lang="en-US" altLang="zh-CN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1A0BED-6077-47C2-1517-BB93D27968A9}"/>
              </a:ext>
            </a:extLst>
          </p:cNvPr>
          <p:cNvSpPr txBox="1"/>
          <p:nvPr/>
        </p:nvSpPr>
        <p:spPr>
          <a:xfrm>
            <a:off x="1398523" y="11591599"/>
            <a:ext cx="17917795" cy="16554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accent5"/>
                </a:solidFill>
              </a:rPr>
              <a:t>In-distribution inputs </a:t>
            </a:r>
            <a:r>
              <a:rPr lang="zh-CN" altLang="en-US" sz="3600" b="1" dirty="0">
                <a:solidFill>
                  <a:schemeClr val="accent5"/>
                </a:solidFill>
              </a:rPr>
              <a:t>能够带来性能收益；</a:t>
            </a:r>
            <a:endParaRPr lang="en-US" altLang="zh-CN" sz="3600" b="1" dirty="0">
              <a:solidFill>
                <a:schemeClr val="accent5"/>
              </a:solidFill>
            </a:endParaRPr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accent5"/>
                </a:solidFill>
              </a:rPr>
              <a:t>OOD text </a:t>
            </a:r>
            <a:r>
              <a:rPr lang="zh-CN" altLang="en-US" sz="3600" b="1" dirty="0">
                <a:solidFill>
                  <a:schemeClr val="accent5"/>
                </a:solidFill>
              </a:rPr>
              <a:t>对 </a:t>
            </a:r>
            <a:r>
              <a:rPr lang="en-US" altLang="zh-CN" sz="3600" b="1" dirty="0">
                <a:solidFill>
                  <a:schemeClr val="accent5"/>
                </a:solidFill>
              </a:rPr>
              <a:t>MetaICL</a:t>
            </a:r>
            <a:r>
              <a:rPr lang="zh-CN" altLang="en-US" sz="3600" b="1" dirty="0">
                <a:solidFill>
                  <a:schemeClr val="accent5"/>
                </a:solidFill>
              </a:rPr>
              <a:t>影响不大（可能受</a:t>
            </a:r>
            <a:r>
              <a:rPr lang="en-US" altLang="zh-CN" sz="3600" b="1" dirty="0">
                <a:solidFill>
                  <a:schemeClr val="accent5"/>
                </a:solidFill>
              </a:rPr>
              <a:t>meta-training</a:t>
            </a:r>
            <a:r>
              <a:rPr lang="zh-CN" altLang="en-US" sz="3600" b="1" dirty="0">
                <a:solidFill>
                  <a:schemeClr val="accent5"/>
                </a:solidFill>
              </a:rPr>
              <a:t>的影响）。</a:t>
            </a:r>
            <a:endParaRPr lang="en-US" altLang="zh-CN" sz="3600" b="1" dirty="0">
              <a:solidFill>
                <a:schemeClr val="accent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8EFC79-AFB5-D55A-67EF-312811C3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24" y="4220757"/>
            <a:ext cx="17917796" cy="7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50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结论二：</a:t>
            </a:r>
            <a:r>
              <a:rPr lang="en-US" altLang="zh-CN" sz="5300" dirty="0"/>
              <a:t>ICL</a:t>
            </a:r>
            <a:r>
              <a:rPr lang="zh-CN" altLang="en-US" sz="5300" dirty="0"/>
              <a:t>性能收益来自输入空间、标签空间以及正确一致的演示格式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274538" y="2124401"/>
            <a:ext cx="21902962" cy="19324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2 Impact of the label space 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标签空间的影响</a:t>
            </a:r>
            <a:endParaRPr lang="en-US" altLang="zh-CN" sz="4800" b="1" dirty="0">
              <a:solidFill>
                <a:schemeClr val="bg2">
                  <a:lumMod val="10000"/>
                </a:schemeClr>
              </a:solidFill>
            </a:endParaRPr>
          </a:p>
          <a:p>
            <a:pPr algn="l" defTabSz="825500">
              <a:lnSpc>
                <a:spcPct val="150000"/>
              </a:lnSpc>
            </a:pPr>
            <a:r>
              <a:rPr lang="zh-CN" altLang="en-US" sz="3600" b="1" dirty="0"/>
              <a:t>实验：将</a:t>
            </a:r>
            <a:r>
              <a:rPr lang="en-US" altLang="zh-CN" sz="3600" b="1" dirty="0"/>
              <a:t>Demonstration</a:t>
            </a:r>
            <a:r>
              <a:rPr lang="zh-CN" altLang="en-US" sz="3600" b="1" dirty="0"/>
              <a:t>中</a:t>
            </a:r>
            <a:r>
              <a:rPr lang="en-US" altLang="zh-CN" sz="3600" b="1" dirty="0"/>
              <a:t>label</a:t>
            </a:r>
            <a:r>
              <a:rPr lang="zh-CN" altLang="en-US" sz="3600" b="1" dirty="0"/>
              <a:t>替换为随机的英文单词。</a:t>
            </a:r>
            <a:endParaRPr lang="en-US" altLang="zh-CN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1A0BED-6077-47C2-1517-BB93D27968A9}"/>
              </a:ext>
            </a:extLst>
          </p:cNvPr>
          <p:cNvSpPr txBox="1"/>
          <p:nvPr/>
        </p:nvSpPr>
        <p:spPr>
          <a:xfrm>
            <a:off x="1398522" y="11591599"/>
            <a:ext cx="20252609" cy="8244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/>
              <a:t>随机</a:t>
            </a:r>
            <a:r>
              <a:rPr lang="en-US" altLang="zh-CN" sz="3600" b="1" dirty="0"/>
              <a:t>label </a:t>
            </a:r>
            <a:r>
              <a:rPr lang="zh-CN" altLang="en-US" sz="3600" b="1" dirty="0"/>
              <a:t>与 随机英文单词</a:t>
            </a:r>
            <a:r>
              <a:rPr lang="en-US" altLang="zh-CN" sz="3600" b="1" dirty="0"/>
              <a:t>label</a:t>
            </a:r>
            <a:r>
              <a:rPr lang="zh-CN" altLang="en-US" sz="3600" b="1" dirty="0"/>
              <a:t>，性能差距较大。</a:t>
            </a:r>
            <a:r>
              <a:rPr lang="zh-CN" altLang="en-US" sz="3600" b="1" dirty="0">
                <a:solidFill>
                  <a:schemeClr val="accent5"/>
                </a:solidFill>
              </a:rPr>
              <a:t>也就是说，</a:t>
            </a:r>
            <a:r>
              <a:rPr lang="en-US" altLang="zh-CN" sz="3600" b="1" dirty="0">
                <a:solidFill>
                  <a:schemeClr val="accent5"/>
                </a:solidFill>
              </a:rPr>
              <a:t>label space</a:t>
            </a:r>
            <a:r>
              <a:rPr lang="zh-CN" altLang="en-US" sz="3600" b="1" dirty="0">
                <a:solidFill>
                  <a:schemeClr val="accent5"/>
                </a:solidFill>
              </a:rPr>
              <a:t>带来了性能收益。</a:t>
            </a:r>
            <a:endParaRPr lang="en-US" altLang="zh-CN" sz="3600" b="1" dirty="0">
              <a:solidFill>
                <a:schemeClr val="accent5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4A1731-2CC2-4A57-31D7-EC9C7F5E3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22" y="4511132"/>
            <a:ext cx="16104428" cy="66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81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结论二：</a:t>
            </a:r>
            <a:r>
              <a:rPr lang="en-US" altLang="zh-CN" sz="5300" dirty="0"/>
              <a:t>ICL</a:t>
            </a:r>
            <a:r>
              <a:rPr lang="zh-CN" altLang="en-US" sz="5300" dirty="0"/>
              <a:t>性能收益来自输入空间、标签空间以及正确一致的演示格式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274538" y="2124401"/>
            <a:ext cx="21902962" cy="19324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3 Impact of format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（</a:t>
            </a: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input-label pairing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）演示格式的影响</a:t>
            </a:r>
            <a:endParaRPr lang="en-US" altLang="zh-CN" sz="4800" b="1" dirty="0">
              <a:solidFill>
                <a:schemeClr val="bg2">
                  <a:lumMod val="10000"/>
                </a:schemeClr>
              </a:solidFill>
            </a:endParaRPr>
          </a:p>
          <a:p>
            <a:pPr algn="l" defTabSz="825500">
              <a:lnSpc>
                <a:spcPct val="150000"/>
              </a:lnSpc>
            </a:pPr>
            <a:r>
              <a:rPr lang="zh-CN" altLang="en-US" sz="3600" b="1" dirty="0"/>
              <a:t>实验：</a:t>
            </a:r>
            <a:r>
              <a:rPr lang="en-US" altLang="zh-CN" sz="3600" b="1" dirty="0"/>
              <a:t>no labels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labels only </a:t>
            </a:r>
            <a:r>
              <a:rPr lang="zh-CN" altLang="en-US" sz="3600" b="1" dirty="0"/>
              <a:t>两种破坏</a:t>
            </a:r>
            <a:r>
              <a:rPr lang="en-US" altLang="zh-CN" sz="3600" b="1" dirty="0"/>
              <a:t>format</a:t>
            </a:r>
            <a:r>
              <a:rPr lang="zh-CN" altLang="en-US" sz="3600" b="1" dirty="0"/>
              <a:t>的消融实验</a:t>
            </a:r>
            <a:endParaRPr lang="en-US" altLang="zh-CN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1A0BED-6077-47C2-1517-BB93D27968A9}"/>
              </a:ext>
            </a:extLst>
          </p:cNvPr>
          <p:cNvSpPr txBox="1"/>
          <p:nvPr/>
        </p:nvSpPr>
        <p:spPr>
          <a:xfrm>
            <a:off x="1398522" y="11591599"/>
            <a:ext cx="20252609" cy="16554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accent5"/>
                </a:solidFill>
              </a:rPr>
              <a:t>所有破坏</a:t>
            </a:r>
            <a:r>
              <a:rPr lang="en-US" altLang="zh-CN" sz="3600" b="1" dirty="0">
                <a:solidFill>
                  <a:schemeClr val="accent5"/>
                </a:solidFill>
              </a:rPr>
              <a:t>format</a:t>
            </a:r>
            <a:r>
              <a:rPr lang="zh-CN" altLang="en-US" sz="3600" b="1" dirty="0">
                <a:solidFill>
                  <a:schemeClr val="accent5"/>
                </a:solidFill>
              </a:rPr>
              <a:t>的设置下，性能接近甚至不如</a:t>
            </a:r>
            <a:r>
              <a:rPr lang="en-US" altLang="zh-CN" sz="3600" b="1" dirty="0">
                <a:solidFill>
                  <a:schemeClr val="accent5"/>
                </a:solidFill>
              </a:rPr>
              <a:t>no demonstration</a:t>
            </a:r>
            <a:r>
              <a:rPr lang="zh-CN" altLang="en-US" sz="3600" b="1" dirty="0">
                <a:solidFill>
                  <a:schemeClr val="accent5"/>
                </a:solidFill>
              </a:rPr>
              <a:t>的性能。验证了这种 成对格式的重要性。</a:t>
            </a:r>
            <a:endParaRPr lang="en-US" altLang="zh-CN" sz="3600" b="1" dirty="0">
              <a:solidFill>
                <a:schemeClr val="accent5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CF1C97-A202-AD03-8BE6-7128F85E4D31}"/>
              </a:ext>
            </a:extLst>
          </p:cNvPr>
          <p:cNvGrpSpPr/>
          <p:nvPr/>
        </p:nvGrpSpPr>
        <p:grpSpPr>
          <a:xfrm>
            <a:off x="1247967" y="4056853"/>
            <a:ext cx="19933456" cy="6737846"/>
            <a:chOff x="1274538" y="4064472"/>
            <a:chExt cx="19933456" cy="6737846"/>
          </a:xfrm>
        </p:grpSpPr>
        <p:sp>
          <p:nvSpPr>
            <p:cNvPr id="230" name="矩形"/>
            <p:cNvSpPr/>
            <p:nvPr/>
          </p:nvSpPr>
          <p:spPr>
            <a:xfrm>
              <a:off x="1274539" y="4064472"/>
              <a:ext cx="1545544" cy="2814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5225D97-F62E-8202-D904-FA33E5171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4538" y="4353495"/>
              <a:ext cx="19933456" cy="6448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436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结论二：</a:t>
            </a:r>
            <a:r>
              <a:rPr lang="en-US" altLang="zh-CN" sz="5300" dirty="0"/>
              <a:t>ICL</a:t>
            </a:r>
            <a:r>
              <a:rPr lang="zh-CN" altLang="en-US" sz="5300" dirty="0"/>
              <a:t>性能收益来自输入空间、标签空间以及正确一致的演示格式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274538" y="2124401"/>
            <a:ext cx="21902962" cy="1063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4 Impact of meta-training 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带有</a:t>
            </a: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ICL</a:t>
            </a: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目标的元训练的影响</a:t>
            </a:r>
            <a:endParaRPr lang="en-US" altLang="zh-CN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1A0BED-6077-47C2-1517-BB93D27968A9}"/>
              </a:ext>
            </a:extLst>
          </p:cNvPr>
          <p:cNvSpPr txBox="1"/>
          <p:nvPr/>
        </p:nvSpPr>
        <p:spPr>
          <a:xfrm>
            <a:off x="1316471" y="4011529"/>
            <a:ext cx="20457679" cy="4979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/>
              <a:t>现象：前面提到，对于</a:t>
            </a:r>
            <a:r>
              <a:rPr lang="en-US" altLang="zh-CN" sz="3600" b="1" dirty="0"/>
              <a:t>MetaICL</a:t>
            </a:r>
            <a:r>
              <a:rPr lang="zh-CN" altLang="en-US" sz="3600" b="1" dirty="0"/>
              <a:t>模型，</a:t>
            </a:r>
            <a:r>
              <a:rPr lang="en-US" altLang="zh-CN" sz="3600" b="1" dirty="0"/>
              <a:t>OOD input </a:t>
            </a:r>
            <a:r>
              <a:rPr lang="zh-CN" altLang="en-US" sz="3600" b="1" dirty="0"/>
              <a:t>和 </a:t>
            </a:r>
            <a:r>
              <a:rPr lang="en-US" altLang="zh-CN" sz="3600" b="1" dirty="0"/>
              <a:t>Random label</a:t>
            </a:r>
            <a:r>
              <a:rPr lang="zh-CN" altLang="en-US" sz="3600" b="1" dirty="0"/>
              <a:t> 产生的性能损失较其他模型更小。</a:t>
            </a:r>
            <a:endParaRPr lang="en-US" altLang="zh-CN" sz="3600" b="1" dirty="0"/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/>
              <a:t>作者猜测：</a:t>
            </a:r>
            <a:r>
              <a:rPr lang="en-US" altLang="zh-CN" sz="3600" b="1" dirty="0"/>
              <a:t>meta-training </a:t>
            </a:r>
            <a:r>
              <a:rPr lang="zh-CN" altLang="en-US" sz="3600" b="1" dirty="0"/>
              <a:t>鼓励模型探索</a:t>
            </a:r>
            <a:r>
              <a:rPr lang="en-US" altLang="zh-CN" sz="3600" b="1" dirty="0"/>
              <a:t>demonstration</a:t>
            </a:r>
            <a:r>
              <a:rPr lang="zh-CN" altLang="en-US" sz="3600" b="1" dirty="0"/>
              <a:t>中更简单的层面，这个猜测基于作者的直觉：</a:t>
            </a:r>
            <a:endParaRPr lang="en-US" altLang="zh-CN" sz="3600" b="1" dirty="0"/>
          </a:p>
          <a:p>
            <a:pPr lvl="1" indent="0" algn="l" defTabSz="825500">
              <a:lnSpc>
                <a:spcPct val="150000"/>
              </a:lnSpc>
            </a:pPr>
            <a:r>
              <a:rPr lang="en-US" altLang="zh-CN" sz="3600" b="1" dirty="0"/>
              <a:t>	1. input-label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mapping</a:t>
            </a:r>
            <a:r>
              <a:rPr lang="zh-CN" altLang="en-US" sz="3600" b="1" dirty="0"/>
              <a:t>很难探索</a:t>
            </a:r>
            <a:endParaRPr lang="en-US" altLang="zh-CN" sz="3600" b="1" dirty="0"/>
          </a:p>
          <a:p>
            <a:pPr lvl="1" indent="0" algn="l" defTabSz="825500">
              <a:lnSpc>
                <a:spcPct val="150000"/>
              </a:lnSpc>
            </a:pPr>
            <a:r>
              <a:rPr lang="en-US" altLang="zh-CN" sz="3600" b="1" dirty="0"/>
              <a:t>	2. format</a:t>
            </a:r>
            <a:r>
              <a:rPr lang="zh-CN" altLang="en-US" sz="3600" b="1" dirty="0"/>
              <a:t>很容易探索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1951437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结论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29CD9A-1F78-B645-9B49-08D88A6D95AF}"/>
              </a:ext>
            </a:extLst>
          </p:cNvPr>
          <p:cNvSpPr txBox="1"/>
          <p:nvPr/>
        </p:nvSpPr>
        <p:spPr>
          <a:xfrm>
            <a:off x="1206500" y="2791731"/>
            <a:ext cx="19776574" cy="6441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/>
              <a:t>在</a:t>
            </a:r>
            <a:r>
              <a:rPr lang="en-US" altLang="zh-CN" sz="4000" b="1" dirty="0"/>
              <a:t>ICL</a:t>
            </a:r>
            <a:r>
              <a:rPr lang="zh-CN" altLang="en-US" sz="4000" b="1" dirty="0"/>
              <a:t>中，模型没有学习到</a:t>
            </a:r>
            <a:r>
              <a:rPr lang="zh-CN" altLang="en-US" sz="4000" b="1" dirty="0">
                <a:solidFill>
                  <a:schemeClr val="accent5"/>
                </a:solidFill>
              </a:rPr>
              <a:t>输入与标签之间的对应关系</a:t>
            </a:r>
            <a:r>
              <a:rPr lang="en-US" altLang="zh-CN" sz="4000" b="1" dirty="0"/>
              <a:t>(ground truth input-label mapping);</a:t>
            </a:r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/>
              <a:t>ICL</a:t>
            </a:r>
            <a:r>
              <a:rPr lang="zh-CN" altLang="en-US" sz="4000" b="1" dirty="0"/>
              <a:t>的性能收益来自于</a:t>
            </a:r>
            <a:endParaRPr lang="en-US" altLang="zh-CN" sz="4000" b="1" dirty="0"/>
          </a:p>
          <a:p>
            <a:pPr lvl="8" indent="0" algn="l" defTabSz="82550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5"/>
                </a:solidFill>
              </a:rPr>
              <a:t>	</a:t>
            </a:r>
            <a:r>
              <a:rPr lang="zh-CN" altLang="en-US" sz="4000" b="1" dirty="0">
                <a:solidFill>
                  <a:schemeClr val="accent5"/>
                </a:solidFill>
              </a:rPr>
              <a:t>输入文本分布</a:t>
            </a:r>
            <a:r>
              <a:rPr lang="en-US" altLang="zh-CN" sz="4000" b="1" dirty="0"/>
              <a:t>(the distribution of the input text)</a:t>
            </a:r>
            <a:r>
              <a:rPr lang="zh-CN" altLang="en-US" sz="4000" b="1" dirty="0"/>
              <a:t>、</a:t>
            </a:r>
            <a:endParaRPr lang="en-US" altLang="zh-CN" sz="4000" b="1" dirty="0"/>
          </a:p>
          <a:p>
            <a:pPr lvl="8" indent="0" algn="l" defTabSz="82550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5"/>
                </a:solidFill>
              </a:rPr>
              <a:t>	</a:t>
            </a:r>
            <a:r>
              <a:rPr lang="zh-CN" altLang="en-US" sz="4000" b="1" dirty="0">
                <a:solidFill>
                  <a:schemeClr val="accent5"/>
                </a:solidFill>
              </a:rPr>
              <a:t>标签空间</a:t>
            </a:r>
            <a:r>
              <a:rPr lang="en-US" altLang="zh-CN" sz="4000" b="1" dirty="0"/>
              <a:t>(the label space)</a:t>
            </a:r>
            <a:r>
              <a:rPr lang="zh-CN" altLang="en-US" sz="4000" b="1" dirty="0"/>
              <a:t>、</a:t>
            </a:r>
            <a:endParaRPr lang="en-US" altLang="zh-CN" sz="4000" b="1" dirty="0"/>
          </a:p>
          <a:p>
            <a:pPr lvl="8" indent="0" algn="l" defTabSz="82550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5"/>
                </a:solidFill>
              </a:rPr>
              <a:t>	</a:t>
            </a:r>
            <a:r>
              <a:rPr lang="zh-CN" altLang="en-US" sz="4000" b="1" dirty="0">
                <a:solidFill>
                  <a:schemeClr val="accent5"/>
                </a:solidFill>
              </a:rPr>
              <a:t>演示格式</a:t>
            </a:r>
            <a:r>
              <a:rPr lang="en-US" altLang="zh-CN" sz="4000" b="1" dirty="0"/>
              <a:t>(the format)</a:t>
            </a:r>
          </a:p>
          <a:p>
            <a:pPr lvl="8" indent="0" algn="l" defTabSz="825500">
              <a:lnSpc>
                <a:spcPct val="150000"/>
              </a:lnSpc>
            </a:pPr>
            <a:endParaRPr lang="en-US" altLang="zh-CN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562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In-Context Learning(ICL)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4744701" y="3173491"/>
            <a:ext cx="9043988" cy="77604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</a:rPr>
              <a:t>ICL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lang="zh-CN" altLang="en-US" sz="4000" b="1" dirty="0"/>
              <a:t>从类比中学习。</a:t>
            </a:r>
            <a:endParaRPr lang="en-US" altLang="zh-CN" sz="4000" b="1" dirty="0"/>
          </a:p>
          <a:p>
            <a:pPr algn="l" defTabSz="825500">
              <a:lnSpc>
                <a:spcPct val="150000"/>
              </a:lnSpc>
            </a:pPr>
            <a:endParaRPr lang="en-US" altLang="zh-CN" sz="4000" b="1" dirty="0"/>
          </a:p>
          <a:p>
            <a:pPr algn="l" defTabSz="825500">
              <a:lnSpc>
                <a:spcPct val="150000"/>
              </a:lnSpc>
            </a:pPr>
            <a:r>
              <a:rPr lang="en-US" altLang="zh-CN" sz="3200" b="1" dirty="0"/>
              <a:t>ICL</a:t>
            </a:r>
            <a:r>
              <a:rPr lang="zh-CN" altLang="en-US" sz="3200" b="1" dirty="0"/>
              <a:t>需要一些</a:t>
            </a:r>
            <a:r>
              <a:rPr lang="en-US" altLang="zh-CN" sz="3200" b="1" dirty="0"/>
              <a:t>Example</a:t>
            </a:r>
            <a:r>
              <a:rPr lang="zh-CN" altLang="en-US" sz="3200" b="1" dirty="0"/>
              <a:t>形成一个</a:t>
            </a:r>
            <a:r>
              <a:rPr lang="en-US" altLang="zh-CN" sz="3200" b="1" dirty="0"/>
              <a:t>Demonstration</a:t>
            </a:r>
            <a:r>
              <a:rPr lang="zh-CN" altLang="en-US" sz="3200" b="1" dirty="0"/>
              <a:t>，这些</a:t>
            </a:r>
            <a:r>
              <a:rPr lang="en-US" altLang="zh-CN" sz="3200" b="1" dirty="0"/>
              <a:t>Example</a:t>
            </a:r>
            <a:r>
              <a:rPr lang="zh-CN" altLang="en-US" sz="3200" b="1" dirty="0"/>
              <a:t>是用自然语言模板编写的</a:t>
            </a:r>
            <a:r>
              <a:rPr lang="en-US" altLang="zh-CN" sz="3200" b="1" dirty="0"/>
              <a:t>input-label</a:t>
            </a:r>
            <a:r>
              <a:rPr lang="zh-CN" altLang="en-US" sz="3200" b="1" dirty="0"/>
              <a:t>对。</a:t>
            </a:r>
            <a:endParaRPr lang="en-US" altLang="zh-CN" sz="3200" b="1" dirty="0"/>
          </a:p>
          <a:p>
            <a:pPr algn="l" defTabSz="825500">
              <a:lnSpc>
                <a:spcPct val="150000"/>
              </a:lnSpc>
            </a:pPr>
            <a:r>
              <a:rPr lang="zh-CN" altLang="en-US" sz="3200" b="1" dirty="0"/>
              <a:t>将</a:t>
            </a:r>
            <a:r>
              <a:rPr lang="en-US" altLang="zh-CN" sz="3200" b="1" dirty="0"/>
              <a:t>Demonstration</a:t>
            </a:r>
            <a:r>
              <a:rPr lang="zh-CN" altLang="en-US" sz="3200" b="1" dirty="0"/>
              <a:t>和需要预测</a:t>
            </a:r>
            <a:r>
              <a:rPr lang="en-US" altLang="zh-CN" sz="3200" b="1" dirty="0"/>
              <a:t>Query</a:t>
            </a:r>
            <a:r>
              <a:rPr lang="zh-CN" altLang="en-US" sz="3200" b="1" dirty="0"/>
              <a:t>作为输入，语言模型进行预测。</a:t>
            </a:r>
            <a:endParaRPr lang="en-US" altLang="zh-CN" sz="3200" b="1" dirty="0"/>
          </a:p>
          <a:p>
            <a:pPr algn="l" defTabSz="825500">
              <a:lnSpc>
                <a:spcPct val="150000"/>
              </a:lnSpc>
            </a:pPr>
            <a:endParaRPr lang="en-US" altLang="zh-CN" sz="3200" b="1" dirty="0"/>
          </a:p>
          <a:p>
            <a:pPr algn="l" defTabSz="825500">
              <a:lnSpc>
                <a:spcPct val="150000"/>
              </a:lnSpc>
            </a:pPr>
            <a:r>
              <a:rPr lang="zh-CN" altLang="en-US" sz="3200" b="1" dirty="0"/>
              <a:t>我们希望模型学习隐藏在</a:t>
            </a:r>
            <a:r>
              <a:rPr lang="en-US" altLang="zh-CN" sz="3200" b="1" dirty="0"/>
              <a:t>Demonstration</a:t>
            </a:r>
            <a:r>
              <a:rPr lang="zh-CN" altLang="en-US" sz="3200" b="1" dirty="0"/>
              <a:t>中的模式，做出更正确的预测。</a:t>
            </a:r>
            <a:endParaRPr lang="en-US" altLang="zh-CN" sz="3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E89B86-AF66-4547-7957-A0CB1839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9" y="3223066"/>
            <a:ext cx="13792868" cy="69722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B7CD72-5290-A3FB-B956-B7ACECA465EC}"/>
              </a:ext>
            </a:extLst>
          </p:cNvPr>
          <p:cNvSpPr txBox="1"/>
          <p:nvPr/>
        </p:nvSpPr>
        <p:spPr>
          <a:xfrm>
            <a:off x="1206500" y="11032688"/>
            <a:ext cx="19776574" cy="1829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4000" b="1" dirty="0"/>
              <a:t>本文主要探究的，就是在</a:t>
            </a:r>
            <a:r>
              <a:rPr lang="en-US" altLang="zh-CN" sz="4000" b="1" dirty="0"/>
              <a:t>ICL</a:t>
            </a:r>
            <a:r>
              <a:rPr lang="zh-CN" altLang="en-US" sz="4000" b="1" dirty="0"/>
              <a:t>中，</a:t>
            </a:r>
            <a:r>
              <a:rPr lang="zh-CN" altLang="en-US" sz="4000" b="1" dirty="0">
                <a:solidFill>
                  <a:schemeClr val="accent5"/>
                </a:solidFill>
              </a:rPr>
              <a:t>模型究竟从</a:t>
            </a:r>
            <a:r>
              <a:rPr lang="en-US" altLang="zh-CN" sz="4000" b="1" dirty="0">
                <a:solidFill>
                  <a:schemeClr val="accent5"/>
                </a:solidFill>
              </a:rPr>
              <a:t>Demonstration</a:t>
            </a:r>
            <a:r>
              <a:rPr lang="zh-CN" altLang="en-US" sz="4000" b="1" dirty="0">
                <a:solidFill>
                  <a:schemeClr val="accent5"/>
                </a:solidFill>
              </a:rPr>
              <a:t>中学到了什么</a:t>
            </a:r>
            <a:endParaRPr lang="en-US" altLang="zh-CN" sz="4000" b="1" dirty="0">
              <a:solidFill>
                <a:schemeClr val="accent5"/>
              </a:solidFill>
            </a:endParaRPr>
          </a:p>
          <a:p>
            <a:pPr algn="l" defTabSz="825500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5"/>
                </a:solidFill>
              </a:rPr>
              <a:t>（</a:t>
            </a:r>
            <a:r>
              <a:rPr lang="en-US" altLang="zh-CN" sz="4000" b="1" dirty="0">
                <a:solidFill>
                  <a:schemeClr val="accent5"/>
                </a:solidFill>
              </a:rPr>
              <a:t>how it works and which aspects</a:t>
            </a:r>
            <a:r>
              <a:rPr lang="zh-CN" altLang="en-US" sz="4000" b="1" dirty="0">
                <a:solidFill>
                  <a:schemeClr val="accent5"/>
                </a:solidFill>
              </a:rPr>
              <a:t>）</a:t>
            </a:r>
            <a:r>
              <a:rPr lang="zh-CN" altLang="en-US" sz="4000" b="1" dirty="0"/>
              <a:t>。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443794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结论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29CD9A-1F78-B645-9B49-08D88A6D95AF}"/>
              </a:ext>
            </a:extLst>
          </p:cNvPr>
          <p:cNvSpPr txBox="1"/>
          <p:nvPr/>
        </p:nvSpPr>
        <p:spPr>
          <a:xfrm>
            <a:off x="1206500" y="2791731"/>
            <a:ext cx="19776574" cy="6441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/>
              <a:t>在</a:t>
            </a:r>
            <a:r>
              <a:rPr lang="en-US" altLang="zh-CN" sz="4000" b="1" dirty="0"/>
              <a:t>ICL</a:t>
            </a:r>
            <a:r>
              <a:rPr lang="zh-CN" altLang="en-US" sz="4000" b="1" dirty="0"/>
              <a:t>中，模型没有学习到</a:t>
            </a:r>
            <a:r>
              <a:rPr lang="zh-CN" altLang="en-US" sz="4000" b="1" dirty="0">
                <a:solidFill>
                  <a:schemeClr val="accent5"/>
                </a:solidFill>
              </a:rPr>
              <a:t>输入与标签之间的对应关系</a:t>
            </a:r>
            <a:r>
              <a:rPr lang="en-US" altLang="zh-CN" sz="4000" b="1" dirty="0"/>
              <a:t>(ground truth input-label mapping);</a:t>
            </a:r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/>
              <a:t>ICL</a:t>
            </a:r>
            <a:r>
              <a:rPr lang="zh-CN" altLang="en-US" sz="4000" b="1" dirty="0"/>
              <a:t>的性能收益来自于</a:t>
            </a:r>
            <a:endParaRPr lang="en-US" altLang="zh-CN" sz="4000" b="1" dirty="0"/>
          </a:p>
          <a:p>
            <a:pPr lvl="8" indent="0" algn="l" defTabSz="82550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5"/>
                </a:solidFill>
              </a:rPr>
              <a:t>	</a:t>
            </a:r>
            <a:r>
              <a:rPr lang="zh-CN" altLang="en-US" sz="4000" b="1" dirty="0">
                <a:solidFill>
                  <a:schemeClr val="accent5"/>
                </a:solidFill>
              </a:rPr>
              <a:t>输入文本分布</a:t>
            </a:r>
            <a:r>
              <a:rPr lang="en-US" altLang="zh-CN" sz="4000" b="1" dirty="0"/>
              <a:t>(the distribution of the input text)</a:t>
            </a:r>
            <a:r>
              <a:rPr lang="zh-CN" altLang="en-US" sz="4000" b="1" dirty="0"/>
              <a:t>、</a:t>
            </a:r>
            <a:endParaRPr lang="en-US" altLang="zh-CN" sz="4000" b="1" dirty="0"/>
          </a:p>
          <a:p>
            <a:pPr lvl="8" indent="0" algn="l" defTabSz="82550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5"/>
                </a:solidFill>
              </a:rPr>
              <a:t>	</a:t>
            </a:r>
            <a:r>
              <a:rPr lang="zh-CN" altLang="en-US" sz="4000" b="1" dirty="0">
                <a:solidFill>
                  <a:schemeClr val="accent5"/>
                </a:solidFill>
              </a:rPr>
              <a:t>标签空间</a:t>
            </a:r>
            <a:r>
              <a:rPr lang="en-US" altLang="zh-CN" sz="4000" b="1" dirty="0"/>
              <a:t>(the label space)</a:t>
            </a:r>
            <a:r>
              <a:rPr lang="zh-CN" altLang="en-US" sz="4000" b="1" dirty="0"/>
              <a:t>、</a:t>
            </a:r>
            <a:endParaRPr lang="en-US" altLang="zh-CN" sz="4000" b="1" dirty="0"/>
          </a:p>
          <a:p>
            <a:pPr lvl="8" indent="0" algn="l" defTabSz="82550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5"/>
                </a:solidFill>
              </a:rPr>
              <a:t>	</a:t>
            </a:r>
            <a:r>
              <a:rPr lang="zh-CN" altLang="en-US" sz="4000" b="1" dirty="0">
                <a:solidFill>
                  <a:schemeClr val="accent5"/>
                </a:solidFill>
              </a:rPr>
              <a:t>演示格式</a:t>
            </a:r>
            <a:r>
              <a:rPr lang="en-US" altLang="zh-CN" sz="4000" b="1" dirty="0"/>
              <a:t>(the format)</a:t>
            </a:r>
          </a:p>
          <a:p>
            <a:pPr lvl="8" indent="0" algn="l" defTabSz="825500">
              <a:lnSpc>
                <a:spcPct val="150000"/>
              </a:lnSpc>
            </a:pPr>
            <a:endParaRPr lang="en-US" altLang="zh-CN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08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实验设置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C4C62D-589E-D801-8A24-AC3817790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3"/>
          <a:stretch/>
        </p:blipFill>
        <p:spPr>
          <a:xfrm>
            <a:off x="837413" y="4874317"/>
            <a:ext cx="9939000" cy="408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A91160-1EE1-6028-2CAB-EC0866BC501D}"/>
              </a:ext>
            </a:extLst>
          </p:cNvPr>
          <p:cNvSpPr txBox="1"/>
          <p:nvPr/>
        </p:nvSpPr>
        <p:spPr>
          <a:xfrm>
            <a:off x="11645886" y="2155763"/>
            <a:ext cx="11531614" cy="74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3200" b="1" dirty="0"/>
              <a:t>这六模型都是</a:t>
            </a:r>
            <a:r>
              <a:rPr lang="en-US" altLang="zh-CN" sz="3200" b="1" dirty="0">
                <a:solidFill>
                  <a:schemeClr val="accent5"/>
                </a:solidFill>
              </a:rPr>
              <a:t>decoder-only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7FAA54-14A5-0DF2-A9D2-1AE6E990C8C4}"/>
              </a:ext>
            </a:extLst>
          </p:cNvPr>
          <p:cNvSpPr txBox="1"/>
          <p:nvPr/>
        </p:nvSpPr>
        <p:spPr>
          <a:xfrm>
            <a:off x="11645885" y="3213283"/>
            <a:ext cx="11900701" cy="7206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en-US" altLang="zh-CN" sz="4000" b="1" dirty="0" err="1">
                <a:solidFill>
                  <a:schemeClr val="accent5"/>
                </a:solidFill>
              </a:rPr>
              <a:t>MetaICL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altLang="zh-CN" sz="4000" b="1" dirty="0"/>
          </a:p>
          <a:p>
            <a:pPr algn="l" defTabSz="825500">
              <a:lnSpc>
                <a:spcPct val="150000"/>
              </a:lnSpc>
            </a:pPr>
            <a:r>
              <a:rPr lang="zh-CN" altLang="en-US" sz="3200" b="1" dirty="0"/>
              <a:t>在</a:t>
            </a:r>
            <a:r>
              <a:rPr lang="en-US" altLang="zh-CN" sz="3200" b="1" dirty="0"/>
              <a:t>GPT-2 Large</a:t>
            </a:r>
            <a:r>
              <a:rPr lang="zh-CN" altLang="en-US" sz="3200" b="1" dirty="0"/>
              <a:t>版本上做了带有</a:t>
            </a:r>
            <a:r>
              <a:rPr lang="en-US" altLang="zh-CN" sz="3200" b="1" dirty="0"/>
              <a:t>in-context learning</a:t>
            </a:r>
            <a:r>
              <a:rPr lang="zh-CN" altLang="en-US" sz="3200" b="1" dirty="0"/>
              <a:t>目标的</a:t>
            </a:r>
            <a:r>
              <a:rPr lang="en-US" altLang="zh-CN" sz="3200" b="1" dirty="0"/>
              <a:t>meta-training;</a:t>
            </a:r>
          </a:p>
          <a:p>
            <a:pPr algn="l" defTabSz="82550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5"/>
                </a:solidFill>
              </a:rPr>
              <a:t>GPT-J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altLang="zh-CN" sz="4000" b="1" dirty="0"/>
          </a:p>
          <a:p>
            <a:pPr algn="l" defTabSz="825500">
              <a:lnSpc>
                <a:spcPct val="150000"/>
              </a:lnSpc>
            </a:pPr>
            <a:r>
              <a:rPr lang="zh-CN" altLang="en-US" sz="3200" b="1" dirty="0"/>
              <a:t>是基于</a:t>
            </a:r>
            <a:r>
              <a:rPr lang="en-US" altLang="zh-CN" sz="3200" b="1" dirty="0"/>
              <a:t>GPT-3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6B</a:t>
            </a:r>
            <a:r>
              <a:rPr lang="zh-CN" altLang="en-US" sz="3200" b="1" dirty="0"/>
              <a:t>的参数，在效果上与类似规模的</a:t>
            </a:r>
            <a:r>
              <a:rPr lang="en-US" altLang="zh-CN" sz="3200" b="1" dirty="0"/>
              <a:t>GPT-3</a:t>
            </a:r>
            <a:r>
              <a:rPr lang="zh-CN" altLang="en-US" sz="3200" b="1" dirty="0"/>
              <a:t>有差不多的效果；</a:t>
            </a:r>
          </a:p>
          <a:p>
            <a:pPr algn="l" defTabSz="825500">
              <a:lnSpc>
                <a:spcPct val="150000"/>
              </a:lnSpc>
            </a:pPr>
            <a:r>
              <a:rPr lang="en-US" altLang="zh-CN" sz="4000" b="1" dirty="0" err="1">
                <a:solidFill>
                  <a:schemeClr val="accent5"/>
                </a:solidFill>
              </a:rPr>
              <a:t>fairseqs</a:t>
            </a:r>
            <a:r>
              <a:rPr lang="en-US" altLang="zh-CN" sz="3200" b="1" dirty="0"/>
              <a:t>:</a:t>
            </a:r>
          </a:p>
          <a:p>
            <a:pPr algn="l" defTabSz="825500">
              <a:lnSpc>
                <a:spcPct val="150000"/>
              </a:lnSpc>
            </a:pPr>
            <a:r>
              <a:rPr lang="zh-CN" altLang="en-US" sz="3200" b="1" dirty="0"/>
              <a:t>结构同</a:t>
            </a:r>
            <a:r>
              <a:rPr lang="en-US" altLang="zh-CN" sz="3200" b="1" dirty="0"/>
              <a:t>GPT-3 6.7B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13B</a:t>
            </a:r>
            <a:r>
              <a:rPr lang="zh-CN" altLang="en-US" sz="3200" b="1" dirty="0"/>
              <a:t>的版本；训练方式参考的是</a:t>
            </a:r>
            <a:r>
              <a:rPr lang="en-US" altLang="zh-CN" sz="3200" b="1" dirty="0"/>
              <a:t>Shortformer</a:t>
            </a:r>
            <a:r>
              <a:rPr lang="zh-CN" altLang="en-US" sz="3200" b="1" dirty="0"/>
              <a:t>（研究缩短</a:t>
            </a:r>
            <a:r>
              <a:rPr lang="en-US" altLang="zh-CN" sz="3200" b="1" dirty="0"/>
              <a:t>Transformer</a:t>
            </a:r>
            <a:r>
              <a:rPr lang="zh-CN" altLang="en-US" sz="3200" b="1" dirty="0"/>
              <a:t>输入长度可能带来的好处）</a:t>
            </a:r>
            <a:endParaRPr lang="en-US" altLang="zh-CN" sz="32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6B0DD7-9922-69E9-34C4-A5200C3A3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387" y="10700887"/>
            <a:ext cx="9002612" cy="25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7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实验设置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C4C62D-589E-D801-8A24-AC3817790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3"/>
          <a:stretch/>
        </p:blipFill>
        <p:spPr>
          <a:xfrm>
            <a:off x="837413" y="4874317"/>
            <a:ext cx="9939000" cy="408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A91160-1EE1-6028-2CAB-EC0866BC501D}"/>
              </a:ext>
            </a:extLst>
          </p:cNvPr>
          <p:cNvSpPr txBox="1"/>
          <p:nvPr/>
        </p:nvSpPr>
        <p:spPr>
          <a:xfrm>
            <a:off x="11645886" y="2155763"/>
            <a:ext cx="11531614" cy="74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3200" b="1" dirty="0"/>
              <a:t>这六模型都是</a:t>
            </a:r>
            <a:r>
              <a:rPr lang="en-US" altLang="zh-CN" sz="3200" b="1" dirty="0">
                <a:solidFill>
                  <a:schemeClr val="accent5"/>
                </a:solidFill>
              </a:rPr>
              <a:t>decoder-only</a:t>
            </a:r>
            <a:r>
              <a:rPr lang="zh-CN" altLang="en-US" sz="3200" b="1" dirty="0">
                <a:solidFill>
                  <a:schemeClr val="accent5"/>
                </a:solidFill>
              </a:rPr>
              <a:t>，两种推理方式：</a:t>
            </a:r>
            <a:r>
              <a:rPr lang="en-US" altLang="zh-CN" sz="3200" b="1" dirty="0">
                <a:solidFill>
                  <a:schemeClr val="accent5"/>
                </a:solidFill>
              </a:rPr>
              <a:t>direct</a:t>
            </a:r>
            <a:r>
              <a:rPr lang="zh-CN" altLang="en-US" sz="3200" b="1" dirty="0">
                <a:solidFill>
                  <a:schemeClr val="accent5"/>
                </a:solidFill>
              </a:rPr>
              <a:t>、</a:t>
            </a:r>
            <a:r>
              <a:rPr lang="en-US" altLang="zh-CN" sz="3200" b="1" dirty="0">
                <a:solidFill>
                  <a:schemeClr val="accent5"/>
                </a:solidFill>
              </a:rPr>
              <a:t>channel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5FD11A-AC9F-5B83-EF2A-595C072B2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883" y="7967578"/>
            <a:ext cx="11556059" cy="40321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C6516F-773F-D5F3-6B98-67C84C594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1222" y="4391151"/>
            <a:ext cx="9939000" cy="25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213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实验设置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1645885" y="3213283"/>
            <a:ext cx="11900701" cy="240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5"/>
                </a:solidFill>
              </a:rPr>
              <a:t>Meta-training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altLang="zh-CN" sz="4000" b="1" dirty="0"/>
          </a:p>
          <a:p>
            <a:pPr algn="l" defTabSz="825500">
              <a:lnSpc>
                <a:spcPct val="150000"/>
              </a:lnSpc>
            </a:pPr>
            <a:r>
              <a:rPr lang="en-US" altLang="zh-CN" sz="3200" b="1" dirty="0"/>
              <a:t>MetaICL (Meta-training for In-context Learning)</a:t>
            </a:r>
            <a:r>
              <a:rPr lang="zh-CN" altLang="en-US" sz="3200" b="1" dirty="0"/>
              <a:t>：在</a:t>
            </a:r>
            <a:r>
              <a:rPr lang="en-US" altLang="zh-CN" sz="3200" b="1" dirty="0"/>
              <a:t>GPT-2 Large</a:t>
            </a:r>
            <a:r>
              <a:rPr lang="zh-CN" altLang="en-US" sz="3200" b="1" dirty="0"/>
              <a:t>版本上做了带有</a:t>
            </a:r>
            <a:r>
              <a:rPr lang="en-US" altLang="zh-CN" sz="3200" b="1" dirty="0"/>
              <a:t>in-context learning</a:t>
            </a:r>
            <a:r>
              <a:rPr lang="zh-CN" altLang="en-US" sz="3200" b="1" dirty="0"/>
              <a:t>目标的</a:t>
            </a:r>
            <a:r>
              <a:rPr lang="en-US" altLang="zh-CN" sz="3200" b="1" dirty="0"/>
              <a:t>meta-training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A91160-1EE1-6028-2CAB-EC0866BC501D}"/>
              </a:ext>
            </a:extLst>
          </p:cNvPr>
          <p:cNvSpPr txBox="1"/>
          <p:nvPr/>
        </p:nvSpPr>
        <p:spPr>
          <a:xfrm>
            <a:off x="11645886" y="2155763"/>
            <a:ext cx="11531614" cy="74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3200" b="1" dirty="0"/>
              <a:t>这六模型都是</a:t>
            </a:r>
            <a:r>
              <a:rPr lang="en-US" altLang="zh-CN" sz="3200" b="1" dirty="0">
                <a:solidFill>
                  <a:schemeClr val="accent5"/>
                </a:solidFill>
              </a:rPr>
              <a:t>decoder-only</a:t>
            </a:r>
            <a:r>
              <a:rPr lang="zh-CN" altLang="en-US" sz="3200" b="1" dirty="0">
                <a:solidFill>
                  <a:schemeClr val="accent5"/>
                </a:solidFill>
              </a:rPr>
              <a:t>，两种推理方式：</a:t>
            </a:r>
            <a:r>
              <a:rPr lang="en-US" altLang="zh-CN" sz="3200" b="1" dirty="0">
                <a:solidFill>
                  <a:schemeClr val="accent5"/>
                </a:solidFill>
              </a:rPr>
              <a:t>direct</a:t>
            </a:r>
            <a:r>
              <a:rPr lang="zh-CN" altLang="en-US" sz="3200" b="1" dirty="0">
                <a:solidFill>
                  <a:schemeClr val="accent5"/>
                </a:solidFill>
              </a:rPr>
              <a:t>、</a:t>
            </a:r>
            <a:r>
              <a:rPr lang="en-US" altLang="zh-CN" sz="3200" b="1" dirty="0">
                <a:solidFill>
                  <a:schemeClr val="accent5"/>
                </a:solidFill>
              </a:rPr>
              <a:t>channel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E272BA-070A-F586-0399-17DF519D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71" y="6190920"/>
            <a:ext cx="12793443" cy="462113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2B998E4-90D3-1BA6-35E9-9A641750F3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93"/>
          <a:stretch/>
        </p:blipFill>
        <p:spPr>
          <a:xfrm>
            <a:off x="837413" y="4874317"/>
            <a:ext cx="9939000" cy="40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99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实验设置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274539" y="2385663"/>
            <a:ext cx="18088282" cy="718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</a:rPr>
              <a:t>测试数据：</a:t>
            </a: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</a:rPr>
              <a:t>26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</a:rPr>
              <a:t>个数据集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</a:endParaRPr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低资源</a:t>
            </a:r>
            <a:endParaRPr lang="en-US" altLang="zh-CN" sz="3200" b="1" dirty="0"/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覆盖不同的领域：科学、社会、金融等</a:t>
            </a:r>
            <a:endParaRPr lang="en-US" altLang="zh-CN" sz="3200" b="1" dirty="0"/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分类或多项选择任务</a:t>
            </a:r>
            <a:endParaRPr lang="en-US" altLang="zh-CN" sz="3200" b="1" dirty="0">
              <a:solidFill>
                <a:schemeClr val="accent5"/>
              </a:solidFill>
            </a:endParaRPr>
          </a:p>
          <a:p>
            <a:pPr algn="l" defTabSz="825500">
              <a:lnSpc>
                <a:spcPct val="150000"/>
              </a:lnSpc>
            </a:pPr>
            <a:endParaRPr lang="en-US" altLang="zh-CN" sz="3200" b="1" dirty="0"/>
          </a:p>
          <a:p>
            <a:pPr algn="l" defTabSz="825500">
              <a:lnSpc>
                <a:spcPct val="15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</a:rPr>
              <a:t>其他设定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</a:endParaRPr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/>
              <a:t>K=16</a:t>
            </a:r>
            <a:r>
              <a:rPr lang="zh-CN" altLang="en-US" sz="3200" b="1" dirty="0"/>
              <a:t>，默认</a:t>
            </a:r>
            <a:r>
              <a:rPr lang="en-US" altLang="zh-CN" sz="3200" b="1" dirty="0"/>
              <a:t>Demonstration</a:t>
            </a:r>
            <a:r>
              <a:rPr lang="zh-CN" altLang="en-US" sz="3200" b="1" dirty="0"/>
              <a:t>包括</a:t>
            </a:r>
            <a:r>
              <a:rPr lang="en-US" altLang="zh-CN" sz="3200" b="1" dirty="0"/>
              <a:t>16</a:t>
            </a:r>
            <a:r>
              <a:rPr lang="zh-CN" altLang="en-US" sz="3200" b="1" dirty="0"/>
              <a:t>个样本</a:t>
            </a:r>
            <a:endParaRPr lang="en-US" altLang="zh-CN" sz="3200" b="1" dirty="0"/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评测指标：分类任务使用</a:t>
            </a:r>
            <a:r>
              <a:rPr lang="en-US" altLang="zh-CN" sz="3200" b="1" dirty="0"/>
              <a:t>Macro-F1</a:t>
            </a:r>
            <a:r>
              <a:rPr lang="zh-CN" altLang="en-US" sz="3200" b="1" dirty="0"/>
              <a:t>、多项选择任务使用</a:t>
            </a:r>
            <a:r>
              <a:rPr lang="en-US" altLang="zh-CN" sz="3200" b="1" dirty="0"/>
              <a:t>Accuracy</a:t>
            </a:r>
          </a:p>
          <a:p>
            <a:pPr algn="l" defTabSz="825500">
              <a:lnSpc>
                <a:spcPct val="150000"/>
              </a:lnSpc>
            </a:pP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164592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结论一：</a:t>
            </a:r>
            <a:r>
              <a:rPr lang="en-US" altLang="zh-CN" dirty="0"/>
              <a:t>Ground Truth Matters Little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274538" y="2124401"/>
            <a:ext cx="21902962" cy="1829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</a:rPr>
              <a:t>为了验证</a:t>
            </a:r>
            <a:r>
              <a:rPr lang="en-US" altLang="zh-CN" sz="4000" b="1" dirty="0">
                <a:solidFill>
                  <a:schemeClr val="accent5"/>
                </a:solidFill>
              </a:rPr>
              <a:t>ground truth input-label </a:t>
            </a:r>
            <a:r>
              <a:rPr lang="zh-CN" altLang="en-US" sz="4000" b="1" dirty="0">
                <a:solidFill>
                  <a:schemeClr val="accent5"/>
                </a:solidFill>
              </a:rPr>
              <a:t>对应关系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</a:rPr>
              <a:t>对推理结果的影响，进行以下对比实验：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</a:endParaRPr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No demonstration</a:t>
            </a:r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</a:rPr>
              <a:t>、</a:t>
            </a:r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Demonstration w/gold labels</a:t>
            </a:r>
            <a:r>
              <a:rPr lang="zh-CN" altLang="en-US" sz="4000" b="1" dirty="0"/>
              <a:t>、</a:t>
            </a:r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Demonstration w/random labels</a:t>
            </a:r>
            <a:endParaRPr lang="en-US" altLang="zh-CN" sz="4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7DBEFA-44C1-157F-0ABE-A686F66C621F}"/>
              </a:ext>
            </a:extLst>
          </p:cNvPr>
          <p:cNvSpPr txBox="1"/>
          <p:nvPr/>
        </p:nvSpPr>
        <p:spPr>
          <a:xfrm>
            <a:off x="1274538" y="11199342"/>
            <a:ext cx="20051130" cy="22170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</a:rPr>
              <a:t>普遍现象</a:t>
            </a:r>
            <a:r>
              <a:rPr lang="zh-CN" altLang="en-US" sz="3200" b="1" dirty="0"/>
              <a:t>：有</a:t>
            </a:r>
            <a:r>
              <a:rPr lang="en-US" altLang="zh-CN" sz="3200" b="1" dirty="0"/>
              <a:t>demonstration</a:t>
            </a:r>
            <a:r>
              <a:rPr lang="zh-CN" altLang="en-US" sz="3200" b="1" dirty="0"/>
              <a:t>显著优于没有</a:t>
            </a:r>
            <a:r>
              <a:rPr lang="en-US" altLang="zh-CN" sz="3200" b="1" dirty="0"/>
              <a:t>demonstration</a:t>
            </a:r>
            <a:r>
              <a:rPr lang="zh-CN" altLang="en-US" sz="3200" b="1" dirty="0"/>
              <a:t>、随机</a:t>
            </a:r>
            <a:r>
              <a:rPr lang="en-US" altLang="zh-CN" sz="3200" b="1" dirty="0"/>
              <a:t>label</a:t>
            </a:r>
            <a:r>
              <a:rPr lang="zh-CN" altLang="en-US" sz="3200" b="1" dirty="0"/>
              <a:t>较</a:t>
            </a:r>
            <a:r>
              <a:rPr lang="en-US" altLang="zh-CN" sz="3200" b="1" dirty="0"/>
              <a:t>gold label</a:t>
            </a:r>
            <a:r>
              <a:rPr lang="zh-CN" altLang="en-US" sz="3200" b="1" dirty="0"/>
              <a:t>的性能没有太多损失（</a:t>
            </a:r>
            <a:r>
              <a:rPr lang="en-US" altLang="zh-CN" sz="3200" b="1" dirty="0"/>
              <a:t>1.7% on </a:t>
            </a:r>
            <a:r>
              <a:rPr lang="zh-CN" altLang="en-US" sz="3200" b="1" dirty="0"/>
              <a:t>多选任务、</a:t>
            </a:r>
            <a:r>
              <a:rPr lang="en-US" altLang="zh-CN" sz="3200" b="1" dirty="0"/>
              <a:t>2.6% on </a:t>
            </a:r>
            <a:r>
              <a:rPr lang="zh-CN" altLang="en-US" sz="3200" b="1" dirty="0"/>
              <a:t>分类任务）</a:t>
            </a:r>
            <a:endParaRPr lang="en-US" altLang="zh-CN" sz="3200" b="1" dirty="0"/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对于</a:t>
            </a:r>
            <a:r>
              <a:rPr lang="en-US" altLang="zh-CN" sz="3200" b="1" dirty="0"/>
              <a:t>MetaICL</a:t>
            </a:r>
            <a:r>
              <a:rPr lang="zh-CN" altLang="en-US" sz="3200" b="1" dirty="0"/>
              <a:t>模型，随机</a:t>
            </a:r>
            <a:r>
              <a:rPr lang="en-US" altLang="zh-CN" sz="3200" b="1" dirty="0"/>
              <a:t>label</a:t>
            </a:r>
            <a:r>
              <a:rPr lang="zh-CN" altLang="en-US" sz="3200" b="1" dirty="0"/>
              <a:t>较</a:t>
            </a:r>
            <a:r>
              <a:rPr lang="en-US" altLang="zh-CN" sz="3200" b="1" dirty="0"/>
              <a:t>gold label</a:t>
            </a:r>
            <a:r>
              <a:rPr lang="zh-CN" altLang="en-US" sz="3200" b="1" dirty="0"/>
              <a:t>的新能损失更小（</a:t>
            </a:r>
            <a:r>
              <a:rPr lang="en-US" altLang="zh-CN" sz="3200" b="1" dirty="0"/>
              <a:t>0.1-0.9%</a:t>
            </a:r>
            <a:r>
              <a:rPr lang="zh-CN" altLang="en-US" sz="3200" b="1" dirty="0"/>
              <a:t>）</a:t>
            </a:r>
            <a:endParaRPr lang="en-US" altLang="zh-CN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789AB5-F593-5795-DFD4-6F765655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17" y="3953620"/>
            <a:ext cx="18562004" cy="72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14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elim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结论一：</a:t>
            </a:r>
            <a:r>
              <a:rPr lang="en-US" altLang="zh-CN" dirty="0"/>
              <a:t>Ground Truth Matters Little</a:t>
            </a:r>
            <a:endParaRPr dirty="0"/>
          </a:p>
        </p:txBody>
      </p:sp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0" name="矩形"/>
          <p:cNvSpPr/>
          <p:nvPr/>
        </p:nvSpPr>
        <p:spPr>
          <a:xfrm>
            <a:off x="1274539" y="4064472"/>
            <a:ext cx="1545544" cy="28140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1737E-89B7-EE3A-F1A2-297CD4C2359C}"/>
              </a:ext>
            </a:extLst>
          </p:cNvPr>
          <p:cNvSpPr txBox="1"/>
          <p:nvPr/>
        </p:nvSpPr>
        <p:spPr>
          <a:xfrm>
            <a:off x="1274538" y="2124401"/>
            <a:ext cx="21902962" cy="1063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lnSpc>
                <a:spcPct val="150000"/>
              </a:lnSpc>
            </a:pPr>
            <a:r>
              <a:rPr lang="zh-CN" altLang="en-US" sz="4800" b="1" dirty="0">
                <a:solidFill>
                  <a:schemeClr val="bg2">
                    <a:lumMod val="10000"/>
                  </a:schemeClr>
                </a:solidFill>
              </a:rPr>
              <a:t>消融实验</a:t>
            </a: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sz="4800" b="1" dirty="0"/>
              <a:t>：</a:t>
            </a:r>
            <a:r>
              <a:rPr lang="en-US" altLang="zh-CN" sz="4800" b="1" dirty="0"/>
              <a:t>Does the number of correct labels matter?</a:t>
            </a:r>
            <a:r>
              <a:rPr lang="zh-CN" altLang="en-US" sz="4800" b="1" dirty="0"/>
              <a:t>正确</a:t>
            </a:r>
            <a:r>
              <a:rPr lang="en-US" altLang="zh-CN" sz="4800" b="1" dirty="0" err="1"/>
              <a:t>lable</a:t>
            </a:r>
            <a:r>
              <a:rPr lang="zh-CN" altLang="en-US" sz="4800" b="1" dirty="0"/>
              <a:t>的数量</a:t>
            </a:r>
            <a:endParaRPr lang="en-US" altLang="zh-CN" sz="4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22D5D5-D949-28AA-2F0F-95E72F27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37" y="3557563"/>
            <a:ext cx="22318741" cy="53694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93B7E9-C74C-C6F0-9BC0-EDBCE6700AAF}"/>
              </a:ext>
            </a:extLst>
          </p:cNvPr>
          <p:cNvSpPr txBox="1"/>
          <p:nvPr/>
        </p:nvSpPr>
        <p:spPr>
          <a:xfrm>
            <a:off x="1206500" y="9727003"/>
            <a:ext cx="20051130" cy="2955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</a:rPr>
              <a:t>现象</a:t>
            </a:r>
            <a:r>
              <a:rPr lang="zh-CN" altLang="en-US" sz="3200" b="1" dirty="0"/>
              <a:t>：有</a:t>
            </a:r>
            <a:r>
              <a:rPr lang="en-US" altLang="zh-CN" sz="3200" b="1" dirty="0"/>
              <a:t>demonstration</a:t>
            </a:r>
            <a:r>
              <a:rPr lang="zh-CN" altLang="en-US" sz="3200" b="1" dirty="0"/>
              <a:t>显著优于没有</a:t>
            </a:r>
            <a:r>
              <a:rPr lang="en-US" altLang="zh-CN" sz="3200" b="1" dirty="0"/>
              <a:t>demonstration</a:t>
            </a:r>
            <a:r>
              <a:rPr lang="zh-CN" altLang="en-US" sz="3200" b="1" dirty="0"/>
              <a:t>，错误</a:t>
            </a:r>
            <a:r>
              <a:rPr lang="en-US" altLang="zh-CN" sz="3200" b="1" dirty="0"/>
              <a:t>label</a:t>
            </a:r>
            <a:r>
              <a:rPr lang="zh-CN" altLang="en-US" sz="3200" b="1" dirty="0"/>
              <a:t>较</a:t>
            </a:r>
            <a:r>
              <a:rPr lang="en-US" altLang="zh-CN" sz="3200" b="1" dirty="0"/>
              <a:t>gold label</a:t>
            </a:r>
            <a:r>
              <a:rPr lang="zh-CN" altLang="en-US" sz="3200" b="1" dirty="0"/>
              <a:t>性能损失不大。</a:t>
            </a:r>
            <a:endParaRPr lang="en-US" altLang="zh-CN" sz="3200" b="1" dirty="0"/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对于</a:t>
            </a:r>
            <a:r>
              <a:rPr lang="en-US" altLang="zh-CN" sz="3200" b="1" dirty="0"/>
              <a:t>MetaICL</a:t>
            </a:r>
            <a:r>
              <a:rPr lang="zh-CN" altLang="en-US" sz="3200" b="1" dirty="0"/>
              <a:t>模型，错误</a:t>
            </a:r>
            <a:r>
              <a:rPr lang="en-US" altLang="zh-CN" sz="3200" b="1" dirty="0"/>
              <a:t>label</a:t>
            </a:r>
            <a:r>
              <a:rPr lang="zh-CN" altLang="en-US" sz="3200" b="1" dirty="0"/>
              <a:t>较</a:t>
            </a:r>
            <a:r>
              <a:rPr lang="en-US" altLang="zh-CN" sz="3200" b="1" dirty="0"/>
              <a:t>gold label</a:t>
            </a:r>
            <a:r>
              <a:rPr lang="zh-CN" altLang="en-US" sz="3200" b="1" dirty="0"/>
              <a:t>的性能损失更小（</a:t>
            </a:r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</a:rPr>
              <a:t>MetaICL</a:t>
            </a: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</a:rPr>
              <a:t>的</a:t>
            </a:r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</a:rPr>
              <a:t>meta-training</a:t>
            </a: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</a:rPr>
              <a:t>，能够鼓励模型忽略</a:t>
            </a:r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</a:rPr>
              <a:t>input-label</a:t>
            </a: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</a:rPr>
              <a:t>之间的对应关系，探索</a:t>
            </a:r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</a:rPr>
              <a:t>demonstration</a:t>
            </a: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</a:rPr>
              <a:t>中的其他元素</a:t>
            </a:r>
            <a:r>
              <a:rPr lang="zh-CN" altLang="en-US" sz="3200" b="1" dirty="0"/>
              <a:t>）</a:t>
            </a:r>
            <a:endParaRPr lang="en-US" altLang="zh-CN" sz="3200" b="1" dirty="0"/>
          </a:p>
          <a:p>
            <a:pPr marL="571500" indent="-571500" algn="l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5"/>
                </a:solidFill>
              </a:rPr>
              <a:t>Demonstration</a:t>
            </a:r>
            <a:r>
              <a:rPr lang="zh-CN" altLang="en-US" sz="3200" b="1" dirty="0">
                <a:solidFill>
                  <a:schemeClr val="accent5"/>
                </a:solidFill>
              </a:rPr>
              <a:t>带来的性能提升不来自于</a:t>
            </a:r>
            <a:r>
              <a:rPr lang="en-US" altLang="zh-CN" sz="3200" b="1" dirty="0">
                <a:solidFill>
                  <a:schemeClr val="accent5"/>
                </a:solidFill>
              </a:rPr>
              <a:t>input-label</a:t>
            </a:r>
            <a:r>
              <a:rPr lang="zh-CN" altLang="en-US" sz="3200" b="1" dirty="0">
                <a:solidFill>
                  <a:schemeClr val="accent5"/>
                </a:solidFill>
              </a:rPr>
              <a:t>之间的正确对应关系</a:t>
            </a:r>
            <a:endParaRPr lang="en-US" altLang="zh-CN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89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8123</TotalTime>
  <Words>1446</Words>
  <Application>Microsoft Office PowerPoint</Application>
  <PresentationFormat>自定义</PresentationFormat>
  <Paragraphs>138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Helvetica Neue</vt:lpstr>
      <vt:lpstr>Helvetica Neue Medium</vt:lpstr>
      <vt:lpstr>PingFang SC Regular</vt:lpstr>
      <vt:lpstr>等线</vt:lpstr>
      <vt:lpstr>Arial</vt:lpstr>
      <vt:lpstr>Helvetica</vt:lpstr>
      <vt:lpstr>30_BasicColor</vt:lpstr>
      <vt:lpstr>Rethinking the Role of Demonstrations: What Makes In-Context Learning Work?</vt:lpstr>
      <vt:lpstr>In-Context Learning(ICL)</vt:lpstr>
      <vt:lpstr>结论</vt:lpstr>
      <vt:lpstr>实验设置</vt:lpstr>
      <vt:lpstr>实验设置</vt:lpstr>
      <vt:lpstr>实验设置</vt:lpstr>
      <vt:lpstr>实验设置</vt:lpstr>
      <vt:lpstr>结论一：Ground Truth Matters Little</vt:lpstr>
      <vt:lpstr>结论一：Ground Truth Matters Little</vt:lpstr>
      <vt:lpstr>结论一：Ground Truth Matters Little</vt:lpstr>
      <vt:lpstr>结论一：Ground Truth Matters Little</vt:lpstr>
      <vt:lpstr>Why does In-Context Learning work?</vt:lpstr>
      <vt:lpstr>结论二：ICL性能收益来自输入空间、标签空间以及正确一致的演示格式</vt:lpstr>
      <vt:lpstr>结论二：ICL性能收益来自输入空间、标签空间以及正确一致的演示格式</vt:lpstr>
      <vt:lpstr>结论二：ICL性能收益来自输入空间、标签空间以及正确一致的演示格式</vt:lpstr>
      <vt:lpstr>结论二：ICL性能收益来自输入空间、标签空间以及正确一致的演示格式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Unified View of  Parameter-Efficient Transfer Learning</dc:title>
  <dc:creator>Melon D</dc:creator>
  <cp:lastModifiedBy>D Melon</cp:lastModifiedBy>
  <cp:revision>292</cp:revision>
  <dcterms:modified xsi:type="dcterms:W3CDTF">2023-05-04T01:33:19Z</dcterms:modified>
</cp:coreProperties>
</file>