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483" autoAdjust="0"/>
  </p:normalViewPr>
  <p:slideViewPr>
    <p:cSldViewPr snapToGrid="0">
      <p:cViewPr varScale="1">
        <p:scale>
          <a:sx n="74" d="100"/>
          <a:sy n="74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0C4A2-711E-4C9B-8676-FDA0A38F646D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250DB-B1A3-4136-9086-46706FC0E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65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250DB-B1A3-4136-9086-46706FC0E3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26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contain pronoun roles and multi-token event triggers</a:t>
            </a:r>
          </a:p>
          <a:p>
            <a:r>
              <a:rPr lang="en-US" altLang="zh-CN" smtClean="0"/>
              <a:t>Trainable prompts boost the performances. Compared with DEGREE, the event extraction method using fixed templates, and TEXT2EVENT, the generative event extraction method without prompts, GTEE-DYNPREF outperforms them in all the datasets, showing the effectiveness of the trainable dynamic prefix with prompts.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250DB-B1A3-4136-9086-46706FC0E3D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6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EAB5-C5E7-45AB-8CE1-A0075C167A9C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2199-CFB0-405A-97C9-C855FC3CA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1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EAB5-C5E7-45AB-8CE1-A0075C167A9C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2199-CFB0-405A-97C9-C855FC3CA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5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EAB5-C5E7-45AB-8CE1-A0075C167A9C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2199-CFB0-405A-97C9-C855FC3CA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EAB5-C5E7-45AB-8CE1-A0075C167A9C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2199-CFB0-405A-97C9-C855FC3CA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64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EAB5-C5E7-45AB-8CE1-A0075C167A9C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2199-CFB0-405A-97C9-C855FC3CA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2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EAB5-C5E7-45AB-8CE1-A0075C167A9C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2199-CFB0-405A-97C9-C855FC3CA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0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EAB5-C5E7-45AB-8CE1-A0075C167A9C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2199-CFB0-405A-97C9-C855FC3CA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48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EAB5-C5E7-45AB-8CE1-A0075C167A9C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2199-CFB0-405A-97C9-C855FC3CA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4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EAB5-C5E7-45AB-8CE1-A0075C167A9C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2199-CFB0-405A-97C9-C855FC3CA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9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EAB5-C5E7-45AB-8CE1-A0075C167A9C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2199-CFB0-405A-97C9-C855FC3CA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4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EAB5-C5E7-45AB-8CE1-A0075C167A9C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2199-CFB0-405A-97C9-C855FC3CA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0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EAB5-C5E7-45AB-8CE1-A0075C167A9C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F2199-CFB0-405A-97C9-C855FC3CA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7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2" y="1532914"/>
            <a:ext cx="9069743" cy="328268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866953" y="4873998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ACL 2022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94393" y="53017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刘燕婷</a:t>
            </a:r>
          </a:p>
        </p:txBody>
      </p:sp>
    </p:spTree>
    <p:extLst>
      <p:ext uri="{BB962C8B-B14F-4D97-AF65-F5344CB8AC3E}">
        <p14:creationId xmlns:p14="http://schemas.microsoft.com/office/powerpoint/2010/main" val="3301548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Ablation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6" y="2225645"/>
            <a:ext cx="10935648" cy="20118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60764" y="4587790"/>
            <a:ext cx="9926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demonstrat</a:t>
            </a:r>
            <a:r>
              <a:rPr lang="en-US" altLang="zh-CN" smtClean="0"/>
              <a:t>e</a:t>
            </a:r>
            <a:r>
              <a:rPr lang="zh-CN" altLang="en-US" smtClean="0"/>
              <a:t> </a:t>
            </a:r>
            <a:r>
              <a:rPr lang="zh-CN" altLang="en-US"/>
              <a:t>the effectiveness and flexibility of 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STAPREF</a:t>
            </a:r>
            <a:r>
              <a:rPr lang="zh-CN" altLang="en-US"/>
              <a:t> to model the type-specific information</a:t>
            </a:r>
          </a:p>
        </p:txBody>
      </p:sp>
      <p:sp>
        <p:nvSpPr>
          <p:cNvPr id="6" name="矩形 5"/>
          <p:cNvSpPr/>
          <p:nvPr/>
        </p:nvSpPr>
        <p:spPr>
          <a:xfrm>
            <a:off x="1260764" y="5159817"/>
            <a:ext cx="9802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integrating context-specific information into </a:t>
            </a:r>
            <a:r>
              <a:rPr lang="zh-CN" altLang="en-US" smtClean="0"/>
              <a:t>type</a:t>
            </a:r>
            <a:r>
              <a:rPr lang="en-US" altLang="zh-CN" smtClean="0"/>
              <a:t>-</a:t>
            </a:r>
            <a:r>
              <a:rPr lang="zh-CN" altLang="en-US" smtClean="0"/>
              <a:t>specific </a:t>
            </a:r>
            <a:r>
              <a:rPr lang="zh-CN" altLang="en-US"/>
              <a:t>information and transforming static prefix to dynamic is beneficial for generative </a:t>
            </a:r>
            <a:r>
              <a:rPr lang="zh-CN" altLang="en-US" smtClean="0"/>
              <a:t>template</a:t>
            </a:r>
            <a:r>
              <a:rPr lang="en-US" altLang="zh-CN" smtClean="0"/>
              <a:t>-</a:t>
            </a:r>
            <a:r>
              <a:rPr lang="zh-CN" altLang="en-US" smtClean="0"/>
              <a:t>based </a:t>
            </a:r>
            <a:r>
              <a:rPr lang="zh-CN" altLang="en-US"/>
              <a:t>event extraction</a:t>
            </a:r>
          </a:p>
        </p:txBody>
      </p:sp>
    </p:spTree>
    <p:extLst>
      <p:ext uri="{BB962C8B-B14F-4D97-AF65-F5344CB8AC3E}">
        <p14:creationId xmlns:p14="http://schemas.microsoft.com/office/powerpoint/2010/main" val="310108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2173" y="406689"/>
            <a:ext cx="10515600" cy="1325563"/>
          </a:xfrm>
        </p:spPr>
        <p:txBody>
          <a:bodyPr/>
          <a:lstStyle/>
          <a:p>
            <a:r>
              <a:rPr lang="en-US" altLang="zh-CN"/>
              <a:t>Irrelevant Event Types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11380" y="1547586"/>
            <a:ext cx="96600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The m</a:t>
            </a:r>
            <a:r>
              <a:rPr lang="zh-CN" altLang="en-US" smtClean="0"/>
              <a:t>odel </a:t>
            </a:r>
            <a:r>
              <a:rPr lang="zh-CN" altLang="en-US"/>
              <a:t>has the bias to generate event records even for irrelevant event types</a:t>
            </a:r>
          </a:p>
        </p:txBody>
      </p:sp>
      <p:sp>
        <p:nvSpPr>
          <p:cNvPr id="5" name="矩形 4"/>
          <p:cNvSpPr/>
          <p:nvPr/>
        </p:nvSpPr>
        <p:spPr>
          <a:xfrm>
            <a:off x="1011380" y="2036950"/>
            <a:ext cx="8984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F</a:t>
            </a:r>
            <a:r>
              <a:rPr lang="zh-CN" altLang="en-US" smtClean="0"/>
              <a:t>inetune </a:t>
            </a:r>
            <a:r>
              <a:rPr lang="zh-CN" altLang="en-US"/>
              <a:t>a BERT mdoel </a:t>
            </a:r>
            <a:r>
              <a:rPr lang="zh-CN" altLang="en-US" smtClean="0"/>
              <a:t>by </a:t>
            </a:r>
            <a:r>
              <a:rPr lang="zh-CN" altLang="en-US"/>
              <a:t>feeding the encoded [CLS] vector to a MLP as a binary classifier to see whether the context contains any event records or is entirely irrelevant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65" y="2873149"/>
            <a:ext cx="5524979" cy="341405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59972" y="3379848"/>
            <a:ext cx="39327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with the help of </a:t>
            </a:r>
            <a:r>
              <a:rPr lang="zh-CN" altLang="en-US" smtClean="0"/>
              <a:t>trained ICs, </a:t>
            </a:r>
            <a:r>
              <a:rPr lang="zh-CN" altLang="en-US"/>
              <a:t>the Trg-C and Arg-C F1 scores have been improved a lot by more than ten percentage </a:t>
            </a:r>
            <a:r>
              <a:rPr lang="zh-CN" altLang="en-US" smtClean="0"/>
              <a:t>points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1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0718" y="2422525"/>
            <a:ext cx="10515600" cy="1325563"/>
          </a:xfrm>
        </p:spPr>
        <p:txBody>
          <a:bodyPr/>
          <a:lstStyle/>
          <a:p>
            <a:r>
              <a:rPr lang="en-US" altLang="zh-CN" smtClean="0"/>
              <a:t>Thanks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Motivation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21421" y="17522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</a:t>
            </a:r>
            <a:r>
              <a:rPr lang="zh-CN" altLang="en-US" smtClean="0"/>
              <a:t>reats </a:t>
            </a:r>
            <a:r>
              <a:rPr lang="en-US" altLang="zh-CN" smtClean="0"/>
              <a:t>event </a:t>
            </a:r>
            <a:r>
              <a:rPr lang="zh-CN" altLang="en-US" smtClean="0"/>
              <a:t>extraction as several classification tasks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21421" y="2446412"/>
            <a:ext cx="7740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Cast</a:t>
            </a:r>
            <a:r>
              <a:rPr lang="zh-CN" altLang="en-US" smtClean="0"/>
              <a:t> the task of event extraction as a sequence generation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26783" y="3052639"/>
            <a:ext cx="3584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more data-efficient and flexible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26783" y="3658866"/>
            <a:ext cx="248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suboptimal prompts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26783" y="4265093"/>
            <a:ext cx="330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static event type information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3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Problem Statement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781906" y="1690688"/>
                <a:ext cx="7485185" cy="6735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mtClean="0"/>
                  <a:t>A</a:t>
                </a:r>
                <a:r>
                  <a:rPr lang="zh-CN" altLang="en-US" smtClean="0"/>
                  <a:t>ccording to event types</a:t>
                </a:r>
                <a:r>
                  <a:rPr lang="en-US" altLang="zh-CN" smtClean="0"/>
                  <a:t>, </a:t>
                </a:r>
                <a:r>
                  <a:rPr lang="zh-CN" altLang="en-US" smtClean="0"/>
                  <a:t>divide the whole extraction process for a textual context into several subtasks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906" y="1690688"/>
                <a:ext cx="7485185" cy="673518"/>
              </a:xfrm>
              <a:prstGeom prst="rect">
                <a:avLst/>
              </a:prstGeom>
              <a:blipFill>
                <a:blip r:embed="rId2"/>
                <a:stretch>
                  <a:fillRect l="-651" t="-4505" r="-896" b="-9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81906" y="2364206"/>
                <a:ext cx="7625862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/>
                  <a:t>T</a:t>
                </a:r>
                <a:r>
                  <a:rPr lang="zh-CN" altLang="en-US" smtClean="0"/>
                  <a:t>he input in each subtask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mtClean="0"/>
                  <a:t> for event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mtClean="0"/>
                  <a:t> consists of a context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mtClean="0"/>
                  <a:t> and a designed prompt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mtClean="0"/>
                  <a:t>.</a:t>
                </a:r>
                <a:endParaRPr lang="zh-CN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906" y="2364206"/>
                <a:ext cx="7625862" cy="700705"/>
              </a:xfrm>
              <a:prstGeom prst="rect">
                <a:avLst/>
              </a:prstGeom>
              <a:blipFill>
                <a:blip r:embed="rId3"/>
                <a:stretch>
                  <a:fillRect l="-639" t="-4348" b="-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781906" y="3127062"/>
                <a:ext cx="7731371" cy="396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mtClean="0"/>
                  <a:t>the output is the answered prompts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mtClean="0"/>
                  <a:t>, </a:t>
                </a:r>
                <a:r>
                  <a:rPr lang="zh-CN" altLang="en-US" smtClean="0"/>
                  <a:t>containing extracted event records.</a:t>
                </a:r>
                <a:endParaRPr lang="zh-CN" altLang="en-US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906" y="3127062"/>
                <a:ext cx="7731371" cy="396519"/>
              </a:xfrm>
              <a:prstGeom prst="rect">
                <a:avLst/>
              </a:prstGeom>
              <a:blipFill>
                <a:blip r:embed="rId4"/>
                <a:stretch>
                  <a:fillRect l="-630" t="-769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437" y="3585732"/>
            <a:ext cx="9034307" cy="292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7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4809"/>
            <a:ext cx="10515600" cy="1325563"/>
          </a:xfrm>
        </p:spPr>
        <p:txBody>
          <a:bodyPr/>
          <a:lstStyle/>
          <a:p>
            <a:r>
              <a:rPr lang="en-US" altLang="zh-CN" smtClean="0"/>
              <a:t>Prompt Design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121"/>
          <a:stretch/>
        </p:blipFill>
        <p:spPr>
          <a:xfrm>
            <a:off x="4026878" y="1129649"/>
            <a:ext cx="3459780" cy="10931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42139" y="2241539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Type Instruction</a:t>
            </a:r>
            <a:r>
              <a:rPr lang="en-US" altLang="zh-CN" smtClean="0"/>
              <a:t>: </a:t>
            </a:r>
            <a:r>
              <a:rPr lang="en-US" altLang="zh-CN" b="1" smtClean="0"/>
              <a:t>Event type is [MASK]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1642139" y="2744681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Template</a:t>
            </a:r>
            <a:r>
              <a:rPr lang="en-US" altLang="zh-CN" smtClean="0"/>
              <a:t>: 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65243" y="2745707"/>
            <a:ext cx="761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consists a trigger part and a argument part. The two parts are concatenated by a new seperate marker </a:t>
            </a:r>
            <a:r>
              <a:rPr lang="zh-CN" altLang="en-US" b="1" smtClean="0"/>
              <a:t>&lt;IN_SEP&gt;</a:t>
            </a:r>
            <a:endParaRPr lang="zh-CN" altLang="en-US" b="1"/>
          </a:p>
        </p:txBody>
      </p:sp>
      <p:sp>
        <p:nvSpPr>
          <p:cNvPr id="8" name="矩形 7"/>
          <p:cNvSpPr/>
          <p:nvPr/>
        </p:nvSpPr>
        <p:spPr>
          <a:xfrm>
            <a:off x="2765243" y="3423423"/>
            <a:ext cx="2991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T</a:t>
            </a:r>
            <a:r>
              <a:rPr lang="zh-CN" altLang="en-US" smtClean="0"/>
              <a:t>rigger part</a:t>
            </a:r>
            <a:r>
              <a:rPr lang="en-US" altLang="zh-CN" smtClean="0"/>
              <a:t>: </a:t>
            </a:r>
            <a:r>
              <a:rPr lang="en-US" altLang="zh-CN" b="1" smtClean="0"/>
              <a:t>Trigger &lt;trg&gt;</a:t>
            </a:r>
            <a:r>
              <a:rPr lang="zh-CN" altLang="en-US" b="1" smtClean="0"/>
              <a:t> </a:t>
            </a:r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642139" y="3804537"/>
                <a:ext cx="7737759" cy="404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mtClean="0"/>
                  <a:t>Ground Truth Construction</a:t>
                </a:r>
                <a:r>
                  <a:rPr lang="en-US" altLang="zh-CN" smtClean="0"/>
                  <a:t>: fill the gold event records into the template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139" y="3804537"/>
                <a:ext cx="7737759" cy="404213"/>
              </a:xfrm>
              <a:prstGeom prst="rect">
                <a:avLst/>
              </a:prstGeom>
              <a:blipFill>
                <a:blip r:embed="rId3"/>
                <a:stretch>
                  <a:fillRect l="-630" t="-606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765243" y="4272797"/>
                <a:ext cx="732832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mtClean="0"/>
                  <a:t>If there is no event record of event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mtClean="0"/>
                  <a:t>, the generation ground truth of the will be “</a:t>
                </a:r>
                <a:r>
                  <a:rPr lang="zh-CN" altLang="en-US" b="1" smtClean="0"/>
                  <a:t>Trigger &lt;trg&gt;</a:t>
                </a:r>
                <a:r>
                  <a:rPr lang="zh-CN" altLang="en-US" smtClean="0"/>
                  <a:t>”.</a:t>
                </a:r>
                <a:endParaRPr lang="zh-CN" altLang="en-US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243" y="4272797"/>
                <a:ext cx="7328326" cy="646331"/>
              </a:xfrm>
              <a:prstGeom prst="rect">
                <a:avLst/>
              </a:prstGeom>
              <a:blipFill>
                <a:blip r:embed="rId4"/>
                <a:stretch>
                  <a:fillRect l="-749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2765243" y="5024154"/>
            <a:ext cx="739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If several arguments are categorized as the same role, these arguments are first sorted by spans and then concatenated by “and”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65243" y="5775511"/>
            <a:ext cx="7618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If there are multiple event records, they will be sorted by the spans of the triggers, and the filled sequences will be concatenated by a new separate marker </a:t>
            </a:r>
            <a:r>
              <a:rPr lang="zh-CN" altLang="en-US" b="1" smtClean="0"/>
              <a:t>&lt;OUT_SEP&gt;.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52632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/>
              <a:t>Type-Specific STATIC PREFIX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761" y="2620595"/>
            <a:ext cx="2621507" cy="135647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08883" y="1690688"/>
            <a:ext cx="100430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Inspired by PREFIX-</a:t>
            </a:r>
            <a:r>
              <a:rPr lang="zh-CN" altLang="en-US" smtClean="0"/>
              <a:t>TUNING</a:t>
            </a:r>
            <a:r>
              <a:rPr lang="en-US" altLang="zh-CN" smtClean="0"/>
              <a:t>, </a:t>
            </a:r>
            <a:r>
              <a:rPr lang="zh-CN" altLang="en-US" smtClean="0"/>
              <a:t>event </a:t>
            </a:r>
            <a:r>
              <a:rPr lang="zh-CN" altLang="en-US"/>
              <a:t>type-specific prefix </a:t>
            </a:r>
            <a:r>
              <a:rPr lang="zh-CN" altLang="en-US" smtClean="0"/>
              <a:t>STAPREF is </a:t>
            </a:r>
            <a:r>
              <a:rPr lang="zh-CN" altLang="en-US"/>
              <a:t>a pair of two transformer activation sequences {sp, sp′}, each containing L continuous D-dim vectors as the history values for encoder and deocder, respectively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08883" y="4158908"/>
                <a:ext cx="10344918" cy="6735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/>
                  <a:t>From the view of the encoder and decoder input, in the </a:t>
                </a:r>
                <a:r>
                  <a:rPr lang="zh-CN" altLang="en-US" smtClean="0"/>
                  <a:t>subtask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mtClean="0"/>
                  <a:t> , </a:t>
                </a:r>
                <a:r>
                  <a:rPr lang="zh-CN" altLang="en-US"/>
                  <a:t>the prefix is virtually prepended for the sequences X and Y in an encoder-decoder LM.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83" y="4158908"/>
                <a:ext cx="10344918" cy="673518"/>
              </a:xfrm>
              <a:prstGeom prst="rect">
                <a:avLst/>
              </a:prstGeom>
              <a:blipFill>
                <a:blip r:embed="rId3"/>
                <a:stretch>
                  <a:fillRect l="-471" t="-3604" b="-12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790" y="5082238"/>
            <a:ext cx="2667231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1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/>
              <a:t>Context-Specific DYNAMIC PREFIX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476" y="1785153"/>
            <a:ext cx="4130465" cy="4598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07" y="2392979"/>
            <a:ext cx="4221846" cy="10745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867399" y="3887057"/>
                <a:ext cx="5486401" cy="1225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mtClean="0"/>
                  <a:t>The context-specific </a:t>
                </a:r>
                <a:r>
                  <a:rPr lang="en-US" altLang="zh-CN"/>
                  <a:t>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mtClean="0"/>
                  <a:t>is </a:t>
                </a:r>
                <a:r>
                  <a:rPr lang="en-US" altLang="zh-CN"/>
                  <a:t>dynamic because it takes both the type-specific information in ontology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/>
                  <a:t> and the unique context information into account when steering LMs.</a:t>
                </a:r>
                <a:endParaRPr lang="zh-CN" altLang="en-US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3887057"/>
                <a:ext cx="5486401" cy="1225528"/>
              </a:xfrm>
              <a:prstGeom prst="rect">
                <a:avLst/>
              </a:prstGeom>
              <a:blipFill>
                <a:blip r:embed="rId4"/>
                <a:stretch>
                  <a:fillRect l="-888" t="-2488" b="-6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85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146" y="3207290"/>
            <a:ext cx="7706718" cy="29649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818" y="138551"/>
            <a:ext cx="10515600" cy="1325563"/>
          </a:xfrm>
        </p:spPr>
        <p:txBody>
          <a:bodyPr/>
          <a:lstStyle/>
          <a:p>
            <a:r>
              <a:rPr lang="en-US" altLang="zh-CN"/>
              <a:t>Training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15290" y="1258389"/>
            <a:ext cx="91301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jointly learning the LM parameters φ and the DYNPREF parameters θ requires different scales of training hyperparameters, being difficult to learn the ability to extract event arguments.</a:t>
            </a:r>
          </a:p>
        </p:txBody>
      </p:sp>
      <p:sp>
        <p:nvSpPr>
          <p:cNvPr id="5" name="矩形 4"/>
          <p:cNvSpPr/>
          <p:nvPr/>
        </p:nvSpPr>
        <p:spPr>
          <a:xfrm>
            <a:off x="1518522" y="2151036"/>
            <a:ext cx="7531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First, </a:t>
            </a:r>
            <a:r>
              <a:rPr lang="zh-CN" altLang="en-US" smtClean="0"/>
              <a:t>train </a:t>
            </a:r>
            <a:r>
              <a:rPr lang="zh-CN" altLang="en-US"/>
              <a:t>φ using GTEE-BASE to learn the task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18522" y="2567262"/>
                <a:ext cx="9495842" cy="6735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mtClean="0"/>
                  <a:t>Then </a:t>
                </a:r>
                <a:r>
                  <a:rPr lang="zh-CN" altLang="en-US"/>
                  <a:t>fix the LM parameters φ and mask all other event types except for ei in each subtask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/>
                  <a:t>, only optimizing θ, to learn the typespecific information for each event type.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522" y="2567262"/>
                <a:ext cx="9495842" cy="673518"/>
              </a:xfrm>
              <a:prstGeom prst="rect">
                <a:avLst/>
              </a:prstGeom>
              <a:blipFill>
                <a:blip r:embed="rId3"/>
                <a:stretch>
                  <a:fillRect l="-385" t="-4505" b="-9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440873" y="3240780"/>
            <a:ext cx="29960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remove the masking of event types, remaining the LM parameters fixed and only optimizing θ </a:t>
            </a:r>
            <a:r>
              <a:rPr lang="zh-CN" altLang="en-US" smtClean="0"/>
              <a:t>using DYNPREF</a:t>
            </a:r>
            <a:r>
              <a:rPr lang="zh-CN" altLang="en-US"/>
              <a:t>, to </a:t>
            </a:r>
            <a:r>
              <a:rPr lang="zh-CN" altLang="en-US" smtClean="0"/>
              <a:t>capt</a:t>
            </a:r>
            <a:r>
              <a:rPr lang="en-US" altLang="zh-CN" smtClean="0"/>
              <a:t>-</a:t>
            </a:r>
            <a:r>
              <a:rPr lang="zh-CN" altLang="en-US" smtClean="0"/>
              <a:t>ure </a:t>
            </a:r>
            <a:r>
              <a:rPr lang="zh-CN" altLang="en-US"/>
              <a:t>the associations between related event types.</a:t>
            </a:r>
          </a:p>
        </p:txBody>
      </p:sp>
    </p:spTree>
    <p:extLst>
      <p:ext uri="{BB962C8B-B14F-4D97-AF65-F5344CB8AC3E}">
        <p14:creationId xmlns:p14="http://schemas.microsoft.com/office/powerpoint/2010/main" val="143771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Experiment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985" b="33334"/>
          <a:stretch/>
        </p:blipFill>
        <p:spPr>
          <a:xfrm>
            <a:off x="1512277" y="1655548"/>
            <a:ext cx="4726639" cy="28129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7" y="4468538"/>
            <a:ext cx="9626002" cy="20240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320750" y="2877377"/>
            <a:ext cx="4722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Trainable prompts boost the performances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20750" y="2386417"/>
            <a:ext cx="259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New state-of-the-art</a:t>
            </a:r>
          </a:p>
        </p:txBody>
      </p:sp>
    </p:spTree>
    <p:extLst>
      <p:ext uri="{BB962C8B-B14F-4D97-AF65-F5344CB8AC3E}">
        <p14:creationId xmlns:p14="http://schemas.microsoft.com/office/powerpoint/2010/main" val="293912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Transfer Learning Setting</a:t>
            </a:r>
            <a:endParaRPr lang="zh-CN" altLang="en-US" sz="3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86" y="3307200"/>
            <a:ext cx="5357324" cy="270533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41318" y="1547858"/>
            <a:ext cx="8631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utilizes the event type templates and optimize them with context-specific information in the dynamic prefix, which is easy to extend to a new type of event</a:t>
            </a:r>
          </a:p>
        </p:txBody>
      </p:sp>
      <p:sp>
        <p:nvSpPr>
          <p:cNvPr id="6" name="矩形 5"/>
          <p:cNvSpPr/>
          <p:nvPr/>
        </p:nvSpPr>
        <p:spPr>
          <a:xfrm>
            <a:off x="1541318" y="2427529"/>
            <a:ext cx="8205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divide the event mentions whose context contains no less than eight tokens in ACE05-E+ into two subsets, denoted by src and tgt</a:t>
            </a:r>
          </a:p>
        </p:txBody>
      </p:sp>
      <p:sp>
        <p:nvSpPr>
          <p:cNvPr id="7" name="矩形 6"/>
          <p:cNvSpPr/>
          <p:nvPr/>
        </p:nvSpPr>
        <p:spPr>
          <a:xfrm>
            <a:off x="6369627" y="3789402"/>
            <a:ext cx="5262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can be adopted to new types of events more effectively</a:t>
            </a:r>
          </a:p>
        </p:txBody>
      </p:sp>
      <p:sp>
        <p:nvSpPr>
          <p:cNvPr id="8" name="矩形 7"/>
          <p:cNvSpPr/>
          <p:nvPr/>
        </p:nvSpPr>
        <p:spPr>
          <a:xfrm>
            <a:off x="6369627" y="4814543"/>
            <a:ext cx="53824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ONEIE relies on multi-</a:t>
            </a:r>
            <a:r>
              <a:rPr lang="zh-CN" altLang="en-US" smtClean="0"/>
              <a:t>task </a:t>
            </a:r>
            <a:r>
              <a:rPr lang="en-US" altLang="zh-CN"/>
              <a:t>annotated information, and TEXT2EVENT requires learning the structural information of new types of events.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27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631</Words>
  <Application>Microsoft Office PowerPoint</Application>
  <PresentationFormat>宽屏</PresentationFormat>
  <Paragraphs>51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Motivation</vt:lpstr>
      <vt:lpstr>Problem Statement</vt:lpstr>
      <vt:lpstr>Prompt Design</vt:lpstr>
      <vt:lpstr>Type-Specific STATIC PREFIX</vt:lpstr>
      <vt:lpstr>Context-Specific DYNAMIC PREFIX</vt:lpstr>
      <vt:lpstr>Training</vt:lpstr>
      <vt:lpstr>Experiment</vt:lpstr>
      <vt:lpstr>Transfer Learning Setting</vt:lpstr>
      <vt:lpstr>Ablation</vt:lpstr>
      <vt:lpstr>Irrelevant Event Types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liuyanting0629@163.com</dc:creator>
  <cp:lastModifiedBy>liuyanting0629@163.com</cp:lastModifiedBy>
  <cp:revision>18</cp:revision>
  <dcterms:created xsi:type="dcterms:W3CDTF">2023-05-03T13:45:36Z</dcterms:created>
  <dcterms:modified xsi:type="dcterms:W3CDTF">2023-05-10T12:04:25Z</dcterms:modified>
</cp:coreProperties>
</file>