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1130" r:id="rId2"/>
    <p:sldId id="6504" r:id="rId3"/>
    <p:sldId id="6484" r:id="rId4"/>
    <p:sldId id="6486" r:id="rId5"/>
    <p:sldId id="6487" r:id="rId6"/>
    <p:sldId id="6491" r:id="rId7"/>
    <p:sldId id="6492" r:id="rId8"/>
    <p:sldId id="6500" r:id="rId9"/>
    <p:sldId id="6489" r:id="rId10"/>
    <p:sldId id="6497" r:id="rId11"/>
    <p:sldId id="6499" r:id="rId12"/>
    <p:sldId id="6493" r:id="rId13"/>
    <p:sldId id="6494" r:id="rId14"/>
    <p:sldId id="6495" r:id="rId15"/>
    <p:sldId id="6496" r:id="rId16"/>
    <p:sldId id="6503" r:id="rId17"/>
    <p:sldId id="6501" r:id="rId18"/>
    <p:sldId id="6482" r:id="rId19"/>
    <p:sldId id="6505" r:id="rId20"/>
  </p:sldIdLst>
  <p:sldSz cx="12196763" cy="6858000"/>
  <p:notesSz cx="6858000" cy="9144000"/>
  <p:custDataLst>
    <p:tags r:id="rId23"/>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96B1"/>
    <a:srgbClr val="36B8D6"/>
    <a:srgbClr val="F6F6F6"/>
    <a:srgbClr val="C1D1D0"/>
    <a:srgbClr val="9FB7B6"/>
    <a:srgbClr val="F66F0A"/>
    <a:srgbClr val="F8954A"/>
    <a:srgbClr val="259AB5"/>
    <a:srgbClr val="364A58"/>
    <a:srgbClr val="4B66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34" autoAdjust="0"/>
    <p:restoredTop sz="76871" autoAdjust="0"/>
  </p:normalViewPr>
  <p:slideViewPr>
    <p:cSldViewPr snapToObjects="1">
      <p:cViewPr varScale="1">
        <p:scale>
          <a:sx n="97" d="100"/>
          <a:sy n="97" d="100"/>
        </p:scale>
        <p:origin x="1488" y="5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208"/>
    </p:cViewPr>
  </p:sorterViewPr>
  <p:notesViewPr>
    <p:cSldViewPr snapToObjects="1">
      <p:cViewPr varScale="1">
        <p:scale>
          <a:sx n="69" d="100"/>
          <a:sy n="69" d="100"/>
        </p:scale>
        <p:origin x="-2838" y="-90"/>
      </p:cViewPr>
      <p:guideLst>
        <p:guide orient="horz" pos="29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t>2023/5/18</a:t>
            </a:fld>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solidFill>
                  <a:srgbClr val="000E28"/>
                </a:solidFill>
                <a:latin typeface="TimesNewRomanPS-BoldMT"/>
              </a:rPr>
              <a:t>基于执行结果的最小贝叶斯风险解码 </a:t>
            </a:r>
            <a:r>
              <a:rPr lang="en-US" altLang="zh-CN" b="1" dirty="0">
                <a:solidFill>
                  <a:srgbClr val="000E28"/>
                </a:solidFill>
                <a:latin typeface="TimesNewRomanPS-BoldMT"/>
              </a:rPr>
              <a:t>(</a:t>
            </a:r>
            <a:r>
              <a:rPr lang="en" altLang="zh-CN" b="1" dirty="0">
                <a:solidFill>
                  <a:srgbClr val="000E28"/>
                </a:solidFill>
                <a:latin typeface="TimesNewRomanPS-BoldMT"/>
              </a:rPr>
              <a:t>MBR-EXEC) </a:t>
            </a:r>
            <a:r>
              <a:rPr lang="zh-CN" altLang="en-US" b="1" dirty="0">
                <a:solidFill>
                  <a:srgbClr val="000E28"/>
                </a:solidFill>
                <a:latin typeface="TimesNewRomanPS-BoldMT"/>
              </a:rPr>
              <a:t>用于程序选择</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a:t>
            </a:fld>
            <a:endParaRPr lang="en-US">
              <a:solidFill>
                <a:prstClr val="black"/>
              </a:solidFill>
            </a:endParaRPr>
          </a:p>
        </p:txBody>
      </p:sp>
    </p:spTree>
    <p:extLst>
      <p:ext uri="{BB962C8B-B14F-4D97-AF65-F5344CB8AC3E}">
        <p14:creationId xmlns:p14="http://schemas.microsoft.com/office/powerpoint/2010/main" val="1982729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虽然更多的样本会使大多数方法的表现更好，但平均对数似然最大化（</a:t>
            </a:r>
            <a:r>
              <a:rPr lang="en" altLang="zh-CN" dirty="0"/>
              <a:t>MALL</a:t>
            </a:r>
            <a:r>
              <a:rPr lang="zh-CN" altLang="en" dirty="0"/>
              <a:t>）</a:t>
            </a:r>
            <a:r>
              <a:rPr lang="zh-CN" altLang="en-US" dirty="0"/>
              <a:t>在样本量较大时表现一直较差，因为我们发现</a:t>
            </a:r>
            <a:r>
              <a:rPr lang="en" altLang="zh-CN" dirty="0"/>
              <a:t>MALL</a:t>
            </a:r>
            <a:r>
              <a:rPr lang="zh-CN" altLang="en-US" dirty="0"/>
              <a:t>一般偏向于有不必要重复的程序，而更大的样本量一般会导致有更大的机会出现这种样本</a:t>
            </a:r>
            <a:endParaRPr lang="en-US" altLang="zh-CN" dirty="0"/>
          </a:p>
          <a:p>
            <a:r>
              <a:rPr lang="zh-CN" altLang="en-US" dirty="0"/>
              <a:t>极大似然和最大后验有啥区别</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11</a:t>
            </a:fld>
            <a:endParaRPr lang="en-US">
              <a:solidFill>
                <a:prstClr val="black"/>
              </a:solidFill>
            </a:endParaRPr>
          </a:p>
        </p:txBody>
      </p:sp>
    </p:spTree>
    <p:extLst>
      <p:ext uri="{BB962C8B-B14F-4D97-AF65-F5344CB8AC3E}">
        <p14:creationId xmlns:p14="http://schemas.microsoft.com/office/powerpoint/2010/main" val="734969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12</a:t>
            </a:fld>
            <a:endParaRPr lang="en-US">
              <a:solidFill>
                <a:prstClr val="black"/>
              </a:solidFill>
            </a:endParaRPr>
          </a:p>
        </p:txBody>
      </p:sp>
    </p:spTree>
    <p:extLst>
      <p:ext uri="{BB962C8B-B14F-4D97-AF65-F5344CB8AC3E}">
        <p14:creationId xmlns:p14="http://schemas.microsoft.com/office/powerpoint/2010/main" val="2070387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13</a:t>
            </a:fld>
            <a:endParaRPr lang="en-US">
              <a:solidFill>
                <a:prstClr val="black"/>
              </a:solidFill>
            </a:endParaRPr>
          </a:p>
        </p:txBody>
      </p:sp>
    </p:spTree>
    <p:extLst>
      <p:ext uri="{BB962C8B-B14F-4D97-AF65-F5344CB8AC3E}">
        <p14:creationId xmlns:p14="http://schemas.microsoft.com/office/powerpoint/2010/main" val="1366125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14</a:t>
            </a:fld>
            <a:endParaRPr lang="en-US">
              <a:solidFill>
                <a:prstClr val="black"/>
              </a:solidFill>
            </a:endParaRPr>
          </a:p>
        </p:txBody>
      </p:sp>
    </p:spTree>
    <p:extLst>
      <p:ext uri="{BB962C8B-B14F-4D97-AF65-F5344CB8AC3E}">
        <p14:creationId xmlns:p14="http://schemas.microsoft.com/office/powerpoint/2010/main" val="239817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为什么没有</a:t>
            </a:r>
            <a:r>
              <a:rPr lang="en-US" altLang="zh-CN" dirty="0" err="1"/>
              <a:t>sql</a:t>
            </a:r>
            <a:r>
              <a:rPr lang="zh-CN" altLang="en-US" dirty="0"/>
              <a:t>程序上的实验</a:t>
            </a:r>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15</a:t>
            </a:fld>
            <a:endParaRPr lang="en-US">
              <a:solidFill>
                <a:prstClr val="black"/>
              </a:solidFill>
            </a:endParaRPr>
          </a:p>
        </p:txBody>
      </p:sp>
    </p:spTree>
    <p:extLst>
      <p:ext uri="{BB962C8B-B14F-4D97-AF65-F5344CB8AC3E}">
        <p14:creationId xmlns:p14="http://schemas.microsoft.com/office/powerpoint/2010/main" val="803564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Bleu </a:t>
            </a:r>
            <a:r>
              <a:rPr lang="zh-CN" altLang="en-US" dirty="0"/>
              <a:t>会对变量名称更敏感所以分数会低一点。</a:t>
            </a:r>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16</a:t>
            </a:fld>
            <a:endParaRPr lang="en-US">
              <a:solidFill>
                <a:prstClr val="black"/>
              </a:solidFill>
            </a:endParaRPr>
          </a:p>
        </p:txBody>
      </p:sp>
    </p:spTree>
    <p:extLst>
      <p:ext uri="{BB962C8B-B14F-4D97-AF65-F5344CB8AC3E}">
        <p14:creationId xmlns:p14="http://schemas.microsoft.com/office/powerpoint/2010/main" val="1657820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为什么没有</a:t>
            </a:r>
            <a:r>
              <a:rPr lang="en-US" altLang="zh-CN" dirty="0" err="1"/>
              <a:t>sql</a:t>
            </a:r>
            <a:r>
              <a:rPr lang="zh-CN" altLang="en-US" dirty="0"/>
              <a:t>程序上的实验</a:t>
            </a:r>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17</a:t>
            </a:fld>
            <a:endParaRPr lang="en-US">
              <a:solidFill>
                <a:prstClr val="black"/>
              </a:solidFill>
            </a:endParaRPr>
          </a:p>
        </p:txBody>
      </p:sp>
    </p:spTree>
    <p:extLst>
      <p:ext uri="{BB962C8B-B14F-4D97-AF65-F5344CB8AC3E}">
        <p14:creationId xmlns:p14="http://schemas.microsoft.com/office/powerpoint/2010/main" val="2916261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18</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写一段代码文档加上单元测试相当于完成了代码实现</a:t>
            </a:r>
            <a:r>
              <a:rPr lang="en-US" altLang="zh-CN" dirty="0"/>
              <a:t>2/3</a:t>
            </a:r>
            <a:r>
              <a:rPr lang="zh-CN" altLang="en-US" dirty="0"/>
              <a:t>的工作，但现实中我们要求生成代码时，没有这么多额外的信息，问题的解决效率会降低不少。</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 b="1" i="0" u="none" strike="noStrike" dirty="0">
                <a:solidFill>
                  <a:srgbClr val="000E28"/>
                </a:solidFill>
                <a:effectLst/>
                <a:latin typeface="TimesNewRomanPS-BoldMT"/>
              </a:rPr>
              <a:t>基于</a:t>
            </a:r>
            <a:r>
              <a:rPr lang="en-US" altLang="zh-CN" b="1" i="0" u="none" strike="noStrike" dirty="0">
                <a:solidFill>
                  <a:srgbClr val="000E28"/>
                </a:solidFill>
                <a:effectLst/>
                <a:latin typeface="TimesNewRomanPS-BoldMT"/>
              </a:rPr>
              <a:t>GPT</a:t>
            </a:r>
            <a:r>
              <a:rPr lang="zh-CN" altLang="en-US" b="1" i="0" u="none" strike="noStrike" dirty="0">
                <a:solidFill>
                  <a:srgbClr val="000E28"/>
                </a:solidFill>
                <a:effectLst/>
                <a:latin typeface="TimesNewRomanPS-BoldMT"/>
              </a:rPr>
              <a:t>语言模型微调</a:t>
            </a:r>
            <a:r>
              <a:rPr kumimoji="1" lang="zh-CN" altLang="en-US" b="1" i="0" u="none" strike="noStrike" dirty="0">
                <a:solidFill>
                  <a:srgbClr val="000E28"/>
                </a:solidFill>
                <a:effectLst/>
                <a:latin typeface="TimesNewRomanPS-BoldMT"/>
              </a:rPr>
              <a:t>提出可一个从文本生成</a:t>
            </a:r>
            <a:r>
              <a:rPr kumimoji="1" lang="en-US" altLang="zh-CN" b="1" i="0" u="none" strike="noStrike" dirty="0">
                <a:solidFill>
                  <a:srgbClr val="000E28"/>
                </a:solidFill>
                <a:effectLst/>
                <a:latin typeface="TimesNewRomanPS-BoldMT"/>
              </a:rPr>
              <a:t>Python </a:t>
            </a:r>
            <a:r>
              <a:rPr kumimoji="1" lang="zh-CN" altLang="en-US" b="1" i="0" u="none" strike="noStrike" dirty="0">
                <a:solidFill>
                  <a:srgbClr val="000E28"/>
                </a:solidFill>
                <a:effectLst/>
                <a:latin typeface="TimesNewRomanPS-BoldMT"/>
              </a:rPr>
              <a:t>代码的</a:t>
            </a:r>
            <a:r>
              <a:rPr kumimoji="1" lang="zh-CN" altLang="en-US" b="1" dirty="0">
                <a:solidFill>
                  <a:srgbClr val="000E28"/>
                </a:solidFill>
                <a:latin typeface="TimesNewRomanPS-BoldMT"/>
              </a:rPr>
              <a:t>语言模型</a:t>
            </a:r>
            <a:r>
              <a:rPr kumimoji="1" lang="en-US" altLang="zh-CN" b="1" dirty="0">
                <a:solidFill>
                  <a:srgbClr val="000E28"/>
                </a:solidFill>
                <a:latin typeface="TimesNewRomanPS-BoldMT"/>
              </a:rPr>
              <a:t>Codex</a:t>
            </a:r>
            <a:r>
              <a:rPr kumimoji="1" lang="zh-CN" altLang="en-US" b="1" dirty="0">
                <a:solidFill>
                  <a:srgbClr val="000E28"/>
                </a:solidFill>
                <a:latin typeface="TimesNewRomanPS-BoldMT"/>
              </a:rPr>
              <a:t>。为了生成每个问题的正确代码，文章使用了反复采样的方案，从实验结果来看当采样个数为</a:t>
            </a:r>
            <a:r>
              <a:rPr kumimoji="1" lang="en-US" altLang="zh-CN" b="1" dirty="0">
                <a:solidFill>
                  <a:srgbClr val="000E28"/>
                </a:solidFill>
                <a:latin typeface="TimesNewRomanPS-BoldMT"/>
              </a:rPr>
              <a:t>100</a:t>
            </a:r>
            <a:r>
              <a:rPr kumimoji="1" lang="zh-CN" altLang="en-US" b="1" dirty="0">
                <a:solidFill>
                  <a:srgbClr val="000E28"/>
                </a:solidFill>
                <a:latin typeface="TimesNewRomanPS-BoldMT"/>
              </a:rPr>
              <a:t>时，选择具有最高平均对数概率的样本。问题的解决率为</a:t>
            </a:r>
            <a:r>
              <a:rPr kumimoji="1" lang="en-US" altLang="zh-CN" b="1" dirty="0">
                <a:solidFill>
                  <a:srgbClr val="000E28"/>
                </a:solidFill>
                <a:latin typeface="TimesNewRomanPS-BoldMT"/>
              </a:rPr>
              <a:t>44.5%</a:t>
            </a:r>
            <a:r>
              <a:rPr kumimoji="1" lang="zh-CN" altLang="en-US" b="1" dirty="0">
                <a:solidFill>
                  <a:srgbClr val="000E28"/>
                </a:solidFill>
                <a:latin typeface="TimesNewRomanPS-BoldMT"/>
              </a:rPr>
              <a:t>。或选择通过单元测试的样本，问题的解决率为</a:t>
            </a:r>
            <a:r>
              <a:rPr kumimoji="1" lang="en-US" altLang="zh-CN" b="1" dirty="0">
                <a:solidFill>
                  <a:srgbClr val="000E28"/>
                </a:solidFill>
                <a:latin typeface="TimesNewRomanPS-BoldMT"/>
              </a:rPr>
              <a:t>77.5%.</a:t>
            </a:r>
            <a:endParaRPr kumimoji="1" lang="en-US" altLang="zh-CN" dirty="0"/>
          </a:p>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a:t>
            </a:fld>
            <a:endParaRPr lang="en-US">
              <a:solidFill>
                <a:prstClr val="black"/>
              </a:solidFill>
            </a:endParaRPr>
          </a:p>
        </p:txBody>
      </p:sp>
    </p:spTree>
    <p:extLst>
      <p:ext uri="{BB962C8B-B14F-4D97-AF65-F5344CB8AC3E}">
        <p14:creationId xmlns:p14="http://schemas.microsoft.com/office/powerpoint/2010/main" val="1301186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这里说的没有意识到执行方法的选择方法啥意思，是说只考虑精确相等 用少量测试出语义近似语义相等的代码是啥？那前面这段精确选择是什么？</a:t>
            </a:r>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4</a:t>
            </a:fld>
            <a:endParaRPr lang="en-US">
              <a:solidFill>
                <a:prstClr val="black"/>
              </a:solidFill>
            </a:endParaRPr>
          </a:p>
        </p:txBody>
      </p:sp>
    </p:spTree>
    <p:extLst>
      <p:ext uri="{BB962C8B-B14F-4D97-AF65-F5344CB8AC3E}">
        <p14:creationId xmlns:p14="http://schemas.microsoft.com/office/powerpoint/2010/main" val="321072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5</a:t>
            </a:fld>
            <a:endParaRPr lang="en-US">
              <a:solidFill>
                <a:prstClr val="black"/>
              </a:solidFill>
            </a:endParaRPr>
          </a:p>
        </p:txBody>
      </p:sp>
    </p:spTree>
    <p:extLst>
      <p:ext uri="{BB962C8B-B14F-4D97-AF65-F5344CB8AC3E}">
        <p14:creationId xmlns:p14="http://schemas.microsoft.com/office/powerpoint/2010/main" val="186172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6</a:t>
            </a:fld>
            <a:endParaRPr lang="en-US">
              <a:solidFill>
                <a:prstClr val="black"/>
              </a:solidFill>
            </a:endParaRPr>
          </a:p>
        </p:txBody>
      </p:sp>
    </p:spTree>
    <p:extLst>
      <p:ext uri="{BB962C8B-B14F-4D97-AF65-F5344CB8AC3E}">
        <p14:creationId xmlns:p14="http://schemas.microsoft.com/office/powerpoint/2010/main" val="141212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中心</a:t>
            </a:r>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7</a:t>
            </a:fld>
            <a:endParaRPr lang="en-US">
              <a:solidFill>
                <a:prstClr val="black"/>
              </a:solidFill>
            </a:endParaRPr>
          </a:p>
        </p:txBody>
      </p:sp>
    </p:spTree>
    <p:extLst>
      <p:ext uri="{BB962C8B-B14F-4D97-AF65-F5344CB8AC3E}">
        <p14:creationId xmlns:p14="http://schemas.microsoft.com/office/powerpoint/2010/main" val="1938329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这里是否存在一个中心点</a:t>
            </a:r>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8</a:t>
            </a:fld>
            <a:endParaRPr lang="en-US">
              <a:solidFill>
                <a:prstClr val="black"/>
              </a:solidFill>
            </a:endParaRPr>
          </a:p>
        </p:txBody>
      </p:sp>
    </p:spTree>
    <p:extLst>
      <p:ext uri="{BB962C8B-B14F-4D97-AF65-F5344CB8AC3E}">
        <p14:creationId xmlns:p14="http://schemas.microsoft.com/office/powerpoint/2010/main" val="1972130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9</a:t>
            </a:fld>
            <a:endParaRPr lang="en-US">
              <a:solidFill>
                <a:prstClr val="black"/>
              </a:solidFill>
            </a:endParaRPr>
          </a:p>
        </p:txBody>
      </p:sp>
    </p:spTree>
    <p:extLst>
      <p:ext uri="{BB962C8B-B14F-4D97-AF65-F5344CB8AC3E}">
        <p14:creationId xmlns:p14="http://schemas.microsoft.com/office/powerpoint/2010/main" val="2461825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10</a:t>
            </a:fld>
            <a:endParaRPr lang="en-US">
              <a:solidFill>
                <a:prstClr val="black"/>
              </a:solidFill>
            </a:endParaRPr>
          </a:p>
        </p:txBody>
      </p:sp>
    </p:spTree>
    <p:extLst>
      <p:ext uri="{BB962C8B-B14F-4D97-AF65-F5344CB8AC3E}">
        <p14:creationId xmlns:p14="http://schemas.microsoft.com/office/powerpoint/2010/main" val="3622487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6913" y="2886609"/>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451" y="1447779"/>
            <a:ext cx="3013731"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7436"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6340" y="2904246"/>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7817" y="2574149"/>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srcRect/>
          <a:stretch>
            <a:fillRect/>
          </a:stretch>
        </p:blipFill>
        <p:spPr bwMode="auto">
          <a:xfrm>
            <a:off x="3261942" y="3206628"/>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srcRect/>
          <a:stretch>
            <a:fillRect/>
          </a:stretch>
        </p:blipFill>
        <p:spPr bwMode="auto">
          <a:xfrm>
            <a:off x="5352404" y="3446014"/>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6102" y="2725338"/>
            <a:ext cx="1116794"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2800" y="3624920"/>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4880" y="2365000"/>
            <a:ext cx="52211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437" y="2795894"/>
            <a:ext cx="1697365"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srcRect/>
          <a:stretch>
            <a:fillRect/>
          </a:stretch>
        </p:blipFill>
        <p:spPr bwMode="auto">
          <a:xfrm>
            <a:off x="3983626"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srcRect/>
          <a:stretch>
            <a:fillRect/>
          </a:stretch>
        </p:blipFill>
        <p:spPr bwMode="auto">
          <a:xfrm>
            <a:off x="8519340"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srcRect/>
          <a:stretch>
            <a:fillRect/>
          </a:stretch>
        </p:blipFill>
        <p:spPr bwMode="auto">
          <a:xfrm>
            <a:off x="9239008" y="2909285"/>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srcRect/>
          <a:stretch>
            <a:fillRect/>
          </a:stretch>
        </p:blipFill>
        <p:spPr bwMode="auto">
          <a:xfrm>
            <a:off x="9744990" y="3446013"/>
            <a:ext cx="282222"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5" name="Freeform 5"/>
          <p:cNvSpPr/>
          <p:nvPr userDrawn="1"/>
        </p:nvSpPr>
        <p:spPr bwMode="auto">
          <a:xfrm>
            <a:off x="0" y="6680200"/>
            <a:ext cx="11139488" cy="185738"/>
          </a:xfrm>
          <a:custGeom>
            <a:avLst/>
            <a:gdLst>
              <a:gd name="T0" fmla="*/ 0 w 14611"/>
              <a:gd name="T1" fmla="*/ 0 h 244"/>
              <a:gd name="T2" fmla="*/ 14560 w 14611"/>
              <a:gd name="T3" fmla="*/ 0 h 244"/>
              <a:gd name="T4" fmla="*/ 14598 w 14611"/>
              <a:gd name="T5" fmla="*/ 46 h 244"/>
              <a:gd name="T6" fmla="*/ 14503 w 14611"/>
              <a:gd name="T7" fmla="*/ 244 h 244"/>
              <a:gd name="T8" fmla="*/ 0 w 14611"/>
              <a:gd name="T9" fmla="*/ 244 h 244"/>
              <a:gd name="T10" fmla="*/ 0 w 14611"/>
              <a:gd name="T11" fmla="*/ 0 h 244"/>
            </a:gdLst>
            <a:ahLst/>
            <a:cxnLst>
              <a:cxn ang="0">
                <a:pos x="T0" y="T1"/>
              </a:cxn>
              <a:cxn ang="0">
                <a:pos x="T2" y="T3"/>
              </a:cxn>
              <a:cxn ang="0">
                <a:pos x="T4" y="T5"/>
              </a:cxn>
              <a:cxn ang="0">
                <a:pos x="T6" y="T7"/>
              </a:cxn>
              <a:cxn ang="0">
                <a:pos x="T8" y="T9"/>
              </a:cxn>
              <a:cxn ang="0">
                <a:pos x="T10" y="T11"/>
              </a:cxn>
            </a:cxnLst>
            <a:rect l="0" t="0" r="r" b="b"/>
            <a:pathLst>
              <a:path w="14611" h="244">
                <a:moveTo>
                  <a:pt x="0" y="0"/>
                </a:moveTo>
                <a:lnTo>
                  <a:pt x="14560" y="0"/>
                </a:lnTo>
                <a:cubicBezTo>
                  <a:pt x="14590" y="0"/>
                  <a:pt x="14611" y="20"/>
                  <a:pt x="14598" y="46"/>
                </a:cubicBezTo>
                <a:lnTo>
                  <a:pt x="14503" y="244"/>
                </a:lnTo>
                <a:lnTo>
                  <a:pt x="0" y="244"/>
                </a:lnTo>
                <a:lnTo>
                  <a:pt x="0" y="0"/>
                </a:lnTo>
                <a:close/>
              </a:path>
            </a:pathLst>
          </a:custGeom>
          <a:solidFill>
            <a:schemeClr val="accent6"/>
          </a:solidFill>
          <a:ln w="2857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lvl="0" algn="ctr"/>
            <a:endParaRPr lang="zh-CN" altLang="en-US" sz="2000">
              <a:solidFill>
                <a:schemeClr val="accent2"/>
              </a:solidFill>
              <a:latin typeface="+mj-ea"/>
              <a:ea typeface="+mj-ea"/>
            </a:endParaRPr>
          </a:p>
        </p:txBody>
      </p:sp>
      <p:sp>
        <p:nvSpPr>
          <p:cNvPr id="16" name="Freeform 6"/>
          <p:cNvSpPr/>
          <p:nvPr userDrawn="1"/>
        </p:nvSpPr>
        <p:spPr bwMode="auto">
          <a:xfrm>
            <a:off x="11114088" y="6548438"/>
            <a:ext cx="1084263" cy="317500"/>
          </a:xfrm>
          <a:custGeom>
            <a:avLst/>
            <a:gdLst>
              <a:gd name="T0" fmla="*/ 1422 w 1422"/>
              <a:gd name="T1" fmla="*/ 0 h 416"/>
              <a:gd name="T2" fmla="*/ 294 w 1422"/>
              <a:gd name="T3" fmla="*/ 0 h 416"/>
              <a:gd name="T4" fmla="*/ 163 w 1422"/>
              <a:gd name="T5" fmla="*/ 75 h 416"/>
              <a:gd name="T6" fmla="*/ 0 w 1422"/>
              <a:gd name="T7" fmla="*/ 416 h 416"/>
              <a:gd name="T8" fmla="*/ 1422 w 1422"/>
              <a:gd name="T9" fmla="*/ 416 h 416"/>
              <a:gd name="T10" fmla="*/ 1422 w 1422"/>
              <a:gd name="T11" fmla="*/ 0 h 416"/>
            </a:gdLst>
            <a:ahLst/>
            <a:cxnLst>
              <a:cxn ang="0">
                <a:pos x="T0" y="T1"/>
              </a:cxn>
              <a:cxn ang="0">
                <a:pos x="T2" y="T3"/>
              </a:cxn>
              <a:cxn ang="0">
                <a:pos x="T4" y="T5"/>
              </a:cxn>
              <a:cxn ang="0">
                <a:pos x="T6" y="T7"/>
              </a:cxn>
              <a:cxn ang="0">
                <a:pos x="T8" y="T9"/>
              </a:cxn>
              <a:cxn ang="0">
                <a:pos x="T10" y="T11"/>
              </a:cxn>
            </a:cxnLst>
            <a:rect l="0" t="0" r="r" b="b"/>
            <a:pathLst>
              <a:path w="1422" h="416">
                <a:moveTo>
                  <a:pt x="1422" y="0"/>
                </a:moveTo>
                <a:lnTo>
                  <a:pt x="294" y="0"/>
                </a:lnTo>
                <a:cubicBezTo>
                  <a:pt x="243" y="4"/>
                  <a:pt x="200" y="29"/>
                  <a:pt x="163" y="75"/>
                </a:cubicBezTo>
                <a:lnTo>
                  <a:pt x="0" y="416"/>
                </a:lnTo>
                <a:lnTo>
                  <a:pt x="1422" y="416"/>
                </a:lnTo>
                <a:lnTo>
                  <a:pt x="1422" y="0"/>
                </a:lnTo>
                <a:close/>
              </a:path>
            </a:pathLst>
          </a:custGeom>
          <a:solidFill>
            <a:schemeClr val="accent2"/>
          </a:solidFill>
          <a:ln w="2857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lvl="0" algn="ctr"/>
            <a:endParaRPr lang="zh-CN" altLang="en-US" sz="2000">
              <a:solidFill>
                <a:schemeClr val="accent2"/>
              </a:solidFill>
              <a:latin typeface="+mj-ea"/>
              <a:ea typeface="+mj-ea"/>
            </a:endParaRPr>
          </a:p>
        </p:txBody>
      </p:sp>
      <p:sp>
        <p:nvSpPr>
          <p:cNvPr id="17" name="TextBox 5"/>
          <p:cNvSpPr txBox="1"/>
          <p:nvPr userDrawn="1"/>
        </p:nvSpPr>
        <p:spPr>
          <a:xfrm>
            <a:off x="11571782" y="6558161"/>
            <a:ext cx="423514" cy="307777"/>
          </a:xfrm>
          <a:prstGeom prst="rect">
            <a:avLst/>
          </a:prstGeom>
          <a:noFill/>
        </p:spPr>
        <p:txBody>
          <a:bodyPr wrap="none" rtlCol="0">
            <a:spAutoFit/>
          </a:bodyPr>
          <a:lstStyle/>
          <a:p>
            <a:pPr algn="ctr"/>
            <a:fld id="{9BCBF865-A225-49B7-8C06-A3D8CF7C3037}" type="slidenum">
              <a:rPr lang="zh-CN" altLang="en-US" sz="1400" smtClean="0">
                <a:solidFill>
                  <a:schemeClr val="bg1"/>
                </a:solidFill>
                <a:latin typeface="+mj-ea"/>
                <a:ea typeface="+mj-ea"/>
              </a:rPr>
              <a:t>‹#›</a:t>
            </a:fld>
            <a:endParaRPr lang="zh-CN" altLang="en-US" sz="1400" dirty="0">
              <a:solidFill>
                <a:schemeClr val="bg1"/>
              </a:solidFill>
              <a:latin typeface="+mj-ea"/>
              <a:ea typeface="+mj-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文本框 8"/>
          <p:cNvSpPr txBox="1"/>
          <p:nvPr userDrawn="1"/>
        </p:nvSpPr>
        <p:spPr>
          <a:xfrm>
            <a:off x="11628076" y="6354113"/>
            <a:ext cx="492444" cy="369332"/>
          </a:xfrm>
          <a:prstGeom prst="rect">
            <a:avLst/>
          </a:prstGeom>
          <a:noFill/>
        </p:spPr>
        <p:txBody>
          <a:bodyPr wrap="none" rtlCol="0">
            <a:spAutoFit/>
          </a:bodyPr>
          <a:lstStyle/>
          <a:p>
            <a:pPr algn="ctr"/>
            <a:fld id="{D8D532AE-1218-4540-83FB-2A8BCE0E4579}" type="slidenum">
              <a:rPr lang="zh-CN" altLang="en-US" smtClean="0">
                <a:solidFill>
                  <a:schemeClr val="tx1"/>
                </a:solidFill>
                <a:latin typeface="+mj-ea"/>
                <a:ea typeface="+mj-ea"/>
              </a:rPr>
              <a:t>‹#›</a:t>
            </a:fld>
            <a:endParaRPr lang="zh-CN" altLang="en-US" dirty="0">
              <a:solidFill>
                <a:schemeClr val="tx1"/>
              </a:solidFill>
              <a:latin typeface="+mj-ea"/>
              <a:ea typeface="+mj-e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标题和竖排文字">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垂直排列标题与文本">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6913" y="2886609"/>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451" y="1447779"/>
            <a:ext cx="3013731"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7436"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6340" y="2904246"/>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7817" y="2574149"/>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srcRect/>
          <a:stretch>
            <a:fillRect/>
          </a:stretch>
        </p:blipFill>
        <p:spPr bwMode="auto">
          <a:xfrm>
            <a:off x="3261942" y="3206628"/>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srcRect/>
          <a:stretch>
            <a:fillRect/>
          </a:stretch>
        </p:blipFill>
        <p:spPr bwMode="auto">
          <a:xfrm>
            <a:off x="5352404" y="3446014"/>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6102" y="2725338"/>
            <a:ext cx="1116794"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2800" y="3624920"/>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4880" y="2365000"/>
            <a:ext cx="52211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437" y="2795894"/>
            <a:ext cx="1697365"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srcRect/>
          <a:stretch>
            <a:fillRect/>
          </a:stretch>
        </p:blipFill>
        <p:spPr bwMode="auto">
          <a:xfrm>
            <a:off x="3983626"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srcRect/>
          <a:stretch>
            <a:fillRect/>
          </a:stretch>
        </p:blipFill>
        <p:spPr bwMode="auto">
          <a:xfrm>
            <a:off x="8519340"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srcRect/>
          <a:stretch>
            <a:fillRect/>
          </a:stretch>
        </p:blipFill>
        <p:spPr bwMode="auto">
          <a:xfrm>
            <a:off x="9239008" y="2909285"/>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srcRect/>
          <a:stretch>
            <a:fillRect/>
          </a:stretch>
        </p:blipFill>
        <p:spPr bwMode="auto">
          <a:xfrm>
            <a:off x="9744990" y="3446013"/>
            <a:ext cx="282222"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pattFill prst="ltUpDiag">
          <a:fgClr>
            <a:srgbClr val="FFFFFF"/>
          </a:fgClr>
          <a:bgClr>
            <a:srgbClr val="F6F6F6"/>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1" fontAlgn="base" hangingPunct="1">
        <a:spcBef>
          <a:spcPct val="20000"/>
        </a:spcBef>
        <a:spcAft>
          <a:spcPct val="0"/>
        </a:spcAft>
        <a:buChar char="•"/>
        <a:defRPr sz="2000">
          <a:solidFill>
            <a:schemeClr val="accent1"/>
          </a:solidFill>
          <a:latin typeface="+mn-lt"/>
          <a:ea typeface="+mn-ea"/>
          <a:cs typeface="+mn-cs"/>
        </a:defRPr>
      </a:lvl1pPr>
      <a:lvl2pPr marL="742950" indent="-285750" algn="l" rtl="0" eaLnBrk="1" fontAlgn="base" hangingPunct="1">
        <a:spcBef>
          <a:spcPct val="20000"/>
        </a:spcBef>
        <a:spcAft>
          <a:spcPct val="0"/>
        </a:spcAft>
        <a:buChar char="–"/>
        <a:defRPr sz="2000">
          <a:solidFill>
            <a:schemeClr val="accent1"/>
          </a:solidFill>
          <a:latin typeface="+mn-lt"/>
          <a:ea typeface="仿宋_GB2312" pitchFamily="49" charset="-122"/>
        </a:defRPr>
      </a:lvl2pPr>
      <a:lvl3pPr marL="1143000" indent="-228600" algn="l" rtl="0" eaLnBrk="1" fontAlgn="base" hangingPunct="1">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8.emf"/><Relationship Id="rId4" Type="http://schemas.openxmlformats.org/officeDocument/2006/relationships/image" Target="../media/image3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UpDiag">
          <a:fgClr>
            <a:schemeClr val="bg1"/>
          </a:fgClr>
          <a:bgClr>
            <a:srgbClr val="F6F6F6"/>
          </a:bgClr>
        </a:pattFill>
        <a:effectLst/>
      </p:bgPr>
    </p:bg>
    <p:spTree>
      <p:nvGrpSpPr>
        <p:cNvPr id="1" name=""/>
        <p:cNvGrpSpPr/>
        <p:nvPr/>
      </p:nvGrpSpPr>
      <p:grpSpPr>
        <a:xfrm>
          <a:off x="0" y="0"/>
          <a:ext cx="0" cy="0"/>
          <a:chOff x="0" y="0"/>
          <a:chExt cx="0" cy="0"/>
        </a:xfrm>
      </p:grpSpPr>
      <p:sp>
        <p:nvSpPr>
          <p:cNvPr id="31" name="任意多边形: 形状 30"/>
          <p:cNvSpPr/>
          <p:nvPr/>
        </p:nvSpPr>
        <p:spPr bwMode="auto">
          <a:xfrm>
            <a:off x="0" y="451377"/>
            <a:ext cx="1633885" cy="817383"/>
          </a:xfrm>
          <a:custGeom>
            <a:avLst/>
            <a:gdLst>
              <a:gd name="connsiteX0" fmla="*/ 0 w 2727157"/>
              <a:gd name="connsiteY0" fmla="*/ 0 h 1147062"/>
              <a:gd name="connsiteX1" fmla="*/ 2727157 w 2727157"/>
              <a:gd name="connsiteY1" fmla="*/ 0 h 1147062"/>
              <a:gd name="connsiteX2" fmla="*/ 2039333 w 2727157"/>
              <a:gd name="connsiteY2" fmla="*/ 1147062 h 1147062"/>
              <a:gd name="connsiteX3" fmla="*/ 0 w 2727157"/>
              <a:gd name="connsiteY3" fmla="*/ 1147062 h 1147062"/>
            </a:gdLst>
            <a:ahLst/>
            <a:cxnLst>
              <a:cxn ang="0">
                <a:pos x="connsiteX0" y="connsiteY0"/>
              </a:cxn>
              <a:cxn ang="0">
                <a:pos x="connsiteX1" y="connsiteY1"/>
              </a:cxn>
              <a:cxn ang="0">
                <a:pos x="connsiteX2" y="connsiteY2"/>
              </a:cxn>
              <a:cxn ang="0">
                <a:pos x="connsiteX3" y="connsiteY3"/>
              </a:cxn>
            </a:cxnLst>
            <a:rect l="l" t="t" r="r" b="b"/>
            <a:pathLst>
              <a:path w="2727157" h="1147062">
                <a:moveTo>
                  <a:pt x="0" y="0"/>
                </a:moveTo>
                <a:lnTo>
                  <a:pt x="2727157" y="0"/>
                </a:lnTo>
                <a:lnTo>
                  <a:pt x="2039333" y="1147062"/>
                </a:lnTo>
                <a:lnTo>
                  <a:pt x="0" y="1147062"/>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32" name="直角三角形 31"/>
          <p:cNvSpPr/>
          <p:nvPr/>
        </p:nvSpPr>
        <p:spPr>
          <a:xfrm rot="16200000">
            <a:off x="5272213" y="-42488"/>
            <a:ext cx="6882063" cy="6967038"/>
          </a:xfrm>
          <a:prstGeom prst="rtTriangle">
            <a:avLst/>
          </a:prstGeom>
          <a:solidFill>
            <a:schemeClr val="accent5">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2" name="矩形 1"/>
          <p:cNvSpPr/>
          <p:nvPr/>
        </p:nvSpPr>
        <p:spPr>
          <a:xfrm>
            <a:off x="193725" y="1860554"/>
            <a:ext cx="11161240" cy="1938992"/>
          </a:xfrm>
          <a:prstGeom prst="rect">
            <a:avLst/>
          </a:prstGeom>
          <a:noFill/>
        </p:spPr>
        <p:txBody>
          <a:bodyPr wrap="square" rtlCol="0">
            <a:spAutoFit/>
          </a:bodyPr>
          <a:lstStyle/>
          <a:p>
            <a:r>
              <a:rPr lang="en" altLang="zh-CN" sz="6000" b="1" dirty="0">
                <a:solidFill>
                  <a:srgbClr val="000E28"/>
                </a:solidFill>
                <a:latin typeface="TimesNewRomanPS-BoldMT"/>
              </a:rPr>
              <a:t>Natural Language to Code Translation with Execution</a:t>
            </a:r>
            <a:endParaRPr lang="zh-CN" altLang="en-US" sz="6000" b="1" dirty="0">
              <a:solidFill>
                <a:srgbClr val="3D3D3D"/>
              </a:solidFill>
              <a:latin typeface="微软雅黑" panose="020B0503020204020204" pitchFamily="34" charset="-122"/>
              <a:ea typeface="微软雅黑" panose="020B0503020204020204" pitchFamily="34" charset="-122"/>
            </a:endParaRPr>
          </a:p>
        </p:txBody>
      </p:sp>
      <p:sp>
        <p:nvSpPr>
          <p:cNvPr id="33" name="直角三角形 32"/>
          <p:cNvSpPr/>
          <p:nvPr/>
        </p:nvSpPr>
        <p:spPr>
          <a:xfrm rot="16200000">
            <a:off x="10202837" y="4877614"/>
            <a:ext cx="1792313" cy="1792313"/>
          </a:xfrm>
          <a:prstGeom prst="rtTriangle">
            <a:avLst/>
          </a:prstGeom>
          <a:solidFill>
            <a:schemeClr val="accent2"/>
          </a:solidFill>
          <a:ln>
            <a:no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2366" name="矩形: 圆角 2365"/>
          <p:cNvSpPr/>
          <p:nvPr/>
        </p:nvSpPr>
        <p:spPr bwMode="auto">
          <a:xfrm>
            <a:off x="1788150" y="4304260"/>
            <a:ext cx="1992573" cy="406120"/>
          </a:xfrm>
          <a:prstGeom prst="roundRect">
            <a:avLst>
              <a:gd name="adj" fmla="val 50000"/>
            </a:avLst>
          </a:prstGeom>
          <a:solidFill>
            <a:schemeClr val="bg1"/>
          </a:solidFill>
          <a:ln w="635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72000" bIns="0" numCol="1" spcCol="0" rtlCol="0" fromWordArt="0" anchor="ctr" anchorCtr="0" forceAA="0" compatLnSpc="1">
            <a:no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3D3D3D"/>
                </a:solidFill>
                <a:effectLst/>
                <a:uLnTx/>
                <a:uFillTx/>
                <a:latin typeface="微软雅黑" panose="020B0503020204020204" pitchFamily="34" charset="-122"/>
                <a:ea typeface="微软雅黑" panose="020B0503020204020204" pitchFamily="34" charset="-122"/>
                <a:cs typeface="+mn-cs"/>
              </a:rPr>
              <a:t>2023</a:t>
            </a:r>
            <a:r>
              <a:rPr kumimoji="0" lang="zh-CN" altLang="en-US" sz="1800" b="0" i="0" u="none" strike="noStrike" kern="1200" cap="none" spc="0" normalizeH="0" baseline="0" noProof="0" dirty="0">
                <a:ln>
                  <a:noFill/>
                </a:ln>
                <a:solidFill>
                  <a:srgbClr val="3D3D3D"/>
                </a:solidFill>
                <a:effectLst/>
                <a:uLnTx/>
                <a:uFillTx/>
                <a:latin typeface="微软雅黑" panose="020B0503020204020204" pitchFamily="34" charset="-122"/>
                <a:ea typeface="微软雅黑" panose="020B0503020204020204" pitchFamily="34" charset="-122"/>
                <a:cs typeface="+mn-cs"/>
              </a:rPr>
              <a:t>年</a:t>
            </a:r>
            <a:r>
              <a:rPr lang="en-US" altLang="zh-CN" dirty="0">
                <a:solidFill>
                  <a:srgbClr val="3D3D3D"/>
                </a:solidFill>
                <a:latin typeface="微软雅黑" panose="020B0503020204020204" pitchFamily="34" charset="-122"/>
                <a:ea typeface="微软雅黑" panose="020B0503020204020204" pitchFamily="34" charset="-122"/>
              </a:rPr>
              <a:t>5</a:t>
            </a:r>
            <a:r>
              <a:rPr kumimoji="0" lang="zh-CN" altLang="en-US" sz="1800" b="0" i="0" u="none" strike="noStrike" kern="1200" cap="none" spc="0" normalizeH="0" baseline="0" noProof="0" dirty="0">
                <a:ln>
                  <a:noFill/>
                </a:ln>
                <a:solidFill>
                  <a:srgbClr val="3D3D3D"/>
                </a:solidFill>
                <a:effectLst/>
                <a:uLnTx/>
                <a:uFillTx/>
                <a:latin typeface="微软雅黑" panose="020B0503020204020204" pitchFamily="34" charset="-122"/>
                <a:ea typeface="微软雅黑" panose="020B0503020204020204" pitchFamily="34" charset="-122"/>
                <a:cs typeface="+mn-cs"/>
              </a:rPr>
              <a:t>月</a:t>
            </a:r>
          </a:p>
        </p:txBody>
      </p:sp>
      <p:sp>
        <p:nvSpPr>
          <p:cNvPr id="2367" name="矩形: 圆角 2366"/>
          <p:cNvSpPr/>
          <p:nvPr/>
        </p:nvSpPr>
        <p:spPr bwMode="auto">
          <a:xfrm>
            <a:off x="1109231" y="4304260"/>
            <a:ext cx="1336811" cy="418526"/>
          </a:xfrm>
          <a:prstGeom prst="roundRect">
            <a:avLst>
              <a:gd name="adj" fmla="val 50000"/>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r>
              <a:rPr lang="zh-CN" altLang="en-US" sz="2000">
                <a:solidFill>
                  <a:schemeClr val="bg1"/>
                </a:solidFill>
                <a:latin typeface="+mj-ea"/>
                <a:ea typeface="+mj-ea"/>
              </a:rPr>
              <a:t>兰孟烨</a:t>
            </a:r>
          </a:p>
        </p:txBody>
      </p:sp>
      <p:pic>
        <p:nvPicPr>
          <p:cNvPr id="3" name="图片 2" descr="图片1">
            <a:extLst>
              <a:ext uri="{FF2B5EF4-FFF2-40B4-BE49-F238E27FC236}">
                <a16:creationId xmlns:a16="http://schemas.microsoft.com/office/drawing/2014/main" id="{2FD28D30-7C29-6B71-6B27-76B8964BC631}"/>
              </a:ext>
            </a:extLst>
          </p:cNvPr>
          <p:cNvPicPr>
            <a:picLocks noChangeAspect="1"/>
          </p:cNvPicPr>
          <p:nvPr/>
        </p:nvPicPr>
        <p:blipFill>
          <a:blip r:embed="rId3">
            <a:duotone>
              <a:schemeClr val="accent2">
                <a:shade val="45000"/>
                <a:satMod val="135000"/>
              </a:schemeClr>
              <a:prstClr val="white"/>
            </a:duotone>
          </a:blip>
          <a:stretch>
            <a:fillRect/>
          </a:stretch>
        </p:blipFill>
        <p:spPr>
          <a:xfrm>
            <a:off x="10143292" y="608956"/>
            <a:ext cx="955701" cy="955701"/>
          </a:xfrm>
          <a:prstGeom prst="rect">
            <a:avLst/>
          </a:prstGeom>
        </p:spPr>
      </p:pic>
    </p:spTree>
    <p:extLst>
      <p:ext uri="{BB962C8B-B14F-4D97-AF65-F5344CB8AC3E}">
        <p14:creationId xmlns:p14="http://schemas.microsoft.com/office/powerpoint/2010/main" val="4214188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矩形 4"/>
          <p:cNvSpPr/>
          <p:nvPr/>
        </p:nvSpPr>
        <p:spPr>
          <a:xfrm>
            <a:off x="368341" y="126857"/>
            <a:ext cx="7529331" cy="583565"/>
          </a:xfrm>
          <a:prstGeom prst="rect">
            <a:avLst/>
          </a:prstGeom>
        </p:spPr>
        <p:txBody>
          <a:bodyPr wrap="square">
            <a:spAutoFit/>
          </a:bodyPr>
          <a:lstStyle/>
          <a:p>
            <a:pPr marL="0" marR="0">
              <a:spcBef>
                <a:spcPts val="0"/>
              </a:spcBef>
              <a:spcAft>
                <a:spcPts val="0"/>
              </a:spcAft>
            </a:pPr>
            <a:r>
              <a:rPr lang="zh-CN" altLang="en-US" sz="3200" kern="100" dirty="0">
                <a:latin typeface="+mj-ea"/>
                <a:ea typeface="+mj-ea"/>
                <a:cs typeface="Times New Roman" panose="02020603050405020304" pitchFamily="18" charset="0"/>
              </a:rPr>
              <a:t>实验</a:t>
            </a:r>
          </a:p>
        </p:txBody>
      </p:sp>
      <p:sp>
        <p:nvSpPr>
          <p:cNvPr id="2" name="矩形 1"/>
          <p:cNvSpPr/>
          <p:nvPr/>
        </p:nvSpPr>
        <p:spPr bwMode="auto">
          <a:xfrm>
            <a:off x="140699" y="149461"/>
            <a:ext cx="160091" cy="488213"/>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j-ea"/>
              <a:ea typeface="+mj-ea"/>
            </a:endParaRPr>
          </a:p>
        </p:txBody>
      </p:sp>
      <p:sp>
        <p:nvSpPr>
          <p:cNvPr id="19" name="矩形: 圆角 18"/>
          <p:cNvSpPr/>
          <p:nvPr/>
        </p:nvSpPr>
        <p:spPr bwMode="auto">
          <a:xfrm>
            <a:off x="6612825" y="-533303"/>
            <a:ext cx="377631" cy="377631"/>
          </a:xfrm>
          <a:prstGeom prst="roundRect">
            <a:avLst>
              <a:gd name="adj" fmla="val 7214"/>
            </a:avLst>
          </a:prstGeom>
          <a:gradFill>
            <a:gsLst>
              <a:gs pos="50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0" name="矩形: 圆角 19"/>
          <p:cNvSpPr/>
          <p:nvPr/>
        </p:nvSpPr>
        <p:spPr bwMode="auto">
          <a:xfrm>
            <a:off x="7053061"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1" name="矩形: 圆角 20"/>
          <p:cNvSpPr/>
          <p:nvPr/>
        </p:nvSpPr>
        <p:spPr bwMode="auto">
          <a:xfrm>
            <a:off x="749329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2" name="矩形: 圆角 21"/>
          <p:cNvSpPr/>
          <p:nvPr/>
        </p:nvSpPr>
        <p:spPr bwMode="auto">
          <a:xfrm>
            <a:off x="7940105"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3" name="矩形: 圆角 22"/>
          <p:cNvSpPr/>
          <p:nvPr/>
        </p:nvSpPr>
        <p:spPr bwMode="auto">
          <a:xfrm>
            <a:off x="8380341"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4" name="矩形: 圆角 23"/>
          <p:cNvSpPr/>
          <p:nvPr/>
        </p:nvSpPr>
        <p:spPr bwMode="auto">
          <a:xfrm>
            <a:off x="4105116" y="-533303"/>
            <a:ext cx="377631" cy="377631"/>
          </a:xfrm>
          <a:prstGeom prst="roundRect">
            <a:avLst>
              <a:gd name="adj" fmla="val 7214"/>
            </a:avLst>
          </a:prstGeom>
          <a:solidFill>
            <a:schemeClr val="accent1"/>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5" name="矩形: 圆角 24"/>
          <p:cNvSpPr/>
          <p:nvPr/>
        </p:nvSpPr>
        <p:spPr bwMode="auto">
          <a:xfrm>
            <a:off x="4545352" y="-533303"/>
            <a:ext cx="377631" cy="377631"/>
          </a:xfrm>
          <a:prstGeom prst="roundRect">
            <a:avLst>
              <a:gd name="adj" fmla="val 7214"/>
            </a:avLst>
          </a:prstGeom>
          <a:solidFill>
            <a:schemeClr val="accent2"/>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6" name="矩形: 圆角 25"/>
          <p:cNvSpPr/>
          <p:nvPr/>
        </p:nvSpPr>
        <p:spPr bwMode="auto">
          <a:xfrm>
            <a:off x="4985589" y="-533303"/>
            <a:ext cx="377631" cy="377631"/>
          </a:xfrm>
          <a:prstGeom prst="roundRect">
            <a:avLst>
              <a:gd name="adj" fmla="val 7214"/>
            </a:avLst>
          </a:prstGeom>
          <a:solidFill>
            <a:schemeClr val="accent3"/>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7" name="矩形: 圆角 26"/>
          <p:cNvSpPr/>
          <p:nvPr/>
        </p:nvSpPr>
        <p:spPr bwMode="auto">
          <a:xfrm>
            <a:off x="5432396" y="-533303"/>
            <a:ext cx="377631" cy="377631"/>
          </a:xfrm>
          <a:prstGeom prst="roundRect">
            <a:avLst>
              <a:gd name="adj" fmla="val 7214"/>
            </a:avLst>
          </a:prstGeom>
          <a:solidFill>
            <a:schemeClr val="accent4"/>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8" name="矩形: 圆角 27"/>
          <p:cNvSpPr/>
          <p:nvPr/>
        </p:nvSpPr>
        <p:spPr bwMode="auto">
          <a:xfrm>
            <a:off x="5872633" y="-533303"/>
            <a:ext cx="377631" cy="377631"/>
          </a:xfrm>
          <a:prstGeom prst="roundRect">
            <a:avLst>
              <a:gd name="adj" fmla="val 7214"/>
            </a:avLst>
          </a:prstGeom>
          <a:solidFill>
            <a:schemeClr val="accent6"/>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9" name="矩形: 圆角 28"/>
          <p:cNvSpPr/>
          <p:nvPr/>
        </p:nvSpPr>
        <p:spPr bwMode="auto">
          <a:xfrm>
            <a:off x="884331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0" name="矩形: 圆角 29"/>
          <p:cNvSpPr/>
          <p:nvPr/>
        </p:nvSpPr>
        <p:spPr bwMode="auto">
          <a:xfrm>
            <a:off x="9597445" y="-533303"/>
            <a:ext cx="377631" cy="377631"/>
          </a:xfrm>
          <a:prstGeom prst="roundRect">
            <a:avLst>
              <a:gd name="adj" fmla="val 7214"/>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1" name="矩形: 圆角 30"/>
          <p:cNvSpPr/>
          <p:nvPr/>
        </p:nvSpPr>
        <p:spPr bwMode="auto">
          <a:xfrm>
            <a:off x="10037682"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2" name="矩形: 圆角 31"/>
          <p:cNvSpPr/>
          <p:nvPr/>
        </p:nvSpPr>
        <p:spPr bwMode="auto">
          <a:xfrm>
            <a:off x="1047791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3" name="矩形: 圆角 32"/>
          <p:cNvSpPr/>
          <p:nvPr/>
        </p:nvSpPr>
        <p:spPr bwMode="auto">
          <a:xfrm>
            <a:off x="10924726"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4" name="矩形: 圆角 33"/>
          <p:cNvSpPr/>
          <p:nvPr/>
        </p:nvSpPr>
        <p:spPr bwMode="auto">
          <a:xfrm>
            <a:off x="11364962"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5" name="矩形: 圆角 34"/>
          <p:cNvSpPr/>
          <p:nvPr/>
        </p:nvSpPr>
        <p:spPr bwMode="auto">
          <a:xfrm>
            <a:off x="1182793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4" name="文本框 3">
            <a:extLst>
              <a:ext uri="{FF2B5EF4-FFF2-40B4-BE49-F238E27FC236}">
                <a16:creationId xmlns:a16="http://schemas.microsoft.com/office/drawing/2014/main" id="{ECEA0B1F-8E72-42FD-EDC3-84FC5E73DDFB}"/>
              </a:ext>
            </a:extLst>
          </p:cNvPr>
          <p:cNvSpPr txBox="1"/>
          <p:nvPr/>
        </p:nvSpPr>
        <p:spPr>
          <a:xfrm>
            <a:off x="383004" y="710422"/>
            <a:ext cx="7821853" cy="455253"/>
          </a:xfrm>
          <a:prstGeom prst="rect">
            <a:avLst/>
          </a:prstGeom>
          <a:noFill/>
        </p:spPr>
        <p:txBody>
          <a:bodyPr wrap="square" rtlCol="0">
            <a:spAutoFit/>
          </a:bodyPr>
          <a:lstStyle/>
          <a:p>
            <a:pPr>
              <a:lnSpc>
                <a:spcPct val="150000"/>
              </a:lnSpc>
            </a:pPr>
            <a:r>
              <a:rPr lang="zh-CN" altLang="en-US" b="1" dirty="0">
                <a:solidFill>
                  <a:srgbClr val="2596B1"/>
                </a:solidFill>
                <a:latin typeface="TimesNewRomanPS-BoldMT"/>
              </a:rPr>
              <a:t>采样过程温度设置对比实验</a:t>
            </a:r>
            <a:r>
              <a:rPr lang="en-US" altLang="zh-CN" b="1" dirty="0">
                <a:solidFill>
                  <a:srgbClr val="2596B1"/>
                </a:solidFill>
                <a:latin typeface="TimesNewRomanPS-BoldMT"/>
              </a:rPr>
              <a:t>(</a:t>
            </a:r>
            <a:r>
              <a:rPr lang="en-US" altLang="zh-CN" b="1" dirty="0" err="1">
                <a:solidFill>
                  <a:srgbClr val="2596B1"/>
                </a:solidFill>
                <a:latin typeface="TimesNewRomanPS-BoldMT"/>
              </a:rPr>
              <a:t>Condex</a:t>
            </a:r>
            <a:r>
              <a:rPr lang="en-US" altLang="zh-CN" b="1" dirty="0">
                <a:solidFill>
                  <a:srgbClr val="2596B1"/>
                </a:solidFill>
                <a:latin typeface="TimesNewRomanPS-BoldMT"/>
              </a:rPr>
              <a:t> decoder Temperature)</a:t>
            </a:r>
          </a:p>
        </p:txBody>
      </p:sp>
      <p:pic>
        <p:nvPicPr>
          <p:cNvPr id="6" name="图片 5" descr="图形用户界面, 图表&#10;&#10;中度可信度描述已自动生成">
            <a:extLst>
              <a:ext uri="{FF2B5EF4-FFF2-40B4-BE49-F238E27FC236}">
                <a16:creationId xmlns:a16="http://schemas.microsoft.com/office/drawing/2014/main" id="{2EF379AF-5B6D-02AB-A51D-8F0651310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232" y="2682338"/>
            <a:ext cx="9729625" cy="2846242"/>
          </a:xfrm>
          <a:prstGeom prst="rect">
            <a:avLst/>
          </a:prstGeom>
        </p:spPr>
      </p:pic>
      <p:sp>
        <p:nvSpPr>
          <p:cNvPr id="8" name="文本框 7">
            <a:extLst>
              <a:ext uri="{FF2B5EF4-FFF2-40B4-BE49-F238E27FC236}">
                <a16:creationId xmlns:a16="http://schemas.microsoft.com/office/drawing/2014/main" id="{68A0BE20-C8A3-179B-0E58-4D687414246D}"/>
              </a:ext>
            </a:extLst>
          </p:cNvPr>
          <p:cNvSpPr txBox="1"/>
          <p:nvPr/>
        </p:nvSpPr>
        <p:spPr>
          <a:xfrm>
            <a:off x="388576" y="1329420"/>
            <a:ext cx="6601880" cy="936104"/>
          </a:xfrm>
          <a:prstGeom prst="rect">
            <a:avLst/>
          </a:prstGeom>
          <a:noFill/>
        </p:spPr>
        <p:txBody>
          <a:bodyPr wrap="square">
            <a:spAutoFit/>
          </a:bodyPr>
          <a:lstStyle/>
          <a:p>
            <a:r>
              <a:rPr lang="zh-CN" altLang="en-US" b="0" i="0" dirty="0">
                <a:solidFill>
                  <a:srgbClr val="1D2129"/>
                </a:solidFill>
                <a:effectLst/>
                <a:latin typeface="PingFangSC-Regular" panose="020B0400000000000000" pitchFamily="34" charset="-122"/>
                <a:ea typeface="PingFangSC-Regular" panose="020B0400000000000000" pitchFamily="34" charset="-122"/>
              </a:rPr>
              <a:t>评估的选择标准在不同温度下的表现</a:t>
            </a:r>
            <a:r>
              <a:rPr lang="en-US" altLang="zh-CN" b="0" i="0" dirty="0">
                <a:solidFill>
                  <a:srgbClr val="1D2129"/>
                </a:solidFill>
                <a:effectLst/>
                <a:latin typeface="PingFangSC-Regular" panose="020B0400000000000000" pitchFamily="34" charset="-122"/>
                <a:ea typeface="PingFangSC-Regular" panose="020B0400000000000000" pitchFamily="34" charset="-122"/>
              </a:rPr>
              <a:t>(</a:t>
            </a:r>
            <a:r>
              <a:rPr lang="zh-CN" altLang="en-US" b="0" i="0" dirty="0">
                <a:solidFill>
                  <a:srgbClr val="1D2129"/>
                </a:solidFill>
                <a:effectLst/>
                <a:latin typeface="PingFangSC-Regular" panose="020B0400000000000000" pitchFamily="34" charset="-122"/>
                <a:ea typeface="PingFangSC-Regular" panose="020B0400000000000000" pitchFamily="34" charset="-122"/>
              </a:rPr>
              <a:t>最好以颜色显示</a:t>
            </a:r>
            <a:r>
              <a:rPr lang="en-US" altLang="zh-CN" b="0" i="0" dirty="0">
                <a:solidFill>
                  <a:srgbClr val="1D2129"/>
                </a:solidFill>
                <a:effectLst/>
                <a:latin typeface="PingFangSC-Regular" panose="020B0400000000000000" pitchFamily="34" charset="-122"/>
                <a:ea typeface="PingFangSC-Regular" panose="020B0400000000000000" pitchFamily="34" charset="-122"/>
              </a:rPr>
              <a:t>)</a:t>
            </a:r>
            <a:r>
              <a:rPr lang="zh-CN" altLang="en-US" b="0" i="0" dirty="0">
                <a:solidFill>
                  <a:srgbClr val="1D2129"/>
                </a:solidFill>
                <a:effectLst/>
                <a:latin typeface="PingFangSC-Regular" panose="020B0400000000000000" pitchFamily="34" charset="-122"/>
                <a:ea typeface="PingFangSC-Regular" panose="020B0400000000000000" pitchFamily="34" charset="-122"/>
              </a:rPr>
              <a:t>。对于每种温度，我们对</a:t>
            </a:r>
            <a:r>
              <a:rPr lang="en-US" altLang="zh-CN" b="0" i="0" dirty="0">
                <a:solidFill>
                  <a:srgbClr val="1D2129"/>
                </a:solidFill>
                <a:effectLst/>
                <a:latin typeface="PingFangSC-Regular" panose="020B0400000000000000" pitchFamily="34" charset="-122"/>
                <a:ea typeface="PingFangSC-Regular" panose="020B0400000000000000" pitchFamily="34" charset="-122"/>
              </a:rPr>
              <a:t>5</a:t>
            </a:r>
            <a:r>
              <a:rPr lang="zh-CN" altLang="en-US" b="0" i="0" dirty="0">
                <a:solidFill>
                  <a:srgbClr val="1D2129"/>
                </a:solidFill>
                <a:effectLst/>
                <a:latin typeface="PingFangSC-Regular" panose="020B0400000000000000" pitchFamily="34" charset="-122"/>
                <a:ea typeface="PingFangSC-Regular" panose="020B0400000000000000" pitchFamily="34" charset="-122"/>
              </a:rPr>
              <a:t>组不同的</a:t>
            </a:r>
            <a:r>
              <a:rPr lang="en-US" altLang="zh-CN" b="0" i="0" dirty="0">
                <a:solidFill>
                  <a:srgbClr val="1D2129"/>
                </a:solidFill>
                <a:effectLst/>
                <a:latin typeface="PingFangSC-Regular" panose="020B0400000000000000" pitchFamily="34" charset="-122"/>
                <a:ea typeface="PingFangSC-Regular" panose="020B0400000000000000" pitchFamily="34" charset="-122"/>
              </a:rPr>
              <a:t>25</a:t>
            </a:r>
            <a:r>
              <a:rPr lang="zh-CN" altLang="en-US" b="0" i="0" dirty="0">
                <a:solidFill>
                  <a:srgbClr val="1D2129"/>
                </a:solidFill>
                <a:effectLst/>
                <a:latin typeface="PingFangSC-Regular" panose="020B0400000000000000" pitchFamily="34" charset="-122"/>
                <a:ea typeface="PingFangSC-Regular" panose="020B0400000000000000" pitchFamily="34" charset="-122"/>
              </a:rPr>
              <a:t>个示例执行该方法，并报告平均性能</a:t>
            </a:r>
            <a:r>
              <a:rPr lang="en-US" altLang="zh-CN" b="0" i="0" dirty="0">
                <a:solidFill>
                  <a:srgbClr val="1D2129"/>
                </a:solidFill>
                <a:effectLst/>
                <a:latin typeface="PingFangSC-Regular" panose="020B0400000000000000" pitchFamily="34" charset="-122"/>
                <a:ea typeface="PingFangSC-Regular" panose="020B0400000000000000" pitchFamily="34" charset="-122"/>
              </a:rPr>
              <a:t>(</a:t>
            </a:r>
            <a:r>
              <a:rPr lang="zh-CN" altLang="en-US" b="0" i="0" dirty="0">
                <a:solidFill>
                  <a:srgbClr val="1D2129"/>
                </a:solidFill>
                <a:effectLst/>
                <a:latin typeface="PingFangSC-Regular" panose="020B0400000000000000" pitchFamily="34" charset="-122"/>
                <a:ea typeface="PingFangSC-Regular" panose="020B0400000000000000" pitchFamily="34" charset="-122"/>
              </a:rPr>
              <a:t>线</a:t>
            </a:r>
            <a:r>
              <a:rPr lang="en-US" altLang="zh-CN" b="0" i="0" dirty="0">
                <a:solidFill>
                  <a:srgbClr val="1D2129"/>
                </a:solidFill>
                <a:effectLst/>
                <a:latin typeface="PingFangSC-Regular" panose="020B0400000000000000" pitchFamily="34" charset="-122"/>
                <a:ea typeface="PingFangSC-Regular" panose="020B0400000000000000" pitchFamily="34" charset="-122"/>
              </a:rPr>
              <a:t>)</a:t>
            </a:r>
            <a:r>
              <a:rPr lang="zh-CN" altLang="en-US" b="0" i="0" dirty="0">
                <a:solidFill>
                  <a:srgbClr val="1D2129"/>
                </a:solidFill>
                <a:effectLst/>
                <a:latin typeface="PingFangSC-Regular" panose="020B0400000000000000" pitchFamily="34" charset="-122"/>
                <a:ea typeface="PingFangSC-Regular" panose="020B0400000000000000" pitchFamily="34" charset="-122"/>
              </a:rPr>
              <a:t>和标准差</a:t>
            </a:r>
            <a:r>
              <a:rPr lang="en-US" altLang="zh-CN" b="0" i="0" dirty="0">
                <a:solidFill>
                  <a:srgbClr val="1D2129"/>
                </a:solidFill>
                <a:effectLst/>
                <a:latin typeface="PingFangSC-Regular" panose="020B0400000000000000" pitchFamily="34" charset="-122"/>
                <a:ea typeface="PingFangSC-Regular" panose="020B0400000000000000" pitchFamily="34" charset="-122"/>
              </a:rPr>
              <a:t>(</a:t>
            </a:r>
            <a:r>
              <a:rPr lang="zh-CN" altLang="en-US" b="0" i="0" dirty="0">
                <a:solidFill>
                  <a:srgbClr val="1D2129"/>
                </a:solidFill>
                <a:effectLst/>
                <a:latin typeface="PingFangSC-Regular" panose="020B0400000000000000" pitchFamily="34" charset="-122"/>
                <a:ea typeface="PingFangSC-Regular" panose="020B0400000000000000" pitchFamily="34" charset="-122"/>
              </a:rPr>
              <a:t>阴影区域</a:t>
            </a:r>
            <a:r>
              <a:rPr lang="en-US" altLang="zh-CN" b="0" i="0" dirty="0">
                <a:solidFill>
                  <a:srgbClr val="1D2129"/>
                </a:solidFill>
                <a:effectLst/>
                <a:latin typeface="PingFangSC-Regular" panose="020B0400000000000000" pitchFamily="34" charset="-122"/>
                <a:ea typeface="PingFangSC-Regular" panose="020B0400000000000000" pitchFamily="34" charset="-122"/>
              </a:rPr>
              <a:t>)</a:t>
            </a:r>
            <a:r>
              <a:rPr lang="zh-CN" altLang="en-US" b="0" i="0" dirty="0">
                <a:solidFill>
                  <a:srgbClr val="1D2129"/>
                </a:solidFill>
                <a:effectLst/>
                <a:latin typeface="PingFangSC-Regular" panose="020B0400000000000000" pitchFamily="34" charset="-122"/>
                <a:ea typeface="PingFangSC-Regular" panose="020B0400000000000000" pitchFamily="34" charset="-122"/>
              </a:rPr>
              <a:t>。</a:t>
            </a:r>
            <a:r>
              <a:rPr lang="en-US" altLang="zh-CN" b="0" i="0" dirty="0">
                <a:solidFill>
                  <a:srgbClr val="1D2129"/>
                </a:solidFill>
                <a:effectLst/>
                <a:latin typeface="PingFangSC-Regular" panose="020B0400000000000000" pitchFamily="34" charset="-122"/>
                <a:ea typeface="PingFangSC-Regular" panose="020B0400000000000000" pitchFamily="34" charset="-122"/>
              </a:rPr>
              <a:t>T=0.3</a:t>
            </a:r>
            <a:endParaRPr lang="zh-CN" altLang="en-US" dirty="0"/>
          </a:p>
        </p:txBody>
      </p:sp>
      <p:pic>
        <p:nvPicPr>
          <p:cNvPr id="3" name="图片 2">
            <a:extLst>
              <a:ext uri="{FF2B5EF4-FFF2-40B4-BE49-F238E27FC236}">
                <a16:creationId xmlns:a16="http://schemas.microsoft.com/office/drawing/2014/main" id="{0541812B-F862-49D5-34D8-7971669B77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583" y="1081604"/>
            <a:ext cx="4585748" cy="1390458"/>
          </a:xfrm>
          <a:prstGeom prst="rect">
            <a:avLst/>
          </a:prstGeom>
        </p:spPr>
      </p:pic>
    </p:spTree>
    <p:extLst>
      <p:ext uri="{BB962C8B-B14F-4D97-AF65-F5344CB8AC3E}">
        <p14:creationId xmlns:p14="http://schemas.microsoft.com/office/powerpoint/2010/main" val="329908549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矩形 4"/>
          <p:cNvSpPr/>
          <p:nvPr/>
        </p:nvSpPr>
        <p:spPr>
          <a:xfrm>
            <a:off x="368341" y="126857"/>
            <a:ext cx="7529331" cy="583565"/>
          </a:xfrm>
          <a:prstGeom prst="rect">
            <a:avLst/>
          </a:prstGeom>
        </p:spPr>
        <p:txBody>
          <a:bodyPr wrap="square">
            <a:spAutoFit/>
          </a:bodyPr>
          <a:lstStyle/>
          <a:p>
            <a:pPr marL="0" marR="0">
              <a:spcBef>
                <a:spcPts val="0"/>
              </a:spcBef>
              <a:spcAft>
                <a:spcPts val="0"/>
              </a:spcAft>
            </a:pPr>
            <a:r>
              <a:rPr lang="zh-CN" altLang="en-US" sz="3200" kern="100" dirty="0">
                <a:latin typeface="+mj-ea"/>
                <a:ea typeface="+mj-ea"/>
                <a:cs typeface="Times New Roman" panose="02020603050405020304" pitchFamily="18" charset="0"/>
              </a:rPr>
              <a:t>实验</a:t>
            </a:r>
          </a:p>
        </p:txBody>
      </p:sp>
      <p:sp>
        <p:nvSpPr>
          <p:cNvPr id="2" name="矩形 1"/>
          <p:cNvSpPr/>
          <p:nvPr/>
        </p:nvSpPr>
        <p:spPr bwMode="auto">
          <a:xfrm>
            <a:off x="140699" y="149461"/>
            <a:ext cx="160091" cy="488213"/>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j-ea"/>
              <a:ea typeface="+mj-ea"/>
            </a:endParaRPr>
          </a:p>
        </p:txBody>
      </p:sp>
      <p:sp>
        <p:nvSpPr>
          <p:cNvPr id="19" name="矩形: 圆角 18"/>
          <p:cNvSpPr/>
          <p:nvPr/>
        </p:nvSpPr>
        <p:spPr bwMode="auto">
          <a:xfrm>
            <a:off x="6612825" y="-533303"/>
            <a:ext cx="377631" cy="377631"/>
          </a:xfrm>
          <a:prstGeom prst="roundRect">
            <a:avLst>
              <a:gd name="adj" fmla="val 7214"/>
            </a:avLst>
          </a:prstGeom>
          <a:gradFill>
            <a:gsLst>
              <a:gs pos="50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0" name="矩形: 圆角 19"/>
          <p:cNvSpPr/>
          <p:nvPr/>
        </p:nvSpPr>
        <p:spPr bwMode="auto">
          <a:xfrm>
            <a:off x="7053061"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1" name="矩形: 圆角 20"/>
          <p:cNvSpPr/>
          <p:nvPr/>
        </p:nvSpPr>
        <p:spPr bwMode="auto">
          <a:xfrm>
            <a:off x="749329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2" name="矩形: 圆角 21"/>
          <p:cNvSpPr/>
          <p:nvPr/>
        </p:nvSpPr>
        <p:spPr bwMode="auto">
          <a:xfrm>
            <a:off x="7940105"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3" name="矩形: 圆角 22"/>
          <p:cNvSpPr/>
          <p:nvPr/>
        </p:nvSpPr>
        <p:spPr bwMode="auto">
          <a:xfrm>
            <a:off x="8380341"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4" name="矩形: 圆角 23"/>
          <p:cNvSpPr/>
          <p:nvPr/>
        </p:nvSpPr>
        <p:spPr bwMode="auto">
          <a:xfrm>
            <a:off x="4105116" y="-533303"/>
            <a:ext cx="377631" cy="377631"/>
          </a:xfrm>
          <a:prstGeom prst="roundRect">
            <a:avLst>
              <a:gd name="adj" fmla="val 7214"/>
            </a:avLst>
          </a:prstGeom>
          <a:solidFill>
            <a:schemeClr val="accent1"/>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5" name="矩形: 圆角 24"/>
          <p:cNvSpPr/>
          <p:nvPr/>
        </p:nvSpPr>
        <p:spPr bwMode="auto">
          <a:xfrm>
            <a:off x="4545352" y="-533303"/>
            <a:ext cx="377631" cy="377631"/>
          </a:xfrm>
          <a:prstGeom prst="roundRect">
            <a:avLst>
              <a:gd name="adj" fmla="val 7214"/>
            </a:avLst>
          </a:prstGeom>
          <a:solidFill>
            <a:schemeClr val="accent2"/>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6" name="矩形: 圆角 25"/>
          <p:cNvSpPr/>
          <p:nvPr/>
        </p:nvSpPr>
        <p:spPr bwMode="auto">
          <a:xfrm>
            <a:off x="4985589" y="-533303"/>
            <a:ext cx="377631" cy="377631"/>
          </a:xfrm>
          <a:prstGeom prst="roundRect">
            <a:avLst>
              <a:gd name="adj" fmla="val 7214"/>
            </a:avLst>
          </a:prstGeom>
          <a:solidFill>
            <a:schemeClr val="accent3"/>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7" name="矩形: 圆角 26"/>
          <p:cNvSpPr/>
          <p:nvPr/>
        </p:nvSpPr>
        <p:spPr bwMode="auto">
          <a:xfrm>
            <a:off x="5432396" y="-533303"/>
            <a:ext cx="377631" cy="377631"/>
          </a:xfrm>
          <a:prstGeom prst="roundRect">
            <a:avLst>
              <a:gd name="adj" fmla="val 7214"/>
            </a:avLst>
          </a:prstGeom>
          <a:solidFill>
            <a:schemeClr val="accent4"/>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8" name="矩形: 圆角 27"/>
          <p:cNvSpPr/>
          <p:nvPr/>
        </p:nvSpPr>
        <p:spPr bwMode="auto">
          <a:xfrm>
            <a:off x="5872633" y="-533303"/>
            <a:ext cx="377631" cy="377631"/>
          </a:xfrm>
          <a:prstGeom prst="roundRect">
            <a:avLst>
              <a:gd name="adj" fmla="val 7214"/>
            </a:avLst>
          </a:prstGeom>
          <a:solidFill>
            <a:schemeClr val="accent6"/>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9" name="矩形: 圆角 28"/>
          <p:cNvSpPr/>
          <p:nvPr/>
        </p:nvSpPr>
        <p:spPr bwMode="auto">
          <a:xfrm>
            <a:off x="884331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0" name="矩形: 圆角 29"/>
          <p:cNvSpPr/>
          <p:nvPr/>
        </p:nvSpPr>
        <p:spPr bwMode="auto">
          <a:xfrm>
            <a:off x="9597445" y="-533303"/>
            <a:ext cx="377631" cy="377631"/>
          </a:xfrm>
          <a:prstGeom prst="roundRect">
            <a:avLst>
              <a:gd name="adj" fmla="val 7214"/>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1" name="矩形: 圆角 30"/>
          <p:cNvSpPr/>
          <p:nvPr/>
        </p:nvSpPr>
        <p:spPr bwMode="auto">
          <a:xfrm>
            <a:off x="10037682"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2" name="矩形: 圆角 31"/>
          <p:cNvSpPr/>
          <p:nvPr/>
        </p:nvSpPr>
        <p:spPr bwMode="auto">
          <a:xfrm>
            <a:off x="1047791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3" name="矩形: 圆角 32"/>
          <p:cNvSpPr/>
          <p:nvPr/>
        </p:nvSpPr>
        <p:spPr bwMode="auto">
          <a:xfrm>
            <a:off x="10924726"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4" name="矩形: 圆角 33"/>
          <p:cNvSpPr/>
          <p:nvPr/>
        </p:nvSpPr>
        <p:spPr bwMode="auto">
          <a:xfrm>
            <a:off x="11364962"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5" name="矩形: 圆角 34"/>
          <p:cNvSpPr/>
          <p:nvPr/>
        </p:nvSpPr>
        <p:spPr bwMode="auto">
          <a:xfrm>
            <a:off x="1182793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4" name="文本框 3">
            <a:extLst>
              <a:ext uri="{FF2B5EF4-FFF2-40B4-BE49-F238E27FC236}">
                <a16:creationId xmlns:a16="http://schemas.microsoft.com/office/drawing/2014/main" id="{ECEA0B1F-8E72-42FD-EDC3-84FC5E73DDFB}"/>
              </a:ext>
            </a:extLst>
          </p:cNvPr>
          <p:cNvSpPr txBox="1"/>
          <p:nvPr/>
        </p:nvSpPr>
        <p:spPr>
          <a:xfrm>
            <a:off x="383004" y="710422"/>
            <a:ext cx="7821853" cy="455253"/>
          </a:xfrm>
          <a:prstGeom prst="rect">
            <a:avLst/>
          </a:prstGeom>
          <a:noFill/>
        </p:spPr>
        <p:txBody>
          <a:bodyPr wrap="square" rtlCol="0">
            <a:spAutoFit/>
          </a:bodyPr>
          <a:lstStyle/>
          <a:p>
            <a:pPr>
              <a:lnSpc>
                <a:spcPct val="150000"/>
              </a:lnSpc>
            </a:pPr>
            <a:r>
              <a:rPr lang="zh-CN" altLang="en-US" b="1" dirty="0">
                <a:solidFill>
                  <a:srgbClr val="2596B1"/>
                </a:solidFill>
                <a:latin typeface="TimesNewRomanPS-BoldMT"/>
              </a:rPr>
              <a:t>样本选择方法对比</a:t>
            </a:r>
            <a:endParaRPr lang="en-US" altLang="zh-CN" b="1" dirty="0">
              <a:solidFill>
                <a:srgbClr val="2596B1"/>
              </a:solidFill>
              <a:latin typeface="TimesNewRomanPS-BoldMT"/>
            </a:endParaRPr>
          </a:p>
        </p:txBody>
      </p:sp>
      <p:pic>
        <p:nvPicPr>
          <p:cNvPr id="6" name="图片 5" descr="图表&#10;&#10;描述已自动生成">
            <a:extLst>
              <a:ext uri="{FF2B5EF4-FFF2-40B4-BE49-F238E27FC236}">
                <a16:creationId xmlns:a16="http://schemas.microsoft.com/office/drawing/2014/main" id="{33CE8AD7-A780-3183-9CC9-7AED86FF9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366" y="1264871"/>
            <a:ext cx="9983322" cy="2899975"/>
          </a:xfrm>
          <a:prstGeom prst="rect">
            <a:avLst/>
          </a:prstGeom>
        </p:spPr>
      </p:pic>
      <p:sp>
        <p:nvSpPr>
          <p:cNvPr id="8" name="文本框 7">
            <a:extLst>
              <a:ext uri="{FF2B5EF4-FFF2-40B4-BE49-F238E27FC236}">
                <a16:creationId xmlns:a16="http://schemas.microsoft.com/office/drawing/2014/main" id="{170341C0-3DEF-F0BF-B09A-22835C2FFF62}"/>
              </a:ext>
            </a:extLst>
          </p:cNvPr>
          <p:cNvSpPr txBox="1"/>
          <p:nvPr/>
        </p:nvSpPr>
        <p:spPr>
          <a:xfrm>
            <a:off x="818366" y="4437112"/>
            <a:ext cx="2039655" cy="369332"/>
          </a:xfrm>
          <a:prstGeom prst="rect">
            <a:avLst/>
          </a:prstGeom>
          <a:noFill/>
        </p:spPr>
        <p:txBody>
          <a:bodyPr wrap="square">
            <a:spAutoFit/>
          </a:bodyPr>
          <a:lstStyle/>
          <a:p>
            <a:r>
              <a:rPr lang="zh-CN" altLang="en-US" dirty="0"/>
              <a:t>ML</a:t>
            </a:r>
            <a:r>
              <a:rPr lang="en-US" altLang="zh-CN" dirty="0"/>
              <a:t>(</a:t>
            </a:r>
            <a:r>
              <a:rPr lang="zh-CN" altLang="en-US" dirty="0"/>
              <a:t>极大似然</a:t>
            </a:r>
            <a:r>
              <a:rPr lang="en-US" altLang="zh-CN" dirty="0"/>
              <a:t>)</a:t>
            </a:r>
            <a:r>
              <a:rPr lang="zh-CN" altLang="en-US" dirty="0"/>
              <a:t>：</a:t>
            </a:r>
          </a:p>
        </p:txBody>
      </p:sp>
      <p:pic>
        <p:nvPicPr>
          <p:cNvPr id="10" name="图片 9" descr="徽标&#10;&#10;低可信度描述已自动生成">
            <a:extLst>
              <a:ext uri="{FF2B5EF4-FFF2-40B4-BE49-F238E27FC236}">
                <a16:creationId xmlns:a16="http://schemas.microsoft.com/office/drawing/2014/main" id="{BE94A4AC-F43C-62F8-B2B9-670CC158D0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4125" y="4113778"/>
            <a:ext cx="4291184" cy="940533"/>
          </a:xfrm>
          <a:prstGeom prst="rect">
            <a:avLst/>
          </a:prstGeom>
        </p:spPr>
      </p:pic>
      <p:sp>
        <p:nvSpPr>
          <p:cNvPr id="11" name="文本框 10">
            <a:extLst>
              <a:ext uri="{FF2B5EF4-FFF2-40B4-BE49-F238E27FC236}">
                <a16:creationId xmlns:a16="http://schemas.microsoft.com/office/drawing/2014/main" id="{9BAF66D4-0C3B-0F27-E9EF-8091883A0B5B}"/>
              </a:ext>
            </a:extLst>
          </p:cNvPr>
          <p:cNvSpPr txBox="1"/>
          <p:nvPr/>
        </p:nvSpPr>
        <p:spPr>
          <a:xfrm>
            <a:off x="808496" y="4894045"/>
            <a:ext cx="2769605" cy="369332"/>
          </a:xfrm>
          <a:prstGeom prst="rect">
            <a:avLst/>
          </a:prstGeom>
          <a:noFill/>
        </p:spPr>
        <p:txBody>
          <a:bodyPr wrap="square">
            <a:spAutoFit/>
          </a:bodyPr>
          <a:lstStyle/>
          <a:p>
            <a:r>
              <a:rPr lang="zh-CN" altLang="en-US" dirty="0"/>
              <a:t>M</a:t>
            </a:r>
            <a:r>
              <a:rPr lang="en-US" altLang="zh-CN" dirty="0"/>
              <a:t>A</a:t>
            </a:r>
            <a:r>
              <a:rPr lang="zh-CN" altLang="en-US" dirty="0"/>
              <a:t>L</a:t>
            </a:r>
            <a:r>
              <a:rPr lang="en-US" altLang="zh-CN" dirty="0"/>
              <a:t>L(</a:t>
            </a:r>
            <a:r>
              <a:rPr lang="zh-CN" altLang="en-US" dirty="0"/>
              <a:t>极大平均对数似然</a:t>
            </a:r>
            <a:r>
              <a:rPr lang="en-US" altLang="zh-CN" dirty="0"/>
              <a:t>)</a:t>
            </a:r>
            <a:r>
              <a:rPr lang="zh-CN" altLang="en-US" dirty="0"/>
              <a:t>：</a:t>
            </a:r>
          </a:p>
        </p:txBody>
      </p:sp>
      <p:pic>
        <p:nvPicPr>
          <p:cNvPr id="13" name="图片 12" descr="文本&#10;&#10;低可信度描述已自动生成">
            <a:extLst>
              <a:ext uri="{FF2B5EF4-FFF2-40B4-BE49-F238E27FC236}">
                <a16:creationId xmlns:a16="http://schemas.microsoft.com/office/drawing/2014/main" id="{791BAEBD-67DF-9224-035D-8078AAB9E1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4125" y="4926674"/>
            <a:ext cx="4737100" cy="1422400"/>
          </a:xfrm>
          <a:prstGeom prst="rect">
            <a:avLst/>
          </a:prstGeom>
        </p:spPr>
      </p:pic>
    </p:spTree>
    <p:extLst>
      <p:ext uri="{BB962C8B-B14F-4D97-AF65-F5344CB8AC3E}">
        <p14:creationId xmlns:p14="http://schemas.microsoft.com/office/powerpoint/2010/main" val="212309495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矩形 4"/>
          <p:cNvSpPr/>
          <p:nvPr/>
        </p:nvSpPr>
        <p:spPr>
          <a:xfrm>
            <a:off x="368341" y="126857"/>
            <a:ext cx="7529331" cy="583565"/>
          </a:xfrm>
          <a:prstGeom prst="rect">
            <a:avLst/>
          </a:prstGeom>
        </p:spPr>
        <p:txBody>
          <a:bodyPr wrap="square">
            <a:spAutoFit/>
          </a:bodyPr>
          <a:lstStyle/>
          <a:p>
            <a:pPr marL="0" marR="0">
              <a:spcBef>
                <a:spcPts val="0"/>
              </a:spcBef>
              <a:spcAft>
                <a:spcPts val="0"/>
              </a:spcAft>
            </a:pPr>
            <a:r>
              <a:rPr lang="zh-CN" altLang="en-US" sz="3200" kern="100" dirty="0">
                <a:latin typeface="+mj-ea"/>
                <a:ea typeface="+mj-ea"/>
                <a:cs typeface="Times New Roman" panose="02020603050405020304" pitchFamily="18" charset="0"/>
              </a:rPr>
              <a:t>实验</a:t>
            </a:r>
          </a:p>
        </p:txBody>
      </p:sp>
      <p:sp>
        <p:nvSpPr>
          <p:cNvPr id="2" name="矩形 1"/>
          <p:cNvSpPr/>
          <p:nvPr/>
        </p:nvSpPr>
        <p:spPr bwMode="auto">
          <a:xfrm>
            <a:off x="140699" y="149461"/>
            <a:ext cx="160091" cy="488213"/>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j-ea"/>
              <a:ea typeface="+mj-ea"/>
            </a:endParaRPr>
          </a:p>
        </p:txBody>
      </p:sp>
      <p:sp>
        <p:nvSpPr>
          <p:cNvPr id="19" name="矩形: 圆角 18"/>
          <p:cNvSpPr/>
          <p:nvPr/>
        </p:nvSpPr>
        <p:spPr bwMode="auto">
          <a:xfrm>
            <a:off x="6612825" y="-533303"/>
            <a:ext cx="377631" cy="377631"/>
          </a:xfrm>
          <a:prstGeom prst="roundRect">
            <a:avLst>
              <a:gd name="adj" fmla="val 7214"/>
            </a:avLst>
          </a:prstGeom>
          <a:gradFill>
            <a:gsLst>
              <a:gs pos="50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0" name="矩形: 圆角 19"/>
          <p:cNvSpPr/>
          <p:nvPr/>
        </p:nvSpPr>
        <p:spPr bwMode="auto">
          <a:xfrm>
            <a:off x="7053061"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1" name="矩形: 圆角 20"/>
          <p:cNvSpPr/>
          <p:nvPr/>
        </p:nvSpPr>
        <p:spPr bwMode="auto">
          <a:xfrm>
            <a:off x="749329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2" name="矩形: 圆角 21"/>
          <p:cNvSpPr/>
          <p:nvPr/>
        </p:nvSpPr>
        <p:spPr bwMode="auto">
          <a:xfrm>
            <a:off x="7940105"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3" name="矩形: 圆角 22"/>
          <p:cNvSpPr/>
          <p:nvPr/>
        </p:nvSpPr>
        <p:spPr bwMode="auto">
          <a:xfrm>
            <a:off x="8380341"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4" name="矩形: 圆角 23"/>
          <p:cNvSpPr/>
          <p:nvPr/>
        </p:nvSpPr>
        <p:spPr bwMode="auto">
          <a:xfrm>
            <a:off x="4105116" y="-533303"/>
            <a:ext cx="377631" cy="377631"/>
          </a:xfrm>
          <a:prstGeom prst="roundRect">
            <a:avLst>
              <a:gd name="adj" fmla="val 7214"/>
            </a:avLst>
          </a:prstGeom>
          <a:solidFill>
            <a:schemeClr val="accent1"/>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5" name="矩形: 圆角 24"/>
          <p:cNvSpPr/>
          <p:nvPr/>
        </p:nvSpPr>
        <p:spPr bwMode="auto">
          <a:xfrm>
            <a:off x="4545352" y="-533303"/>
            <a:ext cx="377631" cy="377631"/>
          </a:xfrm>
          <a:prstGeom prst="roundRect">
            <a:avLst>
              <a:gd name="adj" fmla="val 7214"/>
            </a:avLst>
          </a:prstGeom>
          <a:solidFill>
            <a:schemeClr val="accent2"/>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6" name="矩形: 圆角 25"/>
          <p:cNvSpPr/>
          <p:nvPr/>
        </p:nvSpPr>
        <p:spPr bwMode="auto">
          <a:xfrm>
            <a:off x="4985589" y="-533303"/>
            <a:ext cx="377631" cy="377631"/>
          </a:xfrm>
          <a:prstGeom prst="roundRect">
            <a:avLst>
              <a:gd name="adj" fmla="val 7214"/>
            </a:avLst>
          </a:prstGeom>
          <a:solidFill>
            <a:schemeClr val="accent3"/>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7" name="矩形: 圆角 26"/>
          <p:cNvSpPr/>
          <p:nvPr/>
        </p:nvSpPr>
        <p:spPr bwMode="auto">
          <a:xfrm>
            <a:off x="5432396" y="-533303"/>
            <a:ext cx="377631" cy="377631"/>
          </a:xfrm>
          <a:prstGeom prst="roundRect">
            <a:avLst>
              <a:gd name="adj" fmla="val 7214"/>
            </a:avLst>
          </a:prstGeom>
          <a:solidFill>
            <a:schemeClr val="accent4"/>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8" name="矩形: 圆角 27"/>
          <p:cNvSpPr/>
          <p:nvPr/>
        </p:nvSpPr>
        <p:spPr bwMode="auto">
          <a:xfrm>
            <a:off x="5872633" y="-533303"/>
            <a:ext cx="377631" cy="377631"/>
          </a:xfrm>
          <a:prstGeom prst="roundRect">
            <a:avLst>
              <a:gd name="adj" fmla="val 7214"/>
            </a:avLst>
          </a:prstGeom>
          <a:solidFill>
            <a:schemeClr val="accent6"/>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9" name="矩形: 圆角 28"/>
          <p:cNvSpPr/>
          <p:nvPr/>
        </p:nvSpPr>
        <p:spPr bwMode="auto">
          <a:xfrm>
            <a:off x="884331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0" name="矩形: 圆角 29"/>
          <p:cNvSpPr/>
          <p:nvPr/>
        </p:nvSpPr>
        <p:spPr bwMode="auto">
          <a:xfrm>
            <a:off x="9597445" y="-533303"/>
            <a:ext cx="377631" cy="377631"/>
          </a:xfrm>
          <a:prstGeom prst="roundRect">
            <a:avLst>
              <a:gd name="adj" fmla="val 7214"/>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1" name="矩形: 圆角 30"/>
          <p:cNvSpPr/>
          <p:nvPr/>
        </p:nvSpPr>
        <p:spPr bwMode="auto">
          <a:xfrm>
            <a:off x="10037682"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2" name="矩形: 圆角 31"/>
          <p:cNvSpPr/>
          <p:nvPr/>
        </p:nvSpPr>
        <p:spPr bwMode="auto">
          <a:xfrm>
            <a:off x="1047791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3" name="矩形: 圆角 32"/>
          <p:cNvSpPr/>
          <p:nvPr/>
        </p:nvSpPr>
        <p:spPr bwMode="auto">
          <a:xfrm>
            <a:off x="10924726"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4" name="矩形: 圆角 33"/>
          <p:cNvSpPr/>
          <p:nvPr/>
        </p:nvSpPr>
        <p:spPr bwMode="auto">
          <a:xfrm>
            <a:off x="11364962"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5" name="矩形: 圆角 34"/>
          <p:cNvSpPr/>
          <p:nvPr/>
        </p:nvSpPr>
        <p:spPr bwMode="auto">
          <a:xfrm>
            <a:off x="1182793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4" name="文本框 3">
            <a:extLst>
              <a:ext uri="{FF2B5EF4-FFF2-40B4-BE49-F238E27FC236}">
                <a16:creationId xmlns:a16="http://schemas.microsoft.com/office/drawing/2014/main" id="{ECEA0B1F-8E72-42FD-EDC3-84FC5E73DDFB}"/>
              </a:ext>
            </a:extLst>
          </p:cNvPr>
          <p:cNvSpPr txBox="1"/>
          <p:nvPr/>
        </p:nvSpPr>
        <p:spPr>
          <a:xfrm>
            <a:off x="383004" y="710422"/>
            <a:ext cx="7821853" cy="455253"/>
          </a:xfrm>
          <a:prstGeom prst="rect">
            <a:avLst/>
          </a:prstGeom>
          <a:noFill/>
        </p:spPr>
        <p:txBody>
          <a:bodyPr wrap="square" rtlCol="0">
            <a:spAutoFit/>
          </a:bodyPr>
          <a:lstStyle/>
          <a:p>
            <a:pPr>
              <a:lnSpc>
                <a:spcPct val="150000"/>
              </a:lnSpc>
            </a:pPr>
            <a:r>
              <a:rPr lang="en-US" altLang="zh-CN" b="1" dirty="0">
                <a:solidFill>
                  <a:srgbClr val="000E28"/>
                </a:solidFill>
                <a:latin typeface="TimesNewRomanPS-BoldMT"/>
              </a:rPr>
              <a:t>3-shot Prompt</a:t>
            </a:r>
            <a:r>
              <a:rPr lang="zh-CN" altLang="en-US" b="1" dirty="0">
                <a:solidFill>
                  <a:srgbClr val="000E28"/>
                </a:solidFill>
                <a:latin typeface="TimesNewRomanPS-BoldMT"/>
              </a:rPr>
              <a:t>：</a:t>
            </a:r>
            <a:r>
              <a:rPr lang="en" altLang="zh-CN" b="1" dirty="0">
                <a:solidFill>
                  <a:srgbClr val="000E28"/>
                </a:solidFill>
                <a:latin typeface="TimesNewRomanPS-BoldMT"/>
              </a:rPr>
              <a:t> MBPP</a:t>
            </a:r>
            <a:r>
              <a:rPr lang="zh-CN" altLang="en" b="1" dirty="0">
                <a:solidFill>
                  <a:srgbClr val="000E28"/>
                </a:solidFill>
                <a:latin typeface="TimesNewRomanPS-BoldMT"/>
              </a:rPr>
              <a:t>（</a:t>
            </a:r>
            <a:r>
              <a:rPr lang="en" altLang="zh-CN" b="1" dirty="0">
                <a:solidFill>
                  <a:srgbClr val="000E28"/>
                </a:solidFill>
                <a:latin typeface="TimesNewRomanPS-BoldMT"/>
              </a:rPr>
              <a:t>Python</a:t>
            </a:r>
            <a:r>
              <a:rPr lang="zh-CN" altLang="en-US" b="1" dirty="0">
                <a:solidFill>
                  <a:srgbClr val="000E28"/>
                </a:solidFill>
                <a:latin typeface="TimesNewRomanPS-BoldMT"/>
              </a:rPr>
              <a:t>）</a:t>
            </a:r>
            <a:endParaRPr lang="en-US" altLang="zh-CN" b="1" dirty="0">
              <a:solidFill>
                <a:srgbClr val="000E28"/>
              </a:solidFill>
              <a:latin typeface="TimesNewRomanPS-BoldMT"/>
            </a:endParaRPr>
          </a:p>
        </p:txBody>
      </p:sp>
      <p:pic>
        <p:nvPicPr>
          <p:cNvPr id="8" name="图片 7" descr="图形用户界面, 文本, 应用程序&#10;&#10;描述已自动生成">
            <a:extLst>
              <a:ext uri="{FF2B5EF4-FFF2-40B4-BE49-F238E27FC236}">
                <a16:creationId xmlns:a16="http://schemas.microsoft.com/office/drawing/2014/main" id="{539691C3-2EAF-C2CE-979D-B5270167E2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7594" y="1070640"/>
            <a:ext cx="7029532" cy="5065782"/>
          </a:xfrm>
          <a:prstGeom prst="rect">
            <a:avLst/>
          </a:prstGeom>
        </p:spPr>
      </p:pic>
    </p:spTree>
    <p:extLst>
      <p:ext uri="{BB962C8B-B14F-4D97-AF65-F5344CB8AC3E}">
        <p14:creationId xmlns:p14="http://schemas.microsoft.com/office/powerpoint/2010/main" val="95368040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矩形 4"/>
          <p:cNvSpPr/>
          <p:nvPr/>
        </p:nvSpPr>
        <p:spPr>
          <a:xfrm>
            <a:off x="368341" y="126857"/>
            <a:ext cx="7529331" cy="583565"/>
          </a:xfrm>
          <a:prstGeom prst="rect">
            <a:avLst/>
          </a:prstGeom>
        </p:spPr>
        <p:txBody>
          <a:bodyPr wrap="square">
            <a:spAutoFit/>
          </a:bodyPr>
          <a:lstStyle/>
          <a:p>
            <a:pPr marL="0" marR="0">
              <a:spcBef>
                <a:spcPts val="0"/>
              </a:spcBef>
              <a:spcAft>
                <a:spcPts val="0"/>
              </a:spcAft>
            </a:pPr>
            <a:r>
              <a:rPr lang="zh-CN" altLang="en-US" sz="3200" kern="100" dirty="0">
                <a:latin typeface="+mj-ea"/>
                <a:ea typeface="+mj-ea"/>
                <a:cs typeface="Times New Roman" panose="02020603050405020304" pitchFamily="18" charset="0"/>
              </a:rPr>
              <a:t>实验</a:t>
            </a:r>
          </a:p>
        </p:txBody>
      </p:sp>
      <p:sp>
        <p:nvSpPr>
          <p:cNvPr id="2" name="矩形 1"/>
          <p:cNvSpPr/>
          <p:nvPr/>
        </p:nvSpPr>
        <p:spPr bwMode="auto">
          <a:xfrm>
            <a:off x="140699" y="149461"/>
            <a:ext cx="160091" cy="488213"/>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j-ea"/>
              <a:ea typeface="+mj-ea"/>
            </a:endParaRPr>
          </a:p>
        </p:txBody>
      </p:sp>
      <p:sp>
        <p:nvSpPr>
          <p:cNvPr id="19" name="矩形: 圆角 18"/>
          <p:cNvSpPr/>
          <p:nvPr/>
        </p:nvSpPr>
        <p:spPr bwMode="auto">
          <a:xfrm>
            <a:off x="6612825" y="-533303"/>
            <a:ext cx="377631" cy="377631"/>
          </a:xfrm>
          <a:prstGeom prst="roundRect">
            <a:avLst>
              <a:gd name="adj" fmla="val 7214"/>
            </a:avLst>
          </a:prstGeom>
          <a:gradFill>
            <a:gsLst>
              <a:gs pos="50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0" name="矩形: 圆角 19"/>
          <p:cNvSpPr/>
          <p:nvPr/>
        </p:nvSpPr>
        <p:spPr bwMode="auto">
          <a:xfrm>
            <a:off x="7053061"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1" name="矩形: 圆角 20"/>
          <p:cNvSpPr/>
          <p:nvPr/>
        </p:nvSpPr>
        <p:spPr bwMode="auto">
          <a:xfrm>
            <a:off x="749329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2" name="矩形: 圆角 21"/>
          <p:cNvSpPr/>
          <p:nvPr/>
        </p:nvSpPr>
        <p:spPr bwMode="auto">
          <a:xfrm>
            <a:off x="7940105"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3" name="矩形: 圆角 22"/>
          <p:cNvSpPr/>
          <p:nvPr/>
        </p:nvSpPr>
        <p:spPr bwMode="auto">
          <a:xfrm>
            <a:off x="8380341"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4" name="矩形: 圆角 23"/>
          <p:cNvSpPr/>
          <p:nvPr/>
        </p:nvSpPr>
        <p:spPr bwMode="auto">
          <a:xfrm>
            <a:off x="4105116" y="-533303"/>
            <a:ext cx="377631" cy="377631"/>
          </a:xfrm>
          <a:prstGeom prst="roundRect">
            <a:avLst>
              <a:gd name="adj" fmla="val 7214"/>
            </a:avLst>
          </a:prstGeom>
          <a:solidFill>
            <a:schemeClr val="accent1"/>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5" name="矩形: 圆角 24"/>
          <p:cNvSpPr/>
          <p:nvPr/>
        </p:nvSpPr>
        <p:spPr bwMode="auto">
          <a:xfrm>
            <a:off x="4545352" y="-533303"/>
            <a:ext cx="377631" cy="377631"/>
          </a:xfrm>
          <a:prstGeom prst="roundRect">
            <a:avLst>
              <a:gd name="adj" fmla="val 7214"/>
            </a:avLst>
          </a:prstGeom>
          <a:solidFill>
            <a:schemeClr val="accent2"/>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6" name="矩形: 圆角 25"/>
          <p:cNvSpPr/>
          <p:nvPr/>
        </p:nvSpPr>
        <p:spPr bwMode="auto">
          <a:xfrm>
            <a:off x="4985589" y="-533303"/>
            <a:ext cx="377631" cy="377631"/>
          </a:xfrm>
          <a:prstGeom prst="roundRect">
            <a:avLst>
              <a:gd name="adj" fmla="val 7214"/>
            </a:avLst>
          </a:prstGeom>
          <a:solidFill>
            <a:schemeClr val="accent3"/>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7" name="矩形: 圆角 26"/>
          <p:cNvSpPr/>
          <p:nvPr/>
        </p:nvSpPr>
        <p:spPr bwMode="auto">
          <a:xfrm>
            <a:off x="5432396" y="-533303"/>
            <a:ext cx="377631" cy="377631"/>
          </a:xfrm>
          <a:prstGeom prst="roundRect">
            <a:avLst>
              <a:gd name="adj" fmla="val 7214"/>
            </a:avLst>
          </a:prstGeom>
          <a:solidFill>
            <a:schemeClr val="accent4"/>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8" name="矩形: 圆角 27"/>
          <p:cNvSpPr/>
          <p:nvPr/>
        </p:nvSpPr>
        <p:spPr bwMode="auto">
          <a:xfrm>
            <a:off x="5872633" y="-533303"/>
            <a:ext cx="377631" cy="377631"/>
          </a:xfrm>
          <a:prstGeom prst="roundRect">
            <a:avLst>
              <a:gd name="adj" fmla="val 7214"/>
            </a:avLst>
          </a:prstGeom>
          <a:solidFill>
            <a:schemeClr val="accent6"/>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9" name="矩形: 圆角 28"/>
          <p:cNvSpPr/>
          <p:nvPr/>
        </p:nvSpPr>
        <p:spPr bwMode="auto">
          <a:xfrm>
            <a:off x="884331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0" name="矩形: 圆角 29"/>
          <p:cNvSpPr/>
          <p:nvPr/>
        </p:nvSpPr>
        <p:spPr bwMode="auto">
          <a:xfrm>
            <a:off x="9597445" y="-533303"/>
            <a:ext cx="377631" cy="377631"/>
          </a:xfrm>
          <a:prstGeom prst="roundRect">
            <a:avLst>
              <a:gd name="adj" fmla="val 7214"/>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1" name="矩形: 圆角 30"/>
          <p:cNvSpPr/>
          <p:nvPr/>
        </p:nvSpPr>
        <p:spPr bwMode="auto">
          <a:xfrm>
            <a:off x="10037682"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2" name="矩形: 圆角 31"/>
          <p:cNvSpPr/>
          <p:nvPr/>
        </p:nvSpPr>
        <p:spPr bwMode="auto">
          <a:xfrm>
            <a:off x="1047791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3" name="矩形: 圆角 32"/>
          <p:cNvSpPr/>
          <p:nvPr/>
        </p:nvSpPr>
        <p:spPr bwMode="auto">
          <a:xfrm>
            <a:off x="10924726"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4" name="矩形: 圆角 33"/>
          <p:cNvSpPr/>
          <p:nvPr/>
        </p:nvSpPr>
        <p:spPr bwMode="auto">
          <a:xfrm>
            <a:off x="11364962"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5" name="矩形: 圆角 34"/>
          <p:cNvSpPr/>
          <p:nvPr/>
        </p:nvSpPr>
        <p:spPr bwMode="auto">
          <a:xfrm>
            <a:off x="1182793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4" name="文本框 3">
            <a:extLst>
              <a:ext uri="{FF2B5EF4-FFF2-40B4-BE49-F238E27FC236}">
                <a16:creationId xmlns:a16="http://schemas.microsoft.com/office/drawing/2014/main" id="{ECEA0B1F-8E72-42FD-EDC3-84FC5E73DDFB}"/>
              </a:ext>
            </a:extLst>
          </p:cNvPr>
          <p:cNvSpPr txBox="1"/>
          <p:nvPr/>
        </p:nvSpPr>
        <p:spPr>
          <a:xfrm>
            <a:off x="383004" y="710422"/>
            <a:ext cx="7821853" cy="455253"/>
          </a:xfrm>
          <a:prstGeom prst="rect">
            <a:avLst/>
          </a:prstGeom>
          <a:noFill/>
        </p:spPr>
        <p:txBody>
          <a:bodyPr wrap="square" rtlCol="0">
            <a:spAutoFit/>
          </a:bodyPr>
          <a:lstStyle/>
          <a:p>
            <a:pPr>
              <a:lnSpc>
                <a:spcPct val="150000"/>
              </a:lnSpc>
            </a:pPr>
            <a:r>
              <a:rPr lang="en-US" altLang="zh-CN" b="1" dirty="0">
                <a:solidFill>
                  <a:srgbClr val="000E28"/>
                </a:solidFill>
                <a:latin typeface="TimesNewRomanPS-BoldMT"/>
              </a:rPr>
              <a:t>3-shot Prompt</a:t>
            </a:r>
            <a:r>
              <a:rPr lang="zh-CN" altLang="en-US" b="1" dirty="0">
                <a:solidFill>
                  <a:srgbClr val="000E28"/>
                </a:solidFill>
                <a:latin typeface="TimesNewRomanPS-BoldMT"/>
              </a:rPr>
              <a:t>：</a:t>
            </a:r>
            <a:r>
              <a:rPr lang="en" altLang="zh-CN" b="1" dirty="0">
                <a:solidFill>
                  <a:srgbClr val="000E28"/>
                </a:solidFill>
                <a:latin typeface="TimesNewRomanPS-BoldMT"/>
              </a:rPr>
              <a:t> Spider</a:t>
            </a:r>
            <a:r>
              <a:rPr lang="zh-CN" altLang="en" b="1" dirty="0">
                <a:solidFill>
                  <a:srgbClr val="000E28"/>
                </a:solidFill>
                <a:latin typeface="TimesNewRomanPS-BoldMT"/>
              </a:rPr>
              <a:t>（</a:t>
            </a:r>
            <a:r>
              <a:rPr lang="en" altLang="zh-CN" b="1" dirty="0">
                <a:solidFill>
                  <a:srgbClr val="000E28"/>
                </a:solidFill>
                <a:latin typeface="TimesNewRomanPS-BoldMT"/>
              </a:rPr>
              <a:t>SQL</a:t>
            </a:r>
            <a:r>
              <a:rPr lang="zh-CN" altLang="en-US" b="1" dirty="0">
                <a:solidFill>
                  <a:srgbClr val="000E28"/>
                </a:solidFill>
                <a:latin typeface="TimesNewRomanPS-BoldMT"/>
              </a:rPr>
              <a:t>）</a:t>
            </a:r>
            <a:endParaRPr lang="en-US" altLang="zh-CN" b="1" dirty="0">
              <a:solidFill>
                <a:srgbClr val="000E28"/>
              </a:solidFill>
              <a:latin typeface="TimesNewRomanPS-BoldMT"/>
            </a:endParaRPr>
          </a:p>
        </p:txBody>
      </p:sp>
      <p:pic>
        <p:nvPicPr>
          <p:cNvPr id="6" name="图片 5" descr="文本, 信件&#10;&#10;描述已自动生成">
            <a:extLst>
              <a:ext uri="{FF2B5EF4-FFF2-40B4-BE49-F238E27FC236}">
                <a16:creationId xmlns:a16="http://schemas.microsoft.com/office/drawing/2014/main" id="{67E0E244-1F08-873A-E994-3CADD771E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9455" y="1165675"/>
            <a:ext cx="5681144" cy="5181092"/>
          </a:xfrm>
          <a:prstGeom prst="rect">
            <a:avLst/>
          </a:prstGeom>
        </p:spPr>
      </p:pic>
    </p:spTree>
    <p:extLst>
      <p:ext uri="{BB962C8B-B14F-4D97-AF65-F5344CB8AC3E}">
        <p14:creationId xmlns:p14="http://schemas.microsoft.com/office/powerpoint/2010/main" val="271683522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矩形 4"/>
          <p:cNvSpPr/>
          <p:nvPr/>
        </p:nvSpPr>
        <p:spPr>
          <a:xfrm>
            <a:off x="368341" y="126857"/>
            <a:ext cx="7529331" cy="583565"/>
          </a:xfrm>
          <a:prstGeom prst="rect">
            <a:avLst/>
          </a:prstGeom>
        </p:spPr>
        <p:txBody>
          <a:bodyPr wrap="square">
            <a:spAutoFit/>
          </a:bodyPr>
          <a:lstStyle/>
          <a:p>
            <a:pPr marL="0" marR="0">
              <a:spcBef>
                <a:spcPts val="0"/>
              </a:spcBef>
              <a:spcAft>
                <a:spcPts val="0"/>
              </a:spcAft>
            </a:pPr>
            <a:r>
              <a:rPr lang="zh-CN" altLang="en-US" sz="3200" kern="100" dirty="0">
                <a:latin typeface="+mj-ea"/>
                <a:ea typeface="+mj-ea"/>
                <a:cs typeface="Times New Roman" panose="02020603050405020304" pitchFamily="18" charset="0"/>
              </a:rPr>
              <a:t>实验</a:t>
            </a:r>
          </a:p>
        </p:txBody>
      </p:sp>
      <p:sp>
        <p:nvSpPr>
          <p:cNvPr id="2" name="矩形 1"/>
          <p:cNvSpPr/>
          <p:nvPr/>
        </p:nvSpPr>
        <p:spPr bwMode="auto">
          <a:xfrm>
            <a:off x="140699" y="149461"/>
            <a:ext cx="160091" cy="488213"/>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j-ea"/>
              <a:ea typeface="+mj-ea"/>
            </a:endParaRPr>
          </a:p>
        </p:txBody>
      </p:sp>
      <p:sp>
        <p:nvSpPr>
          <p:cNvPr id="19" name="矩形: 圆角 18"/>
          <p:cNvSpPr/>
          <p:nvPr/>
        </p:nvSpPr>
        <p:spPr bwMode="auto">
          <a:xfrm>
            <a:off x="6612825" y="-533303"/>
            <a:ext cx="377631" cy="377631"/>
          </a:xfrm>
          <a:prstGeom prst="roundRect">
            <a:avLst>
              <a:gd name="adj" fmla="val 7214"/>
            </a:avLst>
          </a:prstGeom>
          <a:gradFill>
            <a:gsLst>
              <a:gs pos="50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0" name="矩形: 圆角 19"/>
          <p:cNvSpPr/>
          <p:nvPr/>
        </p:nvSpPr>
        <p:spPr bwMode="auto">
          <a:xfrm>
            <a:off x="7053061"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1" name="矩形: 圆角 20"/>
          <p:cNvSpPr/>
          <p:nvPr/>
        </p:nvSpPr>
        <p:spPr bwMode="auto">
          <a:xfrm>
            <a:off x="749329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2" name="矩形: 圆角 21"/>
          <p:cNvSpPr/>
          <p:nvPr/>
        </p:nvSpPr>
        <p:spPr bwMode="auto">
          <a:xfrm>
            <a:off x="7940105"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3" name="矩形: 圆角 22"/>
          <p:cNvSpPr/>
          <p:nvPr/>
        </p:nvSpPr>
        <p:spPr bwMode="auto">
          <a:xfrm>
            <a:off x="8380341"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4" name="矩形: 圆角 23"/>
          <p:cNvSpPr/>
          <p:nvPr/>
        </p:nvSpPr>
        <p:spPr bwMode="auto">
          <a:xfrm>
            <a:off x="4105116" y="-533303"/>
            <a:ext cx="377631" cy="377631"/>
          </a:xfrm>
          <a:prstGeom prst="roundRect">
            <a:avLst>
              <a:gd name="adj" fmla="val 7214"/>
            </a:avLst>
          </a:prstGeom>
          <a:solidFill>
            <a:schemeClr val="accent1"/>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5" name="矩形: 圆角 24"/>
          <p:cNvSpPr/>
          <p:nvPr/>
        </p:nvSpPr>
        <p:spPr bwMode="auto">
          <a:xfrm>
            <a:off x="4545352" y="-533303"/>
            <a:ext cx="377631" cy="377631"/>
          </a:xfrm>
          <a:prstGeom prst="roundRect">
            <a:avLst>
              <a:gd name="adj" fmla="val 7214"/>
            </a:avLst>
          </a:prstGeom>
          <a:solidFill>
            <a:schemeClr val="accent2"/>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6" name="矩形: 圆角 25"/>
          <p:cNvSpPr/>
          <p:nvPr/>
        </p:nvSpPr>
        <p:spPr bwMode="auto">
          <a:xfrm>
            <a:off x="4985589" y="-533303"/>
            <a:ext cx="377631" cy="377631"/>
          </a:xfrm>
          <a:prstGeom prst="roundRect">
            <a:avLst>
              <a:gd name="adj" fmla="val 7214"/>
            </a:avLst>
          </a:prstGeom>
          <a:solidFill>
            <a:schemeClr val="accent3"/>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7" name="矩形: 圆角 26"/>
          <p:cNvSpPr/>
          <p:nvPr/>
        </p:nvSpPr>
        <p:spPr bwMode="auto">
          <a:xfrm>
            <a:off x="5432396" y="-533303"/>
            <a:ext cx="377631" cy="377631"/>
          </a:xfrm>
          <a:prstGeom prst="roundRect">
            <a:avLst>
              <a:gd name="adj" fmla="val 7214"/>
            </a:avLst>
          </a:prstGeom>
          <a:solidFill>
            <a:schemeClr val="accent4"/>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8" name="矩形: 圆角 27"/>
          <p:cNvSpPr/>
          <p:nvPr/>
        </p:nvSpPr>
        <p:spPr bwMode="auto">
          <a:xfrm>
            <a:off x="5872633" y="-533303"/>
            <a:ext cx="377631" cy="377631"/>
          </a:xfrm>
          <a:prstGeom prst="roundRect">
            <a:avLst>
              <a:gd name="adj" fmla="val 7214"/>
            </a:avLst>
          </a:prstGeom>
          <a:solidFill>
            <a:schemeClr val="accent6"/>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9" name="矩形: 圆角 28"/>
          <p:cNvSpPr/>
          <p:nvPr/>
        </p:nvSpPr>
        <p:spPr bwMode="auto">
          <a:xfrm>
            <a:off x="884331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0" name="矩形: 圆角 29"/>
          <p:cNvSpPr/>
          <p:nvPr/>
        </p:nvSpPr>
        <p:spPr bwMode="auto">
          <a:xfrm>
            <a:off x="9597445" y="-533303"/>
            <a:ext cx="377631" cy="377631"/>
          </a:xfrm>
          <a:prstGeom prst="roundRect">
            <a:avLst>
              <a:gd name="adj" fmla="val 7214"/>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1" name="矩形: 圆角 30"/>
          <p:cNvSpPr/>
          <p:nvPr/>
        </p:nvSpPr>
        <p:spPr bwMode="auto">
          <a:xfrm>
            <a:off x="10037682"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2" name="矩形: 圆角 31"/>
          <p:cNvSpPr/>
          <p:nvPr/>
        </p:nvSpPr>
        <p:spPr bwMode="auto">
          <a:xfrm>
            <a:off x="1047791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3" name="矩形: 圆角 32"/>
          <p:cNvSpPr/>
          <p:nvPr/>
        </p:nvSpPr>
        <p:spPr bwMode="auto">
          <a:xfrm>
            <a:off x="10924726"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4" name="矩形: 圆角 33"/>
          <p:cNvSpPr/>
          <p:nvPr/>
        </p:nvSpPr>
        <p:spPr bwMode="auto">
          <a:xfrm>
            <a:off x="11364962"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5" name="矩形: 圆角 34"/>
          <p:cNvSpPr/>
          <p:nvPr/>
        </p:nvSpPr>
        <p:spPr bwMode="auto">
          <a:xfrm>
            <a:off x="1182793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4" name="文本框 3">
            <a:extLst>
              <a:ext uri="{FF2B5EF4-FFF2-40B4-BE49-F238E27FC236}">
                <a16:creationId xmlns:a16="http://schemas.microsoft.com/office/drawing/2014/main" id="{ECEA0B1F-8E72-42FD-EDC3-84FC5E73DDFB}"/>
              </a:ext>
            </a:extLst>
          </p:cNvPr>
          <p:cNvSpPr txBox="1"/>
          <p:nvPr/>
        </p:nvSpPr>
        <p:spPr>
          <a:xfrm>
            <a:off x="383004" y="710422"/>
            <a:ext cx="7821853" cy="455253"/>
          </a:xfrm>
          <a:prstGeom prst="rect">
            <a:avLst/>
          </a:prstGeom>
          <a:noFill/>
        </p:spPr>
        <p:txBody>
          <a:bodyPr wrap="square" rtlCol="0">
            <a:spAutoFit/>
          </a:bodyPr>
          <a:lstStyle/>
          <a:p>
            <a:pPr>
              <a:lnSpc>
                <a:spcPct val="150000"/>
              </a:lnSpc>
            </a:pPr>
            <a:r>
              <a:rPr lang="en-US" altLang="zh-CN" b="1" dirty="0">
                <a:solidFill>
                  <a:srgbClr val="000E28"/>
                </a:solidFill>
                <a:latin typeface="TimesNewRomanPS-BoldMT"/>
              </a:rPr>
              <a:t>3-shot Prompt</a:t>
            </a:r>
            <a:r>
              <a:rPr lang="zh-CN" altLang="en-US" b="1" dirty="0">
                <a:solidFill>
                  <a:srgbClr val="000E28"/>
                </a:solidFill>
                <a:latin typeface="TimesNewRomanPS-BoldMT"/>
              </a:rPr>
              <a:t>：</a:t>
            </a:r>
            <a:r>
              <a:rPr lang="en" altLang="zh-CN" b="1" dirty="0">
                <a:solidFill>
                  <a:srgbClr val="000E28"/>
                </a:solidFill>
                <a:latin typeface="TimesNewRomanPS-BoldMT"/>
              </a:rPr>
              <a:t> NL2Bash</a:t>
            </a:r>
            <a:r>
              <a:rPr lang="zh-CN" altLang="en" b="1" dirty="0">
                <a:solidFill>
                  <a:srgbClr val="000E28"/>
                </a:solidFill>
                <a:latin typeface="TimesNewRomanPS-BoldMT"/>
              </a:rPr>
              <a:t>（</a:t>
            </a:r>
            <a:r>
              <a:rPr lang="en" altLang="zh-CN" b="1" dirty="0">
                <a:solidFill>
                  <a:srgbClr val="000E28"/>
                </a:solidFill>
                <a:latin typeface="TimesNewRomanPS-BoldMT"/>
              </a:rPr>
              <a:t>Bash</a:t>
            </a:r>
            <a:r>
              <a:rPr lang="zh-CN" altLang="en-US" b="1" dirty="0">
                <a:solidFill>
                  <a:srgbClr val="000E28"/>
                </a:solidFill>
                <a:latin typeface="TimesNewRomanPS-BoldMT"/>
              </a:rPr>
              <a:t>）</a:t>
            </a:r>
            <a:endParaRPr lang="en-US" altLang="zh-CN" b="1" dirty="0">
              <a:solidFill>
                <a:srgbClr val="000E28"/>
              </a:solidFill>
              <a:latin typeface="TimesNewRomanPS-BoldMT"/>
            </a:endParaRPr>
          </a:p>
        </p:txBody>
      </p:sp>
      <p:pic>
        <p:nvPicPr>
          <p:cNvPr id="6" name="图片 5" descr="图形用户界面, 文本, 应用程序, 电子邮件&#10;&#10;描述已自动生成">
            <a:extLst>
              <a:ext uri="{FF2B5EF4-FFF2-40B4-BE49-F238E27FC236}">
                <a16:creationId xmlns:a16="http://schemas.microsoft.com/office/drawing/2014/main" id="{925A11D8-390A-3924-3667-A1BC7FF97C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648" y="1412776"/>
            <a:ext cx="9341969" cy="3651017"/>
          </a:xfrm>
          <a:prstGeom prst="rect">
            <a:avLst/>
          </a:prstGeom>
        </p:spPr>
      </p:pic>
    </p:spTree>
    <p:extLst>
      <p:ext uri="{BB962C8B-B14F-4D97-AF65-F5344CB8AC3E}">
        <p14:creationId xmlns:p14="http://schemas.microsoft.com/office/powerpoint/2010/main" val="283830303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矩形 4"/>
          <p:cNvSpPr/>
          <p:nvPr/>
        </p:nvSpPr>
        <p:spPr>
          <a:xfrm>
            <a:off x="368341" y="126857"/>
            <a:ext cx="7529331" cy="583565"/>
          </a:xfrm>
          <a:prstGeom prst="rect">
            <a:avLst/>
          </a:prstGeom>
        </p:spPr>
        <p:txBody>
          <a:bodyPr wrap="square">
            <a:spAutoFit/>
          </a:bodyPr>
          <a:lstStyle/>
          <a:p>
            <a:pPr marL="0" marR="0">
              <a:spcBef>
                <a:spcPts val="0"/>
              </a:spcBef>
              <a:spcAft>
                <a:spcPts val="0"/>
              </a:spcAft>
            </a:pPr>
            <a:r>
              <a:rPr lang="zh-CN" altLang="en-US" sz="3200" kern="100" dirty="0">
                <a:latin typeface="+mj-ea"/>
                <a:ea typeface="+mj-ea"/>
                <a:cs typeface="Times New Roman" panose="02020603050405020304" pitchFamily="18" charset="0"/>
              </a:rPr>
              <a:t>实验</a:t>
            </a:r>
          </a:p>
        </p:txBody>
      </p:sp>
      <p:sp>
        <p:nvSpPr>
          <p:cNvPr id="2" name="矩形 1"/>
          <p:cNvSpPr/>
          <p:nvPr/>
        </p:nvSpPr>
        <p:spPr bwMode="auto">
          <a:xfrm>
            <a:off x="140699" y="149461"/>
            <a:ext cx="160091" cy="488213"/>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j-ea"/>
              <a:ea typeface="+mj-ea"/>
            </a:endParaRPr>
          </a:p>
        </p:txBody>
      </p:sp>
      <p:sp>
        <p:nvSpPr>
          <p:cNvPr id="19" name="矩形: 圆角 18"/>
          <p:cNvSpPr/>
          <p:nvPr/>
        </p:nvSpPr>
        <p:spPr bwMode="auto">
          <a:xfrm>
            <a:off x="6612825" y="-533303"/>
            <a:ext cx="377631" cy="377631"/>
          </a:xfrm>
          <a:prstGeom prst="roundRect">
            <a:avLst>
              <a:gd name="adj" fmla="val 7214"/>
            </a:avLst>
          </a:prstGeom>
          <a:gradFill>
            <a:gsLst>
              <a:gs pos="50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0" name="矩形: 圆角 19"/>
          <p:cNvSpPr/>
          <p:nvPr/>
        </p:nvSpPr>
        <p:spPr bwMode="auto">
          <a:xfrm>
            <a:off x="7053061"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1" name="矩形: 圆角 20"/>
          <p:cNvSpPr/>
          <p:nvPr/>
        </p:nvSpPr>
        <p:spPr bwMode="auto">
          <a:xfrm>
            <a:off x="749329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2" name="矩形: 圆角 21"/>
          <p:cNvSpPr/>
          <p:nvPr/>
        </p:nvSpPr>
        <p:spPr bwMode="auto">
          <a:xfrm>
            <a:off x="7940105"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3" name="矩形: 圆角 22"/>
          <p:cNvSpPr/>
          <p:nvPr/>
        </p:nvSpPr>
        <p:spPr bwMode="auto">
          <a:xfrm>
            <a:off x="8380341"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4" name="矩形: 圆角 23"/>
          <p:cNvSpPr/>
          <p:nvPr/>
        </p:nvSpPr>
        <p:spPr bwMode="auto">
          <a:xfrm>
            <a:off x="4105116" y="-533303"/>
            <a:ext cx="377631" cy="377631"/>
          </a:xfrm>
          <a:prstGeom prst="roundRect">
            <a:avLst>
              <a:gd name="adj" fmla="val 7214"/>
            </a:avLst>
          </a:prstGeom>
          <a:solidFill>
            <a:schemeClr val="accent1"/>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5" name="矩形: 圆角 24"/>
          <p:cNvSpPr/>
          <p:nvPr/>
        </p:nvSpPr>
        <p:spPr bwMode="auto">
          <a:xfrm>
            <a:off x="4545352" y="-533303"/>
            <a:ext cx="377631" cy="377631"/>
          </a:xfrm>
          <a:prstGeom prst="roundRect">
            <a:avLst>
              <a:gd name="adj" fmla="val 7214"/>
            </a:avLst>
          </a:prstGeom>
          <a:solidFill>
            <a:schemeClr val="accent2"/>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6" name="矩形: 圆角 25"/>
          <p:cNvSpPr/>
          <p:nvPr/>
        </p:nvSpPr>
        <p:spPr bwMode="auto">
          <a:xfrm>
            <a:off x="4985589" y="-533303"/>
            <a:ext cx="377631" cy="377631"/>
          </a:xfrm>
          <a:prstGeom prst="roundRect">
            <a:avLst>
              <a:gd name="adj" fmla="val 7214"/>
            </a:avLst>
          </a:prstGeom>
          <a:solidFill>
            <a:schemeClr val="accent3"/>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7" name="矩形: 圆角 26"/>
          <p:cNvSpPr/>
          <p:nvPr/>
        </p:nvSpPr>
        <p:spPr bwMode="auto">
          <a:xfrm>
            <a:off x="5432396" y="-533303"/>
            <a:ext cx="377631" cy="377631"/>
          </a:xfrm>
          <a:prstGeom prst="roundRect">
            <a:avLst>
              <a:gd name="adj" fmla="val 7214"/>
            </a:avLst>
          </a:prstGeom>
          <a:solidFill>
            <a:schemeClr val="accent4"/>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8" name="矩形: 圆角 27"/>
          <p:cNvSpPr/>
          <p:nvPr/>
        </p:nvSpPr>
        <p:spPr bwMode="auto">
          <a:xfrm>
            <a:off x="5872633" y="-533303"/>
            <a:ext cx="377631" cy="377631"/>
          </a:xfrm>
          <a:prstGeom prst="roundRect">
            <a:avLst>
              <a:gd name="adj" fmla="val 7214"/>
            </a:avLst>
          </a:prstGeom>
          <a:solidFill>
            <a:schemeClr val="accent6"/>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9" name="矩形: 圆角 28"/>
          <p:cNvSpPr/>
          <p:nvPr/>
        </p:nvSpPr>
        <p:spPr bwMode="auto">
          <a:xfrm>
            <a:off x="884331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0" name="矩形: 圆角 29"/>
          <p:cNvSpPr/>
          <p:nvPr/>
        </p:nvSpPr>
        <p:spPr bwMode="auto">
          <a:xfrm>
            <a:off x="9597445" y="-533303"/>
            <a:ext cx="377631" cy="377631"/>
          </a:xfrm>
          <a:prstGeom prst="roundRect">
            <a:avLst>
              <a:gd name="adj" fmla="val 7214"/>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1" name="矩形: 圆角 30"/>
          <p:cNvSpPr/>
          <p:nvPr/>
        </p:nvSpPr>
        <p:spPr bwMode="auto">
          <a:xfrm>
            <a:off x="10037682"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2" name="矩形: 圆角 31"/>
          <p:cNvSpPr/>
          <p:nvPr/>
        </p:nvSpPr>
        <p:spPr bwMode="auto">
          <a:xfrm>
            <a:off x="1047791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3" name="矩形: 圆角 32"/>
          <p:cNvSpPr/>
          <p:nvPr/>
        </p:nvSpPr>
        <p:spPr bwMode="auto">
          <a:xfrm>
            <a:off x="10924726"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4" name="矩形: 圆角 33"/>
          <p:cNvSpPr/>
          <p:nvPr/>
        </p:nvSpPr>
        <p:spPr bwMode="auto">
          <a:xfrm>
            <a:off x="11364962"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5" name="矩形: 圆角 34"/>
          <p:cNvSpPr/>
          <p:nvPr/>
        </p:nvSpPr>
        <p:spPr bwMode="auto">
          <a:xfrm>
            <a:off x="1182793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4" name="文本框 3">
            <a:extLst>
              <a:ext uri="{FF2B5EF4-FFF2-40B4-BE49-F238E27FC236}">
                <a16:creationId xmlns:a16="http://schemas.microsoft.com/office/drawing/2014/main" id="{ECEA0B1F-8E72-42FD-EDC3-84FC5E73DDFB}"/>
              </a:ext>
            </a:extLst>
          </p:cNvPr>
          <p:cNvSpPr txBox="1"/>
          <p:nvPr/>
        </p:nvSpPr>
        <p:spPr>
          <a:xfrm>
            <a:off x="383004" y="710422"/>
            <a:ext cx="7821853" cy="455253"/>
          </a:xfrm>
          <a:prstGeom prst="rect">
            <a:avLst/>
          </a:prstGeom>
          <a:noFill/>
        </p:spPr>
        <p:txBody>
          <a:bodyPr wrap="square" rtlCol="0">
            <a:spAutoFit/>
          </a:bodyPr>
          <a:lstStyle/>
          <a:p>
            <a:pPr>
              <a:lnSpc>
                <a:spcPct val="150000"/>
              </a:lnSpc>
            </a:pPr>
            <a:r>
              <a:rPr lang="en-US" altLang="zh-CN" b="1" dirty="0">
                <a:solidFill>
                  <a:srgbClr val="000E28"/>
                </a:solidFill>
                <a:latin typeface="TimesNewRomanPS-BoldMT"/>
              </a:rPr>
              <a:t>5 groups of  3-shot Prompt vs. 15-shot</a:t>
            </a:r>
          </a:p>
        </p:txBody>
      </p:sp>
      <p:pic>
        <p:nvPicPr>
          <p:cNvPr id="9" name="图片 8" descr="图表&#10;&#10;描述已自动生成">
            <a:extLst>
              <a:ext uri="{FF2B5EF4-FFF2-40B4-BE49-F238E27FC236}">
                <a16:creationId xmlns:a16="http://schemas.microsoft.com/office/drawing/2014/main" id="{5374CCE9-C74B-31F6-FEC8-DE327E5B8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292" y="439599"/>
            <a:ext cx="4062424" cy="5995932"/>
          </a:xfrm>
          <a:prstGeom prst="rect">
            <a:avLst/>
          </a:prstGeom>
        </p:spPr>
      </p:pic>
    </p:spTree>
    <p:extLst>
      <p:ext uri="{BB962C8B-B14F-4D97-AF65-F5344CB8AC3E}">
        <p14:creationId xmlns:p14="http://schemas.microsoft.com/office/powerpoint/2010/main" val="315566911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矩形 4"/>
          <p:cNvSpPr/>
          <p:nvPr/>
        </p:nvSpPr>
        <p:spPr>
          <a:xfrm>
            <a:off x="368341" y="126857"/>
            <a:ext cx="7529331" cy="583565"/>
          </a:xfrm>
          <a:prstGeom prst="rect">
            <a:avLst/>
          </a:prstGeom>
        </p:spPr>
        <p:txBody>
          <a:bodyPr wrap="square">
            <a:spAutoFit/>
          </a:bodyPr>
          <a:lstStyle/>
          <a:p>
            <a:pPr marL="0" marR="0">
              <a:spcBef>
                <a:spcPts val="0"/>
              </a:spcBef>
              <a:spcAft>
                <a:spcPts val="0"/>
              </a:spcAft>
            </a:pPr>
            <a:r>
              <a:rPr lang="zh-CN" altLang="en-US" sz="3200" kern="100" dirty="0">
                <a:latin typeface="+mj-ea"/>
                <a:ea typeface="+mj-ea"/>
                <a:cs typeface="Times New Roman" panose="02020603050405020304" pitchFamily="18" charset="0"/>
              </a:rPr>
              <a:t>实验</a:t>
            </a:r>
          </a:p>
        </p:txBody>
      </p:sp>
      <p:sp>
        <p:nvSpPr>
          <p:cNvPr id="2" name="矩形 1"/>
          <p:cNvSpPr/>
          <p:nvPr/>
        </p:nvSpPr>
        <p:spPr bwMode="auto">
          <a:xfrm>
            <a:off x="140699" y="149461"/>
            <a:ext cx="160091" cy="488213"/>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j-ea"/>
              <a:ea typeface="+mj-ea"/>
            </a:endParaRPr>
          </a:p>
        </p:txBody>
      </p:sp>
      <p:sp>
        <p:nvSpPr>
          <p:cNvPr id="19" name="矩形: 圆角 18"/>
          <p:cNvSpPr/>
          <p:nvPr/>
        </p:nvSpPr>
        <p:spPr bwMode="auto">
          <a:xfrm>
            <a:off x="6612825" y="-533303"/>
            <a:ext cx="377631" cy="377631"/>
          </a:xfrm>
          <a:prstGeom prst="roundRect">
            <a:avLst>
              <a:gd name="adj" fmla="val 7214"/>
            </a:avLst>
          </a:prstGeom>
          <a:gradFill>
            <a:gsLst>
              <a:gs pos="50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0" name="矩形: 圆角 19"/>
          <p:cNvSpPr/>
          <p:nvPr/>
        </p:nvSpPr>
        <p:spPr bwMode="auto">
          <a:xfrm>
            <a:off x="7053061"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1" name="矩形: 圆角 20"/>
          <p:cNvSpPr/>
          <p:nvPr/>
        </p:nvSpPr>
        <p:spPr bwMode="auto">
          <a:xfrm>
            <a:off x="749329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2" name="矩形: 圆角 21"/>
          <p:cNvSpPr/>
          <p:nvPr/>
        </p:nvSpPr>
        <p:spPr bwMode="auto">
          <a:xfrm>
            <a:off x="7940105"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3" name="矩形: 圆角 22"/>
          <p:cNvSpPr/>
          <p:nvPr/>
        </p:nvSpPr>
        <p:spPr bwMode="auto">
          <a:xfrm>
            <a:off x="8380341"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4" name="矩形: 圆角 23"/>
          <p:cNvSpPr/>
          <p:nvPr/>
        </p:nvSpPr>
        <p:spPr bwMode="auto">
          <a:xfrm>
            <a:off x="4105116" y="-533303"/>
            <a:ext cx="377631" cy="377631"/>
          </a:xfrm>
          <a:prstGeom prst="roundRect">
            <a:avLst>
              <a:gd name="adj" fmla="val 7214"/>
            </a:avLst>
          </a:prstGeom>
          <a:solidFill>
            <a:schemeClr val="accent1"/>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5" name="矩形: 圆角 24"/>
          <p:cNvSpPr/>
          <p:nvPr/>
        </p:nvSpPr>
        <p:spPr bwMode="auto">
          <a:xfrm>
            <a:off x="4545352" y="-533303"/>
            <a:ext cx="377631" cy="377631"/>
          </a:xfrm>
          <a:prstGeom prst="roundRect">
            <a:avLst>
              <a:gd name="adj" fmla="val 7214"/>
            </a:avLst>
          </a:prstGeom>
          <a:solidFill>
            <a:schemeClr val="accent2"/>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6" name="矩形: 圆角 25"/>
          <p:cNvSpPr/>
          <p:nvPr/>
        </p:nvSpPr>
        <p:spPr bwMode="auto">
          <a:xfrm>
            <a:off x="4985589" y="-533303"/>
            <a:ext cx="377631" cy="377631"/>
          </a:xfrm>
          <a:prstGeom prst="roundRect">
            <a:avLst>
              <a:gd name="adj" fmla="val 7214"/>
            </a:avLst>
          </a:prstGeom>
          <a:solidFill>
            <a:schemeClr val="accent3"/>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7" name="矩形: 圆角 26"/>
          <p:cNvSpPr/>
          <p:nvPr/>
        </p:nvSpPr>
        <p:spPr bwMode="auto">
          <a:xfrm>
            <a:off x="5432396" y="-533303"/>
            <a:ext cx="377631" cy="377631"/>
          </a:xfrm>
          <a:prstGeom prst="roundRect">
            <a:avLst>
              <a:gd name="adj" fmla="val 7214"/>
            </a:avLst>
          </a:prstGeom>
          <a:solidFill>
            <a:schemeClr val="accent4"/>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8" name="矩形: 圆角 27"/>
          <p:cNvSpPr/>
          <p:nvPr/>
        </p:nvSpPr>
        <p:spPr bwMode="auto">
          <a:xfrm>
            <a:off x="5872633" y="-533303"/>
            <a:ext cx="377631" cy="377631"/>
          </a:xfrm>
          <a:prstGeom prst="roundRect">
            <a:avLst>
              <a:gd name="adj" fmla="val 7214"/>
            </a:avLst>
          </a:prstGeom>
          <a:solidFill>
            <a:schemeClr val="accent6"/>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9" name="矩形: 圆角 28"/>
          <p:cNvSpPr/>
          <p:nvPr/>
        </p:nvSpPr>
        <p:spPr bwMode="auto">
          <a:xfrm>
            <a:off x="884331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0" name="矩形: 圆角 29"/>
          <p:cNvSpPr/>
          <p:nvPr/>
        </p:nvSpPr>
        <p:spPr bwMode="auto">
          <a:xfrm>
            <a:off x="9597445" y="-533303"/>
            <a:ext cx="377631" cy="377631"/>
          </a:xfrm>
          <a:prstGeom prst="roundRect">
            <a:avLst>
              <a:gd name="adj" fmla="val 7214"/>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1" name="矩形: 圆角 30"/>
          <p:cNvSpPr/>
          <p:nvPr/>
        </p:nvSpPr>
        <p:spPr bwMode="auto">
          <a:xfrm>
            <a:off x="10037682"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2" name="矩形: 圆角 31"/>
          <p:cNvSpPr/>
          <p:nvPr/>
        </p:nvSpPr>
        <p:spPr bwMode="auto">
          <a:xfrm>
            <a:off x="1047791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3" name="矩形: 圆角 32"/>
          <p:cNvSpPr/>
          <p:nvPr/>
        </p:nvSpPr>
        <p:spPr bwMode="auto">
          <a:xfrm>
            <a:off x="10924726"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4" name="矩形: 圆角 33"/>
          <p:cNvSpPr/>
          <p:nvPr/>
        </p:nvSpPr>
        <p:spPr bwMode="auto">
          <a:xfrm>
            <a:off x="11364962"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5" name="矩形: 圆角 34"/>
          <p:cNvSpPr/>
          <p:nvPr/>
        </p:nvSpPr>
        <p:spPr bwMode="auto">
          <a:xfrm>
            <a:off x="1182793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4" name="文本框 3">
            <a:extLst>
              <a:ext uri="{FF2B5EF4-FFF2-40B4-BE49-F238E27FC236}">
                <a16:creationId xmlns:a16="http://schemas.microsoft.com/office/drawing/2014/main" id="{ECEA0B1F-8E72-42FD-EDC3-84FC5E73DDFB}"/>
              </a:ext>
            </a:extLst>
          </p:cNvPr>
          <p:cNvSpPr txBox="1"/>
          <p:nvPr/>
        </p:nvSpPr>
        <p:spPr>
          <a:xfrm>
            <a:off x="383004" y="710422"/>
            <a:ext cx="7821853" cy="455253"/>
          </a:xfrm>
          <a:prstGeom prst="rect">
            <a:avLst/>
          </a:prstGeom>
          <a:noFill/>
        </p:spPr>
        <p:txBody>
          <a:bodyPr wrap="square" rtlCol="0">
            <a:spAutoFit/>
          </a:bodyPr>
          <a:lstStyle/>
          <a:p>
            <a:pPr>
              <a:lnSpc>
                <a:spcPct val="150000"/>
              </a:lnSpc>
            </a:pPr>
            <a:r>
              <a:rPr lang="zh-CN" altLang="en-US" b="1" dirty="0">
                <a:solidFill>
                  <a:srgbClr val="000E28"/>
                </a:solidFill>
                <a:latin typeface="TimesNewRomanPS-BoldMT"/>
              </a:rPr>
              <a:t>可执行检查？</a:t>
            </a:r>
            <a:endParaRPr lang="en-US" altLang="zh-CN" b="1" dirty="0">
              <a:solidFill>
                <a:srgbClr val="000E28"/>
              </a:solidFill>
              <a:latin typeface="TimesNewRomanPS-BoldMT"/>
            </a:endParaRPr>
          </a:p>
        </p:txBody>
      </p:sp>
      <p:sp>
        <p:nvSpPr>
          <p:cNvPr id="6" name="文本框 5">
            <a:extLst>
              <a:ext uri="{FF2B5EF4-FFF2-40B4-BE49-F238E27FC236}">
                <a16:creationId xmlns:a16="http://schemas.microsoft.com/office/drawing/2014/main" id="{F3467D5A-7347-3A21-E97D-281A355E3115}"/>
              </a:ext>
            </a:extLst>
          </p:cNvPr>
          <p:cNvSpPr txBox="1"/>
          <p:nvPr/>
        </p:nvSpPr>
        <p:spPr>
          <a:xfrm>
            <a:off x="699014" y="2017773"/>
            <a:ext cx="6102626" cy="1920526"/>
          </a:xfrm>
          <a:prstGeom prst="rect">
            <a:avLst/>
          </a:prstGeom>
          <a:noFill/>
        </p:spPr>
        <p:txBody>
          <a:bodyPr wrap="square">
            <a:spAutoFit/>
          </a:bodyPr>
          <a:lstStyle/>
          <a:p>
            <a:r>
              <a:rPr lang="zh-CN" altLang="en-US" dirty="0"/>
              <a:t>在</a:t>
            </a:r>
            <a:r>
              <a:rPr lang="en" altLang="zh-CN" dirty="0"/>
              <a:t>Spider</a:t>
            </a:r>
            <a:r>
              <a:rPr lang="zh-CN" altLang="en-US" dirty="0"/>
              <a:t>上，对可执行命令应用最大化可能性（</a:t>
            </a:r>
            <a:r>
              <a:rPr lang="en" altLang="zh-CN" dirty="0"/>
              <a:t>ML</a:t>
            </a:r>
            <a:r>
              <a:rPr lang="zh-CN" altLang="en" dirty="0"/>
              <a:t>）</a:t>
            </a:r>
            <a:r>
              <a:rPr lang="zh-CN" altLang="en-US" dirty="0"/>
              <a:t>甚至超过了</a:t>
            </a:r>
            <a:r>
              <a:rPr lang="en-US" altLang="zh-CN" dirty="0"/>
              <a:t>Bleu</a:t>
            </a:r>
            <a:r>
              <a:rPr lang="zh-CN" altLang="en-US" dirty="0"/>
              <a:t>说明了可执行的检验方法有效</a:t>
            </a:r>
            <a:r>
              <a:rPr lang="en-US" altLang="zh-CN" dirty="0"/>
              <a:t>(</a:t>
            </a:r>
            <a:r>
              <a:rPr lang="zh-CN" altLang="en-US" dirty="0"/>
              <a:t>变量敏感</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我们尝试在测试案例上执行所有的候选者，并且只对在时间限制内成功执行的候选者执行基线候选方法。</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在这两个数据集上，我们发现，涉及到可执行性检查明显有助于提高所有基于非语义特征的选择方法的性能；</a:t>
            </a:r>
          </a:p>
        </p:txBody>
      </p:sp>
      <p:pic>
        <p:nvPicPr>
          <p:cNvPr id="8" name="图片 7">
            <a:extLst>
              <a:ext uri="{FF2B5EF4-FFF2-40B4-BE49-F238E27FC236}">
                <a16:creationId xmlns:a16="http://schemas.microsoft.com/office/drawing/2014/main" id="{854AF533-9D98-D729-5F9D-0F8565B3A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3297" y="176168"/>
            <a:ext cx="4119857" cy="6195920"/>
          </a:xfrm>
          <a:prstGeom prst="rect">
            <a:avLst/>
          </a:prstGeom>
        </p:spPr>
      </p:pic>
    </p:spTree>
    <p:extLst>
      <p:ext uri="{BB962C8B-B14F-4D97-AF65-F5344CB8AC3E}">
        <p14:creationId xmlns:p14="http://schemas.microsoft.com/office/powerpoint/2010/main" val="17818757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矩形 4"/>
          <p:cNvSpPr/>
          <p:nvPr/>
        </p:nvSpPr>
        <p:spPr>
          <a:xfrm>
            <a:off x="368341" y="126857"/>
            <a:ext cx="7529331" cy="583565"/>
          </a:xfrm>
          <a:prstGeom prst="rect">
            <a:avLst/>
          </a:prstGeom>
        </p:spPr>
        <p:txBody>
          <a:bodyPr wrap="square">
            <a:spAutoFit/>
          </a:bodyPr>
          <a:lstStyle/>
          <a:p>
            <a:pPr marL="0" marR="0">
              <a:spcBef>
                <a:spcPts val="0"/>
              </a:spcBef>
              <a:spcAft>
                <a:spcPts val="0"/>
              </a:spcAft>
            </a:pPr>
            <a:r>
              <a:rPr lang="zh-CN" altLang="en-US" sz="3200" kern="100" dirty="0">
                <a:latin typeface="+mj-ea"/>
                <a:ea typeface="+mj-ea"/>
                <a:cs typeface="Times New Roman" panose="02020603050405020304" pitchFamily="18" charset="0"/>
              </a:rPr>
              <a:t>实验</a:t>
            </a:r>
          </a:p>
        </p:txBody>
      </p:sp>
      <p:sp>
        <p:nvSpPr>
          <p:cNvPr id="2" name="矩形 1"/>
          <p:cNvSpPr/>
          <p:nvPr/>
        </p:nvSpPr>
        <p:spPr bwMode="auto">
          <a:xfrm>
            <a:off x="140699" y="149461"/>
            <a:ext cx="160091" cy="488213"/>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j-ea"/>
              <a:ea typeface="+mj-ea"/>
            </a:endParaRPr>
          </a:p>
        </p:txBody>
      </p:sp>
      <p:sp>
        <p:nvSpPr>
          <p:cNvPr id="19" name="矩形: 圆角 18"/>
          <p:cNvSpPr/>
          <p:nvPr/>
        </p:nvSpPr>
        <p:spPr bwMode="auto">
          <a:xfrm>
            <a:off x="6612825" y="-533303"/>
            <a:ext cx="377631" cy="377631"/>
          </a:xfrm>
          <a:prstGeom prst="roundRect">
            <a:avLst>
              <a:gd name="adj" fmla="val 7214"/>
            </a:avLst>
          </a:prstGeom>
          <a:gradFill>
            <a:gsLst>
              <a:gs pos="50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0" name="矩形: 圆角 19"/>
          <p:cNvSpPr/>
          <p:nvPr/>
        </p:nvSpPr>
        <p:spPr bwMode="auto">
          <a:xfrm>
            <a:off x="7053061"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1" name="矩形: 圆角 20"/>
          <p:cNvSpPr/>
          <p:nvPr/>
        </p:nvSpPr>
        <p:spPr bwMode="auto">
          <a:xfrm>
            <a:off x="749329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2" name="矩形: 圆角 21"/>
          <p:cNvSpPr/>
          <p:nvPr/>
        </p:nvSpPr>
        <p:spPr bwMode="auto">
          <a:xfrm>
            <a:off x="7940105"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3" name="矩形: 圆角 22"/>
          <p:cNvSpPr/>
          <p:nvPr/>
        </p:nvSpPr>
        <p:spPr bwMode="auto">
          <a:xfrm>
            <a:off x="8380341"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4" name="矩形: 圆角 23"/>
          <p:cNvSpPr/>
          <p:nvPr/>
        </p:nvSpPr>
        <p:spPr bwMode="auto">
          <a:xfrm>
            <a:off x="4105116" y="-533303"/>
            <a:ext cx="377631" cy="377631"/>
          </a:xfrm>
          <a:prstGeom prst="roundRect">
            <a:avLst>
              <a:gd name="adj" fmla="val 7214"/>
            </a:avLst>
          </a:prstGeom>
          <a:solidFill>
            <a:schemeClr val="accent1"/>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5" name="矩形: 圆角 24"/>
          <p:cNvSpPr/>
          <p:nvPr/>
        </p:nvSpPr>
        <p:spPr bwMode="auto">
          <a:xfrm>
            <a:off x="4545352" y="-533303"/>
            <a:ext cx="377631" cy="377631"/>
          </a:xfrm>
          <a:prstGeom prst="roundRect">
            <a:avLst>
              <a:gd name="adj" fmla="val 7214"/>
            </a:avLst>
          </a:prstGeom>
          <a:solidFill>
            <a:schemeClr val="accent2"/>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6" name="矩形: 圆角 25"/>
          <p:cNvSpPr/>
          <p:nvPr/>
        </p:nvSpPr>
        <p:spPr bwMode="auto">
          <a:xfrm>
            <a:off x="4985589" y="-533303"/>
            <a:ext cx="377631" cy="377631"/>
          </a:xfrm>
          <a:prstGeom prst="roundRect">
            <a:avLst>
              <a:gd name="adj" fmla="val 7214"/>
            </a:avLst>
          </a:prstGeom>
          <a:solidFill>
            <a:schemeClr val="accent3"/>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7" name="矩形: 圆角 26"/>
          <p:cNvSpPr/>
          <p:nvPr/>
        </p:nvSpPr>
        <p:spPr bwMode="auto">
          <a:xfrm>
            <a:off x="5432396" y="-533303"/>
            <a:ext cx="377631" cy="377631"/>
          </a:xfrm>
          <a:prstGeom prst="roundRect">
            <a:avLst>
              <a:gd name="adj" fmla="val 7214"/>
            </a:avLst>
          </a:prstGeom>
          <a:solidFill>
            <a:schemeClr val="accent4"/>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8" name="矩形: 圆角 27"/>
          <p:cNvSpPr/>
          <p:nvPr/>
        </p:nvSpPr>
        <p:spPr bwMode="auto">
          <a:xfrm>
            <a:off x="5872633" y="-533303"/>
            <a:ext cx="377631" cy="377631"/>
          </a:xfrm>
          <a:prstGeom prst="roundRect">
            <a:avLst>
              <a:gd name="adj" fmla="val 7214"/>
            </a:avLst>
          </a:prstGeom>
          <a:solidFill>
            <a:schemeClr val="accent6"/>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9" name="矩形: 圆角 28"/>
          <p:cNvSpPr/>
          <p:nvPr/>
        </p:nvSpPr>
        <p:spPr bwMode="auto">
          <a:xfrm>
            <a:off x="884331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0" name="矩形: 圆角 29"/>
          <p:cNvSpPr/>
          <p:nvPr/>
        </p:nvSpPr>
        <p:spPr bwMode="auto">
          <a:xfrm>
            <a:off x="9597445" y="-533303"/>
            <a:ext cx="377631" cy="377631"/>
          </a:xfrm>
          <a:prstGeom prst="roundRect">
            <a:avLst>
              <a:gd name="adj" fmla="val 7214"/>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1" name="矩形: 圆角 30"/>
          <p:cNvSpPr/>
          <p:nvPr/>
        </p:nvSpPr>
        <p:spPr bwMode="auto">
          <a:xfrm>
            <a:off x="10037682"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2" name="矩形: 圆角 31"/>
          <p:cNvSpPr/>
          <p:nvPr/>
        </p:nvSpPr>
        <p:spPr bwMode="auto">
          <a:xfrm>
            <a:off x="1047791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3" name="矩形: 圆角 32"/>
          <p:cNvSpPr/>
          <p:nvPr/>
        </p:nvSpPr>
        <p:spPr bwMode="auto">
          <a:xfrm>
            <a:off x="10924726"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4" name="矩形: 圆角 33"/>
          <p:cNvSpPr/>
          <p:nvPr/>
        </p:nvSpPr>
        <p:spPr bwMode="auto">
          <a:xfrm>
            <a:off x="11364962"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5" name="矩形: 圆角 34"/>
          <p:cNvSpPr/>
          <p:nvPr/>
        </p:nvSpPr>
        <p:spPr bwMode="auto">
          <a:xfrm>
            <a:off x="1182793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4" name="文本框 3">
            <a:extLst>
              <a:ext uri="{FF2B5EF4-FFF2-40B4-BE49-F238E27FC236}">
                <a16:creationId xmlns:a16="http://schemas.microsoft.com/office/drawing/2014/main" id="{ECEA0B1F-8E72-42FD-EDC3-84FC5E73DDFB}"/>
              </a:ext>
            </a:extLst>
          </p:cNvPr>
          <p:cNvSpPr txBox="1"/>
          <p:nvPr/>
        </p:nvSpPr>
        <p:spPr>
          <a:xfrm>
            <a:off x="383004" y="710422"/>
            <a:ext cx="7821853" cy="455253"/>
          </a:xfrm>
          <a:prstGeom prst="rect">
            <a:avLst/>
          </a:prstGeom>
          <a:noFill/>
        </p:spPr>
        <p:txBody>
          <a:bodyPr wrap="square" rtlCol="0">
            <a:spAutoFit/>
          </a:bodyPr>
          <a:lstStyle/>
          <a:p>
            <a:pPr>
              <a:lnSpc>
                <a:spcPct val="150000"/>
              </a:lnSpc>
            </a:pPr>
            <a:r>
              <a:rPr lang="zh-CN" altLang="en-US" b="1" dirty="0">
                <a:solidFill>
                  <a:srgbClr val="000E28"/>
                </a:solidFill>
                <a:latin typeface="TimesNewRomanPS-BoldMT"/>
              </a:rPr>
              <a:t>能力上界？</a:t>
            </a:r>
            <a:endParaRPr lang="en-US" altLang="zh-CN" b="1" dirty="0">
              <a:solidFill>
                <a:srgbClr val="000E28"/>
              </a:solidFill>
              <a:latin typeface="TimesNewRomanPS-BoldMT"/>
            </a:endParaRPr>
          </a:p>
        </p:txBody>
      </p:sp>
      <p:pic>
        <p:nvPicPr>
          <p:cNvPr id="6" name="图片 5" descr="图表&#10;&#10;描述已自动生成">
            <a:extLst>
              <a:ext uri="{FF2B5EF4-FFF2-40B4-BE49-F238E27FC236}">
                <a16:creationId xmlns:a16="http://schemas.microsoft.com/office/drawing/2014/main" id="{7B15248C-93B7-E73C-ECCD-FDD7CBC7F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51" y="1576516"/>
            <a:ext cx="11519967" cy="3220636"/>
          </a:xfrm>
          <a:prstGeom prst="rect">
            <a:avLst/>
          </a:prstGeom>
        </p:spPr>
      </p:pic>
      <p:sp>
        <p:nvSpPr>
          <p:cNvPr id="8" name="文本框 7">
            <a:extLst>
              <a:ext uri="{FF2B5EF4-FFF2-40B4-BE49-F238E27FC236}">
                <a16:creationId xmlns:a16="http://schemas.microsoft.com/office/drawing/2014/main" id="{40C484DD-91D4-5F70-9BB1-CAF1AD95E6E2}"/>
              </a:ext>
            </a:extLst>
          </p:cNvPr>
          <p:cNvSpPr txBox="1"/>
          <p:nvPr/>
        </p:nvSpPr>
        <p:spPr>
          <a:xfrm>
            <a:off x="1139250" y="5329011"/>
            <a:ext cx="6102626" cy="1200329"/>
          </a:xfrm>
          <a:prstGeom prst="rect">
            <a:avLst/>
          </a:prstGeom>
          <a:noFill/>
        </p:spPr>
        <p:txBody>
          <a:bodyPr wrap="square">
            <a:spAutoFit/>
          </a:bodyPr>
          <a:lstStyle/>
          <a:p>
            <a:r>
              <a:rPr lang="zh-CN" altLang="en-US" b="0" i="0" dirty="0">
                <a:solidFill>
                  <a:srgbClr val="1D2129"/>
                </a:solidFill>
                <a:effectLst/>
                <a:latin typeface="PingFangSC-Regular" panose="020B0400000000000000" pitchFamily="34" charset="-122"/>
                <a:ea typeface="PingFangSC-Regular" panose="020B0400000000000000" pitchFamily="34" charset="-122"/>
              </a:rPr>
              <a:t>本文使用</a:t>
            </a:r>
            <a:r>
              <a:rPr lang="en-US" altLang="zh-CN" b="0" i="0" dirty="0">
                <a:solidFill>
                  <a:srgbClr val="1D2129"/>
                </a:solidFill>
                <a:effectLst/>
                <a:latin typeface="PingFangSC-Regular" panose="020B0400000000000000" pitchFamily="34" charset="-122"/>
                <a:ea typeface="PingFangSC-Regular" panose="020B0400000000000000" pitchFamily="34" charset="-122"/>
              </a:rPr>
              <a:t>few-shot </a:t>
            </a:r>
            <a:r>
              <a:rPr lang="zh-CN" altLang="en-US" b="0" i="0" dirty="0">
                <a:solidFill>
                  <a:srgbClr val="1D2129"/>
                </a:solidFill>
                <a:effectLst/>
                <a:latin typeface="PingFangSC-Regular" panose="020B0400000000000000" pitchFamily="34" charset="-122"/>
                <a:ea typeface="PingFangSC-Regular" panose="020B0400000000000000" pitchFamily="34" charset="-122"/>
              </a:rPr>
              <a:t>方法在</a:t>
            </a:r>
            <a:r>
              <a:rPr lang="en-US" altLang="zh-CN" b="0" i="0" dirty="0">
                <a:solidFill>
                  <a:srgbClr val="1D2129"/>
                </a:solidFill>
                <a:effectLst/>
                <a:latin typeface="PingFangSC-Regular" panose="020B0400000000000000" pitchFamily="34" charset="-122"/>
                <a:ea typeface="PingFangSC-Regular" panose="020B0400000000000000" pitchFamily="34" charset="-122"/>
              </a:rPr>
              <a:t>pretrained code </a:t>
            </a:r>
            <a:r>
              <a:rPr lang="zh-CN" altLang="en-US" b="0" i="0" dirty="0">
                <a:solidFill>
                  <a:srgbClr val="1D2129"/>
                </a:solidFill>
                <a:effectLst/>
                <a:latin typeface="PingFangSC-Regular" panose="020B0400000000000000" pitchFamily="34" charset="-122"/>
                <a:ea typeface="PingFangSC-Regular" panose="020B0400000000000000" pitchFamily="34" charset="-122"/>
              </a:rPr>
              <a:t>上微调，对比监督学习的效果看到预训练语言模型的有效性，设计有效的</a:t>
            </a:r>
            <a:r>
              <a:rPr lang="en-US" altLang="zh-CN" dirty="0">
                <a:solidFill>
                  <a:srgbClr val="1D2129"/>
                </a:solidFill>
                <a:latin typeface="PingFangSC-Regular" panose="020B0400000000000000" pitchFamily="34" charset="-122"/>
                <a:ea typeface="PingFangSC-Regular" panose="020B0400000000000000" pitchFamily="34" charset="-122"/>
              </a:rPr>
              <a:t>inference</a:t>
            </a:r>
            <a:r>
              <a:rPr lang="zh-CN" altLang="en-US" b="0" i="0" dirty="0">
                <a:solidFill>
                  <a:srgbClr val="1D2129"/>
                </a:solidFill>
                <a:effectLst/>
                <a:latin typeface="PingFangSC-Regular" panose="020B0400000000000000" pitchFamily="34" charset="-122"/>
                <a:ea typeface="PingFangSC-Regular" panose="020B0400000000000000" pitchFamily="34" charset="-122"/>
              </a:rPr>
              <a:t>算法可能是将自然语言转换为实际应用中的代码的一种有前途的方法。</a:t>
            </a:r>
            <a:endParaRPr lang="zh-CN" altLang="en-US" dirty="0"/>
          </a:p>
        </p:txBody>
      </p:sp>
      <p:pic>
        <p:nvPicPr>
          <p:cNvPr id="7" name="图片 6" descr="文本&#10;&#10;描述已自动生成">
            <a:extLst>
              <a:ext uri="{FF2B5EF4-FFF2-40B4-BE49-F238E27FC236}">
                <a16:creationId xmlns:a16="http://schemas.microsoft.com/office/drawing/2014/main" id="{65804B22-393F-00DF-7E1C-15882A9EA8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9069" y="149461"/>
            <a:ext cx="4293044" cy="1317489"/>
          </a:xfrm>
          <a:prstGeom prst="rect">
            <a:avLst/>
          </a:prstGeom>
        </p:spPr>
      </p:pic>
    </p:spTree>
    <p:extLst>
      <p:ext uri="{BB962C8B-B14F-4D97-AF65-F5344CB8AC3E}">
        <p14:creationId xmlns:p14="http://schemas.microsoft.com/office/powerpoint/2010/main" val="4744627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pattFill prst="ltUpDiag">
          <a:fgClr>
            <a:schemeClr val="bg1"/>
          </a:fgClr>
          <a:bgClr>
            <a:srgbClr val="F6F6F6"/>
          </a:bgClr>
        </a:pattFill>
        <a:effectLst/>
      </p:bgPr>
    </p:bg>
    <p:spTree>
      <p:nvGrpSpPr>
        <p:cNvPr id="1" name=""/>
        <p:cNvGrpSpPr/>
        <p:nvPr/>
      </p:nvGrpSpPr>
      <p:grpSpPr>
        <a:xfrm>
          <a:off x="0" y="0"/>
          <a:ext cx="0" cy="0"/>
          <a:chOff x="0" y="0"/>
          <a:chExt cx="0" cy="0"/>
        </a:xfrm>
      </p:grpSpPr>
      <p:sp>
        <p:nvSpPr>
          <p:cNvPr id="31" name="任意多边形: 形状 30"/>
          <p:cNvSpPr/>
          <p:nvPr/>
        </p:nvSpPr>
        <p:spPr bwMode="auto">
          <a:xfrm>
            <a:off x="0" y="451377"/>
            <a:ext cx="2727157" cy="1147062"/>
          </a:xfrm>
          <a:custGeom>
            <a:avLst/>
            <a:gdLst>
              <a:gd name="connsiteX0" fmla="*/ 0 w 2727157"/>
              <a:gd name="connsiteY0" fmla="*/ 0 h 1147062"/>
              <a:gd name="connsiteX1" fmla="*/ 2727157 w 2727157"/>
              <a:gd name="connsiteY1" fmla="*/ 0 h 1147062"/>
              <a:gd name="connsiteX2" fmla="*/ 2039333 w 2727157"/>
              <a:gd name="connsiteY2" fmla="*/ 1147062 h 1147062"/>
              <a:gd name="connsiteX3" fmla="*/ 0 w 2727157"/>
              <a:gd name="connsiteY3" fmla="*/ 1147062 h 1147062"/>
            </a:gdLst>
            <a:ahLst/>
            <a:cxnLst>
              <a:cxn ang="0">
                <a:pos x="connsiteX0" y="connsiteY0"/>
              </a:cxn>
              <a:cxn ang="0">
                <a:pos x="connsiteX1" y="connsiteY1"/>
              </a:cxn>
              <a:cxn ang="0">
                <a:pos x="connsiteX2" y="connsiteY2"/>
              </a:cxn>
              <a:cxn ang="0">
                <a:pos x="connsiteX3" y="connsiteY3"/>
              </a:cxn>
            </a:cxnLst>
            <a:rect l="l" t="t" r="r" b="b"/>
            <a:pathLst>
              <a:path w="2727157" h="1147062">
                <a:moveTo>
                  <a:pt x="0" y="0"/>
                </a:moveTo>
                <a:lnTo>
                  <a:pt x="2727157" y="0"/>
                </a:lnTo>
                <a:lnTo>
                  <a:pt x="2039333" y="1147062"/>
                </a:lnTo>
                <a:lnTo>
                  <a:pt x="0" y="1147062"/>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32" name="直角三角形 31"/>
          <p:cNvSpPr/>
          <p:nvPr/>
        </p:nvSpPr>
        <p:spPr>
          <a:xfrm rot="16200000">
            <a:off x="5272213" y="-42488"/>
            <a:ext cx="6882063" cy="6967038"/>
          </a:xfrm>
          <a:prstGeom prst="rtTriangle">
            <a:avLst/>
          </a:prstGeom>
          <a:solidFill>
            <a:schemeClr val="accent5">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pic>
        <p:nvPicPr>
          <p:cNvPr id="61" name="01_Mobile.png"/>
          <p:cNvPicPr/>
          <p:nvPr/>
        </p:nvPicPr>
        <p:blipFill>
          <a:blip r:embed="rId3" cstate="screen"/>
          <a:stretch>
            <a:fillRect/>
          </a:stretch>
        </p:blipFill>
        <p:spPr>
          <a:xfrm>
            <a:off x="7185847" y="580277"/>
            <a:ext cx="3375071" cy="6300495"/>
          </a:xfrm>
          <a:prstGeom prst="rect">
            <a:avLst/>
          </a:prstGeom>
          <a:ln w="12700" cap="flat">
            <a:noFill/>
            <a:miter lim="400000"/>
            <a:headEnd/>
            <a:tailEnd/>
          </a:ln>
          <a:effectLst/>
        </p:spPr>
      </p:pic>
      <p:pic>
        <p:nvPicPr>
          <p:cNvPr id="63" name="图片 62"/>
          <p:cNvPicPr>
            <a:picLocks noChangeAspect="1"/>
          </p:cNvPicPr>
          <p:nvPr/>
        </p:nvPicPr>
        <p:blipFill rotWithShape="1">
          <a:blip r:embed="rId4" cstate="screen"/>
          <a:srcRect/>
          <a:stretch>
            <a:fillRect/>
          </a:stretch>
        </p:blipFill>
        <p:spPr>
          <a:xfrm>
            <a:off x="7679661" y="1163472"/>
            <a:ext cx="2386786" cy="4531056"/>
          </a:xfrm>
          <a:prstGeom prst="rect">
            <a:avLst/>
          </a:prstGeom>
        </p:spPr>
      </p:pic>
      <p:sp>
        <p:nvSpPr>
          <p:cNvPr id="2" name="矩形 1"/>
          <p:cNvSpPr/>
          <p:nvPr/>
        </p:nvSpPr>
        <p:spPr>
          <a:xfrm>
            <a:off x="1050125" y="3240103"/>
            <a:ext cx="4024160" cy="1014730"/>
          </a:xfrm>
          <a:prstGeom prst="rect">
            <a:avLst/>
          </a:prstGeom>
          <a:noFill/>
        </p:spPr>
        <p:txBody>
          <a:bodyPr wrap="square" rtlCol="0">
            <a:spAutoFit/>
          </a:bodyPr>
          <a:lstStyle/>
          <a:p>
            <a:r>
              <a:rPr lang="en-US" altLang="zh-CN" sz="6000" b="1" dirty="0">
                <a:solidFill>
                  <a:srgbClr val="3D3D3D"/>
                </a:solidFill>
                <a:latin typeface="微软雅黑" panose="020B0503020204020204" pitchFamily="34" charset="-122"/>
                <a:ea typeface="微软雅黑" panose="020B0503020204020204" pitchFamily="34" charset="-122"/>
              </a:rPr>
              <a:t>Thanks</a:t>
            </a:r>
            <a:endParaRPr lang="zh-CN" altLang="en-US" sz="6000" b="1" dirty="0">
              <a:solidFill>
                <a:srgbClr val="3D3D3D"/>
              </a:solidFill>
              <a:latin typeface="微软雅黑" panose="020B0503020204020204" pitchFamily="34" charset="-122"/>
              <a:ea typeface="微软雅黑" panose="020B0503020204020204" pitchFamily="34" charset="-122"/>
            </a:endParaRPr>
          </a:p>
        </p:txBody>
      </p:sp>
      <p:pic>
        <p:nvPicPr>
          <p:cNvPr id="2365" name="图片 2364"/>
          <p:cNvPicPr>
            <a:picLocks noChangeAspect="1"/>
          </p:cNvPicPr>
          <p:nvPr/>
        </p:nvPicPr>
        <p:blipFill>
          <a:blip r:embed="rId5"/>
          <a:stretch>
            <a:fillRect/>
          </a:stretch>
        </p:blipFill>
        <p:spPr>
          <a:xfrm>
            <a:off x="6189333" y="5158854"/>
            <a:ext cx="5044940" cy="1616495"/>
          </a:xfrm>
          <a:prstGeom prst="rect">
            <a:avLst/>
          </a:prstGeom>
        </p:spPr>
      </p:pic>
      <p:sp>
        <p:nvSpPr>
          <p:cNvPr id="33" name="直角三角形 32"/>
          <p:cNvSpPr/>
          <p:nvPr/>
        </p:nvSpPr>
        <p:spPr>
          <a:xfrm rot="16200000">
            <a:off x="10202837" y="4877614"/>
            <a:ext cx="1792313" cy="1792313"/>
          </a:xfrm>
          <a:prstGeom prst="rtTriangle">
            <a:avLst/>
          </a:prstGeom>
          <a:solidFill>
            <a:schemeClr val="accent2"/>
          </a:solidFill>
          <a:ln>
            <a:no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2366" name="矩形: 圆角 2365"/>
          <p:cNvSpPr/>
          <p:nvPr/>
        </p:nvSpPr>
        <p:spPr bwMode="auto">
          <a:xfrm>
            <a:off x="1788150" y="4304260"/>
            <a:ext cx="1992573" cy="406120"/>
          </a:xfrm>
          <a:prstGeom prst="roundRect">
            <a:avLst>
              <a:gd name="adj" fmla="val 50000"/>
            </a:avLst>
          </a:prstGeom>
          <a:solidFill>
            <a:schemeClr val="bg1"/>
          </a:solidFill>
          <a:ln w="635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72000" bIns="0" numCol="1" spcCol="0" rtlCol="0" fromWordArt="0" anchor="ctr" anchorCtr="0" forceAA="0" compatLnSpc="1">
            <a:no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3D3D3D"/>
                </a:solidFill>
                <a:effectLst/>
                <a:uLnTx/>
                <a:uFillTx/>
                <a:latin typeface="微软雅黑" panose="020B0503020204020204" pitchFamily="34" charset="-122"/>
                <a:ea typeface="微软雅黑" panose="020B0503020204020204" pitchFamily="34" charset="-122"/>
                <a:cs typeface="+mn-cs"/>
              </a:rPr>
              <a:t>2023</a:t>
            </a:r>
            <a:r>
              <a:rPr kumimoji="0" lang="zh-CN" altLang="en-US" sz="1800" b="0" i="0" u="none" strike="noStrike" kern="1200" cap="none" spc="0" normalizeH="0" baseline="0" noProof="0" dirty="0">
                <a:ln>
                  <a:noFill/>
                </a:ln>
                <a:solidFill>
                  <a:srgbClr val="3D3D3D"/>
                </a:solidFill>
                <a:effectLst/>
                <a:uLnTx/>
                <a:uFillTx/>
                <a:latin typeface="微软雅黑" panose="020B0503020204020204" pitchFamily="34" charset="-122"/>
                <a:ea typeface="微软雅黑" panose="020B0503020204020204" pitchFamily="34" charset="-122"/>
                <a:cs typeface="+mn-cs"/>
              </a:rPr>
              <a:t>年</a:t>
            </a:r>
            <a:r>
              <a:rPr lang="en-US" altLang="zh-CN" dirty="0">
                <a:solidFill>
                  <a:srgbClr val="3D3D3D"/>
                </a:solidFill>
                <a:latin typeface="微软雅黑" panose="020B0503020204020204" pitchFamily="34" charset="-122"/>
                <a:ea typeface="微软雅黑" panose="020B0503020204020204" pitchFamily="34" charset="-122"/>
              </a:rPr>
              <a:t>5</a:t>
            </a:r>
            <a:r>
              <a:rPr kumimoji="0" lang="zh-CN" altLang="en-US" sz="1800" b="0" i="0" u="none" strike="noStrike" kern="1200" cap="none" spc="0" normalizeH="0" baseline="0" noProof="0" dirty="0">
                <a:ln>
                  <a:noFill/>
                </a:ln>
                <a:solidFill>
                  <a:srgbClr val="3D3D3D"/>
                </a:solidFill>
                <a:effectLst/>
                <a:uLnTx/>
                <a:uFillTx/>
                <a:latin typeface="微软雅黑" panose="020B0503020204020204" pitchFamily="34" charset="-122"/>
                <a:ea typeface="微软雅黑" panose="020B0503020204020204" pitchFamily="34" charset="-122"/>
                <a:cs typeface="+mn-cs"/>
              </a:rPr>
              <a:t>月</a:t>
            </a:r>
          </a:p>
        </p:txBody>
      </p:sp>
      <p:sp>
        <p:nvSpPr>
          <p:cNvPr id="2367" name="矩形: 圆角 2366"/>
          <p:cNvSpPr/>
          <p:nvPr/>
        </p:nvSpPr>
        <p:spPr bwMode="auto">
          <a:xfrm>
            <a:off x="1109231" y="4304260"/>
            <a:ext cx="1336811" cy="418526"/>
          </a:xfrm>
          <a:prstGeom prst="roundRect">
            <a:avLst>
              <a:gd name="adj" fmla="val 50000"/>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r>
              <a:rPr lang="zh-CN" altLang="en-US" sz="2000">
                <a:solidFill>
                  <a:schemeClr val="bg1"/>
                </a:solidFill>
                <a:latin typeface="+mj-ea"/>
                <a:ea typeface="+mj-ea"/>
              </a:rPr>
              <a:t>兰孟烨</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C797F6-30E5-E8CB-24BF-D2BD6889A814}"/>
              </a:ext>
            </a:extLst>
          </p:cNvPr>
          <p:cNvSpPr txBox="1"/>
          <p:nvPr/>
        </p:nvSpPr>
        <p:spPr>
          <a:xfrm>
            <a:off x="1273845" y="908720"/>
            <a:ext cx="9145016" cy="923330"/>
          </a:xfrm>
          <a:prstGeom prst="rect">
            <a:avLst/>
          </a:prstGeom>
          <a:noFill/>
        </p:spPr>
        <p:txBody>
          <a:bodyPr wrap="square" rtlCol="0">
            <a:spAutoFit/>
          </a:bodyPr>
          <a:lstStyle/>
          <a:p>
            <a:pPr algn="l"/>
            <a:r>
              <a:rPr kumimoji="1" lang="zh-CN" altLang="en-US" b="1" dirty="0"/>
              <a:t>极大似然估计和最大后验概率：</a:t>
            </a:r>
            <a:endParaRPr kumimoji="1" lang="en-US" altLang="zh-CN" b="1" dirty="0"/>
          </a:p>
          <a:p>
            <a:pPr algn="l"/>
            <a:r>
              <a:rPr kumimoji="1" lang="zh-CN" altLang="en-US" dirty="0"/>
              <a:t>最大后验概率：一个是基于完成的输入和输出</a:t>
            </a:r>
            <a:endParaRPr kumimoji="1" lang="en-US" altLang="zh-CN" dirty="0"/>
          </a:p>
          <a:p>
            <a:pPr algn="l"/>
            <a:r>
              <a:rPr kumimoji="1" lang="zh-CN" altLang="en-US" dirty="0"/>
              <a:t>极大似然估计：一个</a:t>
            </a:r>
            <a:r>
              <a:rPr kumimoji="1" lang="en-US" altLang="zh-CN" dirty="0"/>
              <a:t>token </a:t>
            </a:r>
            <a:r>
              <a:rPr kumimoji="1" lang="zh-CN" altLang="en-US" dirty="0"/>
              <a:t>一个</a:t>
            </a:r>
            <a:r>
              <a:rPr kumimoji="1" lang="en-US" altLang="zh-CN" dirty="0"/>
              <a:t>token</a:t>
            </a:r>
            <a:endParaRPr kumimoji="1" lang="zh-CN" altLang="en-US" dirty="0"/>
          </a:p>
        </p:txBody>
      </p:sp>
    </p:spTree>
    <p:extLst>
      <p:ext uri="{BB962C8B-B14F-4D97-AF65-F5344CB8AC3E}">
        <p14:creationId xmlns:p14="http://schemas.microsoft.com/office/powerpoint/2010/main" val="3123976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图片 3" descr="文本&#10;&#10;描述已自动生成">
            <a:extLst>
              <a:ext uri="{FF2B5EF4-FFF2-40B4-BE49-F238E27FC236}">
                <a16:creationId xmlns:a16="http://schemas.microsoft.com/office/drawing/2014/main" id="{558804C5-6F68-3A70-4E52-FA8C25087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89" y="1628800"/>
            <a:ext cx="10007783" cy="3168351"/>
          </a:xfrm>
          <a:prstGeom prst="rect">
            <a:avLst/>
          </a:prstGeom>
        </p:spPr>
      </p:pic>
    </p:spTree>
    <p:extLst>
      <p:ext uri="{BB962C8B-B14F-4D97-AF65-F5344CB8AC3E}">
        <p14:creationId xmlns:p14="http://schemas.microsoft.com/office/powerpoint/2010/main" val="1964522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8341" y="126857"/>
            <a:ext cx="7529331" cy="583565"/>
          </a:xfrm>
          <a:prstGeom prst="rect">
            <a:avLst/>
          </a:prstGeom>
        </p:spPr>
        <p:txBody>
          <a:bodyPr wrap="square">
            <a:spAutoFit/>
          </a:bodyPr>
          <a:lstStyle/>
          <a:p>
            <a:pPr marL="0" marR="0">
              <a:spcBef>
                <a:spcPts val="0"/>
              </a:spcBef>
              <a:spcAft>
                <a:spcPts val="0"/>
              </a:spcAft>
            </a:pPr>
            <a:r>
              <a:rPr lang="zh-CN" altLang="en-US" sz="3200" kern="100" dirty="0">
                <a:latin typeface="+mj-ea"/>
                <a:ea typeface="+mj-ea"/>
                <a:cs typeface="Times New Roman" panose="02020603050405020304" pitchFamily="18" charset="0"/>
              </a:rPr>
              <a:t>背景</a:t>
            </a:r>
          </a:p>
        </p:txBody>
      </p:sp>
      <p:sp>
        <p:nvSpPr>
          <p:cNvPr id="2" name="矩形 1"/>
          <p:cNvSpPr/>
          <p:nvPr/>
        </p:nvSpPr>
        <p:spPr bwMode="auto">
          <a:xfrm>
            <a:off x="140699" y="149461"/>
            <a:ext cx="160091" cy="488213"/>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j-ea"/>
              <a:ea typeface="+mj-ea"/>
            </a:endParaRPr>
          </a:p>
        </p:txBody>
      </p:sp>
      <p:sp>
        <p:nvSpPr>
          <p:cNvPr id="19" name="矩形: 圆角 18"/>
          <p:cNvSpPr/>
          <p:nvPr/>
        </p:nvSpPr>
        <p:spPr bwMode="auto">
          <a:xfrm>
            <a:off x="6612825" y="-533303"/>
            <a:ext cx="377631" cy="377631"/>
          </a:xfrm>
          <a:prstGeom prst="roundRect">
            <a:avLst>
              <a:gd name="adj" fmla="val 7214"/>
            </a:avLst>
          </a:prstGeom>
          <a:gradFill>
            <a:gsLst>
              <a:gs pos="50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0" name="矩形: 圆角 19"/>
          <p:cNvSpPr/>
          <p:nvPr/>
        </p:nvSpPr>
        <p:spPr bwMode="auto">
          <a:xfrm>
            <a:off x="7053061"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1" name="矩形: 圆角 20"/>
          <p:cNvSpPr/>
          <p:nvPr/>
        </p:nvSpPr>
        <p:spPr bwMode="auto">
          <a:xfrm>
            <a:off x="749329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2" name="矩形: 圆角 21"/>
          <p:cNvSpPr/>
          <p:nvPr/>
        </p:nvSpPr>
        <p:spPr bwMode="auto">
          <a:xfrm>
            <a:off x="7940105"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3" name="矩形: 圆角 22"/>
          <p:cNvSpPr/>
          <p:nvPr/>
        </p:nvSpPr>
        <p:spPr bwMode="auto">
          <a:xfrm>
            <a:off x="8380341"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4" name="矩形: 圆角 23"/>
          <p:cNvSpPr/>
          <p:nvPr/>
        </p:nvSpPr>
        <p:spPr bwMode="auto">
          <a:xfrm>
            <a:off x="4105116" y="-533303"/>
            <a:ext cx="377631" cy="377631"/>
          </a:xfrm>
          <a:prstGeom prst="roundRect">
            <a:avLst>
              <a:gd name="adj" fmla="val 7214"/>
            </a:avLst>
          </a:prstGeom>
          <a:solidFill>
            <a:schemeClr val="accent1"/>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5" name="矩形: 圆角 24"/>
          <p:cNvSpPr/>
          <p:nvPr/>
        </p:nvSpPr>
        <p:spPr bwMode="auto">
          <a:xfrm>
            <a:off x="4545352" y="-533303"/>
            <a:ext cx="377631" cy="377631"/>
          </a:xfrm>
          <a:prstGeom prst="roundRect">
            <a:avLst>
              <a:gd name="adj" fmla="val 7214"/>
            </a:avLst>
          </a:prstGeom>
          <a:solidFill>
            <a:schemeClr val="accent2"/>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6" name="矩形: 圆角 25"/>
          <p:cNvSpPr/>
          <p:nvPr/>
        </p:nvSpPr>
        <p:spPr bwMode="auto">
          <a:xfrm>
            <a:off x="4985589" y="-533303"/>
            <a:ext cx="377631" cy="377631"/>
          </a:xfrm>
          <a:prstGeom prst="roundRect">
            <a:avLst>
              <a:gd name="adj" fmla="val 7214"/>
            </a:avLst>
          </a:prstGeom>
          <a:solidFill>
            <a:schemeClr val="accent3"/>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7" name="矩形: 圆角 26"/>
          <p:cNvSpPr/>
          <p:nvPr/>
        </p:nvSpPr>
        <p:spPr bwMode="auto">
          <a:xfrm>
            <a:off x="5432396" y="-533303"/>
            <a:ext cx="377631" cy="377631"/>
          </a:xfrm>
          <a:prstGeom prst="roundRect">
            <a:avLst>
              <a:gd name="adj" fmla="val 7214"/>
            </a:avLst>
          </a:prstGeom>
          <a:solidFill>
            <a:schemeClr val="accent4"/>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8" name="矩形: 圆角 27"/>
          <p:cNvSpPr/>
          <p:nvPr/>
        </p:nvSpPr>
        <p:spPr bwMode="auto">
          <a:xfrm>
            <a:off x="5872633" y="-533303"/>
            <a:ext cx="377631" cy="377631"/>
          </a:xfrm>
          <a:prstGeom prst="roundRect">
            <a:avLst>
              <a:gd name="adj" fmla="val 7214"/>
            </a:avLst>
          </a:prstGeom>
          <a:solidFill>
            <a:schemeClr val="accent6"/>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9" name="矩形: 圆角 28"/>
          <p:cNvSpPr/>
          <p:nvPr/>
        </p:nvSpPr>
        <p:spPr bwMode="auto">
          <a:xfrm>
            <a:off x="884331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0" name="矩形: 圆角 29"/>
          <p:cNvSpPr/>
          <p:nvPr/>
        </p:nvSpPr>
        <p:spPr bwMode="auto">
          <a:xfrm>
            <a:off x="9597445" y="-533303"/>
            <a:ext cx="377631" cy="377631"/>
          </a:xfrm>
          <a:prstGeom prst="roundRect">
            <a:avLst>
              <a:gd name="adj" fmla="val 7214"/>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1" name="矩形: 圆角 30"/>
          <p:cNvSpPr/>
          <p:nvPr/>
        </p:nvSpPr>
        <p:spPr bwMode="auto">
          <a:xfrm>
            <a:off x="10037682"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2" name="矩形: 圆角 31"/>
          <p:cNvSpPr/>
          <p:nvPr/>
        </p:nvSpPr>
        <p:spPr bwMode="auto">
          <a:xfrm>
            <a:off x="1047791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3" name="矩形: 圆角 32"/>
          <p:cNvSpPr/>
          <p:nvPr/>
        </p:nvSpPr>
        <p:spPr bwMode="auto">
          <a:xfrm>
            <a:off x="10924726"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4" name="矩形: 圆角 33"/>
          <p:cNvSpPr/>
          <p:nvPr/>
        </p:nvSpPr>
        <p:spPr bwMode="auto">
          <a:xfrm>
            <a:off x="11364962"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5" name="矩形: 圆角 34"/>
          <p:cNvSpPr/>
          <p:nvPr/>
        </p:nvSpPr>
        <p:spPr bwMode="auto">
          <a:xfrm>
            <a:off x="1182793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6" name="文本框 5">
            <a:extLst>
              <a:ext uri="{FF2B5EF4-FFF2-40B4-BE49-F238E27FC236}">
                <a16:creationId xmlns:a16="http://schemas.microsoft.com/office/drawing/2014/main" id="{E602A85E-0BEE-C74B-1881-3A0D47F878C5}"/>
              </a:ext>
            </a:extLst>
          </p:cNvPr>
          <p:cNvSpPr txBox="1"/>
          <p:nvPr/>
        </p:nvSpPr>
        <p:spPr>
          <a:xfrm>
            <a:off x="394974" y="1790877"/>
            <a:ext cx="8151679" cy="1701748"/>
          </a:xfrm>
          <a:prstGeom prst="rect">
            <a:avLst/>
          </a:prstGeom>
          <a:noFill/>
        </p:spPr>
        <p:txBody>
          <a:bodyPr wrap="square">
            <a:spAutoFit/>
          </a:bodyPr>
          <a:lstStyle/>
          <a:p>
            <a:pPr>
              <a:lnSpc>
                <a:spcPct val="150000"/>
              </a:lnSpc>
            </a:pPr>
            <a:r>
              <a:rPr lang="zh-CN" altLang="en-US" b="1" dirty="0">
                <a:solidFill>
                  <a:srgbClr val="000E28"/>
                </a:solidFill>
                <a:latin typeface="TimesNewRomanPS-BoldMT"/>
              </a:rPr>
              <a:t>在大型程序语料库上预训练的代码生成模型，在将自然语言翻译成代码方面显示出巨大的成功。虽然这些模型在训练期间没有明确纳入程序语义（即执行结果），但它们能够为许多问题产生正确的解决方案。然而，为每个问题从生成的集合中选择一个单一的正确程序仍然具有挑战性。</a:t>
            </a:r>
          </a:p>
        </p:txBody>
      </p:sp>
    </p:spTree>
    <p:extLst>
      <p:ext uri="{BB962C8B-B14F-4D97-AF65-F5344CB8AC3E}">
        <p14:creationId xmlns:p14="http://schemas.microsoft.com/office/powerpoint/2010/main" val="263009156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8341" y="126857"/>
            <a:ext cx="7529331" cy="583565"/>
          </a:xfrm>
          <a:prstGeom prst="rect">
            <a:avLst/>
          </a:prstGeom>
        </p:spPr>
        <p:txBody>
          <a:bodyPr wrap="square">
            <a:spAutoFit/>
          </a:bodyPr>
          <a:lstStyle/>
          <a:p>
            <a:pPr marL="0" marR="0">
              <a:spcBef>
                <a:spcPts val="0"/>
              </a:spcBef>
              <a:spcAft>
                <a:spcPts val="0"/>
              </a:spcAft>
            </a:pPr>
            <a:r>
              <a:rPr lang="zh-CN" altLang="en-US" sz="3200" kern="100" dirty="0">
                <a:latin typeface="+mj-ea"/>
                <a:ea typeface="+mj-ea"/>
                <a:cs typeface="Times New Roman" panose="02020603050405020304" pitchFamily="18" charset="0"/>
              </a:rPr>
              <a:t>摘要</a:t>
            </a:r>
          </a:p>
        </p:txBody>
      </p:sp>
      <p:sp>
        <p:nvSpPr>
          <p:cNvPr id="2" name="矩形 1"/>
          <p:cNvSpPr/>
          <p:nvPr/>
        </p:nvSpPr>
        <p:spPr bwMode="auto">
          <a:xfrm>
            <a:off x="140699" y="149461"/>
            <a:ext cx="160091" cy="488213"/>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j-ea"/>
              <a:ea typeface="+mj-ea"/>
            </a:endParaRPr>
          </a:p>
        </p:txBody>
      </p:sp>
      <p:sp>
        <p:nvSpPr>
          <p:cNvPr id="19" name="矩形: 圆角 18"/>
          <p:cNvSpPr/>
          <p:nvPr/>
        </p:nvSpPr>
        <p:spPr bwMode="auto">
          <a:xfrm>
            <a:off x="6612825" y="-533303"/>
            <a:ext cx="377631" cy="377631"/>
          </a:xfrm>
          <a:prstGeom prst="roundRect">
            <a:avLst>
              <a:gd name="adj" fmla="val 7214"/>
            </a:avLst>
          </a:prstGeom>
          <a:gradFill>
            <a:gsLst>
              <a:gs pos="50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0" name="矩形: 圆角 19"/>
          <p:cNvSpPr/>
          <p:nvPr/>
        </p:nvSpPr>
        <p:spPr bwMode="auto">
          <a:xfrm>
            <a:off x="7053061"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1" name="矩形: 圆角 20"/>
          <p:cNvSpPr/>
          <p:nvPr/>
        </p:nvSpPr>
        <p:spPr bwMode="auto">
          <a:xfrm>
            <a:off x="749329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2" name="矩形: 圆角 21"/>
          <p:cNvSpPr/>
          <p:nvPr/>
        </p:nvSpPr>
        <p:spPr bwMode="auto">
          <a:xfrm>
            <a:off x="7940105"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3" name="矩形: 圆角 22"/>
          <p:cNvSpPr/>
          <p:nvPr/>
        </p:nvSpPr>
        <p:spPr bwMode="auto">
          <a:xfrm>
            <a:off x="8380341"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4" name="矩形: 圆角 23"/>
          <p:cNvSpPr/>
          <p:nvPr/>
        </p:nvSpPr>
        <p:spPr bwMode="auto">
          <a:xfrm>
            <a:off x="4105116" y="-533303"/>
            <a:ext cx="377631" cy="377631"/>
          </a:xfrm>
          <a:prstGeom prst="roundRect">
            <a:avLst>
              <a:gd name="adj" fmla="val 7214"/>
            </a:avLst>
          </a:prstGeom>
          <a:solidFill>
            <a:schemeClr val="accent1"/>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5" name="矩形: 圆角 24"/>
          <p:cNvSpPr/>
          <p:nvPr/>
        </p:nvSpPr>
        <p:spPr bwMode="auto">
          <a:xfrm>
            <a:off x="4545352" y="-533303"/>
            <a:ext cx="377631" cy="377631"/>
          </a:xfrm>
          <a:prstGeom prst="roundRect">
            <a:avLst>
              <a:gd name="adj" fmla="val 7214"/>
            </a:avLst>
          </a:prstGeom>
          <a:solidFill>
            <a:schemeClr val="accent2"/>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6" name="矩形: 圆角 25"/>
          <p:cNvSpPr/>
          <p:nvPr/>
        </p:nvSpPr>
        <p:spPr bwMode="auto">
          <a:xfrm>
            <a:off x="4985589" y="-533303"/>
            <a:ext cx="377631" cy="377631"/>
          </a:xfrm>
          <a:prstGeom prst="roundRect">
            <a:avLst>
              <a:gd name="adj" fmla="val 7214"/>
            </a:avLst>
          </a:prstGeom>
          <a:solidFill>
            <a:schemeClr val="accent3"/>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7" name="矩形: 圆角 26"/>
          <p:cNvSpPr/>
          <p:nvPr/>
        </p:nvSpPr>
        <p:spPr bwMode="auto">
          <a:xfrm>
            <a:off x="5432396" y="-533303"/>
            <a:ext cx="377631" cy="377631"/>
          </a:xfrm>
          <a:prstGeom prst="roundRect">
            <a:avLst>
              <a:gd name="adj" fmla="val 7214"/>
            </a:avLst>
          </a:prstGeom>
          <a:solidFill>
            <a:schemeClr val="accent4"/>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8" name="矩形: 圆角 27"/>
          <p:cNvSpPr/>
          <p:nvPr/>
        </p:nvSpPr>
        <p:spPr bwMode="auto">
          <a:xfrm>
            <a:off x="5872633" y="-533303"/>
            <a:ext cx="377631" cy="377631"/>
          </a:xfrm>
          <a:prstGeom prst="roundRect">
            <a:avLst>
              <a:gd name="adj" fmla="val 7214"/>
            </a:avLst>
          </a:prstGeom>
          <a:solidFill>
            <a:schemeClr val="accent6"/>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9" name="矩形: 圆角 28"/>
          <p:cNvSpPr/>
          <p:nvPr/>
        </p:nvSpPr>
        <p:spPr bwMode="auto">
          <a:xfrm>
            <a:off x="884331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0" name="矩形: 圆角 29"/>
          <p:cNvSpPr/>
          <p:nvPr/>
        </p:nvSpPr>
        <p:spPr bwMode="auto">
          <a:xfrm>
            <a:off x="9597445" y="-533303"/>
            <a:ext cx="377631" cy="377631"/>
          </a:xfrm>
          <a:prstGeom prst="roundRect">
            <a:avLst>
              <a:gd name="adj" fmla="val 7214"/>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1" name="矩形: 圆角 30"/>
          <p:cNvSpPr/>
          <p:nvPr/>
        </p:nvSpPr>
        <p:spPr bwMode="auto">
          <a:xfrm>
            <a:off x="10037682"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2" name="矩形: 圆角 31"/>
          <p:cNvSpPr/>
          <p:nvPr/>
        </p:nvSpPr>
        <p:spPr bwMode="auto">
          <a:xfrm>
            <a:off x="1047791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3" name="矩形: 圆角 32"/>
          <p:cNvSpPr/>
          <p:nvPr/>
        </p:nvSpPr>
        <p:spPr bwMode="auto">
          <a:xfrm>
            <a:off x="10924726"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4" name="矩形: 圆角 33"/>
          <p:cNvSpPr/>
          <p:nvPr/>
        </p:nvSpPr>
        <p:spPr bwMode="auto">
          <a:xfrm>
            <a:off x="11364962"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5" name="矩形: 圆角 34"/>
          <p:cNvSpPr/>
          <p:nvPr/>
        </p:nvSpPr>
        <p:spPr bwMode="auto">
          <a:xfrm>
            <a:off x="1182793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4" name="文本框 3">
            <a:extLst>
              <a:ext uri="{FF2B5EF4-FFF2-40B4-BE49-F238E27FC236}">
                <a16:creationId xmlns:a16="http://schemas.microsoft.com/office/drawing/2014/main" id="{ECEA0B1F-8E72-42FD-EDC3-84FC5E73DDFB}"/>
              </a:ext>
            </a:extLst>
          </p:cNvPr>
          <p:cNvSpPr txBox="1"/>
          <p:nvPr/>
        </p:nvSpPr>
        <p:spPr>
          <a:xfrm>
            <a:off x="377245" y="1484784"/>
            <a:ext cx="4433895" cy="2948243"/>
          </a:xfrm>
          <a:prstGeom prst="rect">
            <a:avLst/>
          </a:prstGeom>
          <a:noFill/>
        </p:spPr>
        <p:txBody>
          <a:bodyPr wrap="square" rtlCol="0">
            <a:spAutoFit/>
          </a:bodyPr>
          <a:lstStyle/>
          <a:p>
            <a:pPr>
              <a:lnSpc>
                <a:spcPct val="150000"/>
              </a:lnSpc>
            </a:pPr>
            <a:r>
              <a:rPr lang="en" altLang="zh-CN" b="1" dirty="0">
                <a:solidFill>
                  <a:srgbClr val="000E28"/>
                </a:solidFill>
                <a:latin typeface="TimesNewRomanPS-BoldMT"/>
              </a:rPr>
              <a:t>MBR-EXEC </a:t>
            </a:r>
            <a:r>
              <a:rPr lang="zh-CN" altLang="en-US" b="1" dirty="0">
                <a:solidFill>
                  <a:srgbClr val="000E28"/>
                </a:solidFill>
                <a:latin typeface="TimesNewRomanPS-BoldMT"/>
              </a:rPr>
              <a:t>在</a:t>
            </a:r>
            <a:r>
              <a:rPr lang="zh-CN" altLang="en-US" b="1" i="1" dirty="0">
                <a:solidFill>
                  <a:srgbClr val="000E28"/>
                </a:solidFill>
                <a:latin typeface="TimesNewRomanPS-BoldMT"/>
              </a:rPr>
              <a:t>所有未意识到执行方法的选择方法</a:t>
            </a:r>
            <a:r>
              <a:rPr lang="zh-CN" altLang="en-US" b="1" dirty="0">
                <a:solidFill>
                  <a:srgbClr val="000E28"/>
                </a:solidFill>
                <a:latin typeface="TimesNewRomanPS-BoldMT"/>
              </a:rPr>
              <a:t>中持续得到改善，这表明它是自然语言到代码翻译的有效方法</a:t>
            </a:r>
            <a:endParaRPr lang="en-US" altLang="zh-CN" b="1" dirty="0">
              <a:solidFill>
                <a:srgbClr val="000E28"/>
              </a:solidFill>
              <a:latin typeface="TimesNewRomanPS-BoldMT"/>
            </a:endParaRPr>
          </a:p>
          <a:p>
            <a:pPr>
              <a:lnSpc>
                <a:spcPct val="150000"/>
              </a:lnSpc>
            </a:pPr>
            <a:r>
              <a:rPr lang="zh-CN" altLang="en-US" b="1" dirty="0">
                <a:solidFill>
                  <a:srgbClr val="000E28"/>
                </a:solidFill>
                <a:latin typeface="TimesNewRomanPS-BoldMT"/>
              </a:rPr>
              <a:t>结论：，我们在少量的测试输入上执行每个程序，以</a:t>
            </a:r>
            <a:r>
              <a:rPr lang="zh-CN" altLang="en-US" b="1" dirty="0">
                <a:solidFill>
                  <a:srgbClr val="FF0000"/>
                </a:solidFill>
                <a:latin typeface="TimesNewRomanPS-BoldMT"/>
              </a:rPr>
              <a:t>接近语义上的等价性</a:t>
            </a:r>
            <a:r>
              <a:rPr lang="zh-CN" altLang="en-US" b="1" dirty="0">
                <a:solidFill>
                  <a:srgbClr val="000E28"/>
                </a:solidFill>
                <a:latin typeface="TimesNewRomanPS-BoldMT"/>
              </a:rPr>
              <a:t>。在整个数据集中，执行或模拟执行明显优于不涉及程序语义的方法。</a:t>
            </a:r>
            <a:endParaRPr lang="en-US" altLang="zh-CN" b="1" dirty="0">
              <a:solidFill>
                <a:srgbClr val="000E28"/>
              </a:solidFill>
              <a:latin typeface="TimesNewRomanPS-BoldMT"/>
            </a:endParaRPr>
          </a:p>
        </p:txBody>
      </p:sp>
      <p:pic>
        <p:nvPicPr>
          <p:cNvPr id="3" name="图片 2" descr="图表, 折线图&#10;&#10;描述已自动生成">
            <a:extLst>
              <a:ext uri="{FF2B5EF4-FFF2-40B4-BE49-F238E27FC236}">
                <a16:creationId xmlns:a16="http://schemas.microsoft.com/office/drawing/2014/main" id="{13ADF700-9E97-88CD-BAFC-6A5FEAA66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5237" y="1229494"/>
            <a:ext cx="6362700" cy="3975100"/>
          </a:xfrm>
          <a:prstGeom prst="rect">
            <a:avLst/>
          </a:prstGeom>
        </p:spPr>
      </p:pic>
      <p:sp>
        <p:nvSpPr>
          <p:cNvPr id="6" name="文本框 5">
            <a:extLst>
              <a:ext uri="{FF2B5EF4-FFF2-40B4-BE49-F238E27FC236}">
                <a16:creationId xmlns:a16="http://schemas.microsoft.com/office/drawing/2014/main" id="{04B3CE60-EB7A-9C8E-0518-B07D485E2D23}"/>
              </a:ext>
            </a:extLst>
          </p:cNvPr>
          <p:cNvSpPr txBox="1"/>
          <p:nvPr/>
        </p:nvSpPr>
        <p:spPr>
          <a:xfrm>
            <a:off x="5743972" y="5773007"/>
            <a:ext cx="6451076" cy="458074"/>
          </a:xfrm>
          <a:prstGeom prst="rect">
            <a:avLst/>
          </a:prstGeom>
          <a:noFill/>
        </p:spPr>
        <p:txBody>
          <a:bodyPr wrap="square" rtlCol="0">
            <a:spAutoFit/>
          </a:bodyPr>
          <a:lstStyle/>
          <a:p>
            <a:pPr algn="l">
              <a:lnSpc>
                <a:spcPct val="150000"/>
              </a:lnSpc>
            </a:pPr>
            <a:r>
              <a:rPr lang="en" altLang="zh-CN" b="1" i="0" u="none" strike="noStrike" dirty="0">
                <a:solidFill>
                  <a:srgbClr val="000E28"/>
                </a:solidFill>
                <a:effectLst/>
                <a:latin typeface="TimesNewRomanPS-BoldMT"/>
              </a:rPr>
              <a:t>Evaluating Large Language Models Trained on Code</a:t>
            </a:r>
          </a:p>
        </p:txBody>
      </p:sp>
      <p:sp>
        <p:nvSpPr>
          <p:cNvPr id="7" name="文本框 6">
            <a:extLst>
              <a:ext uri="{FF2B5EF4-FFF2-40B4-BE49-F238E27FC236}">
                <a16:creationId xmlns:a16="http://schemas.microsoft.com/office/drawing/2014/main" id="{676D81CC-0E98-7828-2913-B27070A76773}"/>
              </a:ext>
            </a:extLst>
          </p:cNvPr>
          <p:cNvSpPr txBox="1"/>
          <p:nvPr/>
        </p:nvSpPr>
        <p:spPr>
          <a:xfrm>
            <a:off x="8062228" y="5287639"/>
            <a:ext cx="2212617" cy="369332"/>
          </a:xfrm>
          <a:prstGeom prst="rect">
            <a:avLst/>
          </a:prstGeom>
          <a:noFill/>
        </p:spPr>
        <p:txBody>
          <a:bodyPr wrap="square">
            <a:spAutoFit/>
          </a:bodyPr>
          <a:lstStyle/>
          <a:p>
            <a:r>
              <a:rPr lang="zh-CN" altLang="en-US" b="1" dirty="0"/>
              <a:t>HumanEval数据集</a:t>
            </a:r>
          </a:p>
        </p:txBody>
      </p:sp>
    </p:spTree>
    <p:extLst>
      <p:ext uri="{BB962C8B-B14F-4D97-AF65-F5344CB8AC3E}">
        <p14:creationId xmlns:p14="http://schemas.microsoft.com/office/powerpoint/2010/main" val="275881422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8341" y="126857"/>
            <a:ext cx="7529331" cy="583565"/>
          </a:xfrm>
          <a:prstGeom prst="rect">
            <a:avLst/>
          </a:prstGeom>
        </p:spPr>
        <p:txBody>
          <a:bodyPr wrap="square">
            <a:spAutoFit/>
          </a:bodyPr>
          <a:lstStyle/>
          <a:p>
            <a:pPr marL="0" marR="0">
              <a:spcBef>
                <a:spcPts val="0"/>
              </a:spcBef>
              <a:spcAft>
                <a:spcPts val="0"/>
              </a:spcAft>
            </a:pPr>
            <a:r>
              <a:rPr lang="zh-CN" altLang="en-US" sz="3200" kern="100" dirty="0">
                <a:latin typeface="+mj-ea"/>
                <a:ea typeface="+mj-ea"/>
                <a:cs typeface="Times New Roman" panose="02020603050405020304" pitchFamily="18" charset="0"/>
              </a:rPr>
              <a:t>方法概述</a:t>
            </a:r>
          </a:p>
        </p:txBody>
      </p:sp>
      <p:sp>
        <p:nvSpPr>
          <p:cNvPr id="2" name="矩形 1"/>
          <p:cNvSpPr/>
          <p:nvPr/>
        </p:nvSpPr>
        <p:spPr bwMode="auto">
          <a:xfrm>
            <a:off x="140699" y="149461"/>
            <a:ext cx="160091" cy="488213"/>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j-ea"/>
              <a:ea typeface="+mj-ea"/>
            </a:endParaRPr>
          </a:p>
        </p:txBody>
      </p:sp>
      <p:sp>
        <p:nvSpPr>
          <p:cNvPr id="19" name="矩形: 圆角 18"/>
          <p:cNvSpPr/>
          <p:nvPr/>
        </p:nvSpPr>
        <p:spPr bwMode="auto">
          <a:xfrm>
            <a:off x="6612825" y="-533303"/>
            <a:ext cx="377631" cy="377631"/>
          </a:xfrm>
          <a:prstGeom prst="roundRect">
            <a:avLst>
              <a:gd name="adj" fmla="val 7214"/>
            </a:avLst>
          </a:prstGeom>
          <a:gradFill>
            <a:gsLst>
              <a:gs pos="50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0" name="矩形: 圆角 19"/>
          <p:cNvSpPr/>
          <p:nvPr/>
        </p:nvSpPr>
        <p:spPr bwMode="auto">
          <a:xfrm>
            <a:off x="7053061"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1" name="矩形: 圆角 20"/>
          <p:cNvSpPr/>
          <p:nvPr/>
        </p:nvSpPr>
        <p:spPr bwMode="auto">
          <a:xfrm>
            <a:off x="749329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2" name="矩形: 圆角 21"/>
          <p:cNvSpPr/>
          <p:nvPr/>
        </p:nvSpPr>
        <p:spPr bwMode="auto">
          <a:xfrm>
            <a:off x="7940105"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3" name="矩形: 圆角 22"/>
          <p:cNvSpPr/>
          <p:nvPr/>
        </p:nvSpPr>
        <p:spPr bwMode="auto">
          <a:xfrm>
            <a:off x="8380341"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4" name="矩形: 圆角 23"/>
          <p:cNvSpPr/>
          <p:nvPr/>
        </p:nvSpPr>
        <p:spPr bwMode="auto">
          <a:xfrm>
            <a:off x="4105116" y="-533303"/>
            <a:ext cx="377631" cy="377631"/>
          </a:xfrm>
          <a:prstGeom prst="roundRect">
            <a:avLst>
              <a:gd name="adj" fmla="val 7214"/>
            </a:avLst>
          </a:prstGeom>
          <a:solidFill>
            <a:schemeClr val="accent1"/>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5" name="矩形: 圆角 24"/>
          <p:cNvSpPr/>
          <p:nvPr/>
        </p:nvSpPr>
        <p:spPr bwMode="auto">
          <a:xfrm>
            <a:off x="4545352" y="-533303"/>
            <a:ext cx="377631" cy="377631"/>
          </a:xfrm>
          <a:prstGeom prst="roundRect">
            <a:avLst>
              <a:gd name="adj" fmla="val 7214"/>
            </a:avLst>
          </a:prstGeom>
          <a:solidFill>
            <a:schemeClr val="accent2"/>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6" name="矩形: 圆角 25"/>
          <p:cNvSpPr/>
          <p:nvPr/>
        </p:nvSpPr>
        <p:spPr bwMode="auto">
          <a:xfrm>
            <a:off x="4985589" y="-533303"/>
            <a:ext cx="377631" cy="377631"/>
          </a:xfrm>
          <a:prstGeom prst="roundRect">
            <a:avLst>
              <a:gd name="adj" fmla="val 7214"/>
            </a:avLst>
          </a:prstGeom>
          <a:solidFill>
            <a:schemeClr val="accent3"/>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7" name="矩形: 圆角 26"/>
          <p:cNvSpPr/>
          <p:nvPr/>
        </p:nvSpPr>
        <p:spPr bwMode="auto">
          <a:xfrm>
            <a:off x="5432396" y="-533303"/>
            <a:ext cx="377631" cy="377631"/>
          </a:xfrm>
          <a:prstGeom prst="roundRect">
            <a:avLst>
              <a:gd name="adj" fmla="val 7214"/>
            </a:avLst>
          </a:prstGeom>
          <a:solidFill>
            <a:schemeClr val="accent4"/>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8" name="矩形: 圆角 27"/>
          <p:cNvSpPr/>
          <p:nvPr/>
        </p:nvSpPr>
        <p:spPr bwMode="auto">
          <a:xfrm>
            <a:off x="5872633" y="-533303"/>
            <a:ext cx="377631" cy="377631"/>
          </a:xfrm>
          <a:prstGeom prst="roundRect">
            <a:avLst>
              <a:gd name="adj" fmla="val 7214"/>
            </a:avLst>
          </a:prstGeom>
          <a:solidFill>
            <a:schemeClr val="accent6"/>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9" name="矩形: 圆角 28"/>
          <p:cNvSpPr/>
          <p:nvPr/>
        </p:nvSpPr>
        <p:spPr bwMode="auto">
          <a:xfrm>
            <a:off x="884331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0" name="矩形: 圆角 29"/>
          <p:cNvSpPr/>
          <p:nvPr/>
        </p:nvSpPr>
        <p:spPr bwMode="auto">
          <a:xfrm>
            <a:off x="9597445" y="-533303"/>
            <a:ext cx="377631" cy="377631"/>
          </a:xfrm>
          <a:prstGeom prst="roundRect">
            <a:avLst>
              <a:gd name="adj" fmla="val 7214"/>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1" name="矩形: 圆角 30"/>
          <p:cNvSpPr/>
          <p:nvPr/>
        </p:nvSpPr>
        <p:spPr bwMode="auto">
          <a:xfrm>
            <a:off x="10037682"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2" name="矩形: 圆角 31"/>
          <p:cNvSpPr/>
          <p:nvPr/>
        </p:nvSpPr>
        <p:spPr bwMode="auto">
          <a:xfrm>
            <a:off x="1047791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3" name="矩形: 圆角 32"/>
          <p:cNvSpPr/>
          <p:nvPr/>
        </p:nvSpPr>
        <p:spPr bwMode="auto">
          <a:xfrm>
            <a:off x="10924726"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4" name="矩形: 圆角 33"/>
          <p:cNvSpPr/>
          <p:nvPr/>
        </p:nvSpPr>
        <p:spPr bwMode="auto">
          <a:xfrm>
            <a:off x="11364962"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5" name="矩形: 圆角 34"/>
          <p:cNvSpPr/>
          <p:nvPr/>
        </p:nvSpPr>
        <p:spPr bwMode="auto">
          <a:xfrm>
            <a:off x="1182793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4" name="文本框 3">
            <a:extLst>
              <a:ext uri="{FF2B5EF4-FFF2-40B4-BE49-F238E27FC236}">
                <a16:creationId xmlns:a16="http://schemas.microsoft.com/office/drawing/2014/main" id="{ECEA0B1F-8E72-42FD-EDC3-84FC5E73DDFB}"/>
              </a:ext>
            </a:extLst>
          </p:cNvPr>
          <p:cNvSpPr txBox="1"/>
          <p:nvPr/>
        </p:nvSpPr>
        <p:spPr>
          <a:xfrm>
            <a:off x="478570" y="1476350"/>
            <a:ext cx="10109577" cy="1566070"/>
          </a:xfrm>
          <a:prstGeom prst="rect">
            <a:avLst/>
          </a:prstGeom>
          <a:noFill/>
        </p:spPr>
        <p:txBody>
          <a:bodyPr wrap="square" rtlCol="0">
            <a:spAutoFit/>
          </a:bodyPr>
          <a:lstStyle/>
          <a:p>
            <a:pPr marL="342900" indent="-342900">
              <a:lnSpc>
                <a:spcPct val="200000"/>
              </a:lnSpc>
              <a:buFont typeface="+mj-lt"/>
              <a:buAutoNum type="arabicPeriod"/>
            </a:pPr>
            <a:r>
              <a:rPr lang="zh-CN" altLang="en-US" b="1" dirty="0">
                <a:solidFill>
                  <a:srgbClr val="000E28"/>
                </a:solidFill>
                <a:latin typeface="TimesNewRomanPS-BoldMT"/>
              </a:rPr>
              <a:t>反复采样生成多个候选程序</a:t>
            </a:r>
            <a:endParaRPr lang="en-US" altLang="zh-CN" b="1" dirty="0">
              <a:solidFill>
                <a:srgbClr val="000E28"/>
              </a:solidFill>
              <a:latin typeface="TimesNewRomanPS-BoldMT"/>
            </a:endParaRPr>
          </a:p>
          <a:p>
            <a:pPr marL="342900" indent="-342900">
              <a:lnSpc>
                <a:spcPct val="200000"/>
              </a:lnSpc>
              <a:buFont typeface="+mj-lt"/>
              <a:buAutoNum type="arabicPeriod"/>
            </a:pPr>
            <a:r>
              <a:rPr lang="en" altLang="zh-CN" b="1" dirty="0">
                <a:solidFill>
                  <a:srgbClr val="000E28"/>
                </a:solidFill>
                <a:latin typeface="TimesNewRomanPS-BoldMT"/>
              </a:rPr>
              <a:t>MBR-EXEC</a:t>
            </a:r>
            <a:r>
              <a:rPr lang="en-US" altLang="zh-CN" b="1" dirty="0">
                <a:solidFill>
                  <a:srgbClr val="000E28"/>
                </a:solidFill>
                <a:latin typeface="TimesNewRomanPS-BoldMT"/>
              </a:rPr>
              <a:t>/ MBR-BLEU</a:t>
            </a:r>
            <a:r>
              <a:rPr lang="zh-CN" altLang="en-US" b="1" dirty="0">
                <a:solidFill>
                  <a:srgbClr val="000E28"/>
                </a:solidFill>
                <a:latin typeface="TimesNewRomanPS-BoldMT"/>
              </a:rPr>
              <a:t>用于选择最佳的程序（</a:t>
            </a:r>
            <a:r>
              <a:rPr lang="en-US" altLang="zh-CN" b="1" dirty="0">
                <a:solidFill>
                  <a:srgbClr val="000E28"/>
                </a:solidFill>
                <a:latin typeface="TimesNewRomanPS-BoldMT"/>
              </a:rPr>
              <a:t>MBR-EXEC</a:t>
            </a:r>
            <a:r>
              <a:rPr lang="zh-CN" altLang="en-US" b="1" dirty="0">
                <a:solidFill>
                  <a:srgbClr val="000E28"/>
                </a:solidFill>
                <a:latin typeface="TimesNewRomanPS-BoldMT"/>
              </a:rPr>
              <a:t>在有可用的测试输入时使用）</a:t>
            </a:r>
            <a:endParaRPr lang="en-US" altLang="zh-CN" b="1" dirty="0">
              <a:solidFill>
                <a:srgbClr val="000E28"/>
              </a:solidFill>
              <a:latin typeface="TimesNewRomanPS-BoldMT"/>
            </a:endParaRPr>
          </a:p>
          <a:p>
            <a:pPr>
              <a:lnSpc>
                <a:spcPct val="150000"/>
              </a:lnSpc>
            </a:pPr>
            <a:endParaRPr lang="en-US" altLang="zh-CN" b="1" dirty="0">
              <a:solidFill>
                <a:srgbClr val="000E28"/>
              </a:solidFill>
              <a:latin typeface="TimesNewRomanPS-BoldMT"/>
            </a:endParaRPr>
          </a:p>
        </p:txBody>
      </p:sp>
    </p:spTree>
    <p:extLst>
      <p:ext uri="{BB962C8B-B14F-4D97-AF65-F5344CB8AC3E}">
        <p14:creationId xmlns:p14="http://schemas.microsoft.com/office/powerpoint/2010/main" val="68751096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矩形 4"/>
          <p:cNvSpPr/>
          <p:nvPr/>
        </p:nvSpPr>
        <p:spPr>
          <a:xfrm>
            <a:off x="368341" y="126857"/>
            <a:ext cx="7529331" cy="583565"/>
          </a:xfrm>
          <a:prstGeom prst="rect">
            <a:avLst/>
          </a:prstGeom>
        </p:spPr>
        <p:txBody>
          <a:bodyPr wrap="square">
            <a:spAutoFit/>
          </a:bodyPr>
          <a:lstStyle/>
          <a:p>
            <a:pPr marL="0" marR="0">
              <a:spcBef>
                <a:spcPts val="0"/>
              </a:spcBef>
              <a:spcAft>
                <a:spcPts val="0"/>
              </a:spcAft>
            </a:pPr>
            <a:r>
              <a:rPr lang="zh-CN" altLang="en-US" sz="3200" kern="100" dirty="0">
                <a:latin typeface="+mj-ea"/>
                <a:ea typeface="+mj-ea"/>
                <a:cs typeface="Times New Roman" panose="02020603050405020304" pitchFamily="18" charset="0"/>
              </a:rPr>
              <a:t>方法概述</a:t>
            </a:r>
          </a:p>
        </p:txBody>
      </p:sp>
      <p:sp>
        <p:nvSpPr>
          <p:cNvPr id="2" name="矩形 1"/>
          <p:cNvSpPr/>
          <p:nvPr/>
        </p:nvSpPr>
        <p:spPr bwMode="auto">
          <a:xfrm>
            <a:off x="140699" y="149461"/>
            <a:ext cx="160091" cy="488213"/>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j-ea"/>
              <a:ea typeface="+mj-ea"/>
            </a:endParaRPr>
          </a:p>
        </p:txBody>
      </p:sp>
      <p:sp>
        <p:nvSpPr>
          <p:cNvPr id="19" name="矩形: 圆角 18"/>
          <p:cNvSpPr/>
          <p:nvPr/>
        </p:nvSpPr>
        <p:spPr bwMode="auto">
          <a:xfrm>
            <a:off x="6612825" y="-533303"/>
            <a:ext cx="377631" cy="377631"/>
          </a:xfrm>
          <a:prstGeom prst="roundRect">
            <a:avLst>
              <a:gd name="adj" fmla="val 7214"/>
            </a:avLst>
          </a:prstGeom>
          <a:gradFill>
            <a:gsLst>
              <a:gs pos="50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0" name="矩形: 圆角 19"/>
          <p:cNvSpPr/>
          <p:nvPr/>
        </p:nvSpPr>
        <p:spPr bwMode="auto">
          <a:xfrm>
            <a:off x="7053061"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1" name="矩形: 圆角 20"/>
          <p:cNvSpPr/>
          <p:nvPr/>
        </p:nvSpPr>
        <p:spPr bwMode="auto">
          <a:xfrm>
            <a:off x="749329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2" name="矩形: 圆角 21"/>
          <p:cNvSpPr/>
          <p:nvPr/>
        </p:nvSpPr>
        <p:spPr bwMode="auto">
          <a:xfrm>
            <a:off x="7940105"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3" name="矩形: 圆角 22"/>
          <p:cNvSpPr/>
          <p:nvPr/>
        </p:nvSpPr>
        <p:spPr bwMode="auto">
          <a:xfrm>
            <a:off x="8380341"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4" name="矩形: 圆角 23"/>
          <p:cNvSpPr/>
          <p:nvPr/>
        </p:nvSpPr>
        <p:spPr bwMode="auto">
          <a:xfrm>
            <a:off x="4105116" y="-533303"/>
            <a:ext cx="377631" cy="377631"/>
          </a:xfrm>
          <a:prstGeom prst="roundRect">
            <a:avLst>
              <a:gd name="adj" fmla="val 7214"/>
            </a:avLst>
          </a:prstGeom>
          <a:solidFill>
            <a:schemeClr val="accent1"/>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5" name="矩形: 圆角 24"/>
          <p:cNvSpPr/>
          <p:nvPr/>
        </p:nvSpPr>
        <p:spPr bwMode="auto">
          <a:xfrm>
            <a:off x="4545352" y="-533303"/>
            <a:ext cx="377631" cy="377631"/>
          </a:xfrm>
          <a:prstGeom prst="roundRect">
            <a:avLst>
              <a:gd name="adj" fmla="val 7214"/>
            </a:avLst>
          </a:prstGeom>
          <a:solidFill>
            <a:schemeClr val="accent2"/>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6" name="矩形: 圆角 25"/>
          <p:cNvSpPr/>
          <p:nvPr/>
        </p:nvSpPr>
        <p:spPr bwMode="auto">
          <a:xfrm>
            <a:off x="4985589" y="-533303"/>
            <a:ext cx="377631" cy="377631"/>
          </a:xfrm>
          <a:prstGeom prst="roundRect">
            <a:avLst>
              <a:gd name="adj" fmla="val 7214"/>
            </a:avLst>
          </a:prstGeom>
          <a:solidFill>
            <a:schemeClr val="accent3"/>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7" name="矩形: 圆角 26"/>
          <p:cNvSpPr/>
          <p:nvPr/>
        </p:nvSpPr>
        <p:spPr bwMode="auto">
          <a:xfrm>
            <a:off x="5432396" y="-533303"/>
            <a:ext cx="377631" cy="377631"/>
          </a:xfrm>
          <a:prstGeom prst="roundRect">
            <a:avLst>
              <a:gd name="adj" fmla="val 7214"/>
            </a:avLst>
          </a:prstGeom>
          <a:solidFill>
            <a:schemeClr val="accent4"/>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8" name="矩形: 圆角 27"/>
          <p:cNvSpPr/>
          <p:nvPr/>
        </p:nvSpPr>
        <p:spPr bwMode="auto">
          <a:xfrm>
            <a:off x="5872633" y="-533303"/>
            <a:ext cx="377631" cy="377631"/>
          </a:xfrm>
          <a:prstGeom prst="roundRect">
            <a:avLst>
              <a:gd name="adj" fmla="val 7214"/>
            </a:avLst>
          </a:prstGeom>
          <a:solidFill>
            <a:schemeClr val="accent6"/>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9" name="矩形: 圆角 28"/>
          <p:cNvSpPr/>
          <p:nvPr/>
        </p:nvSpPr>
        <p:spPr bwMode="auto">
          <a:xfrm>
            <a:off x="884331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0" name="矩形: 圆角 29"/>
          <p:cNvSpPr/>
          <p:nvPr/>
        </p:nvSpPr>
        <p:spPr bwMode="auto">
          <a:xfrm>
            <a:off x="9597445" y="-533303"/>
            <a:ext cx="377631" cy="377631"/>
          </a:xfrm>
          <a:prstGeom prst="roundRect">
            <a:avLst>
              <a:gd name="adj" fmla="val 7214"/>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1" name="矩形: 圆角 30"/>
          <p:cNvSpPr/>
          <p:nvPr/>
        </p:nvSpPr>
        <p:spPr bwMode="auto">
          <a:xfrm>
            <a:off x="10037682"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2" name="矩形: 圆角 31"/>
          <p:cNvSpPr/>
          <p:nvPr/>
        </p:nvSpPr>
        <p:spPr bwMode="auto">
          <a:xfrm>
            <a:off x="1047791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3" name="矩形: 圆角 32"/>
          <p:cNvSpPr/>
          <p:nvPr/>
        </p:nvSpPr>
        <p:spPr bwMode="auto">
          <a:xfrm>
            <a:off x="10924726"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4" name="矩形: 圆角 33"/>
          <p:cNvSpPr/>
          <p:nvPr/>
        </p:nvSpPr>
        <p:spPr bwMode="auto">
          <a:xfrm>
            <a:off x="11364962"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5" name="矩形: 圆角 34"/>
          <p:cNvSpPr/>
          <p:nvPr/>
        </p:nvSpPr>
        <p:spPr bwMode="auto">
          <a:xfrm>
            <a:off x="1182793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 name="文本框 2">
            <a:extLst>
              <a:ext uri="{FF2B5EF4-FFF2-40B4-BE49-F238E27FC236}">
                <a16:creationId xmlns:a16="http://schemas.microsoft.com/office/drawing/2014/main" id="{993233A6-FD83-5DBD-33FE-11FFD1644241}"/>
              </a:ext>
            </a:extLst>
          </p:cNvPr>
          <p:cNvSpPr txBox="1"/>
          <p:nvPr/>
        </p:nvSpPr>
        <p:spPr>
          <a:xfrm>
            <a:off x="317099" y="698521"/>
            <a:ext cx="3456384" cy="369332"/>
          </a:xfrm>
          <a:prstGeom prst="rect">
            <a:avLst/>
          </a:prstGeom>
          <a:noFill/>
        </p:spPr>
        <p:txBody>
          <a:bodyPr wrap="square" rtlCol="0">
            <a:spAutoFit/>
          </a:bodyPr>
          <a:lstStyle/>
          <a:p>
            <a:pPr algn="l"/>
            <a:r>
              <a:rPr lang="zh-CN" altLang="en-US" b="1" dirty="0">
                <a:solidFill>
                  <a:srgbClr val="000E28"/>
                </a:solidFill>
                <a:latin typeface="TimesNewRomanPS-BoldMT"/>
              </a:rPr>
              <a:t>候选程序的生成</a:t>
            </a:r>
          </a:p>
        </p:txBody>
      </p:sp>
      <p:sp>
        <p:nvSpPr>
          <p:cNvPr id="7" name="文本框 6">
            <a:extLst>
              <a:ext uri="{FF2B5EF4-FFF2-40B4-BE49-F238E27FC236}">
                <a16:creationId xmlns:a16="http://schemas.microsoft.com/office/drawing/2014/main" id="{CBB67B41-1AF2-4D43-8963-AA2F5CA4AB28}"/>
              </a:ext>
            </a:extLst>
          </p:cNvPr>
          <p:cNvSpPr txBox="1"/>
          <p:nvPr/>
        </p:nvSpPr>
        <p:spPr>
          <a:xfrm>
            <a:off x="357010" y="992951"/>
            <a:ext cx="4013179" cy="3779240"/>
          </a:xfrm>
          <a:prstGeom prst="rect">
            <a:avLst/>
          </a:prstGeom>
          <a:noFill/>
        </p:spPr>
        <p:txBody>
          <a:bodyPr wrap="square">
            <a:spAutoFit/>
          </a:bodyPr>
          <a:lstStyle/>
          <a:p>
            <a:pPr marL="342900" indent="-342900">
              <a:lnSpc>
                <a:spcPct val="150000"/>
              </a:lnSpc>
              <a:buFont typeface="+mj-lt"/>
              <a:buAutoNum type="arabicPeriod"/>
            </a:pPr>
            <a:r>
              <a:rPr lang="zh-CN" altLang="en-US" b="1" dirty="0">
                <a:solidFill>
                  <a:srgbClr val="000E28"/>
                </a:solidFill>
                <a:latin typeface="TimesNewRomanPS-BoldMT"/>
              </a:rPr>
              <a:t>通过控制</a:t>
            </a:r>
            <a:r>
              <a:rPr lang="en-US" altLang="zh-CN" b="1" dirty="0">
                <a:solidFill>
                  <a:srgbClr val="000E28"/>
                </a:solidFill>
                <a:latin typeface="TimesNewRomanPS-BoldMT"/>
              </a:rPr>
              <a:t>codex</a:t>
            </a:r>
            <a:r>
              <a:rPr lang="zh-CN" altLang="en-US" b="1" dirty="0">
                <a:solidFill>
                  <a:srgbClr val="000E28"/>
                </a:solidFill>
                <a:latin typeface="TimesNewRomanPS-BoldMT"/>
              </a:rPr>
              <a:t>的解码输出</a:t>
            </a:r>
            <a:r>
              <a:rPr lang="en-US" altLang="zh-CN" b="1" dirty="0">
                <a:solidFill>
                  <a:srgbClr val="000E28"/>
                </a:solidFill>
                <a:latin typeface="TimesNewRomanPS-BoldMT"/>
              </a:rPr>
              <a:t>T(temperature)0.3</a:t>
            </a:r>
            <a:r>
              <a:rPr lang="zh-CN" altLang="en-US" b="1" dirty="0">
                <a:solidFill>
                  <a:srgbClr val="000E28"/>
                </a:solidFill>
                <a:latin typeface="TimesNewRomanPS-BoldMT"/>
              </a:rPr>
              <a:t>来控制生成结果的多样性</a:t>
            </a:r>
            <a:r>
              <a:rPr lang="en-US" altLang="zh-CN" b="1" dirty="0">
                <a:solidFill>
                  <a:srgbClr val="000E28"/>
                </a:solidFill>
                <a:latin typeface="TimesNewRomanPS-BoldMT"/>
              </a:rPr>
              <a:t>.(1 greedy)</a:t>
            </a:r>
          </a:p>
          <a:p>
            <a:pPr marL="342900" indent="-342900">
              <a:lnSpc>
                <a:spcPct val="150000"/>
              </a:lnSpc>
              <a:buFont typeface="+mj-lt"/>
              <a:buAutoNum type="arabicPeriod"/>
            </a:pPr>
            <a:r>
              <a:rPr lang="zh-CN" altLang="en-US" b="1" dirty="0">
                <a:solidFill>
                  <a:srgbClr val="000E28"/>
                </a:solidFill>
                <a:latin typeface="TimesNewRomanPS-BoldMT"/>
              </a:rPr>
              <a:t>五种不同提示的</a:t>
            </a:r>
            <a:r>
              <a:rPr lang="en" altLang="zh-CN" b="1" dirty="0">
                <a:solidFill>
                  <a:srgbClr val="000E28"/>
                </a:solidFill>
                <a:latin typeface="TimesNewRomanPS-BoldMT"/>
              </a:rPr>
              <a:t>Codex</a:t>
            </a:r>
            <a:r>
              <a:rPr lang="zh-CN" altLang="en-US" b="1" dirty="0">
                <a:solidFill>
                  <a:srgbClr val="000E28"/>
                </a:solidFill>
                <a:latin typeface="TimesNewRomanPS-BoldMT"/>
              </a:rPr>
              <a:t>来收集样本</a:t>
            </a:r>
            <a:r>
              <a:rPr lang="en-US" altLang="zh-CN" b="1" dirty="0">
                <a:solidFill>
                  <a:srgbClr val="000E28"/>
                </a:solidFill>
                <a:latin typeface="TimesNewRomanPS-BoldMT"/>
              </a:rPr>
              <a:t>(</a:t>
            </a:r>
            <a:r>
              <a:rPr lang="zh-CN" altLang="en-US" b="1" dirty="0">
                <a:solidFill>
                  <a:srgbClr val="000E28"/>
                </a:solidFill>
                <a:latin typeface="TimesNewRomanPS-BoldMT"/>
              </a:rPr>
              <a:t>样本个数</a:t>
            </a:r>
            <a:r>
              <a:rPr lang="en-US" altLang="zh-CN" b="1" dirty="0">
                <a:solidFill>
                  <a:srgbClr val="000E28"/>
                </a:solidFill>
                <a:latin typeface="TimesNewRomanPS-BoldMT"/>
              </a:rPr>
              <a:t>)</a:t>
            </a:r>
            <a:r>
              <a:rPr lang="zh-CN" altLang="en-US" b="1" dirty="0">
                <a:solidFill>
                  <a:srgbClr val="000E28"/>
                </a:solidFill>
                <a:latin typeface="TimesNewRomanPS-BoldMT"/>
              </a:rPr>
              <a:t>，每种提示包含</a:t>
            </a:r>
            <a:r>
              <a:rPr lang="en-US" altLang="zh-CN" b="1" dirty="0">
                <a:solidFill>
                  <a:srgbClr val="000E28"/>
                </a:solidFill>
                <a:latin typeface="TimesNewRomanPS-BoldMT"/>
              </a:rPr>
              <a:t>3</a:t>
            </a:r>
            <a:r>
              <a:rPr lang="zh-CN" altLang="en-US" b="1" dirty="0">
                <a:solidFill>
                  <a:srgbClr val="000E28"/>
                </a:solidFill>
                <a:latin typeface="TimesNewRomanPS-BoldMT"/>
              </a:rPr>
              <a:t>个示例。</a:t>
            </a:r>
            <a:endParaRPr lang="en-US" altLang="zh-CN" b="1" dirty="0">
              <a:solidFill>
                <a:srgbClr val="000E28"/>
              </a:solidFill>
              <a:latin typeface="TimesNewRomanPS-BoldMT"/>
            </a:endParaRPr>
          </a:p>
          <a:p>
            <a:pPr marL="342900" indent="-342900">
              <a:lnSpc>
                <a:spcPct val="150000"/>
              </a:lnSpc>
              <a:buFont typeface="+mj-lt"/>
              <a:buAutoNum type="arabicPeriod"/>
            </a:pPr>
            <a:r>
              <a:rPr lang="zh-CN" altLang="en-US" b="1" dirty="0">
                <a:solidFill>
                  <a:srgbClr val="000E28"/>
                </a:solidFill>
                <a:latin typeface="TimesNewRomanPS-BoldMT"/>
              </a:rPr>
              <a:t>我们将五个提示中抽样的候选样本组合起来，以获得一组候选样本，用于我们的选择方法。</a:t>
            </a:r>
            <a:endParaRPr lang="en-US" altLang="zh-CN" b="1" dirty="0">
              <a:solidFill>
                <a:srgbClr val="000E28"/>
              </a:solidFill>
              <a:latin typeface="TimesNewRomanPS-BoldMT"/>
            </a:endParaRPr>
          </a:p>
        </p:txBody>
      </p:sp>
      <p:sp>
        <p:nvSpPr>
          <p:cNvPr id="9" name="文本框 8">
            <a:extLst>
              <a:ext uri="{FF2B5EF4-FFF2-40B4-BE49-F238E27FC236}">
                <a16:creationId xmlns:a16="http://schemas.microsoft.com/office/drawing/2014/main" id="{7737A037-F9DB-C861-7817-A0C295620CE4}"/>
              </a:ext>
            </a:extLst>
          </p:cNvPr>
          <p:cNvSpPr txBox="1"/>
          <p:nvPr/>
        </p:nvSpPr>
        <p:spPr>
          <a:xfrm>
            <a:off x="5174404" y="3710361"/>
            <a:ext cx="6104658" cy="1477328"/>
          </a:xfrm>
          <a:prstGeom prst="rect">
            <a:avLst/>
          </a:prstGeom>
          <a:noFill/>
        </p:spPr>
        <p:txBody>
          <a:bodyPr wrap="square">
            <a:spAutoFit/>
          </a:bodyPr>
          <a:lstStyle/>
          <a:p>
            <a:r>
              <a:rPr lang="zh-CN" altLang="en-US" b="0" i="0" dirty="0">
                <a:solidFill>
                  <a:srgbClr val="374151"/>
                </a:solidFill>
                <a:effectLst/>
                <a:latin typeface="Söhne"/>
              </a:rPr>
              <a:t>举个例子，假设我们使用一个语言模型来生成下一个单词，给定上文 </a:t>
            </a:r>
            <a:r>
              <a:rPr lang="en-US" altLang="zh-CN" b="0" i="0" dirty="0">
                <a:solidFill>
                  <a:srgbClr val="374151"/>
                </a:solidFill>
                <a:effectLst/>
                <a:latin typeface="Söhne"/>
              </a:rPr>
              <a:t>"</a:t>
            </a:r>
            <a:r>
              <a:rPr lang="en" altLang="zh-CN" b="0" i="0" dirty="0">
                <a:solidFill>
                  <a:srgbClr val="374151"/>
                </a:solidFill>
                <a:effectLst/>
                <a:latin typeface="Söhne"/>
              </a:rPr>
              <a:t>The sky is [MASK]."</a:t>
            </a:r>
            <a:r>
              <a:rPr lang="zh-CN" altLang="en" b="0" i="0" dirty="0">
                <a:solidFill>
                  <a:srgbClr val="374151"/>
                </a:solidFill>
                <a:effectLst/>
                <a:latin typeface="Söhne"/>
              </a:rPr>
              <a:t>。</a:t>
            </a:r>
            <a:r>
              <a:rPr lang="zh-CN" altLang="en-US" b="0" i="0" dirty="0">
                <a:solidFill>
                  <a:srgbClr val="374151"/>
                </a:solidFill>
                <a:effectLst/>
                <a:latin typeface="Söhne"/>
              </a:rPr>
              <a:t>在</a:t>
            </a:r>
            <a:r>
              <a:rPr lang="zh-CN" altLang="en-US" b="1" i="0" dirty="0">
                <a:solidFill>
                  <a:srgbClr val="374151"/>
                </a:solidFill>
                <a:effectLst/>
                <a:latin typeface="Söhne"/>
              </a:rPr>
              <a:t>较低</a:t>
            </a:r>
            <a:r>
              <a:rPr lang="zh-CN" altLang="en-US" b="0" i="0" dirty="0">
                <a:solidFill>
                  <a:srgbClr val="374151"/>
                </a:solidFill>
                <a:effectLst/>
                <a:latin typeface="Söhne"/>
              </a:rPr>
              <a:t>的解码温度下，模型可能会更倾向于选择概率最高的词，比如生成 </a:t>
            </a:r>
            <a:r>
              <a:rPr lang="en-US" altLang="zh-CN" b="0" i="0" dirty="0">
                <a:solidFill>
                  <a:srgbClr val="374151"/>
                </a:solidFill>
                <a:effectLst/>
                <a:latin typeface="Söhne"/>
              </a:rPr>
              <a:t>"</a:t>
            </a:r>
            <a:r>
              <a:rPr lang="en" altLang="zh-CN" b="0" i="0" dirty="0">
                <a:solidFill>
                  <a:srgbClr val="374151"/>
                </a:solidFill>
                <a:effectLst/>
                <a:latin typeface="Söhne"/>
              </a:rPr>
              <a:t>blue"</a:t>
            </a:r>
            <a:r>
              <a:rPr lang="zh-CN" altLang="en" b="0" i="0" dirty="0">
                <a:solidFill>
                  <a:srgbClr val="374151"/>
                </a:solidFill>
                <a:effectLst/>
                <a:latin typeface="Söhne"/>
              </a:rPr>
              <a:t>。</a:t>
            </a:r>
            <a:r>
              <a:rPr lang="zh-CN" altLang="en-US" b="0" i="0" dirty="0">
                <a:solidFill>
                  <a:srgbClr val="374151"/>
                </a:solidFill>
                <a:effectLst/>
                <a:latin typeface="Söhne"/>
              </a:rPr>
              <a:t>但是在较高的解码温度下，模型的输出可能会更多样化，可能生成 </a:t>
            </a:r>
            <a:r>
              <a:rPr lang="en-US" altLang="zh-CN" b="0" i="0" dirty="0">
                <a:solidFill>
                  <a:srgbClr val="374151"/>
                </a:solidFill>
                <a:effectLst/>
                <a:latin typeface="Söhne"/>
              </a:rPr>
              <a:t>"</a:t>
            </a:r>
            <a:r>
              <a:rPr lang="en" altLang="zh-CN" b="0" i="0" dirty="0">
                <a:solidFill>
                  <a:srgbClr val="374151"/>
                </a:solidFill>
                <a:effectLst/>
                <a:latin typeface="Söhne"/>
              </a:rPr>
              <a:t>blue"</a:t>
            </a:r>
            <a:r>
              <a:rPr lang="zh-CN" altLang="en" b="0" i="0" dirty="0">
                <a:solidFill>
                  <a:srgbClr val="374151"/>
                </a:solidFill>
                <a:effectLst/>
                <a:latin typeface="Söhne"/>
              </a:rPr>
              <a:t>、</a:t>
            </a:r>
            <a:r>
              <a:rPr lang="en" altLang="zh-CN" b="0" i="0" dirty="0">
                <a:solidFill>
                  <a:srgbClr val="374151"/>
                </a:solidFill>
                <a:effectLst/>
                <a:latin typeface="Söhne"/>
              </a:rPr>
              <a:t>"clear"</a:t>
            </a:r>
            <a:r>
              <a:rPr lang="zh-CN" altLang="en" b="0" i="0" dirty="0">
                <a:solidFill>
                  <a:srgbClr val="374151"/>
                </a:solidFill>
                <a:effectLst/>
                <a:latin typeface="Söhne"/>
              </a:rPr>
              <a:t>、</a:t>
            </a:r>
            <a:r>
              <a:rPr lang="en" altLang="zh-CN" b="0" i="0" dirty="0">
                <a:solidFill>
                  <a:srgbClr val="374151"/>
                </a:solidFill>
                <a:effectLst/>
                <a:latin typeface="Söhne"/>
              </a:rPr>
              <a:t>"cloudy" </a:t>
            </a:r>
            <a:r>
              <a:rPr lang="zh-CN" altLang="en-US" b="0" i="0" dirty="0">
                <a:solidFill>
                  <a:srgbClr val="374151"/>
                </a:solidFill>
                <a:effectLst/>
                <a:latin typeface="Söhne"/>
              </a:rPr>
              <a:t>等多个不同的候选词</a:t>
            </a:r>
            <a:endParaRPr lang="zh-CN" altLang="en-US" dirty="0"/>
          </a:p>
        </p:txBody>
      </p:sp>
      <p:pic>
        <p:nvPicPr>
          <p:cNvPr id="4" name="图片 3" descr="文本&#10;&#10;描述已自动生成">
            <a:extLst>
              <a:ext uri="{FF2B5EF4-FFF2-40B4-BE49-F238E27FC236}">
                <a16:creationId xmlns:a16="http://schemas.microsoft.com/office/drawing/2014/main" id="{F21B8AF4-1073-411B-2533-2A3F2DC043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441" y="1178892"/>
            <a:ext cx="5560621" cy="1196905"/>
          </a:xfrm>
          <a:prstGeom prst="rect">
            <a:avLst/>
          </a:prstGeom>
        </p:spPr>
      </p:pic>
    </p:spTree>
    <p:extLst>
      <p:ext uri="{BB962C8B-B14F-4D97-AF65-F5344CB8AC3E}">
        <p14:creationId xmlns:p14="http://schemas.microsoft.com/office/powerpoint/2010/main" val="297919218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C4D97054-03B1-F9EB-6629-C07FA02141AD}"/>
              </a:ext>
            </a:extLst>
          </p:cNvPr>
          <p:cNvSpPr txBox="1"/>
          <p:nvPr/>
        </p:nvSpPr>
        <p:spPr>
          <a:xfrm>
            <a:off x="361451" y="4869160"/>
            <a:ext cx="6104657" cy="2062103"/>
          </a:xfrm>
          <a:prstGeom prst="rect">
            <a:avLst/>
          </a:prstGeom>
          <a:noFill/>
          <a:ln w="28575">
            <a:solidFill>
              <a:srgbClr val="2596B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r>
              <a:rPr lang="zh-CN" altLang="en-US" sz="2000" b="1" dirty="0">
                <a:solidFill>
                  <a:srgbClr val="000E28"/>
                </a:solidFill>
                <a:latin typeface="TimesNewRomanPS-BoldMT"/>
                <a:ea typeface="宋体" panose="02010600030101010101" pitchFamily="2" charset="-122"/>
              </a:rPr>
              <a:t>度量两段程序之间差异的损失函数</a:t>
            </a:r>
            <a:endParaRPr lang="en-US" altLang="zh-CN" sz="2000" b="1" dirty="0">
              <a:solidFill>
                <a:srgbClr val="000E28"/>
              </a:solidFill>
              <a:latin typeface="TimesNewRomanPS-BoldMT"/>
              <a:ea typeface="宋体" panose="02010600030101010101" pitchFamily="2" charset="-122"/>
            </a:endParaRPr>
          </a:p>
          <a:p>
            <a:pPr algn="l"/>
            <a:endParaRPr kumimoji="1" lang="en-US" altLang="zh-CN" dirty="0"/>
          </a:p>
          <a:p>
            <a:pPr algn="l"/>
            <a:endParaRPr kumimoji="1" lang="en-US" altLang="zh-CN" dirty="0"/>
          </a:p>
          <a:p>
            <a:pPr algn="l"/>
            <a:endParaRPr kumimoji="1" lang="en-US" altLang="zh-CN" dirty="0"/>
          </a:p>
          <a:p>
            <a:pPr algn="l"/>
            <a:endParaRPr kumimoji="1" lang="en-US" altLang="zh-CN" dirty="0"/>
          </a:p>
          <a:p>
            <a:pPr algn="l"/>
            <a:endParaRPr kumimoji="1" lang="en-US" altLang="zh-CN" dirty="0"/>
          </a:p>
          <a:p>
            <a:pPr algn="l"/>
            <a:endParaRPr kumimoji="1" lang="zh-CN" altLang="en-US" dirty="0"/>
          </a:p>
        </p:txBody>
      </p:sp>
      <p:sp>
        <p:nvSpPr>
          <p:cNvPr id="5" name="矩形 4"/>
          <p:cNvSpPr/>
          <p:nvPr/>
        </p:nvSpPr>
        <p:spPr>
          <a:xfrm>
            <a:off x="368341" y="126857"/>
            <a:ext cx="7529331" cy="583565"/>
          </a:xfrm>
          <a:prstGeom prst="rect">
            <a:avLst/>
          </a:prstGeom>
        </p:spPr>
        <p:txBody>
          <a:bodyPr wrap="square">
            <a:spAutoFit/>
          </a:bodyPr>
          <a:lstStyle/>
          <a:p>
            <a:pPr marL="0" marR="0">
              <a:spcBef>
                <a:spcPts val="0"/>
              </a:spcBef>
              <a:spcAft>
                <a:spcPts val="0"/>
              </a:spcAft>
            </a:pPr>
            <a:r>
              <a:rPr lang="zh-CN" altLang="en-US" sz="3200" kern="100" dirty="0">
                <a:latin typeface="+mj-ea"/>
                <a:ea typeface="+mj-ea"/>
                <a:cs typeface="Times New Roman" panose="02020603050405020304" pitchFamily="18" charset="0"/>
              </a:rPr>
              <a:t>方法概述</a:t>
            </a:r>
          </a:p>
        </p:txBody>
      </p:sp>
      <p:sp>
        <p:nvSpPr>
          <p:cNvPr id="2" name="矩形 1"/>
          <p:cNvSpPr/>
          <p:nvPr/>
        </p:nvSpPr>
        <p:spPr bwMode="auto">
          <a:xfrm>
            <a:off x="140699" y="149461"/>
            <a:ext cx="160091" cy="488213"/>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j-ea"/>
              <a:ea typeface="+mj-ea"/>
            </a:endParaRPr>
          </a:p>
        </p:txBody>
      </p:sp>
      <p:sp>
        <p:nvSpPr>
          <p:cNvPr id="19" name="矩形: 圆角 18"/>
          <p:cNvSpPr/>
          <p:nvPr/>
        </p:nvSpPr>
        <p:spPr bwMode="auto">
          <a:xfrm>
            <a:off x="6612825" y="-533303"/>
            <a:ext cx="377631" cy="377631"/>
          </a:xfrm>
          <a:prstGeom prst="roundRect">
            <a:avLst>
              <a:gd name="adj" fmla="val 7214"/>
            </a:avLst>
          </a:prstGeom>
          <a:gradFill>
            <a:gsLst>
              <a:gs pos="50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0" name="矩形: 圆角 19"/>
          <p:cNvSpPr/>
          <p:nvPr/>
        </p:nvSpPr>
        <p:spPr bwMode="auto">
          <a:xfrm>
            <a:off x="7053061"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1" name="矩形: 圆角 20"/>
          <p:cNvSpPr/>
          <p:nvPr/>
        </p:nvSpPr>
        <p:spPr bwMode="auto">
          <a:xfrm>
            <a:off x="749329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2" name="矩形: 圆角 21"/>
          <p:cNvSpPr/>
          <p:nvPr/>
        </p:nvSpPr>
        <p:spPr bwMode="auto">
          <a:xfrm>
            <a:off x="7940105"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3" name="矩形: 圆角 22"/>
          <p:cNvSpPr/>
          <p:nvPr/>
        </p:nvSpPr>
        <p:spPr bwMode="auto">
          <a:xfrm>
            <a:off x="8380341"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4" name="矩形: 圆角 23"/>
          <p:cNvSpPr/>
          <p:nvPr/>
        </p:nvSpPr>
        <p:spPr bwMode="auto">
          <a:xfrm>
            <a:off x="4105116" y="-533303"/>
            <a:ext cx="377631" cy="377631"/>
          </a:xfrm>
          <a:prstGeom prst="roundRect">
            <a:avLst>
              <a:gd name="adj" fmla="val 7214"/>
            </a:avLst>
          </a:prstGeom>
          <a:solidFill>
            <a:schemeClr val="accent1"/>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5" name="矩形: 圆角 24"/>
          <p:cNvSpPr/>
          <p:nvPr/>
        </p:nvSpPr>
        <p:spPr bwMode="auto">
          <a:xfrm>
            <a:off x="4545352" y="-533303"/>
            <a:ext cx="377631" cy="377631"/>
          </a:xfrm>
          <a:prstGeom prst="roundRect">
            <a:avLst>
              <a:gd name="adj" fmla="val 7214"/>
            </a:avLst>
          </a:prstGeom>
          <a:solidFill>
            <a:schemeClr val="accent2"/>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6" name="矩形: 圆角 25"/>
          <p:cNvSpPr/>
          <p:nvPr/>
        </p:nvSpPr>
        <p:spPr bwMode="auto">
          <a:xfrm>
            <a:off x="4985589" y="-533303"/>
            <a:ext cx="377631" cy="377631"/>
          </a:xfrm>
          <a:prstGeom prst="roundRect">
            <a:avLst>
              <a:gd name="adj" fmla="val 7214"/>
            </a:avLst>
          </a:prstGeom>
          <a:solidFill>
            <a:schemeClr val="accent3"/>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7" name="矩形: 圆角 26"/>
          <p:cNvSpPr/>
          <p:nvPr/>
        </p:nvSpPr>
        <p:spPr bwMode="auto">
          <a:xfrm>
            <a:off x="5432396" y="-533303"/>
            <a:ext cx="377631" cy="377631"/>
          </a:xfrm>
          <a:prstGeom prst="roundRect">
            <a:avLst>
              <a:gd name="adj" fmla="val 7214"/>
            </a:avLst>
          </a:prstGeom>
          <a:solidFill>
            <a:schemeClr val="accent4"/>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8" name="矩形: 圆角 27"/>
          <p:cNvSpPr/>
          <p:nvPr/>
        </p:nvSpPr>
        <p:spPr bwMode="auto">
          <a:xfrm>
            <a:off x="5872633" y="-533303"/>
            <a:ext cx="377631" cy="377631"/>
          </a:xfrm>
          <a:prstGeom prst="roundRect">
            <a:avLst>
              <a:gd name="adj" fmla="val 7214"/>
            </a:avLst>
          </a:prstGeom>
          <a:solidFill>
            <a:schemeClr val="accent6"/>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9" name="矩形: 圆角 28"/>
          <p:cNvSpPr/>
          <p:nvPr/>
        </p:nvSpPr>
        <p:spPr bwMode="auto">
          <a:xfrm>
            <a:off x="884331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0" name="矩形: 圆角 29"/>
          <p:cNvSpPr/>
          <p:nvPr/>
        </p:nvSpPr>
        <p:spPr bwMode="auto">
          <a:xfrm>
            <a:off x="9597445" y="-533303"/>
            <a:ext cx="377631" cy="377631"/>
          </a:xfrm>
          <a:prstGeom prst="roundRect">
            <a:avLst>
              <a:gd name="adj" fmla="val 7214"/>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1" name="矩形: 圆角 30"/>
          <p:cNvSpPr/>
          <p:nvPr/>
        </p:nvSpPr>
        <p:spPr bwMode="auto">
          <a:xfrm>
            <a:off x="10037682"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2" name="矩形: 圆角 31"/>
          <p:cNvSpPr/>
          <p:nvPr/>
        </p:nvSpPr>
        <p:spPr bwMode="auto">
          <a:xfrm>
            <a:off x="1047791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3" name="矩形: 圆角 32"/>
          <p:cNvSpPr/>
          <p:nvPr/>
        </p:nvSpPr>
        <p:spPr bwMode="auto">
          <a:xfrm>
            <a:off x="10924726"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4" name="矩形: 圆角 33"/>
          <p:cNvSpPr/>
          <p:nvPr/>
        </p:nvSpPr>
        <p:spPr bwMode="auto">
          <a:xfrm>
            <a:off x="11364962"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5" name="矩形: 圆角 34"/>
          <p:cNvSpPr/>
          <p:nvPr/>
        </p:nvSpPr>
        <p:spPr bwMode="auto">
          <a:xfrm>
            <a:off x="1182793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 name="文本框 2">
            <a:extLst>
              <a:ext uri="{FF2B5EF4-FFF2-40B4-BE49-F238E27FC236}">
                <a16:creationId xmlns:a16="http://schemas.microsoft.com/office/drawing/2014/main" id="{993233A6-FD83-5DBD-33FE-11FFD1644241}"/>
              </a:ext>
            </a:extLst>
          </p:cNvPr>
          <p:cNvSpPr txBox="1"/>
          <p:nvPr/>
        </p:nvSpPr>
        <p:spPr>
          <a:xfrm>
            <a:off x="2378987" y="314508"/>
            <a:ext cx="4710360" cy="646331"/>
          </a:xfrm>
          <a:prstGeom prst="rect">
            <a:avLst/>
          </a:prstGeom>
          <a:noFill/>
        </p:spPr>
        <p:txBody>
          <a:bodyPr wrap="square" rtlCol="0">
            <a:spAutoFit/>
          </a:bodyPr>
          <a:lstStyle/>
          <a:p>
            <a:pPr algn="l"/>
            <a:r>
              <a:rPr lang="en" altLang="zh-CN" b="1" dirty="0">
                <a:solidFill>
                  <a:srgbClr val="000E28"/>
                </a:solidFill>
                <a:latin typeface="TimesNewRomanPS-BoldMT"/>
              </a:rPr>
              <a:t>MBR-EXEC</a:t>
            </a:r>
            <a:r>
              <a:rPr lang="en-US" altLang="zh-CN" b="1" dirty="0">
                <a:solidFill>
                  <a:srgbClr val="000E28"/>
                </a:solidFill>
                <a:latin typeface="TimesNewRomanPS-BoldMT"/>
              </a:rPr>
              <a:t>/ MBR-BLEU</a:t>
            </a:r>
            <a:r>
              <a:rPr lang="zh-CN" altLang="en-US" b="1" dirty="0">
                <a:solidFill>
                  <a:srgbClr val="000E28"/>
                </a:solidFill>
                <a:latin typeface="TimesNewRomanPS-BoldMT"/>
              </a:rPr>
              <a:t> </a:t>
            </a:r>
            <a:endParaRPr lang="en-US" altLang="zh-CN" b="1" dirty="0">
              <a:solidFill>
                <a:srgbClr val="000E28"/>
              </a:solidFill>
              <a:latin typeface="TimesNewRomanPS-BoldMT"/>
            </a:endParaRPr>
          </a:p>
          <a:p>
            <a:pPr algn="l"/>
            <a:r>
              <a:rPr lang="zh-CN" altLang="en-US" b="1" dirty="0">
                <a:solidFill>
                  <a:srgbClr val="000E28"/>
                </a:solidFill>
                <a:latin typeface="TimesNewRomanPS-BoldMT"/>
              </a:rPr>
              <a:t>最小贝叶斯风险基于</a:t>
            </a:r>
            <a:r>
              <a:rPr lang="en-US" altLang="zh-CN" b="1" dirty="0">
                <a:solidFill>
                  <a:srgbClr val="000E28"/>
                </a:solidFill>
                <a:latin typeface="TimesNewRomanPS-BoldMT"/>
              </a:rPr>
              <a:t>EXEC/BLEU</a:t>
            </a:r>
            <a:endParaRPr lang="zh-CN" altLang="en-US" b="1" dirty="0">
              <a:solidFill>
                <a:srgbClr val="000E28"/>
              </a:solidFill>
              <a:latin typeface="TimesNewRomanPS-BoldMT"/>
            </a:endParaRPr>
          </a:p>
        </p:txBody>
      </p:sp>
      <p:pic>
        <p:nvPicPr>
          <p:cNvPr id="6" name="图片 5" descr="图示&#10;&#10;描述已自动生成">
            <a:extLst>
              <a:ext uri="{FF2B5EF4-FFF2-40B4-BE49-F238E27FC236}">
                <a16:creationId xmlns:a16="http://schemas.microsoft.com/office/drawing/2014/main" id="{031EB5A2-C5B8-CC73-86BF-10DCB3212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0929" y="731738"/>
            <a:ext cx="5654639" cy="5004792"/>
          </a:xfrm>
          <a:prstGeom prst="rect">
            <a:avLst/>
          </a:prstGeom>
        </p:spPr>
      </p:pic>
      <p:pic>
        <p:nvPicPr>
          <p:cNvPr id="9" name="图片 8" descr="文本&#10;&#10;中度可信度描述已自动生成">
            <a:extLst>
              <a:ext uri="{FF2B5EF4-FFF2-40B4-BE49-F238E27FC236}">
                <a16:creationId xmlns:a16="http://schemas.microsoft.com/office/drawing/2014/main" id="{CD2DBDAB-52D8-1D09-D8AD-03EB442A8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04" y="1919934"/>
            <a:ext cx="4521200" cy="952500"/>
          </a:xfrm>
          <a:prstGeom prst="rect">
            <a:avLst/>
          </a:prstGeom>
        </p:spPr>
      </p:pic>
      <p:pic>
        <p:nvPicPr>
          <p:cNvPr id="11" name="图片 10" descr="文本, 信件&#10;&#10;描述已自动生成">
            <a:extLst>
              <a:ext uri="{FF2B5EF4-FFF2-40B4-BE49-F238E27FC236}">
                <a16:creationId xmlns:a16="http://schemas.microsoft.com/office/drawing/2014/main" id="{5750C7E7-0174-25B5-684A-66D1C3752F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04" y="3031429"/>
            <a:ext cx="3543300" cy="1600200"/>
          </a:xfrm>
          <a:prstGeom prst="rect">
            <a:avLst/>
          </a:prstGeom>
        </p:spPr>
      </p:pic>
      <p:pic>
        <p:nvPicPr>
          <p:cNvPr id="15" name="图片 14" descr="文本&#10;&#10;描述已自动生成">
            <a:extLst>
              <a:ext uri="{FF2B5EF4-FFF2-40B4-BE49-F238E27FC236}">
                <a16:creationId xmlns:a16="http://schemas.microsoft.com/office/drawing/2014/main" id="{FA722E7F-CA34-589C-DD91-774AC412CD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8341" y="5220275"/>
            <a:ext cx="3543300" cy="587175"/>
          </a:xfrm>
          <a:prstGeom prst="rect">
            <a:avLst/>
          </a:prstGeom>
        </p:spPr>
      </p:pic>
      <p:sp>
        <p:nvSpPr>
          <p:cNvPr id="13" name="文本框 12">
            <a:extLst>
              <a:ext uri="{FF2B5EF4-FFF2-40B4-BE49-F238E27FC236}">
                <a16:creationId xmlns:a16="http://schemas.microsoft.com/office/drawing/2014/main" id="{C0D7D260-23FC-A146-F318-E91DA119BD45}"/>
              </a:ext>
            </a:extLst>
          </p:cNvPr>
          <p:cNvSpPr txBox="1"/>
          <p:nvPr/>
        </p:nvSpPr>
        <p:spPr>
          <a:xfrm>
            <a:off x="450274" y="6084812"/>
            <a:ext cx="6104658" cy="646331"/>
          </a:xfrm>
          <a:prstGeom prst="rect">
            <a:avLst/>
          </a:prstGeom>
          <a:noFill/>
        </p:spPr>
        <p:txBody>
          <a:bodyPr wrap="square">
            <a:spAutoFit/>
          </a:bodyPr>
          <a:lstStyle/>
          <a:p>
            <a:r>
              <a:rPr lang="zh-CN" altLang="en-US" b="0" i="0" dirty="0">
                <a:solidFill>
                  <a:schemeClr val="tx2"/>
                </a:solidFill>
                <a:effectLst/>
                <a:latin typeface="PingFangSC-Regular" panose="020B0400000000000000" pitchFamily="34" charset="-122"/>
                <a:ea typeface="PingFangSC-Regular" panose="020B0400000000000000" pitchFamily="34" charset="-122"/>
              </a:rPr>
              <a:t>当且仅当两个程序在</a:t>
            </a:r>
            <a:r>
              <a:rPr lang="zh-CN" altLang="en-US" b="0" i="0" u="sng" dirty="0">
                <a:solidFill>
                  <a:schemeClr val="tx2"/>
                </a:solidFill>
                <a:effectLst/>
                <a:latin typeface="PingFangSC-Regular" panose="020B0400000000000000" pitchFamily="34" charset="-122"/>
                <a:ea typeface="PingFangSC-Regular" panose="020B0400000000000000" pitchFamily="34" charset="-122"/>
              </a:rPr>
              <a:t>所有考虑</a:t>
            </a:r>
            <a:r>
              <a:rPr lang="zh-CN" altLang="en-US" b="0" i="0" dirty="0">
                <a:solidFill>
                  <a:schemeClr val="tx2"/>
                </a:solidFill>
                <a:effectLst/>
                <a:latin typeface="PingFangSC-Regular" panose="020B0400000000000000" pitchFamily="34" charset="-122"/>
                <a:ea typeface="PingFangSC-Regular" panose="020B0400000000000000" pitchFamily="34" charset="-122"/>
              </a:rPr>
              <a:t>的测试用例上具有相同的输出时</a:t>
            </a:r>
            <a:r>
              <a:rPr lang="en-US" altLang="zh-CN" b="0" i="0" dirty="0">
                <a:solidFill>
                  <a:schemeClr val="tx2"/>
                </a:solidFill>
                <a:effectLst/>
                <a:latin typeface="PingFangSC-Regular" panose="020B0400000000000000" pitchFamily="34" charset="-122"/>
                <a:ea typeface="PingFangSC-Regular" panose="020B0400000000000000" pitchFamily="34" charset="-122"/>
              </a:rPr>
              <a:t>(hard)</a:t>
            </a:r>
            <a:r>
              <a:rPr lang="zh-CN" altLang="en-US" b="0" i="0" dirty="0">
                <a:solidFill>
                  <a:schemeClr val="tx2"/>
                </a:solidFill>
                <a:effectLst/>
                <a:latin typeface="PingFangSC-Regular" panose="020B0400000000000000" pitchFamily="34" charset="-122"/>
                <a:ea typeface="PingFangSC-Regular" panose="020B0400000000000000" pitchFamily="34" charset="-122"/>
              </a:rPr>
              <a:t>，分配等价</a:t>
            </a:r>
            <a:r>
              <a:rPr lang="en-US" altLang="zh-CN" b="0" i="0" dirty="0">
                <a:solidFill>
                  <a:schemeClr val="tx2"/>
                </a:solidFill>
                <a:effectLst/>
                <a:latin typeface="PingFangSC-Regular" panose="020B0400000000000000" pitchFamily="34" charset="-122"/>
                <a:ea typeface="PingFangSC-Regular" panose="020B0400000000000000" pitchFamily="34" charset="-122"/>
              </a:rPr>
              <a:t>(0</a:t>
            </a:r>
            <a:r>
              <a:rPr lang="zh-CN" altLang="en-US" b="0" i="0" dirty="0">
                <a:solidFill>
                  <a:schemeClr val="tx2"/>
                </a:solidFill>
                <a:effectLst/>
                <a:latin typeface="PingFangSC-Regular" panose="020B0400000000000000" pitchFamily="34" charset="-122"/>
                <a:ea typeface="PingFangSC-Regular" panose="020B0400000000000000" pitchFamily="34" charset="-122"/>
              </a:rPr>
              <a:t>损失</a:t>
            </a:r>
            <a:r>
              <a:rPr lang="en-US" altLang="zh-CN" b="0" i="0" dirty="0">
                <a:solidFill>
                  <a:schemeClr val="tx2"/>
                </a:solidFill>
                <a:effectLst/>
                <a:latin typeface="PingFangSC-Regular" panose="020B0400000000000000" pitchFamily="34" charset="-122"/>
                <a:ea typeface="PingFangSC-Regular" panose="020B0400000000000000" pitchFamily="34" charset="-122"/>
              </a:rPr>
              <a:t>)</a:t>
            </a:r>
            <a:r>
              <a:rPr lang="zh-CN" altLang="en-US" b="0" i="0" dirty="0">
                <a:solidFill>
                  <a:schemeClr val="tx2"/>
                </a:solidFill>
                <a:effectLst/>
                <a:latin typeface="PingFangSC-Regular" panose="020B0400000000000000" pitchFamily="34" charset="-122"/>
                <a:ea typeface="PingFangSC-Regular" panose="020B0400000000000000" pitchFamily="34" charset="-122"/>
              </a:rPr>
              <a:t>。</a:t>
            </a:r>
            <a:endParaRPr lang="zh-CN" altLang="en-US" dirty="0">
              <a:solidFill>
                <a:schemeClr val="tx2"/>
              </a:solidFill>
            </a:endParaRPr>
          </a:p>
        </p:txBody>
      </p:sp>
    </p:spTree>
    <p:extLst>
      <p:ext uri="{BB962C8B-B14F-4D97-AF65-F5344CB8AC3E}">
        <p14:creationId xmlns:p14="http://schemas.microsoft.com/office/powerpoint/2010/main" val="237900447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C4D97054-03B1-F9EB-6629-C07FA02141AD}"/>
              </a:ext>
            </a:extLst>
          </p:cNvPr>
          <p:cNvSpPr txBox="1"/>
          <p:nvPr/>
        </p:nvSpPr>
        <p:spPr>
          <a:xfrm>
            <a:off x="361451" y="4869160"/>
            <a:ext cx="6104657" cy="2062103"/>
          </a:xfrm>
          <a:prstGeom prst="rect">
            <a:avLst/>
          </a:prstGeom>
          <a:noFill/>
          <a:ln w="28575">
            <a:solidFill>
              <a:srgbClr val="2596B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r>
              <a:rPr lang="zh-CN" altLang="en-US" sz="2000" b="1" dirty="0">
                <a:solidFill>
                  <a:srgbClr val="000E28"/>
                </a:solidFill>
                <a:latin typeface="TimesNewRomanPS-BoldMT"/>
                <a:ea typeface="宋体" panose="02010600030101010101" pitchFamily="2" charset="-122"/>
              </a:rPr>
              <a:t>度量两端程序之间差异的损失函数</a:t>
            </a:r>
            <a:endParaRPr lang="en-US" altLang="zh-CN" sz="2000" b="1" dirty="0">
              <a:solidFill>
                <a:srgbClr val="000E28"/>
              </a:solidFill>
              <a:latin typeface="TimesNewRomanPS-BoldMT"/>
              <a:ea typeface="宋体" panose="02010600030101010101" pitchFamily="2" charset="-122"/>
            </a:endParaRPr>
          </a:p>
          <a:p>
            <a:pPr algn="l"/>
            <a:endParaRPr kumimoji="1" lang="en-US" altLang="zh-CN" dirty="0"/>
          </a:p>
          <a:p>
            <a:pPr algn="l"/>
            <a:endParaRPr kumimoji="1" lang="en-US" altLang="zh-CN" dirty="0"/>
          </a:p>
          <a:p>
            <a:pPr algn="l"/>
            <a:endParaRPr kumimoji="1" lang="en-US" altLang="zh-CN" dirty="0"/>
          </a:p>
          <a:p>
            <a:pPr algn="l"/>
            <a:endParaRPr kumimoji="1" lang="en-US" altLang="zh-CN" dirty="0"/>
          </a:p>
          <a:p>
            <a:pPr algn="l"/>
            <a:endParaRPr kumimoji="1" lang="en-US" altLang="zh-CN" dirty="0"/>
          </a:p>
          <a:p>
            <a:pPr algn="l"/>
            <a:endParaRPr kumimoji="1" lang="zh-CN" altLang="en-US" dirty="0"/>
          </a:p>
        </p:txBody>
      </p:sp>
      <p:sp>
        <p:nvSpPr>
          <p:cNvPr id="5" name="矩形 4"/>
          <p:cNvSpPr/>
          <p:nvPr/>
        </p:nvSpPr>
        <p:spPr>
          <a:xfrm>
            <a:off x="368341" y="126857"/>
            <a:ext cx="7529331" cy="583565"/>
          </a:xfrm>
          <a:prstGeom prst="rect">
            <a:avLst/>
          </a:prstGeom>
        </p:spPr>
        <p:txBody>
          <a:bodyPr wrap="square">
            <a:spAutoFit/>
          </a:bodyPr>
          <a:lstStyle/>
          <a:p>
            <a:pPr marL="0" marR="0">
              <a:spcBef>
                <a:spcPts val="0"/>
              </a:spcBef>
              <a:spcAft>
                <a:spcPts val="0"/>
              </a:spcAft>
            </a:pPr>
            <a:r>
              <a:rPr lang="zh-CN" altLang="en-US" sz="3200" kern="100" dirty="0">
                <a:latin typeface="+mj-ea"/>
                <a:ea typeface="+mj-ea"/>
                <a:cs typeface="Times New Roman" panose="02020603050405020304" pitchFamily="18" charset="0"/>
              </a:rPr>
              <a:t>方法概述</a:t>
            </a:r>
          </a:p>
        </p:txBody>
      </p:sp>
      <p:sp>
        <p:nvSpPr>
          <p:cNvPr id="2" name="矩形 1"/>
          <p:cNvSpPr/>
          <p:nvPr/>
        </p:nvSpPr>
        <p:spPr bwMode="auto">
          <a:xfrm>
            <a:off x="140699" y="149461"/>
            <a:ext cx="160091" cy="488213"/>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j-ea"/>
              <a:ea typeface="+mj-ea"/>
            </a:endParaRPr>
          </a:p>
        </p:txBody>
      </p:sp>
      <p:sp>
        <p:nvSpPr>
          <p:cNvPr id="19" name="矩形: 圆角 18"/>
          <p:cNvSpPr/>
          <p:nvPr/>
        </p:nvSpPr>
        <p:spPr bwMode="auto">
          <a:xfrm>
            <a:off x="6612825" y="-533303"/>
            <a:ext cx="377631" cy="377631"/>
          </a:xfrm>
          <a:prstGeom prst="roundRect">
            <a:avLst>
              <a:gd name="adj" fmla="val 7214"/>
            </a:avLst>
          </a:prstGeom>
          <a:gradFill>
            <a:gsLst>
              <a:gs pos="50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0" name="矩形: 圆角 19"/>
          <p:cNvSpPr/>
          <p:nvPr/>
        </p:nvSpPr>
        <p:spPr bwMode="auto">
          <a:xfrm>
            <a:off x="7053061"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1" name="矩形: 圆角 20"/>
          <p:cNvSpPr/>
          <p:nvPr/>
        </p:nvSpPr>
        <p:spPr bwMode="auto">
          <a:xfrm>
            <a:off x="749329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2" name="矩形: 圆角 21"/>
          <p:cNvSpPr/>
          <p:nvPr/>
        </p:nvSpPr>
        <p:spPr bwMode="auto">
          <a:xfrm>
            <a:off x="7940105"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3" name="矩形: 圆角 22"/>
          <p:cNvSpPr/>
          <p:nvPr/>
        </p:nvSpPr>
        <p:spPr bwMode="auto">
          <a:xfrm>
            <a:off x="8380341"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4" name="矩形: 圆角 23"/>
          <p:cNvSpPr/>
          <p:nvPr/>
        </p:nvSpPr>
        <p:spPr bwMode="auto">
          <a:xfrm>
            <a:off x="4105116" y="-533303"/>
            <a:ext cx="377631" cy="377631"/>
          </a:xfrm>
          <a:prstGeom prst="roundRect">
            <a:avLst>
              <a:gd name="adj" fmla="val 7214"/>
            </a:avLst>
          </a:prstGeom>
          <a:solidFill>
            <a:schemeClr val="accent1"/>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5" name="矩形: 圆角 24"/>
          <p:cNvSpPr/>
          <p:nvPr/>
        </p:nvSpPr>
        <p:spPr bwMode="auto">
          <a:xfrm>
            <a:off x="4545352" y="-533303"/>
            <a:ext cx="377631" cy="377631"/>
          </a:xfrm>
          <a:prstGeom prst="roundRect">
            <a:avLst>
              <a:gd name="adj" fmla="val 7214"/>
            </a:avLst>
          </a:prstGeom>
          <a:solidFill>
            <a:schemeClr val="accent2"/>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6" name="矩形: 圆角 25"/>
          <p:cNvSpPr/>
          <p:nvPr/>
        </p:nvSpPr>
        <p:spPr bwMode="auto">
          <a:xfrm>
            <a:off x="4985589" y="-533303"/>
            <a:ext cx="377631" cy="377631"/>
          </a:xfrm>
          <a:prstGeom prst="roundRect">
            <a:avLst>
              <a:gd name="adj" fmla="val 7214"/>
            </a:avLst>
          </a:prstGeom>
          <a:solidFill>
            <a:schemeClr val="accent3"/>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7" name="矩形: 圆角 26"/>
          <p:cNvSpPr/>
          <p:nvPr/>
        </p:nvSpPr>
        <p:spPr bwMode="auto">
          <a:xfrm>
            <a:off x="5432396" y="-533303"/>
            <a:ext cx="377631" cy="377631"/>
          </a:xfrm>
          <a:prstGeom prst="roundRect">
            <a:avLst>
              <a:gd name="adj" fmla="val 7214"/>
            </a:avLst>
          </a:prstGeom>
          <a:solidFill>
            <a:schemeClr val="accent4"/>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8" name="矩形: 圆角 27"/>
          <p:cNvSpPr/>
          <p:nvPr/>
        </p:nvSpPr>
        <p:spPr bwMode="auto">
          <a:xfrm>
            <a:off x="5872633" y="-533303"/>
            <a:ext cx="377631" cy="377631"/>
          </a:xfrm>
          <a:prstGeom prst="roundRect">
            <a:avLst>
              <a:gd name="adj" fmla="val 7214"/>
            </a:avLst>
          </a:prstGeom>
          <a:solidFill>
            <a:schemeClr val="accent6"/>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9" name="矩形: 圆角 28"/>
          <p:cNvSpPr/>
          <p:nvPr/>
        </p:nvSpPr>
        <p:spPr bwMode="auto">
          <a:xfrm>
            <a:off x="884331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0" name="矩形: 圆角 29"/>
          <p:cNvSpPr/>
          <p:nvPr/>
        </p:nvSpPr>
        <p:spPr bwMode="auto">
          <a:xfrm>
            <a:off x="9597445" y="-533303"/>
            <a:ext cx="377631" cy="377631"/>
          </a:xfrm>
          <a:prstGeom prst="roundRect">
            <a:avLst>
              <a:gd name="adj" fmla="val 7214"/>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1" name="矩形: 圆角 30"/>
          <p:cNvSpPr/>
          <p:nvPr/>
        </p:nvSpPr>
        <p:spPr bwMode="auto">
          <a:xfrm>
            <a:off x="10037682"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2" name="矩形: 圆角 31"/>
          <p:cNvSpPr/>
          <p:nvPr/>
        </p:nvSpPr>
        <p:spPr bwMode="auto">
          <a:xfrm>
            <a:off x="1047791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3" name="矩形: 圆角 32"/>
          <p:cNvSpPr/>
          <p:nvPr/>
        </p:nvSpPr>
        <p:spPr bwMode="auto">
          <a:xfrm>
            <a:off x="10924726"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4" name="矩形: 圆角 33"/>
          <p:cNvSpPr/>
          <p:nvPr/>
        </p:nvSpPr>
        <p:spPr bwMode="auto">
          <a:xfrm>
            <a:off x="11364962"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5" name="矩形: 圆角 34"/>
          <p:cNvSpPr/>
          <p:nvPr/>
        </p:nvSpPr>
        <p:spPr bwMode="auto">
          <a:xfrm>
            <a:off x="1182793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 name="文本框 2">
            <a:extLst>
              <a:ext uri="{FF2B5EF4-FFF2-40B4-BE49-F238E27FC236}">
                <a16:creationId xmlns:a16="http://schemas.microsoft.com/office/drawing/2014/main" id="{993233A6-FD83-5DBD-33FE-11FFD1644241}"/>
              </a:ext>
            </a:extLst>
          </p:cNvPr>
          <p:cNvSpPr txBox="1"/>
          <p:nvPr/>
        </p:nvSpPr>
        <p:spPr>
          <a:xfrm>
            <a:off x="2378987" y="314508"/>
            <a:ext cx="4710360" cy="646331"/>
          </a:xfrm>
          <a:prstGeom prst="rect">
            <a:avLst/>
          </a:prstGeom>
          <a:noFill/>
        </p:spPr>
        <p:txBody>
          <a:bodyPr wrap="square" rtlCol="0">
            <a:spAutoFit/>
          </a:bodyPr>
          <a:lstStyle/>
          <a:p>
            <a:pPr algn="l"/>
            <a:r>
              <a:rPr lang="en" altLang="zh-CN" b="1" dirty="0">
                <a:solidFill>
                  <a:srgbClr val="000E28"/>
                </a:solidFill>
                <a:latin typeface="TimesNewRomanPS-BoldMT"/>
              </a:rPr>
              <a:t>MBR-EXEC</a:t>
            </a:r>
            <a:r>
              <a:rPr lang="en-US" altLang="zh-CN" b="1" dirty="0">
                <a:solidFill>
                  <a:srgbClr val="000E28"/>
                </a:solidFill>
                <a:latin typeface="TimesNewRomanPS-BoldMT"/>
              </a:rPr>
              <a:t>/ MBR-BLEU</a:t>
            </a:r>
            <a:r>
              <a:rPr lang="zh-CN" altLang="en-US" b="1" dirty="0">
                <a:solidFill>
                  <a:srgbClr val="000E28"/>
                </a:solidFill>
                <a:latin typeface="TimesNewRomanPS-BoldMT"/>
              </a:rPr>
              <a:t> </a:t>
            </a:r>
            <a:endParaRPr lang="en-US" altLang="zh-CN" b="1" dirty="0">
              <a:solidFill>
                <a:srgbClr val="000E28"/>
              </a:solidFill>
              <a:latin typeface="TimesNewRomanPS-BoldMT"/>
            </a:endParaRPr>
          </a:p>
          <a:p>
            <a:pPr algn="l"/>
            <a:r>
              <a:rPr lang="zh-CN" altLang="en-US" b="1" dirty="0">
                <a:solidFill>
                  <a:srgbClr val="000E28"/>
                </a:solidFill>
                <a:latin typeface="TimesNewRomanPS-BoldMT"/>
              </a:rPr>
              <a:t>最小贝叶斯风险基于</a:t>
            </a:r>
            <a:r>
              <a:rPr lang="en-US" altLang="zh-CN" b="1" dirty="0">
                <a:solidFill>
                  <a:srgbClr val="000E28"/>
                </a:solidFill>
                <a:latin typeface="TimesNewRomanPS-BoldMT"/>
              </a:rPr>
              <a:t>EXEC/BLEU</a:t>
            </a:r>
            <a:endParaRPr lang="zh-CN" altLang="en-US" b="1" dirty="0">
              <a:solidFill>
                <a:srgbClr val="000E28"/>
              </a:solidFill>
              <a:latin typeface="TimesNewRomanPS-BoldMT"/>
            </a:endParaRPr>
          </a:p>
        </p:txBody>
      </p:sp>
      <p:pic>
        <p:nvPicPr>
          <p:cNvPr id="9" name="图片 8" descr="文本&#10;&#10;中度可信度描述已自动生成">
            <a:extLst>
              <a:ext uri="{FF2B5EF4-FFF2-40B4-BE49-F238E27FC236}">
                <a16:creationId xmlns:a16="http://schemas.microsoft.com/office/drawing/2014/main" id="{CD2DBDAB-52D8-1D09-D8AD-03EB442A8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04" y="1919934"/>
            <a:ext cx="4521200" cy="952500"/>
          </a:xfrm>
          <a:prstGeom prst="rect">
            <a:avLst/>
          </a:prstGeom>
        </p:spPr>
      </p:pic>
      <p:pic>
        <p:nvPicPr>
          <p:cNvPr id="11" name="图片 10" descr="文本, 信件&#10;&#10;描述已自动生成">
            <a:extLst>
              <a:ext uri="{FF2B5EF4-FFF2-40B4-BE49-F238E27FC236}">
                <a16:creationId xmlns:a16="http://schemas.microsoft.com/office/drawing/2014/main" id="{5750C7E7-0174-25B5-684A-66D1C3752F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04" y="3031429"/>
            <a:ext cx="3543300" cy="1600200"/>
          </a:xfrm>
          <a:prstGeom prst="rect">
            <a:avLst/>
          </a:prstGeom>
        </p:spPr>
      </p:pic>
      <p:pic>
        <p:nvPicPr>
          <p:cNvPr id="15" name="图片 14" descr="文本&#10;&#10;描述已自动生成">
            <a:extLst>
              <a:ext uri="{FF2B5EF4-FFF2-40B4-BE49-F238E27FC236}">
                <a16:creationId xmlns:a16="http://schemas.microsoft.com/office/drawing/2014/main" id="{FA722E7F-CA34-589C-DD91-774AC412CD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341" y="5220275"/>
            <a:ext cx="3543300" cy="587175"/>
          </a:xfrm>
          <a:prstGeom prst="rect">
            <a:avLst/>
          </a:prstGeom>
        </p:spPr>
      </p:pic>
      <p:sp>
        <p:nvSpPr>
          <p:cNvPr id="13" name="文本框 12">
            <a:extLst>
              <a:ext uri="{FF2B5EF4-FFF2-40B4-BE49-F238E27FC236}">
                <a16:creationId xmlns:a16="http://schemas.microsoft.com/office/drawing/2014/main" id="{C0D7D260-23FC-A146-F318-E91DA119BD45}"/>
              </a:ext>
            </a:extLst>
          </p:cNvPr>
          <p:cNvSpPr txBox="1"/>
          <p:nvPr/>
        </p:nvSpPr>
        <p:spPr>
          <a:xfrm>
            <a:off x="361452" y="5651565"/>
            <a:ext cx="6104658" cy="1200329"/>
          </a:xfrm>
          <a:prstGeom prst="rect">
            <a:avLst/>
          </a:prstGeom>
          <a:noFill/>
        </p:spPr>
        <p:txBody>
          <a:bodyPr wrap="square">
            <a:spAutoFit/>
          </a:bodyPr>
          <a:lstStyle/>
          <a:p>
            <a:r>
              <a:rPr lang="zh-CN" altLang="en-US" b="0" i="0" dirty="0">
                <a:solidFill>
                  <a:schemeClr val="tx2"/>
                </a:solidFill>
                <a:effectLst/>
                <a:latin typeface="PingFangSC-Regular" panose="020B0400000000000000" pitchFamily="34" charset="-122"/>
                <a:ea typeface="PingFangSC-Regular" panose="020B0400000000000000" pitchFamily="34" charset="-122"/>
              </a:rPr>
              <a:t>当一个程序在测试用例上执行失败时，它被认为不等同于任何其他程序，即使它们也执行失败。直观地说，当且仅当两个程序在</a:t>
            </a:r>
            <a:r>
              <a:rPr lang="zh-CN" altLang="en-US" b="0" i="0" u="sng" dirty="0">
                <a:solidFill>
                  <a:schemeClr val="tx2"/>
                </a:solidFill>
                <a:effectLst/>
                <a:latin typeface="PingFangSC-Regular" panose="020B0400000000000000" pitchFamily="34" charset="-122"/>
                <a:ea typeface="PingFangSC-Regular" panose="020B0400000000000000" pitchFamily="34" charset="-122"/>
              </a:rPr>
              <a:t>所有考虑</a:t>
            </a:r>
            <a:r>
              <a:rPr lang="zh-CN" altLang="en-US" b="0" i="0" dirty="0">
                <a:solidFill>
                  <a:schemeClr val="tx2"/>
                </a:solidFill>
                <a:effectLst/>
                <a:latin typeface="PingFangSC-Regular" panose="020B0400000000000000" pitchFamily="34" charset="-122"/>
                <a:ea typeface="PingFangSC-Regular" panose="020B0400000000000000" pitchFamily="34" charset="-122"/>
              </a:rPr>
              <a:t>的测试用例上具有相同的输出时</a:t>
            </a:r>
            <a:r>
              <a:rPr lang="en-US" altLang="zh-CN" b="0" i="0" dirty="0">
                <a:solidFill>
                  <a:schemeClr val="tx2"/>
                </a:solidFill>
                <a:effectLst/>
                <a:latin typeface="PingFangSC-Regular" panose="020B0400000000000000" pitchFamily="34" charset="-122"/>
                <a:ea typeface="PingFangSC-Regular" panose="020B0400000000000000" pitchFamily="34" charset="-122"/>
              </a:rPr>
              <a:t>(hard)</a:t>
            </a:r>
            <a:r>
              <a:rPr lang="zh-CN" altLang="en-US" b="0" i="0" dirty="0">
                <a:solidFill>
                  <a:schemeClr val="tx2"/>
                </a:solidFill>
                <a:effectLst/>
                <a:latin typeface="PingFangSC-Regular" panose="020B0400000000000000" pitchFamily="34" charset="-122"/>
                <a:ea typeface="PingFangSC-Regular" panose="020B0400000000000000" pitchFamily="34" charset="-122"/>
              </a:rPr>
              <a:t>，分配等价</a:t>
            </a:r>
            <a:r>
              <a:rPr lang="en-US" altLang="zh-CN" b="0" i="0" dirty="0">
                <a:solidFill>
                  <a:schemeClr val="tx2"/>
                </a:solidFill>
                <a:effectLst/>
                <a:latin typeface="PingFangSC-Regular" panose="020B0400000000000000" pitchFamily="34" charset="-122"/>
                <a:ea typeface="PingFangSC-Regular" panose="020B0400000000000000" pitchFamily="34" charset="-122"/>
              </a:rPr>
              <a:t>(0</a:t>
            </a:r>
            <a:r>
              <a:rPr lang="zh-CN" altLang="en-US" b="0" i="0" dirty="0">
                <a:solidFill>
                  <a:schemeClr val="tx2"/>
                </a:solidFill>
                <a:effectLst/>
                <a:latin typeface="PingFangSC-Regular" panose="020B0400000000000000" pitchFamily="34" charset="-122"/>
                <a:ea typeface="PingFangSC-Regular" panose="020B0400000000000000" pitchFamily="34" charset="-122"/>
              </a:rPr>
              <a:t>损失</a:t>
            </a:r>
            <a:r>
              <a:rPr lang="en-US" altLang="zh-CN" b="0" i="0" dirty="0">
                <a:solidFill>
                  <a:schemeClr val="tx2"/>
                </a:solidFill>
                <a:effectLst/>
                <a:latin typeface="PingFangSC-Regular" panose="020B0400000000000000" pitchFamily="34" charset="-122"/>
                <a:ea typeface="PingFangSC-Regular" panose="020B0400000000000000" pitchFamily="34" charset="-122"/>
              </a:rPr>
              <a:t>)</a:t>
            </a:r>
            <a:r>
              <a:rPr lang="zh-CN" altLang="en-US" b="0" i="0" dirty="0">
                <a:solidFill>
                  <a:schemeClr val="tx2"/>
                </a:solidFill>
                <a:effectLst/>
                <a:latin typeface="PingFangSC-Regular" panose="020B0400000000000000" pitchFamily="34" charset="-122"/>
                <a:ea typeface="PingFangSC-Regular" panose="020B0400000000000000" pitchFamily="34" charset="-122"/>
              </a:rPr>
              <a:t>。</a:t>
            </a:r>
            <a:endParaRPr lang="zh-CN" altLang="en-US" dirty="0">
              <a:solidFill>
                <a:schemeClr val="tx2"/>
              </a:solidFill>
            </a:endParaRPr>
          </a:p>
        </p:txBody>
      </p:sp>
      <p:pic>
        <p:nvPicPr>
          <p:cNvPr id="7" name="图片 6" descr="图表&#10;&#10;描述已自动生成">
            <a:extLst>
              <a:ext uri="{FF2B5EF4-FFF2-40B4-BE49-F238E27FC236}">
                <a16:creationId xmlns:a16="http://schemas.microsoft.com/office/drawing/2014/main" id="{E5FBFC71-91A4-658B-A53C-3CB6810C96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5187" y="1286697"/>
            <a:ext cx="4699000" cy="3022600"/>
          </a:xfrm>
          <a:prstGeom prst="rect">
            <a:avLst/>
          </a:prstGeom>
        </p:spPr>
      </p:pic>
      <p:pic>
        <p:nvPicPr>
          <p:cNvPr id="6" name="图片 5" descr="图片包含 示意图&#10;&#10;描述已自动生成">
            <a:extLst>
              <a:ext uri="{FF2B5EF4-FFF2-40B4-BE49-F238E27FC236}">
                <a16:creationId xmlns:a16="http://schemas.microsoft.com/office/drawing/2014/main" id="{BCB3F90C-6782-9943-DABD-C698CA3E35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22789" y="4890090"/>
            <a:ext cx="4390752" cy="931651"/>
          </a:xfrm>
          <a:prstGeom prst="rect">
            <a:avLst/>
          </a:prstGeom>
        </p:spPr>
      </p:pic>
    </p:spTree>
    <p:extLst>
      <p:ext uri="{BB962C8B-B14F-4D97-AF65-F5344CB8AC3E}">
        <p14:creationId xmlns:p14="http://schemas.microsoft.com/office/powerpoint/2010/main" val="127825148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矩形 4"/>
          <p:cNvSpPr/>
          <p:nvPr/>
        </p:nvSpPr>
        <p:spPr>
          <a:xfrm>
            <a:off x="368341" y="126857"/>
            <a:ext cx="7529331" cy="583565"/>
          </a:xfrm>
          <a:prstGeom prst="rect">
            <a:avLst/>
          </a:prstGeom>
        </p:spPr>
        <p:txBody>
          <a:bodyPr wrap="square">
            <a:spAutoFit/>
          </a:bodyPr>
          <a:lstStyle/>
          <a:p>
            <a:pPr marL="0" marR="0">
              <a:spcBef>
                <a:spcPts val="0"/>
              </a:spcBef>
              <a:spcAft>
                <a:spcPts val="0"/>
              </a:spcAft>
            </a:pPr>
            <a:r>
              <a:rPr lang="zh-CN" altLang="en-US" sz="3200" kern="100" dirty="0">
                <a:latin typeface="+mj-ea"/>
                <a:ea typeface="+mj-ea"/>
                <a:cs typeface="Times New Roman" panose="02020603050405020304" pitchFamily="18" charset="0"/>
              </a:rPr>
              <a:t>实验</a:t>
            </a:r>
          </a:p>
        </p:txBody>
      </p:sp>
      <p:sp>
        <p:nvSpPr>
          <p:cNvPr id="2" name="矩形 1"/>
          <p:cNvSpPr/>
          <p:nvPr/>
        </p:nvSpPr>
        <p:spPr bwMode="auto">
          <a:xfrm>
            <a:off x="140699" y="149461"/>
            <a:ext cx="160091" cy="488213"/>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j-ea"/>
              <a:ea typeface="+mj-ea"/>
            </a:endParaRPr>
          </a:p>
        </p:txBody>
      </p:sp>
      <p:sp>
        <p:nvSpPr>
          <p:cNvPr id="19" name="矩形: 圆角 18"/>
          <p:cNvSpPr/>
          <p:nvPr/>
        </p:nvSpPr>
        <p:spPr bwMode="auto">
          <a:xfrm>
            <a:off x="6612825" y="-533303"/>
            <a:ext cx="377631" cy="377631"/>
          </a:xfrm>
          <a:prstGeom prst="roundRect">
            <a:avLst>
              <a:gd name="adj" fmla="val 7214"/>
            </a:avLst>
          </a:prstGeom>
          <a:gradFill>
            <a:gsLst>
              <a:gs pos="50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0" name="矩形: 圆角 19"/>
          <p:cNvSpPr/>
          <p:nvPr/>
        </p:nvSpPr>
        <p:spPr bwMode="auto">
          <a:xfrm>
            <a:off x="7053061"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1" name="矩形: 圆角 20"/>
          <p:cNvSpPr/>
          <p:nvPr/>
        </p:nvSpPr>
        <p:spPr bwMode="auto">
          <a:xfrm>
            <a:off x="749329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2" name="矩形: 圆角 21"/>
          <p:cNvSpPr/>
          <p:nvPr/>
        </p:nvSpPr>
        <p:spPr bwMode="auto">
          <a:xfrm>
            <a:off x="7940105"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23" name="矩形: 圆角 22"/>
          <p:cNvSpPr/>
          <p:nvPr/>
        </p:nvSpPr>
        <p:spPr bwMode="auto">
          <a:xfrm>
            <a:off x="8380341"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4" name="矩形: 圆角 23"/>
          <p:cNvSpPr/>
          <p:nvPr/>
        </p:nvSpPr>
        <p:spPr bwMode="auto">
          <a:xfrm>
            <a:off x="4105116" y="-533303"/>
            <a:ext cx="377631" cy="377631"/>
          </a:xfrm>
          <a:prstGeom prst="roundRect">
            <a:avLst>
              <a:gd name="adj" fmla="val 7214"/>
            </a:avLst>
          </a:prstGeom>
          <a:solidFill>
            <a:schemeClr val="accent1"/>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5" name="矩形: 圆角 24"/>
          <p:cNvSpPr/>
          <p:nvPr/>
        </p:nvSpPr>
        <p:spPr bwMode="auto">
          <a:xfrm>
            <a:off x="4545352" y="-533303"/>
            <a:ext cx="377631" cy="377631"/>
          </a:xfrm>
          <a:prstGeom prst="roundRect">
            <a:avLst>
              <a:gd name="adj" fmla="val 7214"/>
            </a:avLst>
          </a:prstGeom>
          <a:solidFill>
            <a:schemeClr val="accent2"/>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6" name="矩形: 圆角 25"/>
          <p:cNvSpPr/>
          <p:nvPr/>
        </p:nvSpPr>
        <p:spPr bwMode="auto">
          <a:xfrm>
            <a:off x="4985589" y="-533303"/>
            <a:ext cx="377631" cy="377631"/>
          </a:xfrm>
          <a:prstGeom prst="roundRect">
            <a:avLst>
              <a:gd name="adj" fmla="val 7214"/>
            </a:avLst>
          </a:prstGeom>
          <a:solidFill>
            <a:schemeClr val="accent3"/>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7" name="矩形: 圆角 26"/>
          <p:cNvSpPr/>
          <p:nvPr/>
        </p:nvSpPr>
        <p:spPr bwMode="auto">
          <a:xfrm>
            <a:off x="5432396" y="-533303"/>
            <a:ext cx="377631" cy="377631"/>
          </a:xfrm>
          <a:prstGeom prst="roundRect">
            <a:avLst>
              <a:gd name="adj" fmla="val 7214"/>
            </a:avLst>
          </a:prstGeom>
          <a:solidFill>
            <a:schemeClr val="accent4"/>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8" name="矩形: 圆角 27"/>
          <p:cNvSpPr/>
          <p:nvPr/>
        </p:nvSpPr>
        <p:spPr bwMode="auto">
          <a:xfrm>
            <a:off x="5872633" y="-533303"/>
            <a:ext cx="377631" cy="377631"/>
          </a:xfrm>
          <a:prstGeom prst="roundRect">
            <a:avLst>
              <a:gd name="adj" fmla="val 7214"/>
            </a:avLst>
          </a:prstGeom>
          <a:solidFill>
            <a:schemeClr val="accent6"/>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29" name="矩形: 圆角 28"/>
          <p:cNvSpPr/>
          <p:nvPr/>
        </p:nvSpPr>
        <p:spPr bwMode="auto">
          <a:xfrm>
            <a:off x="884331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0" name="矩形: 圆角 29"/>
          <p:cNvSpPr/>
          <p:nvPr/>
        </p:nvSpPr>
        <p:spPr bwMode="auto">
          <a:xfrm>
            <a:off x="9597445" y="-533303"/>
            <a:ext cx="377631" cy="377631"/>
          </a:xfrm>
          <a:prstGeom prst="roundRect">
            <a:avLst>
              <a:gd name="adj" fmla="val 7214"/>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1" name="矩形: 圆角 30"/>
          <p:cNvSpPr/>
          <p:nvPr/>
        </p:nvSpPr>
        <p:spPr bwMode="auto">
          <a:xfrm>
            <a:off x="10037682" y="-533303"/>
            <a:ext cx="377631" cy="377631"/>
          </a:xfrm>
          <a:prstGeom prst="roundRect">
            <a:avLst>
              <a:gd name="adj" fmla="val 7214"/>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2" name="矩形: 圆角 31"/>
          <p:cNvSpPr/>
          <p:nvPr/>
        </p:nvSpPr>
        <p:spPr bwMode="auto">
          <a:xfrm>
            <a:off x="10477918" y="-533303"/>
            <a:ext cx="377631" cy="377631"/>
          </a:xfrm>
          <a:prstGeom prst="roundRect">
            <a:avLst>
              <a:gd name="adj" fmla="val 7214"/>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3" name="矩形: 圆角 32"/>
          <p:cNvSpPr/>
          <p:nvPr/>
        </p:nvSpPr>
        <p:spPr bwMode="auto">
          <a:xfrm>
            <a:off x="10924726" y="-533303"/>
            <a:ext cx="377631" cy="377631"/>
          </a:xfrm>
          <a:prstGeom prst="roundRect">
            <a:avLst>
              <a:gd name="adj" fmla="val 7214"/>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34" name="矩形: 圆角 33"/>
          <p:cNvSpPr/>
          <p:nvPr/>
        </p:nvSpPr>
        <p:spPr bwMode="auto">
          <a:xfrm>
            <a:off x="11364962" y="-533303"/>
            <a:ext cx="377631" cy="377631"/>
          </a:xfrm>
          <a:prstGeom prst="roundRect">
            <a:avLst>
              <a:gd name="adj" fmla="val 7214"/>
            </a:avLst>
          </a:prstGeom>
          <a:gradFill>
            <a:gsLst>
              <a:gs pos="56000">
                <a:schemeClr val="accent5">
                  <a:lumMod val="98000"/>
                  <a:lumOff val="2000"/>
                </a:schemeClr>
              </a:gs>
              <a:gs pos="0">
                <a:schemeClr val="accent5">
                  <a:lumMod val="85000"/>
                  <a:lumOff val="15000"/>
                </a:schemeClr>
              </a:gs>
              <a:gs pos="100000">
                <a:schemeClr val="accent5">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35" name="矩形: 圆角 34"/>
          <p:cNvSpPr/>
          <p:nvPr/>
        </p:nvSpPr>
        <p:spPr bwMode="auto">
          <a:xfrm>
            <a:off x="11827937" y="-533303"/>
            <a:ext cx="377631" cy="377631"/>
          </a:xfrm>
          <a:prstGeom prst="roundRect">
            <a:avLst>
              <a:gd name="adj" fmla="val 7214"/>
            </a:avLst>
          </a:prstGeom>
          <a:gradFill>
            <a:gsLst>
              <a:gs pos="54000">
                <a:schemeClr val="accent6">
                  <a:lumMod val="98000"/>
                  <a:lumOff val="2000"/>
                </a:schemeClr>
              </a:gs>
              <a:gs pos="0">
                <a:schemeClr val="accent6">
                  <a:lumMod val="85000"/>
                  <a:lumOff val="15000"/>
                </a:schemeClr>
              </a:gs>
              <a:gs pos="100000">
                <a:schemeClr val="accent6">
                  <a:lumMod val="85000"/>
                </a:schemeClr>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bg1"/>
              </a:solidFill>
              <a:effectLst/>
              <a:latin typeface="+mj-ea"/>
              <a:ea typeface="+mj-ea"/>
            </a:endParaRPr>
          </a:p>
        </p:txBody>
      </p:sp>
      <p:sp>
        <p:nvSpPr>
          <p:cNvPr id="4" name="文本框 3">
            <a:extLst>
              <a:ext uri="{FF2B5EF4-FFF2-40B4-BE49-F238E27FC236}">
                <a16:creationId xmlns:a16="http://schemas.microsoft.com/office/drawing/2014/main" id="{ECEA0B1F-8E72-42FD-EDC3-84FC5E73DDFB}"/>
              </a:ext>
            </a:extLst>
          </p:cNvPr>
          <p:cNvSpPr txBox="1"/>
          <p:nvPr/>
        </p:nvSpPr>
        <p:spPr>
          <a:xfrm>
            <a:off x="383004" y="710422"/>
            <a:ext cx="9819833" cy="2545633"/>
          </a:xfrm>
          <a:prstGeom prst="rect">
            <a:avLst/>
          </a:prstGeom>
          <a:noFill/>
        </p:spPr>
        <p:txBody>
          <a:bodyPr wrap="square" rtlCol="0">
            <a:spAutoFit/>
          </a:bodyPr>
          <a:lstStyle/>
          <a:p>
            <a:pPr>
              <a:lnSpc>
                <a:spcPct val="150000"/>
              </a:lnSpc>
            </a:pPr>
            <a:r>
              <a:rPr lang="zh-CN" altLang="en-US" b="1" dirty="0">
                <a:solidFill>
                  <a:srgbClr val="2596B1"/>
                </a:solidFill>
                <a:latin typeface="TimesNewRomanPS-BoldMT"/>
              </a:rPr>
              <a:t>评估方法：</a:t>
            </a:r>
            <a:endParaRPr lang="en-US" altLang="zh-CN" b="1" dirty="0">
              <a:solidFill>
                <a:srgbClr val="2596B1"/>
              </a:solidFill>
              <a:latin typeface="TimesNewRomanPS-BoldMT"/>
            </a:endParaRPr>
          </a:p>
          <a:p>
            <a:pPr>
              <a:lnSpc>
                <a:spcPct val="150000"/>
              </a:lnSpc>
            </a:pPr>
            <a:r>
              <a:rPr lang="en" altLang="zh-CN" b="1" dirty="0">
                <a:solidFill>
                  <a:srgbClr val="000E28"/>
                </a:solidFill>
                <a:latin typeface="TimesNewRomanPS-BoldMT"/>
              </a:rPr>
              <a:t>MBPP</a:t>
            </a:r>
            <a:r>
              <a:rPr lang="zh-CN" altLang="en" b="1" dirty="0">
                <a:solidFill>
                  <a:srgbClr val="000E28"/>
                </a:solidFill>
                <a:latin typeface="TimesNewRomanPS-BoldMT"/>
              </a:rPr>
              <a:t>（</a:t>
            </a:r>
            <a:r>
              <a:rPr lang="en" altLang="zh-CN" b="1" dirty="0">
                <a:solidFill>
                  <a:srgbClr val="000E28"/>
                </a:solidFill>
                <a:latin typeface="TimesNewRomanPS-BoldMT"/>
              </a:rPr>
              <a:t>Python</a:t>
            </a:r>
            <a:r>
              <a:rPr lang="zh-CN" altLang="en-US" b="1" dirty="0">
                <a:solidFill>
                  <a:srgbClr val="000E28"/>
                </a:solidFill>
                <a:latin typeface="TimesNewRomanPS-BoldMT"/>
              </a:rPr>
              <a:t>）：每个样本用三个测试用例作为输入，输出的准确度作为评估结果</a:t>
            </a:r>
            <a:endParaRPr lang="en-US" altLang="zh-CN" b="1" dirty="0">
              <a:solidFill>
                <a:srgbClr val="000E28"/>
              </a:solidFill>
              <a:latin typeface="TimesNewRomanPS-BoldMT"/>
            </a:endParaRPr>
          </a:p>
          <a:p>
            <a:pPr>
              <a:lnSpc>
                <a:spcPct val="150000"/>
              </a:lnSpc>
            </a:pPr>
            <a:r>
              <a:rPr lang="en" altLang="zh-CN" b="1" dirty="0">
                <a:solidFill>
                  <a:srgbClr val="000E28"/>
                </a:solidFill>
                <a:latin typeface="TimesNewRomanPS-BoldMT"/>
              </a:rPr>
              <a:t>Spider</a:t>
            </a:r>
            <a:r>
              <a:rPr lang="zh-CN" altLang="en" b="1" dirty="0">
                <a:solidFill>
                  <a:srgbClr val="000E28"/>
                </a:solidFill>
                <a:latin typeface="TimesNewRomanPS-BoldMT"/>
              </a:rPr>
              <a:t>（</a:t>
            </a:r>
            <a:r>
              <a:rPr lang="en" altLang="zh-CN" b="1" dirty="0">
                <a:solidFill>
                  <a:srgbClr val="000E28"/>
                </a:solidFill>
                <a:latin typeface="TimesNewRomanPS-BoldMT"/>
              </a:rPr>
              <a:t>SQL</a:t>
            </a:r>
            <a:r>
              <a:rPr lang="zh-CN" altLang="en-US" b="1" dirty="0">
                <a:solidFill>
                  <a:srgbClr val="000E28"/>
                </a:solidFill>
                <a:latin typeface="TimesNewRomanPS-BoldMT"/>
              </a:rPr>
              <a:t>）：如果在同一数据库上执行时返回与</a:t>
            </a:r>
            <a:r>
              <a:rPr lang="en" altLang="zh-CN" b="1" dirty="0" err="1">
                <a:solidFill>
                  <a:srgbClr val="000E28"/>
                </a:solidFill>
                <a:latin typeface="TimesNewRomanPS-BoldMT"/>
              </a:rPr>
              <a:t>groundtruth</a:t>
            </a:r>
            <a:r>
              <a:rPr lang="zh-CN" altLang="en-US" b="1" dirty="0">
                <a:solidFill>
                  <a:srgbClr val="000E28"/>
                </a:solidFill>
                <a:latin typeface="TimesNewRomanPS-BoldMT"/>
              </a:rPr>
              <a:t>命令相同的结果，则认为该命令通过了。</a:t>
            </a:r>
            <a:endParaRPr lang="en-US" altLang="zh-CN" b="1" dirty="0">
              <a:solidFill>
                <a:srgbClr val="000E28"/>
              </a:solidFill>
              <a:latin typeface="TimesNewRomanPS-BoldMT"/>
            </a:endParaRPr>
          </a:p>
          <a:p>
            <a:pPr>
              <a:lnSpc>
                <a:spcPct val="150000"/>
              </a:lnSpc>
            </a:pPr>
            <a:r>
              <a:rPr lang="zh-CN" altLang="en-US" b="1" dirty="0">
                <a:solidFill>
                  <a:srgbClr val="000E28"/>
                </a:solidFill>
                <a:latin typeface="TimesNewRomanPS-BoldMT"/>
              </a:rPr>
              <a:t> </a:t>
            </a:r>
            <a:r>
              <a:rPr lang="en" altLang="zh-CN" b="1" dirty="0">
                <a:solidFill>
                  <a:srgbClr val="000E28"/>
                </a:solidFill>
                <a:latin typeface="TimesNewRomanPS-BoldMT"/>
              </a:rPr>
              <a:t>NL2Bash</a:t>
            </a:r>
            <a:r>
              <a:rPr lang="zh-CN" altLang="en" b="1" dirty="0">
                <a:solidFill>
                  <a:srgbClr val="000E28"/>
                </a:solidFill>
                <a:latin typeface="TimesNewRomanPS-BoldMT"/>
              </a:rPr>
              <a:t>（</a:t>
            </a:r>
            <a:r>
              <a:rPr lang="en" altLang="zh-CN" b="1" dirty="0">
                <a:solidFill>
                  <a:srgbClr val="000E28"/>
                </a:solidFill>
                <a:latin typeface="TimesNewRomanPS-BoldMT"/>
              </a:rPr>
              <a:t>Bash</a:t>
            </a:r>
            <a:r>
              <a:rPr lang="zh-CN" altLang="en-US" b="1" dirty="0">
                <a:solidFill>
                  <a:srgbClr val="000E28"/>
                </a:solidFill>
                <a:latin typeface="TimesNewRomanPS-BoldMT"/>
              </a:rPr>
              <a:t>）：</a:t>
            </a:r>
            <a:r>
              <a:rPr lang="zh-CN" altLang="en-US" b="0" i="0" u="none" strike="noStrike" dirty="0">
                <a:solidFill>
                  <a:srgbClr val="1D2129"/>
                </a:solidFill>
                <a:effectLst/>
                <a:latin typeface="PingFangSC-Regular" panose="020B0400000000000000" pitchFamily="34" charset="-122"/>
                <a:ea typeface="PingFangSC-Regular" panose="020B0400000000000000" pitchFamily="34" charset="-122"/>
              </a:rPr>
              <a:t>使用</a:t>
            </a:r>
            <a:r>
              <a:rPr lang="en" altLang="zh-CN" b="0" i="0" u="none" strike="noStrike" dirty="0" err="1">
                <a:solidFill>
                  <a:srgbClr val="1D2129"/>
                </a:solidFill>
                <a:effectLst/>
                <a:latin typeface="PingFangSC-Regular" panose="020B0400000000000000" pitchFamily="34" charset="-122"/>
                <a:ea typeface="PingFangSC-Regular" panose="020B0400000000000000" pitchFamily="34" charset="-122"/>
              </a:rPr>
              <a:t>bashlex</a:t>
            </a:r>
            <a:r>
              <a:rPr lang="en" altLang="zh-CN" b="0" i="0" u="none" strike="noStrike" dirty="0">
                <a:solidFill>
                  <a:srgbClr val="1D2129"/>
                </a:solidFill>
                <a:effectLst/>
                <a:latin typeface="PingFangSC-Regular" panose="020B0400000000000000" pitchFamily="34" charset="-122"/>
                <a:ea typeface="PingFangSC-Regular" panose="020B0400000000000000" pitchFamily="34" charset="-122"/>
              </a:rPr>
              <a:t>(</a:t>
            </a:r>
            <a:r>
              <a:rPr lang="zh-CN" altLang="en-US" b="0" i="0" u="none" strike="noStrike" dirty="0">
                <a:solidFill>
                  <a:srgbClr val="1D2129"/>
                </a:solidFill>
                <a:effectLst/>
                <a:latin typeface="PingFangSC-Regular" panose="020B0400000000000000" pitchFamily="34" charset="-122"/>
                <a:ea typeface="PingFangSC-Regular" panose="020B0400000000000000" pitchFamily="34" charset="-122"/>
              </a:rPr>
              <a:t>一个基于规则的</a:t>
            </a:r>
            <a:r>
              <a:rPr lang="en" altLang="zh-CN" b="0" i="0" u="none" strike="noStrike" dirty="0">
                <a:solidFill>
                  <a:srgbClr val="1D2129"/>
                </a:solidFill>
                <a:effectLst/>
                <a:latin typeface="PingFangSC-Regular" panose="020B0400000000000000" pitchFamily="34" charset="-122"/>
                <a:ea typeface="PingFangSC-Regular" panose="020B0400000000000000" pitchFamily="34" charset="-122"/>
              </a:rPr>
              <a:t>bash</a:t>
            </a:r>
            <a:r>
              <a:rPr lang="zh-CN" altLang="en-US" b="0" i="0" u="none" strike="noStrike" dirty="0">
                <a:solidFill>
                  <a:srgbClr val="1D2129"/>
                </a:solidFill>
                <a:effectLst/>
                <a:latin typeface="PingFangSC-Regular" panose="020B0400000000000000" pitchFamily="34" charset="-122"/>
                <a:ea typeface="PingFangSC-Regular" panose="020B0400000000000000" pitchFamily="34" charset="-122"/>
              </a:rPr>
              <a:t>解析器</a:t>
            </a:r>
            <a:r>
              <a:rPr lang="en-US" altLang="zh-CN" b="0" i="0" u="none" strike="noStrike" dirty="0">
                <a:solidFill>
                  <a:srgbClr val="1D2129"/>
                </a:solidFill>
                <a:effectLst/>
                <a:latin typeface="PingFangSC-Regular" panose="020B0400000000000000" pitchFamily="34" charset="-122"/>
                <a:ea typeface="PingFangSC-Regular" panose="020B0400000000000000" pitchFamily="34" charset="-122"/>
              </a:rPr>
              <a:t>)</a:t>
            </a:r>
            <a:r>
              <a:rPr lang="zh-CN" altLang="en-US" b="0" i="0" u="none" strike="noStrike" dirty="0">
                <a:solidFill>
                  <a:srgbClr val="1D2129"/>
                </a:solidFill>
                <a:effectLst/>
                <a:latin typeface="PingFangSC-Regular" panose="020B0400000000000000" pitchFamily="34" charset="-122"/>
                <a:ea typeface="PingFangSC-Regular" panose="020B0400000000000000" pitchFamily="34" charset="-122"/>
              </a:rPr>
              <a:t>拆分</a:t>
            </a:r>
            <a:r>
              <a:rPr lang="en" altLang="zh-CN" b="0" i="0" u="none" strike="noStrike" dirty="0">
                <a:solidFill>
                  <a:srgbClr val="1D2129"/>
                </a:solidFill>
                <a:effectLst/>
                <a:latin typeface="PingFangSC-Regular" panose="020B0400000000000000" pitchFamily="34" charset="-122"/>
                <a:ea typeface="PingFangSC-Regular" panose="020B0400000000000000" pitchFamily="34" charset="-122"/>
              </a:rPr>
              <a:t>bash</a:t>
            </a:r>
            <a:r>
              <a:rPr lang="zh-CN" altLang="en-US" b="0" i="0" u="none" strike="noStrike" dirty="0">
                <a:solidFill>
                  <a:srgbClr val="1D2129"/>
                </a:solidFill>
                <a:effectLst/>
                <a:latin typeface="PingFangSC-Regular" panose="020B0400000000000000" pitchFamily="34" charset="-122"/>
                <a:ea typeface="PingFangSC-Regular" panose="020B0400000000000000" pitchFamily="34" charset="-122"/>
              </a:rPr>
              <a:t>命令，并在命令之间使用</a:t>
            </a:r>
            <a:r>
              <a:rPr lang="zh-CN" altLang="en-US" b="1" i="0" u="none" strike="noStrike" dirty="0">
                <a:solidFill>
                  <a:srgbClr val="1D2129"/>
                </a:solidFill>
                <a:effectLst/>
                <a:latin typeface="PingFangSC-Regular" panose="020B0400000000000000" pitchFamily="34" charset="-122"/>
                <a:ea typeface="PingFangSC-Regular" panose="020B0400000000000000" pitchFamily="34" charset="-122"/>
              </a:rPr>
              <a:t>令牌</a:t>
            </a:r>
            <a:r>
              <a:rPr lang="zh-CN" altLang="en-US" b="0" i="0" u="none" strike="noStrike" dirty="0">
                <a:solidFill>
                  <a:srgbClr val="1D2129"/>
                </a:solidFill>
                <a:effectLst/>
                <a:latin typeface="PingFangSC-Regular" panose="020B0400000000000000" pitchFamily="34" charset="-122"/>
                <a:ea typeface="PingFangSC-Regular" panose="020B0400000000000000" pitchFamily="34" charset="-122"/>
              </a:rPr>
              <a:t>级别的</a:t>
            </a:r>
            <a:r>
              <a:rPr lang="en" altLang="zh-CN" b="1" i="0" u="none" strike="noStrike" dirty="0">
                <a:solidFill>
                  <a:srgbClr val="1D2129"/>
                </a:solidFill>
                <a:effectLst/>
                <a:latin typeface="PingFangSC-Regular" panose="020B0400000000000000" pitchFamily="34" charset="-122"/>
                <a:ea typeface="PingFangSC-Regular" panose="020B0400000000000000" pitchFamily="34" charset="-122"/>
              </a:rPr>
              <a:t>BLEU-4</a:t>
            </a:r>
            <a:r>
              <a:rPr lang="zh-CN" altLang="en-US" b="1" i="0" u="none" strike="noStrike" dirty="0">
                <a:solidFill>
                  <a:srgbClr val="1D2129"/>
                </a:solidFill>
                <a:effectLst/>
                <a:latin typeface="PingFangSC-Regular" panose="020B0400000000000000" pitchFamily="34" charset="-122"/>
                <a:ea typeface="PingFangSC-Regular" panose="020B0400000000000000" pitchFamily="34" charset="-122"/>
              </a:rPr>
              <a:t>分数</a:t>
            </a:r>
            <a:r>
              <a:rPr lang="zh-CN" altLang="en-US" b="0" i="0" u="none" strike="noStrike" dirty="0">
                <a:solidFill>
                  <a:srgbClr val="1D2129"/>
                </a:solidFill>
                <a:effectLst/>
                <a:latin typeface="PingFangSC-Regular" panose="020B0400000000000000" pitchFamily="34" charset="-122"/>
                <a:ea typeface="PingFangSC-Regular" panose="020B0400000000000000" pitchFamily="34" charset="-122"/>
              </a:rPr>
              <a:t>作为执行结果相似性的估计（</a:t>
            </a:r>
            <a:r>
              <a:rPr lang="en-US" altLang="zh-CN" b="0" i="0" u="none" strike="noStrike" dirty="0">
                <a:solidFill>
                  <a:srgbClr val="1D2129"/>
                </a:solidFill>
                <a:effectLst/>
                <a:latin typeface="PingFangSC-Regular" panose="020B0400000000000000" pitchFamily="34" charset="-122"/>
                <a:ea typeface="PingFangSC-Regular" panose="020B0400000000000000" pitchFamily="34" charset="-122"/>
              </a:rPr>
              <a:t>bash</a:t>
            </a:r>
            <a:r>
              <a:rPr lang="zh-CN" altLang="en-US" b="0" i="0" u="none" strike="noStrike" dirty="0">
                <a:solidFill>
                  <a:srgbClr val="1D2129"/>
                </a:solidFill>
                <a:effectLst/>
                <a:latin typeface="PingFangSC-Regular" panose="020B0400000000000000" pitchFamily="34" charset="-122"/>
                <a:ea typeface="PingFangSC-Regular" panose="020B0400000000000000" pitchFamily="34" charset="-122"/>
              </a:rPr>
              <a:t>命令在</a:t>
            </a:r>
            <a:r>
              <a:rPr lang="en-US" altLang="zh-CN" b="0" i="0" u="none" strike="noStrike" dirty="0">
                <a:solidFill>
                  <a:srgbClr val="1D2129"/>
                </a:solidFill>
                <a:effectLst/>
                <a:latin typeface="PingFangSC-Regular" panose="020B0400000000000000" pitchFamily="34" charset="-122"/>
                <a:ea typeface="PingFangSC-Regular" panose="020B0400000000000000" pitchFamily="34" charset="-122"/>
              </a:rPr>
              <a:t>sandbox</a:t>
            </a:r>
            <a:r>
              <a:rPr lang="zh-CN" altLang="en-US" b="0" i="0" u="none" strike="noStrike" dirty="0">
                <a:solidFill>
                  <a:srgbClr val="1D2129"/>
                </a:solidFill>
                <a:effectLst/>
                <a:latin typeface="PingFangSC-Regular" panose="020B0400000000000000" pitchFamily="34" charset="-122"/>
                <a:ea typeface="PingFangSC-Regular" panose="020B0400000000000000" pitchFamily="34" charset="-122"/>
              </a:rPr>
              <a:t>中很难执行）</a:t>
            </a:r>
            <a:endParaRPr lang="en-US" altLang="zh-CN" b="1" dirty="0">
              <a:solidFill>
                <a:srgbClr val="000E28"/>
              </a:solidFill>
              <a:latin typeface="TimesNewRomanPS-BoldMT"/>
            </a:endParaRPr>
          </a:p>
        </p:txBody>
      </p:sp>
    </p:spTree>
    <p:extLst>
      <p:ext uri="{BB962C8B-B14F-4D97-AF65-F5344CB8AC3E}">
        <p14:creationId xmlns:p14="http://schemas.microsoft.com/office/powerpoint/2010/main" val="3136477077"/>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C5CD29A-3ACC-4FB8-9CFB-5F9A5988C3F9"/>
  <p:tag name="ISPRING_SCORM_RATE_SLIDES" val="1"/>
  <p:tag name="ISPRINGONLINEFOLDERID" val="0"/>
  <p:tag name="ISPRINGONLINEFOLDERPATH" val="Content List"/>
  <p:tag name="ISPRINGCLOUDFOLDERID" val="0"/>
  <p:tag name="ISPRINGCLOUDFOLDERPATH" val="Repository"/>
  <p:tag name="ISPRING_PLAYERS_CUSTOMIZATION" val="UEsDBBQAAgAIADZb60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2W+t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DZb60i+fNZIuQIAAFEKAAAhAAAAdW5pdmVyc2FsL2ZsYXNoX3NraW5fc2V0dGluZ3MueG1slVbbTuMwEH3nK6ruO2GvZSVTCUpXQmIXBIh3p5kmVh07sp2y/fv1ODax24ZmO0KqZ87xXDwzhegNE/OzyYSsJJfqGYxhotSoCboJK66meWuMFOcrKQwIcy6kqimfzj/9ch+SOeQpltyCGstZ0xX0bmbuM4bifXyfoQwRVrJuqNjdy1Ke53S1KZVsRXEytGrXgOJMbCzy4udssRx0wJk2dwbqJKblJco4SqNAa8CQfixRTrI4zYEHTxfuM5LTu/o4+z3almlmHO36M8oQraElpEW+vEYZxgt7e/oqM5SPCQb+Ggv9+gVlEMrpDlR6+e03lEGGbNrmf3qkUbLEgqacjx/xncMlLez4YVQXKCcJmBA6OvkKvjwu19sI5L/Gc09wXJXkj1jXvYWAj55zmBvVAsnCqbPpSr49tMbOB8zXlGsLiFU96NEG/UhbHa5JdT3uCd6YKCKQV/SIV8nbGhZdvBEw1ff4xeLGrYo4vnddFKCCrVdGEfbKHvnHlvUAGSl75DNnBTwIvjuA71s6TnjiG+ofM6q+jz4pvzWDoPYYChZOwYqu7nFydeTbKwKmlgXMNcbzwmrAZyOZ03UxZQdBEUG3rKSGSfEbcfnOZaNJtmfwrXa8sYhhhsOxfnMx2i0dP5g7n50sCOl+FfrkuvPE2CV+NaXG0FVV218lPZ14np0SW5hpdpyBa9LCQd2JtRzJqanagHqRko/1IqSBGOsyGwLLbrSG4CSLSkCy40Um/pJj1RdtnYNa2kdjELom1XW4ipUVt3/mlcEbFClhwNgxTWWvE5S9N2Wk8B0AVK2q0LLdobPULTeMwxbC5EcKl/BQZkTbFh3qtmtzD2sT95vXjGpIvyj6RolxqeEI4dXGJdOVExtG9LyhuXaZJWMfVnB/c7KUwy7D1ovXmDv7TkoutvbDClol/iv5D1BLAwQUAAIACAA2W+tIKpYPZ/4CAACXCwAAJgAAAHVuaXZlcnNhbC9odG1sX3B1Ymxpc2hpbmdfc2V0dGluZ3MueG1szZZvTxoxGMDf8ymaLr6UU+emI3cYIxiJToiwTV+Zci1cY6+9tT3wfLVPsw+2T7KnV0CIjp1GloUQ6NM+v+df+7Th0X0q0IRpw5WM8G59ByMmY0W5HEf4y+B0+xAjY4mkRCjJIiwVRkfNWpjlQ8FN0mfWwlKDACNNI7MRTqzNGkEwnU7r3GTazSqRW+CbeqzSINPMMGmZDjJBCvixRcYMnhEqAOCbKjlTa9ZqCIWe9FnRXDDEKXguuQuKiDObChz4VUMS3421yiU9UUJppMfDCL87PHaf+RpPavGUSZcS0wShE9sGoZQ7J4jo8weGEsbHCXh7sI/RlFObRHhv31FgdfCUUrJ95MRRThSkQNoZPmWWUGKJH3p7lt1bMxd4ES0kSXk8gBnkwo9wa3B7dtNrX110Ls9vB93uxaDT806UOsEqJwxWDYXgkMp1zBZ2QmItiRPwG3RGRBgWBsui+bKRkivOuTEaKgGpL7UwGoGnoojwseZEYMQtETxezFqix8yecgExON3d+kha/Aj08cYJ0YYtG5rPGJfFuPlN5YKiQuVI8DuGrEIQUZ7Cv4Sh5XSjkVZpKRXEWGQEpwxNOJsyelRmaQb8k6EbMJHmoAmbLxPMegvfc/6AhmykNHAZmcBWBTk3nl9/ETgjxjxCydzHrf5Fp9W+7Vy22tdbLkBCJ0TGL4RDCVma2Y3wSYGksnM9SEdMcsPKolBOy7kqsdVfXwbD01z4Mr91MZbQGyzJZqy8pDB/9aCy2YRMyoPoDleJhiPIoSSeCRMxHHcuc1YVGBOJlBQFIjE0KuOO9YSr3IDEH2CPNq/30OsjLsvRGG4OsKgp05WQO7t77/c/fDw4/NSoB79+/NxeqzRr4T1BnDnfw0/WNvFFI3/aDcPA9c7n27DV+b/qwr2r9tcqmbpsXw8qFandr4TrVlnVPa+y6spfG72lK6OSC9Bmxv7YQKMRPOWW0bfcNK8o/Pr712+LNyr8BqNYu33/3yD8aPHcWnlfhcGzD8AayFcf083ab1BLAwQUAAIACAA2W+tItIcUDKABAAAuBgAAHwAAAHVuaXZlcnNhbC9odG1sX3NraW5fc2V0dGluZ3MuanONlE1vwjAMhu/8CpRdJ8Q+YbuhwSQkDpPGbdohFFMq0jhKAoMh/vvq8NWk6SC+NK+evo4dOdtGs1gsYc3X5tZ9u/2Hv3cakGb1Em59XdToOenMiGwK4ywHkUlgAbIiZMaFgZO+OyMxZyad62TzSb6mZMjwZFYSVcRCRzQT0VYR7SeirWOJf49go1TVvqJSnydLa1G2EpQWpG1J1Dl3DLt5d6tcYADjCvQFdMYT8Ew7btWRZ8enDkWZSzBXXG5GmGJrwpNFqnEpp3X55xsFurjxxR5ov3TeBp6dyIwdWsjDxIMuRT2pNBgDh7zPA4ooLPgERMm37dY/qGdcLSigV5nJ7JHu3VGUacVTqHSp26PwMVl4VbrZoahyFtZ2TzzcU3iE4BvQFav+I4UHolqqKy5QaUypIxW02vMTKpBPM5keUrcpohwdlmzruncu1B2/z7wRwmCE5pGJzOsejium3kYH1wRZR7GZFzExlhcjmor9HDyQx9PY8Bmh/VeTcWt5Ms+L16F4GanjYIpv0EM5QxJyrhegx4iiqOf70snD5I3dH1BLAwQUAAIACAA2W+tI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A2W+tIlBOzImkAAABuAAAAHAAAAHVuaXZlcnNhbC9sb2NhbF9zZXR0aW5ncy54bWwNzDEOgzAMQNGdU1jeKe3WgcDGVpbSA1jERZEcG5GA4PZk+8PTb/szChy8pWDq8PV4IrDO5oMuDn/TUL8RUib1JKbsUA2h76pWbCb5cs4FJliFLt4mjiUyjxSLHHYRqOFTXv/AHpuuugF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NlvrSDXb2a1oAQAA8wIAACkAAAB1bml2ZXJzYWwvc2tpbl9jdXN0b21pemF0aW9uX3NldHRpbmdzLnhtbI1S22obMRB9z1eI/IAljW4LW4OuxZCHQhPyvPWqYYmjLSuFhKKPrzatcdy6tJqnmXPmDDM6fX6ckn3OZX6avg9lmtPnWMqUHvL2CqF+Px/m5dMScyx5c6rcT2mcX3bp67zWWjWXIY3DMtoVzVuMwttDSmrlVMuYYRRJ5qlXyHluG9aB68A2zFFi+81vEj91l7iPqVxW7Tdn6J8Nu5TjUnZpjK9bOGe/h843+LgM49R4eSvYGvU4tTq2BmKES+4r1QAgkOWOOFyl7KQmyGPGMVSjKFBAhHPSiUok5dCy0ImmwnwnEJOMUVepp60baW0ctVVCR4hu07zqbA3BSIwRIQSYq1xAMBg1NjQNDWo9IDgwIKo2mihAwQYTWPXOC8uRol5gXJkxgPHpuKft3p/rVP3vdY7n/IfgxS+4iK7e2lwwV79/XpZGvo1P3w5DiejLkONu/HAd7m5urn958s2/R8Zq1LbxX339A1BLAwQUAAIACAA3W+tIzZF56aEOAADyXgAAFwAAAHVuaXZlcnNhbC91bml2ZXJzYWwucG5n7dx5VNLbvgBwy6HJTnUalDJJTbunCdRKKZRs0DzZeE3rlIJD0mm4ZJSCMaTlTdPkqCl4NGny1r1mZB0PDihiKVEG1dXMVMggKRIRUQEZfpfee2sd1Hfe/2+tH2vxc/32z9+ePpu9v/ufnbl3d8jsmYtn2tjYzA7dsW2/jY1dmI2NbeJ0B0uKecvqEMufKfj9IVtsHghdvlhu7LBBu4JsbCpps4wx9pb7Gad3HMLb2Hz35Nt3Ch93L97GJvpy6LagcEK0sodLK2m/2ZIIdFy79ipXeGtL+I6f3ctu3tgRFHRxW5zg1o5jedW+S1F5N+q1y3YPvDiPHeWI+oU+LzSVl6pjOr6qEcwqFcnUOtbc09eVLCEna7VcwDSAoxq6RAAnZeQ5SnhhioMzZtyFQndIAJzXxK/LVbKdNFSjhgkYo8yy7dDXWZP+N8fZ+VQ8xYBgcMiGiNX7ZkEwE/K7IW48tlzalQWlGivN8JxwL9XtYJ9GG1tH+B+XVzGY3/KcpOc2ruVIm3oen0+YkAfm1LfnaKqpChN7pnn8u98uxthvz5+/qV2N8MA+nfB8M30Kz9KXcyfVDIPdDFeH9uanTWqUXf6DGbkChmFiPZb5YWJuuf8rY2L5cExMXqSnp7DIe2LDjjY2bdsePm9S2Y1Nd8ozfrgxUDyh7NTuC+mZV+65T+yhxgvpodEF1/yxLZNbN2v+wn3b4ycxzsp/4P6PC7W4iY07Y7vIa+WtK88mdeMiL+KB/R9LIBPToxxWh4VvW5g7qZtWh9VeYUxVNExs3bPZBxn3Mla6T3I6yJAdCM3EJ0xMPwt5CN8378C2iQU4P4R/WRk78x4IAUKAECAECAFCgBAgBAgBQoAQIAQIAUKAECAECAFCgBAgBAgBQoAQIAQIAUKAECAECAFCgBAgBAgBQoAQIAQIAUKAECAECAFCgBAgBAgBQoAQIAQIAUKAECAECAFCgBAgBAgBQoAQIAQIAUKAECAECAFCgBAgBAgBQoAQIAQIAUKAECDE/0+IRkrMkEkrkej5kImFWy4A9kP6k8EZvP/llL33FzCxMXExTyc92mSblrlnJnPBpMYsYzAOFR3ynlQD05+D/FmyT9m1ScnuttF5tmF2wanhNyd0y2LH6V5pmZimSVWlqdeHNZhGu+r2oEzDA59e0JNV9VpxzyYVB48HsvnrXSWEEql6QxsMFVJAH1dgtaRxVN+/JpAeMMZo0fSoRUzz8N3PCJVOT1P5coHXUNUiieq9SC9NFxT74QbEZG1P8azl2igxgSNNNKQ/wbmOH/asVFyDvi8BeAW4BcUi5UtR7AKlOlCk1Btz8ZCLmR4ooF3fL3Gdlr8nUC871JxHrJYmQhEl/GjRkdqzav8U6jzUxzbDoBXU5gSM0W2somHLxx0LDtaLQqDk30jCTWLsSGLp1y5+T+DoXvfvvERVwVf59WP2n95/Lbq904nmYUjHnWOJB5BWPfh5A9y8eezinEBdT0saBBEhZJ5wRIxV85ei+uiyjIuC19NSslTsJs2Cr0UelixuG5w0BX/FyS9aDb7WRt37QrbOZaQS+u/nzXEAga1Tt0SxhL2fu+zzX0byyFdGWnPLsvi5po/JC+q0+AdWnTMMcUZ3fVzEfIeWeleQ0FI+p4pGHP5ac194nBMF77TLv1v7ub2Z4ELmZrDCCJvmW70qc2h54UsRodnxQHfiUdk/S0+Y36KEhJ+FitU5lnfnhQm3bEw3DrSyUWY1zSmyy2Nv/R5z8UVf61+00sGSgWy4TVPVTgbeukl/oBrVkStYwriRJN5yRy+o5banPJI1YB7r4IqjFs+IoA+FZ6wlutxNEZTJTw/Pml/hepdtoNqNO2sS9yEL1lCtm3OOqUB0xgH+5aKLfLP6byYpeaQ9cs4VL+4heCdKLXYdJuPOP0tH2omg5sHLdVSjFMpNOcYkj3ZuZ16YQ3SRU8xy1xeERnmDyJMWR/Wjl/JGvStcL7MNL2nWo/V72w5zcQh0iDP8qyT5XHCHsRKnjoOaio+LrhdjzmBifL7TK7vYwCl7KRBYBdd/O+FTY7ja3ExGV494z6NBschCfIzsPU9Wp2qoW+L9xY3pUq4ZTOIirGeTzbEf3Kjpg7qtvSaUtMBBgxAZVFygnE2Tp0Ipul7gfPRZhTQb2FAKE9ISj1egAt8SuGrVMPGtIvsNzU9MRRaq8d0Uid6ZL4ozatUaf61mKQ4q9xM3BPDVEj5/KUBGsgK0JlhAlp4AHRoJs8u35cU7ZM6DDhwOz6YrTnLJ+k/0FXFNcW6uO0IeMiSjq66ruayFYS2iU5QltF436mORAsnpweVY//JOt1mG5kL6pVQ9WUjuaYHMbtE8xEta8E3tfIgIxje0ys8Y5Ps1BbN9g5ej6O0QT+gJQPPOoUTNIZCKgVOGEn3bquAW6CMarkue41GajdMgha6Kj0RdLvPfZWjRNvghu/x9z/vY82YM1GXjnTi01XOCSNBbd2d6PU77myiBtB+9eFeEvFdJwVuveKkeDtFciunGQR/gFTEwk7kqQznfAAn7XaQJ7mawfmTcjDOQdwfQSqjT66Nw2apNDVflkSFbGs3kCOxZAb9EFMQX4SgAnidroKG4Ih2RJs/xdVY+eYWUKJceGarWSrDvDl4XmZVpAndGa/uzxkT0XMa5k3W1zst2H+C1e0Z9f7QvT9bN3UNu3enKp/hs+LH3gvkXet/9/xpaueNPfCVkcxfKwz8zymlqjiIcDgFMGpFltlLELgzrU8QuCQlGQiRrTVnrLVULJbwz3zRlb6Pb5avjRPiSrGt/ZX2ojoBDNkTIPRgnpwrM8N29Rf4OZsPpU+hbj1amle+s/YQ5o6i8umf4MmlpfjuRUCdxsZ7cP2Sk7kxrNFuY8NJMgw7791/Ul592YXxKh0WsukoqsyYcMTIz9dRyRvk1Pem4Q/qJCi0MwYRQWuKWYOFc83Odqpwu64909/3+qqou6v5JaEdVmkDnneP8voGWLoiN8UllmTcw9PYnE34u3knj/5TUj0YlKebjKPtLx7RxqJz2FT8NpdQtqNBqiz2tF5cSn4cppWdkSnmDY5MxrUwzwzQKc4C4xXA2xhiQx0glaknIunfmx1G01lc+5gB0zuOx/XO1JpcIplMIxXx36huCUSMPoJTKF3kZmF8phIfkH4Q19O7pXlyS95s1T5Vl/anRZ/5JWzg9Z21YH82P5zctXz2DovDcKI/4S/me4zhtsZt1bVy8B8XnVVHDVahRUQj/19i1YaPUwy/Nnghf135po8ITIeV3U7zb9GdKTJLl+Uho9PV9Q5W/U4+hpC2ko82k0JeUmEdjui4Y0VuIBdiqfidkOY3OIVvGEI0uuwQTFM0VvkwfdVq3IlxLzi1t9+xJ/iI/Lg981c8tFMTZ31n4TBmZLQ7O11fttkyM5ZqhJC7ReuZohA/SucZP+9IEZPTp4bYOeJHIVkvdKcyFHamN+pcLWUwcIHYqNJgR0kBbF7sXWzcXMZJXYgg0G3dubSk6ufW1ec5bVtX/jKJLvHiDH+9+dOFjUxPr7o+dTx/X3rmdwYYBNQUYH1fDaGvwOghwnmIfz3uKi18FiIXT/6jHVkcOST8U9Dq+yhGhZctaUd2l5Vl4mKAz5FrNaoiKO/a+qFx+pRx/mAwcgENwkkBVDyxs1NL+xHhO9zHzUTfN0Z0aeT10yREPhuP88seIkST0k3hLjOGQcUq9yWmXw68Q+9+p7GHP1GVBSHiPk8eDkTc32uO6g/PxsPqNi39Zm6o06HYVWs0Du20lFIOynvrki6KmlZBHRVc7Z2WoAw1cQYLdBX06hk9LXOnaCvxOdvRY1gqUktY8O4HqKIECbcRsel+rs48YV9JRw1T5s9TIFA4ZtZoBxRp87hAb5lwN0ahpB1rhiQLWtDRBKsYHvduHqaNN3cBdPKTTkpa+JRkU67HlWT+Rp6okgTYlxSmmCF48ssU0ta877tD1y+xkc7DcEin90Xll/z1lFYSOlfRHiKnnotlD/syhRJJlRXNqzksstKxpxOe2G2vjq1XeV9/4oelJA18zssv45llTAw6M1MmQLL3gN1qYpnUtgtYuHU7i5o4bI+LGu0zKT067IpjT6EgcSSiRW0KhGv/C6V51LOyjNHihS9yW38iZwulTpFQR1+H4iHdLF85eXeXKrzkYG/PRr7IAgcNe+mPi8J5NGuRNO/A6/lxSSCnLHC3GGiv86Q0LsKW30wWpdBlyA+NwkPGIK1+RmFInCR836VxL9cOJkZ+/FiFH8bwTVE67nFdFNR4e00lImpdn7j/cCOPFzw9rSZO9d0JSstvLCC6USjREnRRsFQT4J2BIs7NOoER1BTSuT+IqmuY9TWqJCg4GqqKvtxPqMI9meElHdnU0VHuwbg7555iaku2qtYmF1ovX4AJR5QPTkaFnfPQh1JB3qcHgQhTWb7yrH/VnIJvHehc7nY3vTFTWvCU4SvkHo3L4vU7DBfOsu+FbaPaCDmOZp8k6CGvPD8flsDorfbzF8s/88zkqvwHCOQdBlxQzdORF9+vn66LlZ6/uuaP2zu/YS3TphFFmpKi+nrSOFH1PK1EMc4Xtk1w5RzRiiV0fB2zcuyNQa8nBJTdK+iFv62gDmetch08WWtEqIc5UuOkIen0iep3/WIkWEchELd6Zl9r0WvTSn5E9h1Qx8iT34g7JiqgklwB/VfJ5rq5mfvK4aH6VreiLvj9Xzv2CF48ygef8UaWTfb5s2mADhRc7cSuZKk/YDO80rkGIlEPIaO6HifuU00stOxjM0D309ncrFOcC910vxx8dl0fp2wsYd8Z0r0k7nIe+gx8vQymn/xLoPXHrZykW7ZgdMfQRDYzRbdWhvD87uNyyE8n/v54nA4aXz2U/c09nw9qknIkbwOpdtrdzs3Eoy4KglABmdt4dr0lbvs0Vqa+D+9iAQ74aarYEe90mnZRWNe32QE9CDx42kD6+3h9+dQieBdkVb1BSbd5hbP0kkeQMG8sndPvubQ+2YNL+A1BLAwQUAAIACAA3W+tIle6RfksAAABrAAAAGwAAAHVuaXZlcnNhbC91bml2ZXJzYWwucG5nLnhtbLOxr8jNUShLLSrOzM+zVTLUM1Cyt+PlsikoSi3LTC1XqACKAQUhQEmhEsg1QnDLM1NKMoBCBuZmCMGM1Mz0jBJbJQsDc7igPtBMAFBLAQIAABQAAgAIADZb60gVDq0oZAQAAAcRAAAdAAAAAAAAAAEAAAAAAAAAAAB1bml2ZXJzYWwvY29tbW9uX21lc3NhZ2VzLmxuZ1BLAQIAABQAAgAIADZb60gIfgsjKQMAAIYMAAAnAAAAAAAAAAEAAAAAAJ8EAAB1bml2ZXJzYWwvZmxhc2hfcHVibGlzaGluZ19zZXR0aW5ncy54bWxQSwECAAAUAAIACAA2W+tIvnzWSLkCAABRCgAAIQAAAAAAAAABAAAAAAANCAAAdW5pdmVyc2FsL2ZsYXNoX3NraW5fc2V0dGluZ3MueG1sUEsBAgAAFAACAAgANlvrSCqWD2f+AgAAlwsAACYAAAAAAAAAAQAAAAAABQsAAHVuaXZlcnNhbC9odG1sX3B1Ymxpc2hpbmdfc2V0dGluZ3MueG1sUEsBAgAAFAACAAgANlvrSLSHFAygAQAALgYAAB8AAAAAAAAAAQAAAAAARw4AAHVuaXZlcnNhbC9odG1sX3NraW5fc2V0dGluZ3MuanNQSwECAAAUAAIACAA2W+tIPTwv0cEAAADlAQAAGgAAAAAAAAABAAAAAAAkEAAAdW5pdmVyc2FsL2kxOG5fcHJlc2V0cy54bWxQSwECAAAUAAIACAA2W+tIlBOzImkAAABuAAAAHAAAAAAAAAABAAAAAAAdEQAAdW5pdmVyc2FsL2xvY2FsX3NldHRpbmdzLnhtbFBLAQIAABQAAgAIAESUV0cjtE77+wIAALAIAAAUAAAAAAAAAAEAAAAAAMARAAB1bml2ZXJzYWwvcGxheWVyLnhtbFBLAQIAABQAAgAIADZb60g129mtaAEAAPMCAAApAAAAAAAAAAEAAAAAAO0UAAB1bml2ZXJzYWwvc2tpbl9jdXN0b21pemF0aW9uX3NldHRpbmdzLnhtbFBLAQIAABQAAgAIADdb60jNkXnpoQ4AAPJeAAAXAAAAAAAAAAAAAAAAAJwWAAB1bml2ZXJzYWwvdW5pdmVyc2FsLnBuZ1BLAQIAABQAAgAIADdb60iV7pF+SwAAAGsAAAAbAAAAAAAAAAEAAAAAAHIlAAB1bml2ZXJzYWwvdW5pdmVyc2FsLnBuZy54bWxQSwUGAAAAAAsACwBJAwAA9iUAAAAA"/>
  <p:tag name="ISPRING_SCORM_ENDPOINT" val="&lt;endpoint&gt;&lt;enable&gt;0&lt;/enable&gt;&lt;lrs&gt;http://&lt;/lrs&gt;&lt;auth&gt;0&lt;/auth&gt;&lt;login&gt;&lt;/login&gt;&lt;password&gt;&lt;/password&gt;&lt;key&gt;&lt;/key&gt;&lt;name&gt;&lt;/name&gt;&lt;email&gt;&lt;/email&gt;&lt;/endpoint&gt;&#10;"/>
  <p:tag name="ISPRING_PRESENTATION_TITLE" val="导出1"/>
  <p:tag name="ISLIDE.GUIDESSETTING" val="{&quot;Id&quot;:&quot;GuidesStyle_None&quot;,&quot;Name&quot;:&quot;无&quot;,&quot;HeaderHeight&quot;:0.0,&quot;FooterHeight&quot;:0.0,&quot;SideMargin&quot;:0.0,&quot;TopMargin&quot;:0.0,&quot;BottomMargin&quot;:0.0,&quot;IntervalMargin&quot;:0.0}"/>
</p:tagLst>
</file>

<file path=ppt/theme/theme1.xml><?xml version="1.0" encoding="utf-8"?>
<a:theme xmlns:a="http://schemas.openxmlformats.org/drawingml/2006/main" name="1_默认设计模板">
  <a:themeElements>
    <a:clrScheme name="自定义 44">
      <a:dk1>
        <a:srgbClr val="3D3D3D"/>
      </a:dk1>
      <a:lt1>
        <a:srgbClr val="FFFFFF"/>
      </a:lt1>
      <a:dk2>
        <a:srgbClr val="7F7F7F"/>
      </a:dk2>
      <a:lt2>
        <a:srgbClr val="F6F6F6"/>
      </a:lt2>
      <a:accent1>
        <a:srgbClr val="3E5565"/>
      </a:accent1>
      <a:accent2>
        <a:srgbClr val="2AAFCE"/>
      </a:accent2>
      <a:accent3>
        <a:srgbClr val="B0C4C3"/>
      </a:accent3>
      <a:accent4>
        <a:srgbClr val="F77F29"/>
      </a:accent4>
      <a:accent5>
        <a:srgbClr val="969696"/>
      </a:accent5>
      <a:accent6>
        <a:srgbClr val="3D3D3D"/>
      </a:accent6>
      <a:hlink>
        <a:srgbClr val="F77F29"/>
      </a:hlink>
      <a:folHlink>
        <a:srgbClr val="3E5565"/>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noFill/>
      </a:spPr>
      <a:bodyPr wrap="square" rtlCol="0">
        <a:spAutoFit/>
      </a:bodyPr>
      <a:lstStyle>
        <a:defPPr algn="l">
          <a:defRPr/>
        </a:defPPr>
      </a:lstStyle>
    </a:tx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1706</TotalTime>
  <Words>1218</Words>
  <Application>Microsoft Macintosh PowerPoint</Application>
  <PresentationFormat>自定义</PresentationFormat>
  <Paragraphs>100</Paragraphs>
  <Slides>19</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微软雅黑</vt:lpstr>
      <vt:lpstr>PingFangSC-Regular</vt:lpstr>
      <vt:lpstr>Söhne</vt:lpstr>
      <vt:lpstr>TimesNewRomanPS-BoldMT</vt:lpstr>
      <vt:lpstr>Arial</vt:lpstr>
      <vt:lpstr>Calibri</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111</dc:creator>
  <cp:lastModifiedBy>Mengye Lan</cp:lastModifiedBy>
  <cp:revision>67</cp:revision>
  <dcterms:created xsi:type="dcterms:W3CDTF">2019-06-25T01:49:00Z</dcterms:created>
  <dcterms:modified xsi:type="dcterms:W3CDTF">2023-05-18T05:35:51Z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KSOTemplateUUID">
    <vt:lpwstr>v1.0_mb_bQRs8NP32gTkxyL9pvs14A==</vt:lpwstr>
  </property>
  <property fmtid="{D5CDD505-2E9C-101B-9397-08002B2CF9AE}" pid="4" name="ICV">
    <vt:lpwstr>F8D5CAF08DD04F26AEE636E7008829DE</vt:lpwstr>
  </property>
</Properties>
</file>