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62" r:id="rId2"/>
    <p:sldId id="303" r:id="rId3"/>
    <p:sldId id="272" r:id="rId4"/>
    <p:sldId id="304" r:id="rId5"/>
    <p:sldId id="274" r:id="rId6"/>
    <p:sldId id="275" r:id="rId7"/>
    <p:sldId id="276" r:id="rId8"/>
    <p:sldId id="278" r:id="rId9"/>
    <p:sldId id="279" r:id="rId10"/>
    <p:sldId id="277" r:id="rId11"/>
    <p:sldId id="280" r:id="rId12"/>
    <p:sldId id="305" r:id="rId13"/>
    <p:sldId id="281" r:id="rId14"/>
    <p:sldId id="282" r:id="rId15"/>
    <p:sldId id="283" r:id="rId16"/>
    <p:sldId id="284" r:id="rId17"/>
    <p:sldId id="309" r:id="rId18"/>
    <p:sldId id="310" r:id="rId19"/>
    <p:sldId id="306" r:id="rId20"/>
    <p:sldId id="285" r:id="rId21"/>
    <p:sldId id="286" r:id="rId22"/>
    <p:sldId id="287" r:id="rId23"/>
    <p:sldId id="312" r:id="rId24"/>
    <p:sldId id="311" r:id="rId25"/>
    <p:sldId id="308" r:id="rId26"/>
    <p:sldId id="313" r:id="rId27"/>
    <p:sldId id="260"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1F34"/>
    <a:srgbClr val="303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35"/>
    <p:restoredTop sz="88220" autoAdjust="0"/>
  </p:normalViewPr>
  <p:slideViewPr>
    <p:cSldViewPr snapToGrid="0" snapToObjects="1">
      <p:cViewPr>
        <p:scale>
          <a:sx n="100" d="100"/>
          <a:sy n="100" d="100"/>
        </p:scale>
        <p:origin x="2604" y="9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872782-C10C-410B-9CCA-678BAE167682}" type="datetimeFigureOut">
              <a:rPr lang="zh-CN" altLang="en-US" smtClean="0"/>
              <a:t>2023/5/24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2FF442-D87A-4995-A341-E1D885F5169F}" type="slidenum">
              <a:rPr lang="zh-CN" altLang="en-US" smtClean="0"/>
              <a:t>‹#›</a:t>
            </a:fld>
            <a:endParaRPr lang="zh-CN" altLang="en-US"/>
          </a:p>
        </p:txBody>
      </p:sp>
    </p:spTree>
    <p:extLst>
      <p:ext uri="{BB962C8B-B14F-4D97-AF65-F5344CB8AC3E}">
        <p14:creationId xmlns:p14="http://schemas.microsoft.com/office/powerpoint/2010/main" val="2407106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en-US" sz="1200" dirty="0">
                <a:latin typeface="微软雅黑" panose="020B0503020204020204" pitchFamily="34" charset="-122"/>
                <a:ea typeface="微软雅黑" panose="020B0503020204020204" pitchFamily="34" charset="-122"/>
              </a:rPr>
              <a:t>神经机器翻译</a:t>
            </a:r>
            <a:r>
              <a:rPr lang="en-US" altLang="zh-CN" sz="1200" dirty="0">
                <a:latin typeface="微软雅黑" panose="020B0503020204020204" pitchFamily="34" charset="-122"/>
                <a:ea typeface="微软雅黑" panose="020B0503020204020204" pitchFamily="34" charset="-122"/>
              </a:rPr>
              <a:t>(NMT)</a:t>
            </a:r>
            <a:r>
              <a:rPr lang="zh-CN" altLang="en-US" sz="1200" dirty="0">
                <a:latin typeface="微软雅黑" panose="020B0503020204020204" pitchFamily="34" charset="-122"/>
                <a:ea typeface="微软雅黑" panose="020B0503020204020204" pitchFamily="34" charset="-122"/>
              </a:rPr>
              <a:t>需要大量的平行数据用于训练，如果平行数据不够，那么模型的性能也会下降。为了解决没有平行数据集的问题，出现了无监督的神经机器翻译方法。</a:t>
            </a:r>
            <a:endParaRPr lang="en-US" altLang="zh-CN" sz="1200" dirty="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zh-CN" altLang="en-US" sz="1200" dirty="0">
                <a:latin typeface="微软雅黑" panose="020B0503020204020204" pitchFamily="34" charset="-122"/>
                <a:ea typeface="微软雅黑" panose="020B0503020204020204" pitchFamily="34" charset="-122"/>
              </a:rPr>
              <a:t>对于零样本翻译，早期使用“</a:t>
            </a:r>
            <a:r>
              <a:rPr lang="en-US" altLang="zh-CN" sz="1200" dirty="0">
                <a:latin typeface="微软雅黑" panose="020B0503020204020204" pitchFamily="34" charset="-122"/>
                <a:ea typeface="微软雅黑" panose="020B0503020204020204" pitchFamily="34" charset="-122"/>
              </a:rPr>
              <a:t>Pivot-based</a:t>
            </a:r>
            <a:r>
              <a:rPr lang="zh-CN" altLang="en-US" sz="1200" dirty="0">
                <a:latin typeface="微软雅黑" panose="020B0503020204020204" pitchFamily="34" charset="-122"/>
                <a:ea typeface="微软雅黑" panose="020B0503020204020204" pitchFamily="34" charset="-122"/>
              </a:rPr>
              <a:t>”的方法，在该方法中，源语言和目标语言通过轴语言连接。这就意味着需要源语言和轴语言的平行数据，以及轴语言和目标语言的平行数据。需要将源语言到目标语言的翻译分解为源语言到轴语言和轴语言到目标语言的翻译。但该方法不适用于源语言的平行数据极少甚至没有的情况。</a:t>
            </a:r>
            <a:endParaRPr lang="en-US" altLang="zh-CN" sz="1200" dirty="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zh-CN" altLang="en-US" sz="1200" dirty="0">
                <a:latin typeface="微软雅黑" panose="020B0503020204020204" pitchFamily="34" charset="-122"/>
                <a:ea typeface="微软雅黑" panose="020B0503020204020204" pitchFamily="34" charset="-122"/>
              </a:rPr>
              <a:t>对于这种情况，有人提出了回译法来创造平行数据集，但这种方法需要组合多种语言对，也就是说仍然需要相应语言的数据，而且数据质量难以保证。</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200" dirty="0">
                <a:latin typeface="微软雅黑" panose="020B0503020204020204" pitchFamily="34" charset="-122"/>
                <a:ea typeface="微软雅黑" panose="020B0503020204020204" pitchFamily="34" charset="-122"/>
              </a:rPr>
              <a:t>Chen</a:t>
            </a:r>
            <a:r>
              <a:rPr lang="zh-CN" altLang="en-US" sz="1200" dirty="0">
                <a:latin typeface="微软雅黑" panose="020B0503020204020204" pitchFamily="34" charset="-122"/>
                <a:ea typeface="微软雅黑" panose="020B0503020204020204" pitchFamily="34" charset="-122"/>
              </a:rPr>
              <a:t>等人</a:t>
            </a: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提出了</a:t>
            </a:r>
            <a:r>
              <a:rPr lang="en-US" altLang="zh-CN" sz="1200" dirty="0" err="1">
                <a:latin typeface="微软雅黑" panose="020B0503020204020204" pitchFamily="34" charset="-122"/>
                <a:ea typeface="微软雅黑" panose="020B0503020204020204" pitchFamily="34" charset="-122"/>
              </a:rPr>
              <a:t>SixT</a:t>
            </a:r>
            <a:r>
              <a:rPr lang="zh-CN" altLang="en-US" sz="1200" dirty="0">
                <a:latin typeface="微软雅黑" panose="020B0503020204020204" pitchFamily="34" charset="-122"/>
                <a:ea typeface="微软雅黑" panose="020B0503020204020204" pitchFamily="34" charset="-122"/>
              </a:rPr>
              <a:t>，这个</a:t>
            </a:r>
            <a:r>
              <a:rPr lang="en-US" altLang="zh-CN" sz="1200" dirty="0" err="1">
                <a:latin typeface="微软雅黑" panose="020B0503020204020204" pitchFamily="34" charset="-122"/>
                <a:ea typeface="微软雅黑" panose="020B0503020204020204" pitchFamily="34" charset="-122"/>
              </a:rPr>
              <a:t>SixT</a:t>
            </a:r>
            <a:r>
              <a:rPr lang="zh-CN" altLang="en-US" sz="1200" dirty="0">
                <a:latin typeface="微软雅黑" panose="020B0503020204020204" pitchFamily="34" charset="-122"/>
                <a:ea typeface="微软雅黑" panose="020B0503020204020204" pitchFamily="34" charset="-122"/>
              </a:rPr>
              <a:t>是我要讲的这篇论文的前期工作，这个模型可被用于未见过的源语言翻译，但该模型仅关注迁移后的微调方法，只使用了一种辅助语言的平行数据来构建</a:t>
            </a:r>
            <a:r>
              <a:rPr lang="en-US" altLang="zh-CN" sz="1200" dirty="0" err="1">
                <a:latin typeface="微软雅黑" panose="020B0503020204020204" pitchFamily="34" charset="-122"/>
                <a:ea typeface="微软雅黑" panose="020B0503020204020204" pitchFamily="34" charset="-122"/>
              </a:rPr>
              <a:t>SixT</a:t>
            </a:r>
            <a:r>
              <a:rPr lang="zh-CN" altLang="en-US" sz="1200" dirty="0">
                <a:latin typeface="微软雅黑" panose="020B0503020204020204" pitchFamily="34" charset="-122"/>
                <a:ea typeface="微软雅黑" panose="020B0503020204020204" pitchFamily="34" charset="-122"/>
              </a:rPr>
              <a:t>，限制了模型的零样本翻译性能。</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dirty="0">
                <a:latin typeface="微软雅黑" panose="020B0503020204020204" pitchFamily="34" charset="-122"/>
                <a:ea typeface="微软雅黑" panose="020B0503020204020204" pitchFamily="34" charset="-122"/>
              </a:rPr>
              <a:t>作者在</a:t>
            </a:r>
            <a:r>
              <a:rPr lang="en-US" altLang="zh-CN" dirty="0" err="1">
                <a:latin typeface="微软雅黑" panose="020B0503020204020204" pitchFamily="34" charset="-122"/>
                <a:ea typeface="微软雅黑" panose="020B0503020204020204" pitchFamily="34" charset="-122"/>
              </a:rPr>
              <a:t>SixT</a:t>
            </a:r>
            <a:r>
              <a:rPr lang="zh-CN" altLang="en-US" dirty="0">
                <a:latin typeface="微软雅黑" panose="020B0503020204020204" pitchFamily="34" charset="-122"/>
                <a:ea typeface="微软雅黑" panose="020B0503020204020204" pitchFamily="34" charset="-122"/>
              </a:rPr>
              <a:t>的基础上提出了</a:t>
            </a:r>
            <a:r>
              <a:rPr lang="en-US" altLang="zh-CN" dirty="0" err="1">
                <a:latin typeface="微软雅黑" panose="020B0503020204020204" pitchFamily="34" charset="-122"/>
                <a:ea typeface="微软雅黑" panose="020B0503020204020204" pitchFamily="34" charset="-122"/>
              </a:rPr>
              <a:t>SixT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，这个模型可以支持</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种源语言到英语的翻译。该模型仅通过</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对语言的平行数据集训练。之所以说支持</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种源语言，因为这个模型使用的预训练模型就是在这</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种源语言上训练的。</a:t>
            </a:r>
            <a:endParaRPr lang="en-US" altLang="zh-CN"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zh-CN" altLang="en-US" sz="1200" dirty="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endParaRPr lang="en-US" altLang="zh-CN" sz="1200" dirty="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endParaRPr lang="zh-CN" altLang="en-US"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3B2FF442-D87A-4995-A341-E1D885F5169F}" type="slidenum">
              <a:rPr lang="zh-CN" altLang="en-US" smtClean="0"/>
              <a:t>3</a:t>
            </a:fld>
            <a:endParaRPr lang="zh-CN" altLang="en-US"/>
          </a:p>
        </p:txBody>
      </p:sp>
    </p:spTree>
    <p:extLst>
      <p:ext uri="{BB962C8B-B14F-4D97-AF65-F5344CB8AC3E}">
        <p14:creationId xmlns:p14="http://schemas.microsoft.com/office/powerpoint/2010/main" val="2794787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200" dirty="0">
                <a:latin typeface="微软雅黑" panose="020B0503020204020204" pitchFamily="34" charset="-122"/>
                <a:ea typeface="微软雅黑" panose="020B0503020204020204" pitchFamily="34" charset="-122"/>
              </a:rPr>
              <a:t>为了评估</a:t>
            </a:r>
            <a:r>
              <a:rPr lang="en-US" altLang="zh-CN" sz="1200" dirty="0" err="1">
                <a:latin typeface="微软雅黑" panose="020B0503020204020204" pitchFamily="34" charset="-122"/>
                <a:ea typeface="微软雅黑" panose="020B0503020204020204" pitchFamily="34" charset="-122"/>
              </a:rPr>
              <a:t>SixT</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的效果，作者使用了</a:t>
            </a:r>
            <a:r>
              <a:rPr lang="en-US" altLang="zh-CN" sz="1200" dirty="0" err="1">
                <a:latin typeface="微软雅黑" panose="020B0503020204020204" pitchFamily="34" charset="-122"/>
                <a:ea typeface="微软雅黑" panose="020B0503020204020204" pitchFamily="34" charset="-122"/>
              </a:rPr>
              <a:t>SixT</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XLM-R ft-all</a:t>
            </a:r>
            <a:r>
              <a:rPr lang="zh-CN" altLang="en-US" sz="1200" dirty="0">
                <a:latin typeface="微软雅黑" panose="020B0503020204020204" pitchFamily="34" charset="-122"/>
                <a:ea typeface="微软雅黑" panose="020B0503020204020204" pitchFamily="34" charset="-122"/>
              </a:rPr>
              <a:t>、</a:t>
            </a:r>
            <a:r>
              <a:rPr lang="en-US" altLang="zh-CN" sz="1200" dirty="0" err="1">
                <a:latin typeface="微软雅黑" panose="020B0503020204020204" pitchFamily="34" charset="-122"/>
                <a:ea typeface="微软雅黑" panose="020B0503020204020204" pitchFamily="34" charset="-122"/>
              </a:rPr>
              <a:t>mBART</a:t>
            </a:r>
            <a:r>
              <a:rPr lang="en-US" altLang="zh-CN" sz="1200" dirty="0">
                <a:latin typeface="微软雅黑" panose="020B0503020204020204" pitchFamily="34" charset="-122"/>
                <a:ea typeface="微软雅黑" panose="020B0503020204020204" pitchFamily="34" charset="-122"/>
              </a:rPr>
              <a:t>-ft</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CRISS</a:t>
            </a:r>
            <a:r>
              <a:rPr lang="zh-CN" altLang="en-US" sz="1200" dirty="0">
                <a:latin typeface="微软雅黑" panose="020B0503020204020204" pitchFamily="34" charset="-122"/>
                <a:ea typeface="微软雅黑" panose="020B0503020204020204" pitchFamily="34" charset="-122"/>
              </a:rPr>
              <a:t>和</a:t>
            </a:r>
            <a:r>
              <a:rPr lang="en-US" altLang="zh-CN" sz="1200" dirty="0">
                <a:latin typeface="微软雅黑" panose="020B0503020204020204" pitchFamily="34" charset="-122"/>
                <a:ea typeface="微软雅黑" panose="020B0503020204020204" pitchFamily="34" charset="-122"/>
              </a:rPr>
              <a:t>m2m-100</a:t>
            </a:r>
            <a:r>
              <a:rPr lang="zh-CN" altLang="en-US" sz="1200" dirty="0">
                <a:latin typeface="微软雅黑" panose="020B0503020204020204" pitchFamily="34" charset="-122"/>
                <a:ea typeface="微软雅黑" panose="020B0503020204020204" pitchFamily="34" charset="-122"/>
              </a:rPr>
              <a:t>与</a:t>
            </a:r>
            <a:r>
              <a:rPr lang="en-US" altLang="zh-CN" sz="1200" dirty="0" err="1">
                <a:latin typeface="微软雅黑" panose="020B0503020204020204" pitchFamily="34" charset="-122"/>
                <a:ea typeface="微软雅黑" panose="020B0503020204020204" pitchFamily="34" charset="-122"/>
              </a:rPr>
              <a:t>SixT</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做对比。</a:t>
            </a:r>
            <a:r>
              <a:rPr lang="en-US" altLang="zh-CN" sz="1200" dirty="0">
                <a:latin typeface="微软雅黑" panose="020B0503020204020204" pitchFamily="34" charset="-122"/>
                <a:ea typeface="微软雅黑" panose="020B0503020204020204" pitchFamily="34" charset="-122"/>
              </a:rPr>
              <a:t>CRISS</a:t>
            </a:r>
            <a:r>
              <a:rPr lang="zh-CN" altLang="en-US" sz="1200" dirty="0">
                <a:latin typeface="微软雅黑" panose="020B0503020204020204" pitchFamily="34" charset="-122"/>
                <a:ea typeface="微软雅黑" panose="020B0503020204020204" pitchFamily="34" charset="-122"/>
              </a:rPr>
              <a:t>是一个</a:t>
            </a:r>
            <a:r>
              <a:rPr lang="en-US" altLang="zh-CN" sz="1200" dirty="0" err="1">
                <a:latin typeface="微软雅黑" panose="020B0503020204020204" pitchFamily="34" charset="-122"/>
                <a:ea typeface="微软雅黑" panose="020B0503020204020204" pitchFamily="34" charset="-122"/>
              </a:rPr>
              <a:t>sota</a:t>
            </a:r>
            <a:r>
              <a:rPr lang="zh-CN" altLang="en-US" sz="1200" dirty="0">
                <a:latin typeface="微软雅黑" panose="020B0503020204020204" pitchFamily="34" charset="-122"/>
                <a:ea typeface="微软雅黑" panose="020B0503020204020204" pitchFamily="34" charset="-122"/>
              </a:rPr>
              <a:t>无监督多对多</a:t>
            </a:r>
            <a:r>
              <a:rPr lang="en-US" altLang="zh-CN" sz="1200" dirty="0">
                <a:latin typeface="微软雅黑" panose="020B0503020204020204" pitchFamily="34" charset="-122"/>
                <a:ea typeface="微软雅黑" panose="020B0503020204020204" pitchFamily="34" charset="-122"/>
              </a:rPr>
              <a:t>NMT</a:t>
            </a:r>
            <a:r>
              <a:rPr lang="zh-CN" altLang="en-US" sz="1200" dirty="0">
                <a:latin typeface="微软雅黑" panose="020B0503020204020204" pitchFamily="34" charset="-122"/>
                <a:ea typeface="微软雅黑" panose="020B0503020204020204" pitchFamily="34" charset="-122"/>
              </a:rPr>
              <a:t>模型，使用</a:t>
            </a:r>
            <a:r>
              <a:rPr lang="en-US" altLang="zh-CN" sz="1200" dirty="0" err="1">
                <a:latin typeface="微软雅黑" panose="020B0503020204020204" pitchFamily="34" charset="-122"/>
                <a:ea typeface="微软雅黑" panose="020B0503020204020204" pitchFamily="34" charset="-122"/>
              </a:rPr>
              <a:t>mBART</a:t>
            </a:r>
            <a:r>
              <a:rPr lang="zh-CN" altLang="en-US" sz="1200" dirty="0">
                <a:latin typeface="微软雅黑" panose="020B0503020204020204" pitchFamily="34" charset="-122"/>
                <a:ea typeface="微软雅黑" panose="020B0503020204020204" pitchFamily="34" charset="-122"/>
              </a:rPr>
              <a:t>初始化并在</a:t>
            </a:r>
            <a:r>
              <a:rPr lang="en-US" altLang="zh-CN" sz="1200" dirty="0" err="1">
                <a:latin typeface="微软雅黑" panose="020B0503020204020204" pitchFamily="34" charset="-122"/>
                <a:ea typeface="微软雅黑" panose="020B0503020204020204" pitchFamily="34" charset="-122"/>
              </a:rPr>
              <a:t>CCMatrix</a:t>
            </a:r>
            <a:r>
              <a:rPr lang="zh-CN" altLang="en-US" sz="1200" dirty="0">
                <a:latin typeface="微软雅黑" panose="020B0503020204020204" pitchFamily="34" charset="-122"/>
                <a:ea typeface="微软雅黑" panose="020B0503020204020204" pitchFamily="34" charset="-122"/>
              </a:rPr>
              <a:t>上的</a:t>
            </a:r>
            <a:r>
              <a:rPr lang="en-US" altLang="zh-CN" sz="1200" dirty="0">
                <a:latin typeface="微软雅黑" panose="020B0503020204020204" pitchFamily="34" charset="-122"/>
                <a:ea typeface="微软雅黑" panose="020B0503020204020204" pitchFamily="34" charset="-122"/>
              </a:rPr>
              <a:t>180</a:t>
            </a:r>
            <a:r>
              <a:rPr lang="zh-CN" altLang="en-US" sz="1200" dirty="0">
                <a:latin typeface="微软雅黑" panose="020B0503020204020204" pitchFamily="34" charset="-122"/>
                <a:ea typeface="微软雅黑" panose="020B0503020204020204" pitchFamily="34" charset="-122"/>
              </a:rPr>
              <a:t>种翻译方向上微调，但是它仅支持</a:t>
            </a:r>
            <a:r>
              <a:rPr lang="en-US" altLang="zh-CN" sz="1200" dirty="0">
                <a:latin typeface="微软雅黑" panose="020B0503020204020204" pitchFamily="34" charset="-122"/>
                <a:ea typeface="微软雅黑" panose="020B0503020204020204" pitchFamily="34" charset="-122"/>
              </a:rPr>
              <a:t>25</a:t>
            </a:r>
            <a:r>
              <a:rPr lang="zh-CN" altLang="en-US" sz="1200" dirty="0">
                <a:latin typeface="微软雅黑" panose="020B0503020204020204" pitchFamily="34" charset="-122"/>
                <a:ea typeface="微软雅黑" panose="020B0503020204020204" pitchFamily="34" charset="-122"/>
              </a:rPr>
              <a:t>种输入语言。</a:t>
            </a:r>
            <a:r>
              <a:rPr lang="en-US" altLang="zh-CN" sz="1200" dirty="0">
                <a:latin typeface="微软雅黑" panose="020B0503020204020204" pitchFamily="34" charset="-122"/>
                <a:ea typeface="微软雅黑" panose="020B0503020204020204" pitchFamily="34" charset="-122"/>
              </a:rPr>
              <a:t>m2m-100</a:t>
            </a:r>
            <a:r>
              <a:rPr lang="zh-CN" altLang="en-US" sz="1200" dirty="0">
                <a:latin typeface="微软雅黑" panose="020B0503020204020204" pitchFamily="34" charset="-122"/>
                <a:ea typeface="微软雅黑" panose="020B0503020204020204" pitchFamily="34" charset="-122"/>
              </a:rPr>
              <a:t>是一个强大的监督多对多</a:t>
            </a:r>
            <a:r>
              <a:rPr lang="en-US" altLang="zh-CN" sz="1200" dirty="0">
                <a:latin typeface="微软雅黑" panose="020B0503020204020204" pitchFamily="34" charset="-122"/>
                <a:ea typeface="微软雅黑" panose="020B0503020204020204" pitchFamily="34" charset="-122"/>
              </a:rPr>
              <a:t>NMT</a:t>
            </a:r>
            <a:r>
              <a:rPr lang="zh-CN" altLang="en-US" sz="1200" dirty="0">
                <a:latin typeface="微软雅黑" panose="020B0503020204020204" pitchFamily="34" charset="-122"/>
                <a:ea typeface="微软雅黑" panose="020B0503020204020204" pitchFamily="34" charset="-122"/>
              </a:rPr>
              <a:t>模型，本质是一个在</a:t>
            </a:r>
            <a:r>
              <a:rPr lang="en-US" altLang="zh-CN" sz="1200" dirty="0">
                <a:latin typeface="微软雅黑" panose="020B0503020204020204" pitchFamily="34" charset="-122"/>
                <a:ea typeface="微软雅黑" panose="020B0503020204020204" pitchFamily="34" charset="-122"/>
              </a:rPr>
              <a:t>2200</a:t>
            </a:r>
            <a:r>
              <a:rPr lang="zh-CN" altLang="en-US" sz="1200" dirty="0">
                <a:latin typeface="微软雅黑" panose="020B0503020204020204" pitchFamily="34" charset="-122"/>
                <a:ea typeface="微软雅黑" panose="020B0503020204020204" pitchFamily="34" charset="-122"/>
              </a:rPr>
              <a:t>个翻译方向上训练的大型</a:t>
            </a:r>
            <a:r>
              <a:rPr lang="en-US" altLang="zh-CN" sz="1200" dirty="0">
                <a:latin typeface="微软雅黑" panose="020B0503020204020204" pitchFamily="34" charset="-122"/>
                <a:ea typeface="微软雅黑" panose="020B0503020204020204" pitchFamily="34" charset="-122"/>
              </a:rPr>
              <a:t>Transformer</a:t>
            </a:r>
            <a:r>
              <a:rPr lang="zh-CN" altLang="en-US" sz="1200" dirty="0">
                <a:latin typeface="微软雅黑" panose="020B0503020204020204" pitchFamily="34" charset="-122"/>
                <a:ea typeface="微软雅黑" panose="020B0503020204020204" pitchFamily="34" charset="-122"/>
              </a:rPr>
              <a:t>。</a:t>
            </a:r>
            <a:r>
              <a:rPr lang="en-US" altLang="zh-CN" sz="1200" dirty="0" err="1">
                <a:latin typeface="微软雅黑" panose="020B0503020204020204" pitchFamily="34" charset="-122"/>
                <a:ea typeface="微软雅黑" panose="020B0503020204020204" pitchFamily="34" charset="-122"/>
              </a:rPr>
              <a:t>SixT</a:t>
            </a:r>
            <a:r>
              <a:rPr lang="zh-CN" altLang="en-US" sz="1200" dirty="0">
                <a:latin typeface="微软雅黑" panose="020B0503020204020204" pitchFamily="34" charset="-122"/>
                <a:ea typeface="微软雅黑" panose="020B0503020204020204" pitchFamily="34" charset="-122"/>
              </a:rPr>
              <a:t>就是</a:t>
            </a:r>
            <a:r>
              <a:rPr lang="en-US" altLang="zh-CN" sz="1200" dirty="0" err="1">
                <a:latin typeface="微软雅黑" panose="020B0503020204020204" pitchFamily="34" charset="-122"/>
                <a:ea typeface="微软雅黑" panose="020B0503020204020204" pitchFamily="34" charset="-122"/>
              </a:rPr>
              <a:t>SixT</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的原型，使用</a:t>
            </a:r>
            <a:r>
              <a:rPr lang="en-US" altLang="zh-CN" sz="1200" dirty="0">
                <a:latin typeface="微软雅黑" panose="020B0503020204020204" pitchFamily="34" charset="-122"/>
                <a:ea typeface="微软雅黑" panose="020B0503020204020204" pitchFamily="34" charset="-122"/>
              </a:rPr>
              <a:t>XLM-R</a:t>
            </a:r>
            <a:r>
              <a:rPr lang="zh-CN" altLang="en-US" sz="1200" dirty="0">
                <a:latin typeface="微软雅黑" panose="020B0503020204020204" pitchFamily="34" charset="-122"/>
                <a:ea typeface="微软雅黑" panose="020B0503020204020204" pitchFamily="34" charset="-122"/>
              </a:rPr>
              <a:t>初始化并使用和</a:t>
            </a:r>
            <a:r>
              <a:rPr lang="en-US" altLang="zh-CN" sz="1200" dirty="0" err="1">
                <a:latin typeface="微软雅黑" panose="020B0503020204020204" pitchFamily="34" charset="-122"/>
                <a:ea typeface="微软雅黑" panose="020B0503020204020204" pitchFamily="34" charset="-122"/>
              </a:rPr>
              <a:t>SixT</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相同的方式微调，但是它只在</a:t>
            </a:r>
            <a:r>
              <a:rPr lang="en-US" altLang="zh-CN" sz="1200" dirty="0">
                <a:latin typeface="微软雅黑" panose="020B0503020204020204" pitchFamily="34" charset="-122"/>
                <a:ea typeface="微软雅黑" panose="020B0503020204020204" pitchFamily="34" charset="-122"/>
              </a:rPr>
              <a:t>De-En</a:t>
            </a:r>
            <a:r>
              <a:rPr lang="zh-CN" altLang="en-US" sz="1200" dirty="0">
                <a:latin typeface="微软雅黑" panose="020B0503020204020204" pitchFamily="34" charset="-122"/>
                <a:ea typeface="微软雅黑" panose="020B0503020204020204" pitchFamily="34" charset="-122"/>
              </a:rPr>
              <a:t>数据集上微调。</a:t>
            </a:r>
            <a:r>
              <a:rPr lang="en-US" altLang="zh-CN" sz="1200" dirty="0" err="1">
                <a:latin typeface="微软雅黑" panose="020B0503020204020204" pitchFamily="34" charset="-122"/>
                <a:ea typeface="微软雅黑" panose="020B0503020204020204" pitchFamily="34" charset="-122"/>
              </a:rPr>
              <a:t>mBART</a:t>
            </a:r>
            <a:r>
              <a:rPr lang="en-US" altLang="zh-CN" sz="1200" dirty="0">
                <a:latin typeface="微软雅黑" panose="020B0503020204020204" pitchFamily="34" charset="-122"/>
                <a:ea typeface="微软雅黑" panose="020B0503020204020204" pitchFamily="34" charset="-122"/>
              </a:rPr>
              <a:t>-ft</a:t>
            </a:r>
            <a:r>
              <a:rPr lang="zh-CN" altLang="en-US" sz="1200" dirty="0">
                <a:latin typeface="微软雅黑" panose="020B0503020204020204" pitchFamily="34" charset="-122"/>
                <a:ea typeface="微软雅黑" panose="020B0503020204020204" pitchFamily="34" charset="-122"/>
              </a:rPr>
              <a:t>是一个强大的预训练多语言</a:t>
            </a:r>
            <a:r>
              <a:rPr lang="en-US" altLang="zh-CN" sz="1200" dirty="0">
                <a:latin typeface="微软雅黑" panose="020B0503020204020204" pitchFamily="34" charset="-122"/>
                <a:ea typeface="微软雅黑" panose="020B0503020204020204" pitchFamily="34" charset="-122"/>
              </a:rPr>
              <a:t>seq2seq</a:t>
            </a:r>
            <a:r>
              <a:rPr lang="zh-CN" altLang="en-US" sz="1200" dirty="0">
                <a:latin typeface="微软雅黑" panose="020B0503020204020204" pitchFamily="34" charset="-122"/>
                <a:ea typeface="微软雅黑" panose="020B0503020204020204" pitchFamily="34" charset="-122"/>
              </a:rPr>
              <a:t>模型。作者使用该模型在</a:t>
            </a:r>
            <a:r>
              <a:rPr lang="en-US" altLang="zh-CN" sz="1200" dirty="0">
                <a:latin typeface="微软雅黑" panose="020B0503020204020204" pitchFamily="34" charset="-122"/>
                <a:ea typeface="微软雅黑" panose="020B0503020204020204" pitchFamily="34" charset="-122"/>
              </a:rPr>
              <a:t>AUX6</a:t>
            </a:r>
            <a:r>
              <a:rPr lang="zh-CN" altLang="en-US" sz="1200" dirty="0">
                <a:latin typeface="微软雅黑" panose="020B0503020204020204" pitchFamily="34" charset="-122"/>
                <a:ea typeface="微软雅黑" panose="020B0503020204020204" pitchFamily="34" charset="-122"/>
              </a:rPr>
              <a:t>上微调，然后再与</a:t>
            </a:r>
            <a:r>
              <a:rPr lang="en-US" altLang="zh-CN" sz="1200" dirty="0" err="1">
                <a:latin typeface="微软雅黑" panose="020B0503020204020204" pitchFamily="34" charset="-122"/>
                <a:ea typeface="微软雅黑" panose="020B0503020204020204" pitchFamily="34" charset="-122"/>
              </a:rPr>
              <a:t>SixT</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对比。</a:t>
            </a:r>
            <a:r>
              <a:rPr lang="en-US" altLang="zh-CN" sz="1200" dirty="0">
                <a:latin typeface="微软雅黑" panose="020B0503020204020204" pitchFamily="34" charset="-122"/>
                <a:ea typeface="微软雅黑" panose="020B0503020204020204" pitchFamily="34" charset="-122"/>
              </a:rPr>
              <a:t>XLM-R ft-all</a:t>
            </a:r>
            <a:r>
              <a:rPr lang="zh-CN" altLang="en-US" sz="1200" dirty="0">
                <a:latin typeface="微软雅黑" panose="020B0503020204020204" pitchFamily="34" charset="-122"/>
                <a:ea typeface="微软雅黑" panose="020B0503020204020204" pitchFamily="34" charset="-122"/>
              </a:rPr>
              <a:t>与</a:t>
            </a:r>
            <a:r>
              <a:rPr lang="en-US" altLang="zh-CN" sz="1200" dirty="0" err="1">
                <a:latin typeface="微软雅黑" panose="020B0503020204020204" pitchFamily="34" charset="-122"/>
                <a:ea typeface="微软雅黑" panose="020B0503020204020204" pitchFamily="34" charset="-122"/>
              </a:rPr>
              <a:t>SixT</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相同，但使用了不同的微调策略，即直接优化所有模型参数，而</a:t>
            </a:r>
            <a:r>
              <a:rPr lang="en-US" altLang="zh-CN" sz="1200" dirty="0" err="1">
                <a:latin typeface="微软雅黑" panose="020B0503020204020204" pitchFamily="34" charset="-122"/>
                <a:ea typeface="微软雅黑" panose="020B0503020204020204" pitchFamily="34" charset="-122"/>
              </a:rPr>
              <a:t>SixT</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是分开来优化参数的。</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CN" sz="1200" dirty="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endParaRPr lang="zh-CN" altLang="en-US"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3B2FF442-D87A-4995-A341-E1D885F5169F}" type="slidenum">
              <a:rPr lang="zh-CN" altLang="en-US" smtClean="0"/>
              <a:t>14</a:t>
            </a:fld>
            <a:endParaRPr lang="zh-CN" altLang="en-US"/>
          </a:p>
        </p:txBody>
      </p:sp>
    </p:spTree>
    <p:extLst>
      <p:ext uri="{BB962C8B-B14F-4D97-AF65-F5344CB8AC3E}">
        <p14:creationId xmlns:p14="http://schemas.microsoft.com/office/powerpoint/2010/main" val="3206386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这就是</a:t>
            </a:r>
            <a:r>
              <a:rPr lang="en-US" altLang="zh-CN" dirty="0" err="1"/>
              <a:t>SixT</a:t>
            </a:r>
            <a:r>
              <a:rPr lang="en-US" altLang="zh-CN" dirty="0"/>
              <a:t>+</a:t>
            </a:r>
            <a:r>
              <a:rPr lang="zh-CN" altLang="en-US" dirty="0"/>
              <a:t>和其他模型的对比结果。这里的</a:t>
            </a:r>
            <a:r>
              <a:rPr lang="en-US" altLang="zh-CN" dirty="0" err="1"/>
              <a:t>SixT</a:t>
            </a:r>
            <a:r>
              <a:rPr lang="en-US" altLang="zh-CN" dirty="0"/>
              <a:t>+</a:t>
            </a:r>
            <a:r>
              <a:rPr lang="zh-CN" altLang="en-US" dirty="0"/>
              <a:t>（</a:t>
            </a:r>
            <a:r>
              <a:rPr lang="en-US" altLang="zh-CN" dirty="0"/>
              <a:t>1st</a:t>
            </a:r>
            <a:r>
              <a:rPr lang="zh-CN" altLang="en-US" dirty="0"/>
              <a:t>）表示仅经过第一步微调的</a:t>
            </a:r>
            <a:r>
              <a:rPr lang="en-US" altLang="zh-CN" dirty="0" err="1"/>
              <a:t>SixT</a:t>
            </a:r>
            <a:r>
              <a:rPr lang="en-US" altLang="zh-CN" dirty="0"/>
              <a:t>+</a:t>
            </a:r>
            <a:r>
              <a:rPr lang="zh-CN" altLang="en-US" dirty="0"/>
              <a:t>。从结果可以看出，在所有语言的平均</a:t>
            </a:r>
            <a:r>
              <a:rPr lang="en-US" altLang="zh-CN" dirty="0"/>
              <a:t>BLEU</a:t>
            </a:r>
            <a:r>
              <a:rPr lang="zh-CN" altLang="en-US" dirty="0"/>
              <a:t>上，</a:t>
            </a:r>
            <a:r>
              <a:rPr lang="en-US" altLang="zh-CN" dirty="0" err="1"/>
              <a:t>SixT</a:t>
            </a:r>
            <a:r>
              <a:rPr lang="en-US" altLang="zh-CN" dirty="0"/>
              <a:t>+</a:t>
            </a:r>
            <a:r>
              <a:rPr lang="zh-CN" altLang="en-US" dirty="0"/>
              <a:t>取得了最好的结果。作者认为，</a:t>
            </a:r>
            <a:r>
              <a:rPr lang="en-US" altLang="zh-CN" dirty="0" err="1"/>
              <a:t>SixT</a:t>
            </a:r>
            <a:r>
              <a:rPr lang="en-US" altLang="zh-CN" dirty="0"/>
              <a:t>+</a:t>
            </a:r>
            <a:r>
              <a:rPr lang="zh-CN" altLang="en-US" dirty="0"/>
              <a:t>的优势在于，它没有用到单语言语料和额外的双语数据。从</a:t>
            </a:r>
            <a:r>
              <a:rPr lang="en-US" altLang="zh-CN" dirty="0" err="1"/>
              <a:t>SixT</a:t>
            </a:r>
            <a:r>
              <a:rPr lang="en-US" altLang="zh-CN" dirty="0"/>
              <a:t>+</a:t>
            </a:r>
            <a:r>
              <a:rPr lang="zh-CN" altLang="en-US" dirty="0"/>
              <a:t>优于</a:t>
            </a:r>
            <a:r>
              <a:rPr lang="en-US" altLang="zh-CN" dirty="0"/>
              <a:t>XLM-R ft-all</a:t>
            </a:r>
            <a:r>
              <a:rPr lang="zh-CN" altLang="en-US" dirty="0"/>
              <a:t>和</a:t>
            </a:r>
            <a:r>
              <a:rPr lang="en-US" altLang="zh-CN" dirty="0" err="1"/>
              <a:t>SixT</a:t>
            </a:r>
            <a:r>
              <a:rPr lang="en-US" altLang="zh-CN" dirty="0"/>
              <a:t>+(1st)</a:t>
            </a:r>
            <a:r>
              <a:rPr lang="zh-CN" altLang="en-US" dirty="0"/>
              <a:t>可以看出，正确的微调策略也比较重要。因为</a:t>
            </a:r>
            <a:r>
              <a:rPr lang="en-US" altLang="zh-CN" dirty="0" err="1"/>
              <a:t>SixT</a:t>
            </a:r>
            <a:r>
              <a:rPr lang="en-US" altLang="zh-CN" dirty="0"/>
              <a:t>+</a:t>
            </a:r>
            <a:r>
              <a:rPr lang="zh-CN" altLang="en-US" dirty="0"/>
              <a:t>相比</a:t>
            </a:r>
            <a:r>
              <a:rPr lang="en-US" altLang="zh-CN" dirty="0"/>
              <a:t>XLM-R ft-all</a:t>
            </a:r>
            <a:r>
              <a:rPr lang="zh-CN" altLang="en-US" dirty="0"/>
              <a:t>和</a:t>
            </a:r>
            <a:r>
              <a:rPr lang="en-US" altLang="zh-CN" dirty="0" err="1"/>
              <a:t>SixT</a:t>
            </a:r>
            <a:r>
              <a:rPr lang="en-US" altLang="zh-CN" dirty="0"/>
              <a:t>+(1st)</a:t>
            </a:r>
            <a:r>
              <a:rPr lang="zh-CN" altLang="en-US" dirty="0"/>
              <a:t>，使用了分步微调的方法。与使用单语言数据进行数据增强的方法不同，</a:t>
            </a:r>
            <a:r>
              <a:rPr lang="en-US" altLang="zh-CN" dirty="0" err="1"/>
              <a:t>SixT</a:t>
            </a:r>
            <a:r>
              <a:rPr lang="en-US" altLang="zh-CN" dirty="0"/>
              <a:t>+</a:t>
            </a:r>
            <a:r>
              <a:rPr lang="zh-CN" altLang="en-US" dirty="0"/>
              <a:t>也证明了使用跨语言的迁移方法也能使</a:t>
            </a:r>
            <a:r>
              <a:rPr lang="en-US" altLang="zh-CN" dirty="0"/>
              <a:t>NMT</a:t>
            </a:r>
            <a:r>
              <a:rPr lang="zh-CN" altLang="en-US" dirty="0"/>
              <a:t>效果有较大提升。</a:t>
            </a:r>
          </a:p>
        </p:txBody>
      </p:sp>
      <p:sp>
        <p:nvSpPr>
          <p:cNvPr id="4" name="灯片编号占位符 3"/>
          <p:cNvSpPr>
            <a:spLocks noGrp="1"/>
          </p:cNvSpPr>
          <p:nvPr>
            <p:ph type="sldNum" sz="quarter" idx="5"/>
          </p:nvPr>
        </p:nvSpPr>
        <p:spPr/>
        <p:txBody>
          <a:bodyPr/>
          <a:lstStyle/>
          <a:p>
            <a:fld id="{3B2FF442-D87A-4995-A341-E1D885F5169F}" type="slidenum">
              <a:rPr lang="zh-CN" altLang="en-US" smtClean="0"/>
              <a:t>15</a:t>
            </a:fld>
            <a:endParaRPr lang="zh-CN" altLang="en-US"/>
          </a:p>
        </p:txBody>
      </p:sp>
    </p:spTree>
    <p:extLst>
      <p:ext uri="{BB962C8B-B14F-4D97-AF65-F5344CB8AC3E}">
        <p14:creationId xmlns:p14="http://schemas.microsoft.com/office/powerpoint/2010/main" val="250293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前面使用的</a:t>
            </a:r>
            <a:r>
              <a:rPr lang="en-US" altLang="zh-CN" sz="1200" dirty="0" err="1">
                <a:latin typeface="微软雅黑" panose="020B0503020204020204" pitchFamily="34" charset="-122"/>
                <a:ea typeface="微软雅黑" panose="020B0503020204020204" pitchFamily="34" charset="-122"/>
              </a:rPr>
              <a:t>SixT</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是</a:t>
            </a:r>
            <a:r>
              <a:rPr lang="en-US" altLang="zh-CN" sz="1200" dirty="0">
                <a:latin typeface="微软雅黑" panose="020B0503020204020204" pitchFamily="34" charset="-122"/>
                <a:ea typeface="微软雅黑" panose="020B0503020204020204" pitchFamily="34" charset="-122"/>
              </a:rPr>
              <a:t>Many-to-En</a:t>
            </a:r>
            <a:r>
              <a:rPr lang="zh-CN" altLang="en-US" sz="1200" dirty="0">
                <a:latin typeface="微软雅黑" panose="020B0503020204020204" pitchFamily="34" charset="-122"/>
                <a:ea typeface="微软雅黑" panose="020B0503020204020204" pitchFamily="34" charset="-122"/>
              </a:rPr>
              <a:t>的模型，</a:t>
            </a:r>
            <a:r>
              <a:rPr lang="en-US" altLang="zh-CN" sz="1200" dirty="0" err="1">
                <a:latin typeface="微软雅黑" panose="020B0503020204020204" pitchFamily="34" charset="-122"/>
                <a:ea typeface="微软雅黑" panose="020B0503020204020204" pitchFamily="34" charset="-122"/>
              </a:rPr>
              <a:t>SixT</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同样也可以进行多语言的翻译。为了实现目标语言的切换，作者在</a:t>
            </a:r>
            <a:r>
              <a:rPr lang="en-US" altLang="zh-CN" sz="1200" dirty="0">
                <a:latin typeface="微软雅黑" panose="020B0503020204020204" pitchFamily="34" charset="-122"/>
                <a:ea typeface="微软雅黑" panose="020B0503020204020204" pitchFamily="34" charset="-122"/>
              </a:rPr>
              <a:t>encoder</a:t>
            </a:r>
            <a:r>
              <a:rPr lang="zh-CN" altLang="en-US" sz="1200" dirty="0">
                <a:latin typeface="微软雅黑" panose="020B0503020204020204" pitchFamily="34" charset="-122"/>
                <a:ea typeface="微软雅黑" panose="020B0503020204020204" pitchFamily="34" charset="-122"/>
              </a:rPr>
              <a:t>和</a:t>
            </a:r>
            <a:r>
              <a:rPr lang="en-US" altLang="zh-CN" sz="1200" dirty="0">
                <a:latin typeface="微软雅黑" panose="020B0503020204020204" pitchFamily="34" charset="-122"/>
                <a:ea typeface="微软雅黑" panose="020B0503020204020204" pitchFamily="34" charset="-122"/>
              </a:rPr>
              <a:t>decoder</a:t>
            </a:r>
            <a:r>
              <a:rPr lang="zh-CN" altLang="en-US" sz="1200" dirty="0">
                <a:latin typeface="微软雅黑" panose="020B0503020204020204" pitchFamily="34" charset="-122"/>
                <a:ea typeface="微软雅黑" panose="020B0503020204020204" pitchFamily="34" charset="-122"/>
              </a:rPr>
              <a:t>之间设置了目标语言相关的线性层。这个线性层实际上就是</a:t>
            </a:r>
            <a:r>
              <a:rPr lang="en-US" altLang="zh-CN" sz="1200" dirty="0" err="1">
                <a:latin typeface="微软雅黑" panose="020B0503020204020204" pitchFamily="34" charset="-122"/>
                <a:ea typeface="微软雅黑" panose="020B0503020204020204" pitchFamily="34" charset="-122"/>
              </a:rPr>
              <a:t>fairseq</a:t>
            </a:r>
            <a:r>
              <a:rPr lang="zh-CN" altLang="en-US" sz="1200" dirty="0">
                <a:latin typeface="微软雅黑" panose="020B0503020204020204" pitchFamily="34" charset="-122"/>
                <a:ea typeface="微软雅黑" panose="020B0503020204020204" pitchFamily="34" charset="-122"/>
              </a:rPr>
              <a:t>框架内置的多语言翻译的功能模块，这个</a:t>
            </a:r>
            <a:r>
              <a:rPr lang="en-US" altLang="zh-CN" sz="1200" dirty="0" err="1">
                <a:latin typeface="微软雅黑" panose="020B0503020204020204" pitchFamily="34" charset="-122"/>
                <a:ea typeface="微软雅黑" panose="020B0503020204020204" pitchFamily="34" charset="-122"/>
              </a:rPr>
              <a:t>fairseq</a:t>
            </a:r>
            <a:r>
              <a:rPr lang="zh-CN" altLang="en-US" sz="1200" dirty="0">
                <a:latin typeface="微软雅黑" panose="020B0503020204020204" pitchFamily="34" charset="-122"/>
                <a:ea typeface="微软雅黑" panose="020B0503020204020204" pitchFamily="34" charset="-122"/>
              </a:rPr>
              <a:t>框架就是</a:t>
            </a:r>
            <a:r>
              <a:rPr lang="en-US" altLang="zh-CN" sz="1200" dirty="0" err="1">
                <a:latin typeface="微软雅黑" panose="020B0503020204020204" pitchFamily="34" charset="-122"/>
                <a:ea typeface="微软雅黑" panose="020B0503020204020204" pitchFamily="34" charset="-122"/>
              </a:rPr>
              <a:t>facebook</a:t>
            </a:r>
            <a:r>
              <a:rPr lang="zh-CN" altLang="en-US" sz="1200" dirty="0">
                <a:latin typeface="微软雅黑" panose="020B0503020204020204" pitchFamily="34" charset="-122"/>
                <a:ea typeface="微软雅黑" panose="020B0503020204020204" pitchFamily="34" charset="-122"/>
              </a:rPr>
              <a:t>开源的一个机器翻译模型训练框架。这些线性层的参数随机初始化，并在</a:t>
            </a:r>
            <a:r>
              <a:rPr lang="en-US" altLang="zh-CN" sz="1200" dirty="0">
                <a:latin typeface="微软雅黑" panose="020B0503020204020204" pitchFamily="34" charset="-122"/>
                <a:ea typeface="微软雅黑" panose="020B0503020204020204" pitchFamily="34" charset="-122"/>
              </a:rPr>
              <a:t>AUX6</a:t>
            </a:r>
            <a:r>
              <a:rPr lang="zh-CN" altLang="en-US" sz="1200" dirty="0">
                <a:latin typeface="微软雅黑" panose="020B0503020204020204" pitchFamily="34" charset="-122"/>
                <a:ea typeface="微软雅黑" panose="020B0503020204020204" pitchFamily="34" charset="-122"/>
              </a:rPr>
              <a:t>上进行训练，比之前的</a:t>
            </a:r>
            <a:r>
              <a:rPr lang="en-US" altLang="zh-CN" sz="1200" dirty="0">
                <a:latin typeface="微软雅黑" panose="020B0503020204020204" pitchFamily="34" charset="-122"/>
                <a:ea typeface="微软雅黑" panose="020B0503020204020204" pitchFamily="34" charset="-122"/>
              </a:rPr>
              <a:t>Many-to-En</a:t>
            </a:r>
            <a:r>
              <a:rPr lang="zh-CN" altLang="en-US" sz="1200" dirty="0">
                <a:latin typeface="微软雅黑" panose="020B0503020204020204" pitchFamily="34" charset="-122"/>
                <a:ea typeface="微软雅黑" panose="020B0503020204020204" pitchFamily="34" charset="-122"/>
              </a:rPr>
              <a:t>多了</a:t>
            </a:r>
            <a:r>
              <a:rPr lang="en-US" altLang="zh-CN" sz="1200" dirty="0">
                <a:latin typeface="微软雅黑" panose="020B0503020204020204" pitchFamily="34" charset="-122"/>
                <a:ea typeface="微软雅黑" panose="020B0503020204020204" pitchFamily="34" charset="-122"/>
              </a:rPr>
              <a:t>En-&gt;{De, Es, Fi, Hi, Ru, </a:t>
            </a:r>
            <a:r>
              <a:rPr lang="en-US" altLang="zh-CN" sz="1200" dirty="0" err="1">
                <a:latin typeface="微软雅黑" panose="020B0503020204020204" pitchFamily="34" charset="-122"/>
                <a:ea typeface="微软雅黑" panose="020B0503020204020204" pitchFamily="34" charset="-122"/>
              </a:rPr>
              <a:t>Zh</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等翻译方向。这个线性层本质上就是针对不同的目标语言，都使用不同的线性层去对应这个目标语言。这个表就是和</a:t>
            </a:r>
            <a:r>
              <a:rPr lang="en-US" altLang="zh-CN" sz="1200" dirty="0">
                <a:latin typeface="微软雅黑" panose="020B0503020204020204" pitchFamily="34" charset="-122"/>
                <a:ea typeface="微软雅黑" panose="020B0503020204020204" pitchFamily="34" charset="-122"/>
              </a:rPr>
              <a:t>m2m-100</a:t>
            </a:r>
            <a:r>
              <a:rPr lang="zh-CN" altLang="en-US" sz="1200" dirty="0">
                <a:latin typeface="微软雅黑" panose="020B0503020204020204" pitchFamily="34" charset="-122"/>
                <a:ea typeface="微软雅黑" panose="020B0503020204020204" pitchFamily="34" charset="-122"/>
              </a:rPr>
              <a:t>的对比，</a:t>
            </a:r>
            <a:r>
              <a:rPr lang="en-US" altLang="zh-CN" sz="1200" dirty="0" err="1">
                <a:latin typeface="微软雅黑" panose="020B0503020204020204" pitchFamily="34" charset="-122"/>
                <a:ea typeface="微软雅黑" panose="020B0503020204020204" pitchFamily="34" charset="-122"/>
              </a:rPr>
              <a:t>SixT</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的优势在于它的训练数据和参数量都比</a:t>
            </a:r>
            <a:r>
              <a:rPr lang="en-US" altLang="zh-CN" sz="1200" dirty="0">
                <a:latin typeface="微软雅黑" panose="020B0503020204020204" pitchFamily="34" charset="-122"/>
                <a:ea typeface="微软雅黑" panose="020B0503020204020204" pitchFamily="34" charset="-122"/>
              </a:rPr>
              <a:t>m2m-100</a:t>
            </a:r>
            <a:r>
              <a:rPr lang="zh-CN" altLang="en-US" sz="1200" dirty="0">
                <a:latin typeface="微软雅黑" panose="020B0503020204020204" pitchFamily="34" charset="-122"/>
                <a:ea typeface="微软雅黑" panose="020B0503020204020204" pitchFamily="34" charset="-122"/>
              </a:rPr>
              <a:t>少得多。我个人认为这个对比其实不是很公平，因为</a:t>
            </a:r>
            <a:r>
              <a:rPr lang="en-US" altLang="zh-CN" sz="1200" dirty="0" err="1">
                <a:latin typeface="微软雅黑" panose="020B0503020204020204" pitchFamily="34" charset="-122"/>
                <a:ea typeface="微软雅黑" panose="020B0503020204020204" pitchFamily="34" charset="-122"/>
              </a:rPr>
              <a:t>SixT</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是基于预训练模型的参数微调的，这个预训练模型已经在大量数据上训练过了，实际对比的话，还需要把预训练模型所使用的数据量加进去。</a:t>
            </a:r>
          </a:p>
          <a:p>
            <a:endParaRPr lang="zh-CN" altLang="en-US" dirty="0"/>
          </a:p>
        </p:txBody>
      </p:sp>
      <p:sp>
        <p:nvSpPr>
          <p:cNvPr id="4" name="灯片编号占位符 3"/>
          <p:cNvSpPr>
            <a:spLocks noGrp="1"/>
          </p:cNvSpPr>
          <p:nvPr>
            <p:ph type="sldNum" sz="quarter" idx="5"/>
          </p:nvPr>
        </p:nvSpPr>
        <p:spPr/>
        <p:txBody>
          <a:bodyPr/>
          <a:lstStyle/>
          <a:p>
            <a:fld id="{3B2FF442-D87A-4995-A341-E1D885F5169F}" type="slidenum">
              <a:rPr lang="zh-CN" altLang="en-US" smtClean="0"/>
              <a:t>16</a:t>
            </a:fld>
            <a:endParaRPr lang="zh-CN" altLang="en-US"/>
          </a:p>
        </p:txBody>
      </p:sp>
    </p:spTree>
    <p:extLst>
      <p:ext uri="{BB962C8B-B14F-4D97-AF65-F5344CB8AC3E}">
        <p14:creationId xmlns:p14="http://schemas.microsoft.com/office/powerpoint/2010/main" val="2931735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接下来这个实验验证了辅助语言对多语言翻译模型的影响。作者对比了使用一种辅助语言训练和使用四种辅助语言训练的结果，为了消除语族相似性的影响，模型在和这四种辅助语言相关性比较低的印度</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雅利安语群上进行了测试，就是在这个语群里的印地语、尼泊尔语、僧伽罗语和古吉拉特语上进行了测试。实验结果表明更多的辅助语言能够显著增强多语言翻译模型的性能，这也是</a:t>
            </a:r>
            <a:r>
              <a:rPr lang="en-US" altLang="zh-CN" sz="1200" dirty="0" err="1">
                <a:latin typeface="微软雅黑" panose="020B0503020204020204" pitchFamily="34" charset="-122"/>
                <a:ea typeface="微软雅黑" panose="020B0503020204020204" pitchFamily="34" charset="-122"/>
              </a:rPr>
              <a:t>SixT</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优于作者之前的工作</a:t>
            </a:r>
            <a:r>
              <a:rPr lang="en-US" altLang="zh-CN" sz="1200" dirty="0" err="1">
                <a:latin typeface="微软雅黑" panose="020B0503020204020204" pitchFamily="34" charset="-122"/>
                <a:ea typeface="微软雅黑" panose="020B0503020204020204" pitchFamily="34" charset="-122"/>
              </a:rPr>
              <a:t>SixT</a:t>
            </a:r>
            <a:r>
              <a:rPr lang="zh-CN" altLang="en-US" sz="1200" dirty="0">
                <a:latin typeface="微软雅黑" panose="020B0503020204020204" pitchFamily="34" charset="-122"/>
                <a:ea typeface="微软雅黑" panose="020B0503020204020204" pitchFamily="34" charset="-122"/>
              </a:rPr>
              <a:t>的原因。</a:t>
            </a:r>
            <a:endParaRPr lang="zh-CN" altLang="en-US" dirty="0"/>
          </a:p>
        </p:txBody>
      </p:sp>
      <p:sp>
        <p:nvSpPr>
          <p:cNvPr id="4" name="灯片编号占位符 3"/>
          <p:cNvSpPr>
            <a:spLocks noGrp="1"/>
          </p:cNvSpPr>
          <p:nvPr>
            <p:ph type="sldNum" sz="quarter" idx="5"/>
          </p:nvPr>
        </p:nvSpPr>
        <p:spPr/>
        <p:txBody>
          <a:bodyPr/>
          <a:lstStyle/>
          <a:p>
            <a:fld id="{3B2FF442-D87A-4995-A341-E1D885F5169F}" type="slidenum">
              <a:rPr lang="zh-CN" altLang="en-US" smtClean="0"/>
              <a:t>17</a:t>
            </a:fld>
            <a:endParaRPr lang="zh-CN" altLang="en-US"/>
          </a:p>
        </p:txBody>
      </p:sp>
    </p:spTree>
    <p:extLst>
      <p:ext uri="{BB962C8B-B14F-4D97-AF65-F5344CB8AC3E}">
        <p14:creationId xmlns:p14="http://schemas.microsoft.com/office/powerpoint/2010/main" val="2080663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这个实验展示了</a:t>
            </a:r>
            <a:r>
              <a:rPr lang="en-US" altLang="zh-CN" sz="1200" dirty="0">
                <a:latin typeface="微软雅黑" panose="020B0503020204020204" pitchFamily="34" charset="-122"/>
                <a:ea typeface="微软雅黑" panose="020B0503020204020204" pitchFamily="34" charset="-122"/>
              </a:rPr>
              <a:t>PDE</a:t>
            </a:r>
            <a:r>
              <a:rPr lang="zh-CN" altLang="en-US" sz="1200" dirty="0">
                <a:latin typeface="微软雅黑" panose="020B0503020204020204" pitchFamily="34" charset="-122"/>
                <a:ea typeface="微软雅黑" panose="020B0503020204020204" pitchFamily="34" charset="-122"/>
              </a:rPr>
              <a:t>的效果。对于数据量小的数据集</a:t>
            </a:r>
            <a:r>
              <a:rPr lang="en-US" altLang="zh-CN" sz="1200" dirty="0" err="1">
                <a:latin typeface="微软雅黑" panose="020B0503020204020204" pitchFamily="34" charset="-122"/>
                <a:ea typeface="微软雅黑" panose="020B0503020204020204" pitchFamily="34" charset="-122"/>
              </a:rPr>
              <a:t>Europarl</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PDE</a:t>
            </a:r>
            <a:r>
              <a:rPr lang="zh-CN" altLang="en-US" sz="1200" dirty="0">
                <a:latin typeface="微软雅黑" panose="020B0503020204020204" pitchFamily="34" charset="-122"/>
                <a:ea typeface="微软雅黑" panose="020B0503020204020204" pitchFamily="34" charset="-122"/>
              </a:rPr>
              <a:t>的影响更大的一点。作者认为对于大规模的数据集，</a:t>
            </a:r>
            <a:r>
              <a:rPr lang="en-US" altLang="zh-CN" sz="1200" dirty="0">
                <a:latin typeface="微软雅黑" panose="020B0503020204020204" pitchFamily="34" charset="-122"/>
                <a:ea typeface="微软雅黑" panose="020B0503020204020204" pitchFamily="34" charset="-122"/>
              </a:rPr>
              <a:t>encoder</a:t>
            </a:r>
            <a:r>
              <a:rPr lang="zh-CN" altLang="en-US" sz="1200" dirty="0">
                <a:latin typeface="微软雅黑" panose="020B0503020204020204" pitchFamily="34" charset="-122"/>
                <a:ea typeface="微软雅黑" panose="020B0503020204020204" pitchFamily="34" charset="-122"/>
              </a:rPr>
              <a:t>已经能够学到了语言无关的表示，但对于规模不大的数据集，</a:t>
            </a:r>
            <a:r>
              <a:rPr lang="en-US" altLang="zh-CN" sz="1200" dirty="0">
                <a:latin typeface="微软雅黑" panose="020B0503020204020204" pitchFamily="34" charset="-122"/>
                <a:ea typeface="微软雅黑" panose="020B0503020204020204" pitchFamily="34" charset="-122"/>
              </a:rPr>
              <a:t>encoder</a:t>
            </a:r>
            <a:r>
              <a:rPr lang="zh-CN" altLang="en-US" sz="1200" dirty="0">
                <a:latin typeface="微软雅黑" panose="020B0503020204020204" pitchFamily="34" charset="-122"/>
                <a:ea typeface="微软雅黑" panose="020B0503020204020204" pitchFamily="34" charset="-122"/>
              </a:rPr>
              <a:t>仍受到一些特定语言的影响。</a:t>
            </a:r>
            <a:endParaRPr lang="zh-CN" altLang="en-US" dirty="0"/>
          </a:p>
        </p:txBody>
      </p:sp>
      <p:sp>
        <p:nvSpPr>
          <p:cNvPr id="4" name="灯片编号占位符 3"/>
          <p:cNvSpPr>
            <a:spLocks noGrp="1"/>
          </p:cNvSpPr>
          <p:nvPr>
            <p:ph type="sldNum" sz="quarter" idx="5"/>
          </p:nvPr>
        </p:nvSpPr>
        <p:spPr/>
        <p:txBody>
          <a:bodyPr/>
          <a:lstStyle/>
          <a:p>
            <a:fld id="{3B2FF442-D87A-4995-A341-E1D885F5169F}" type="slidenum">
              <a:rPr lang="zh-CN" altLang="en-US" smtClean="0"/>
              <a:t>18</a:t>
            </a:fld>
            <a:endParaRPr lang="zh-CN" altLang="en-US"/>
          </a:p>
        </p:txBody>
      </p:sp>
    </p:spTree>
    <p:extLst>
      <p:ext uri="{BB962C8B-B14F-4D97-AF65-F5344CB8AC3E}">
        <p14:creationId xmlns:p14="http://schemas.microsoft.com/office/powerpoint/2010/main" val="2444704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由于对于不同的源语言，</a:t>
            </a:r>
            <a:r>
              <a:rPr lang="en-US" altLang="zh-CN" dirty="0" err="1"/>
              <a:t>SixT</a:t>
            </a:r>
            <a:r>
              <a:rPr lang="en-US" altLang="zh-CN" dirty="0"/>
              <a:t>+</a:t>
            </a:r>
            <a:r>
              <a:rPr lang="zh-CN" altLang="en-US" dirty="0"/>
              <a:t>的翻译表现都很不错，因此作者考虑将这个模型作为预训练模型引入两个</a:t>
            </a:r>
            <a:r>
              <a:rPr lang="en-US" altLang="zh-CN" dirty="0"/>
              <a:t>NLG</a:t>
            </a:r>
            <a:r>
              <a:rPr lang="zh-CN" altLang="en-US" dirty="0"/>
              <a:t>任务。这两个</a:t>
            </a:r>
            <a:r>
              <a:rPr lang="en-US" altLang="zh-CN" dirty="0"/>
              <a:t>NLG</a:t>
            </a:r>
            <a:r>
              <a:rPr lang="zh-CN" altLang="en-US" dirty="0"/>
              <a:t>任务的标注数据都很少，分别是无监督的低资源机器翻译和零样本跨语言抽象摘要任务。</a:t>
            </a:r>
          </a:p>
        </p:txBody>
      </p:sp>
      <p:sp>
        <p:nvSpPr>
          <p:cNvPr id="4" name="灯片编号占位符 3"/>
          <p:cNvSpPr>
            <a:spLocks noGrp="1"/>
          </p:cNvSpPr>
          <p:nvPr>
            <p:ph type="sldNum" sz="quarter" idx="5"/>
          </p:nvPr>
        </p:nvSpPr>
        <p:spPr/>
        <p:txBody>
          <a:bodyPr/>
          <a:lstStyle/>
          <a:p>
            <a:fld id="{3B2FF442-D87A-4995-A341-E1D885F5169F}" type="slidenum">
              <a:rPr lang="zh-CN" altLang="en-US" smtClean="0"/>
              <a:t>20</a:t>
            </a:fld>
            <a:endParaRPr lang="zh-CN" altLang="en-US"/>
          </a:p>
        </p:txBody>
      </p:sp>
    </p:spTree>
    <p:extLst>
      <p:ext uri="{BB962C8B-B14F-4D97-AF65-F5344CB8AC3E}">
        <p14:creationId xmlns:p14="http://schemas.microsoft.com/office/powerpoint/2010/main" val="865677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对于无监督低资源机器翻译，作者首先使用</a:t>
            </a:r>
            <a:r>
              <a:rPr lang="en-US" altLang="zh-CN" dirty="0" err="1"/>
              <a:t>SixT</a:t>
            </a:r>
            <a:r>
              <a:rPr lang="en-US" altLang="zh-CN" dirty="0"/>
              <a:t>+</a:t>
            </a:r>
            <a:r>
              <a:rPr lang="zh-CN" altLang="en-US" dirty="0"/>
              <a:t>初始化低资源语言到英语的翻译模型，由于</a:t>
            </a:r>
            <a:r>
              <a:rPr lang="en-US" altLang="zh-CN" dirty="0" err="1"/>
              <a:t>SixT</a:t>
            </a:r>
            <a:r>
              <a:rPr lang="en-US" altLang="zh-CN" dirty="0"/>
              <a:t>+</a:t>
            </a:r>
            <a:r>
              <a:rPr lang="zh-CN" altLang="en-US" dirty="0"/>
              <a:t>只支持英语为目标语言，所以作者又用</a:t>
            </a:r>
            <a:r>
              <a:rPr lang="en-US" altLang="zh-CN" dirty="0"/>
              <a:t>XLM-R</a:t>
            </a:r>
            <a:r>
              <a:rPr lang="zh-CN" altLang="en-US" dirty="0"/>
              <a:t>初始化英语到低资源语言的模型。初始化两个模型以后，作者使用回译法训练模型。实际上作者不训练低资源语言到英语的模型，这个模型只用来回译低资源语言的单语言语料，然后用回译得到的平行语料训练英语到低资源语言的模型。这个英语到低资源语言的翻译模型也使用两步走的策略训练，也就是先训练</a:t>
            </a:r>
            <a:r>
              <a:rPr lang="en-US" altLang="zh-CN" dirty="0"/>
              <a:t>decoder</a:t>
            </a:r>
            <a:r>
              <a:rPr lang="zh-CN" altLang="en-US" dirty="0"/>
              <a:t>，然后</a:t>
            </a:r>
            <a:r>
              <a:rPr lang="en-US" altLang="zh-CN" dirty="0"/>
              <a:t>encoder</a:t>
            </a:r>
            <a:r>
              <a:rPr lang="zh-CN" altLang="en-US" dirty="0"/>
              <a:t>和</a:t>
            </a:r>
            <a:r>
              <a:rPr lang="en-US" altLang="zh-CN" dirty="0"/>
              <a:t>decoder</a:t>
            </a:r>
            <a:r>
              <a:rPr lang="zh-CN" altLang="en-US" dirty="0"/>
              <a:t>一起训练。所以在这个任务中，</a:t>
            </a:r>
            <a:r>
              <a:rPr lang="en-US" altLang="zh-CN" dirty="0" err="1"/>
              <a:t>SixT</a:t>
            </a:r>
            <a:r>
              <a:rPr lang="en-US" altLang="zh-CN" dirty="0"/>
              <a:t>+</a:t>
            </a:r>
            <a:r>
              <a:rPr lang="zh-CN" altLang="en-US" dirty="0"/>
              <a:t>只是一个用于无监督训练的工具，任务就是去回译低资源语言的单语言文本生成平行数据，然后用于训练。</a:t>
            </a:r>
          </a:p>
        </p:txBody>
      </p:sp>
      <p:sp>
        <p:nvSpPr>
          <p:cNvPr id="4" name="灯片编号占位符 3"/>
          <p:cNvSpPr>
            <a:spLocks noGrp="1"/>
          </p:cNvSpPr>
          <p:nvPr>
            <p:ph type="sldNum" sz="quarter" idx="5"/>
          </p:nvPr>
        </p:nvSpPr>
        <p:spPr/>
        <p:txBody>
          <a:bodyPr/>
          <a:lstStyle/>
          <a:p>
            <a:fld id="{3B2FF442-D87A-4995-A341-E1D885F5169F}" type="slidenum">
              <a:rPr lang="zh-CN" altLang="en-US" smtClean="0"/>
              <a:t>21</a:t>
            </a:fld>
            <a:endParaRPr lang="zh-CN" altLang="en-US"/>
          </a:p>
        </p:txBody>
      </p:sp>
    </p:spTree>
    <p:extLst>
      <p:ext uri="{BB962C8B-B14F-4D97-AF65-F5344CB8AC3E}">
        <p14:creationId xmlns:p14="http://schemas.microsoft.com/office/powerpoint/2010/main" val="432747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作者总结了</a:t>
            </a:r>
            <a:r>
              <a:rPr lang="en-US" altLang="zh-CN" dirty="0" err="1"/>
              <a:t>SixT</a:t>
            </a:r>
            <a:r>
              <a:rPr lang="en-US" altLang="zh-CN" dirty="0"/>
              <a:t>+</a:t>
            </a:r>
            <a:r>
              <a:rPr lang="zh-CN" altLang="en-US" dirty="0"/>
              <a:t>相较于其他模型的优势。其中有些模型使用了迭代回译的方法，而</a:t>
            </a:r>
            <a:r>
              <a:rPr lang="en-US" altLang="zh-CN" dirty="0" err="1"/>
              <a:t>SixT</a:t>
            </a:r>
            <a:r>
              <a:rPr lang="en-US" altLang="zh-CN" dirty="0"/>
              <a:t>+</a:t>
            </a:r>
            <a:r>
              <a:rPr lang="zh-CN" altLang="en-US" dirty="0"/>
              <a:t>只使用了一次回译。一些有监督的模型使用</a:t>
            </a:r>
            <a:r>
              <a:rPr lang="zh-CN" altLang="en-US"/>
              <a:t>了大量单语</a:t>
            </a:r>
            <a:r>
              <a:rPr lang="zh-CN" altLang="en-US" dirty="0"/>
              <a:t>数据和双语数据，而</a:t>
            </a:r>
            <a:r>
              <a:rPr lang="en-US" altLang="zh-CN" dirty="0" err="1"/>
              <a:t>SixT</a:t>
            </a:r>
            <a:r>
              <a:rPr lang="en-US" altLang="zh-CN" dirty="0"/>
              <a:t>+</a:t>
            </a:r>
            <a:r>
              <a:rPr lang="zh-CN" altLang="en-US" dirty="0"/>
              <a:t>使用的数据要少得多。其他模型还引入了去噪自编码器和对抗学习，</a:t>
            </a:r>
            <a:r>
              <a:rPr lang="en-US" altLang="zh-CN" dirty="0" err="1"/>
              <a:t>SixT</a:t>
            </a:r>
            <a:r>
              <a:rPr lang="en-US" altLang="zh-CN" dirty="0"/>
              <a:t>+</a:t>
            </a:r>
            <a:r>
              <a:rPr lang="zh-CN" altLang="en-US" dirty="0"/>
              <a:t>都没有用到，所以</a:t>
            </a:r>
            <a:r>
              <a:rPr lang="en-US" altLang="zh-CN" dirty="0" err="1"/>
              <a:t>SixT</a:t>
            </a:r>
            <a:r>
              <a:rPr lang="en-US" altLang="zh-CN" dirty="0"/>
              <a:t>+</a:t>
            </a:r>
            <a:r>
              <a:rPr lang="zh-CN" altLang="en-US" dirty="0"/>
              <a:t>的计算量要更小一点。</a:t>
            </a:r>
          </a:p>
        </p:txBody>
      </p:sp>
      <p:sp>
        <p:nvSpPr>
          <p:cNvPr id="4" name="灯片编号占位符 3"/>
          <p:cNvSpPr>
            <a:spLocks noGrp="1"/>
          </p:cNvSpPr>
          <p:nvPr>
            <p:ph type="sldNum" sz="quarter" idx="5"/>
          </p:nvPr>
        </p:nvSpPr>
        <p:spPr/>
        <p:txBody>
          <a:bodyPr/>
          <a:lstStyle/>
          <a:p>
            <a:fld id="{3B2FF442-D87A-4995-A341-E1D885F5169F}" type="slidenum">
              <a:rPr lang="zh-CN" altLang="en-US" smtClean="0"/>
              <a:t>22</a:t>
            </a:fld>
            <a:endParaRPr lang="zh-CN" altLang="en-US"/>
          </a:p>
        </p:txBody>
      </p:sp>
    </p:spTree>
    <p:extLst>
      <p:ext uri="{BB962C8B-B14F-4D97-AF65-F5344CB8AC3E}">
        <p14:creationId xmlns:p14="http://schemas.microsoft.com/office/powerpoint/2010/main" val="42386956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在零样本跨语言生成任务中，作者选取</a:t>
            </a:r>
            <a:r>
              <a:rPr lang="en-US" altLang="zh-CN" dirty="0"/>
              <a:t>ZS-XSUM</a:t>
            </a:r>
            <a:r>
              <a:rPr lang="zh-CN" altLang="en-US" dirty="0"/>
              <a:t>这个任务来进行零样本的跨语言生成实验。这个任务要求模型有摘要、翻译和迁移的能力。首先，作者使用</a:t>
            </a:r>
            <a:r>
              <a:rPr lang="en-US" altLang="zh-CN" dirty="0" err="1"/>
              <a:t>SixT</a:t>
            </a:r>
            <a:r>
              <a:rPr lang="en-US" altLang="zh-CN" dirty="0"/>
              <a:t>+(1st)</a:t>
            </a:r>
            <a:r>
              <a:rPr lang="zh-CN" altLang="en-US" dirty="0"/>
              <a:t>来初始化任务模型，这个</a:t>
            </a:r>
            <a:r>
              <a:rPr lang="en-US" altLang="zh-CN" dirty="0" err="1"/>
              <a:t>SixT</a:t>
            </a:r>
            <a:r>
              <a:rPr lang="en-US" altLang="zh-CN" dirty="0"/>
              <a:t>+(1st)</a:t>
            </a:r>
            <a:r>
              <a:rPr lang="zh-CN" altLang="en-US" dirty="0"/>
              <a:t>就是只微调了</a:t>
            </a:r>
            <a:r>
              <a:rPr lang="en-US" altLang="zh-CN" dirty="0"/>
              <a:t>decoder</a:t>
            </a:r>
            <a:r>
              <a:rPr lang="zh-CN" altLang="en-US" dirty="0"/>
              <a:t>的模型。在抽象摘要的标注数据上训练的时候，仍然使用之前的两步微调策略。模型首先在英语德语西班牙语等文档上训练抽象摘要能力，这些摘要的结果都为英文，然后在印地语汉语等文档上进行评估，从而达到零样本的情境。</a:t>
            </a:r>
          </a:p>
        </p:txBody>
      </p:sp>
      <p:sp>
        <p:nvSpPr>
          <p:cNvPr id="4" name="灯片编号占位符 3"/>
          <p:cNvSpPr>
            <a:spLocks noGrp="1"/>
          </p:cNvSpPr>
          <p:nvPr>
            <p:ph type="sldNum" sz="quarter" idx="5"/>
          </p:nvPr>
        </p:nvSpPr>
        <p:spPr/>
        <p:txBody>
          <a:bodyPr/>
          <a:lstStyle/>
          <a:p>
            <a:fld id="{3B2FF442-D87A-4995-A341-E1D885F5169F}" type="slidenum">
              <a:rPr lang="zh-CN" altLang="en-US" smtClean="0"/>
              <a:t>23</a:t>
            </a:fld>
            <a:endParaRPr lang="zh-CN" altLang="en-US"/>
          </a:p>
        </p:txBody>
      </p:sp>
    </p:spTree>
    <p:extLst>
      <p:ext uri="{BB962C8B-B14F-4D97-AF65-F5344CB8AC3E}">
        <p14:creationId xmlns:p14="http://schemas.microsoft.com/office/powerpoint/2010/main" val="1062063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这个实验结果里的不使用</a:t>
            </a:r>
            <a:r>
              <a:rPr lang="en-US" altLang="zh-CN" dirty="0"/>
              <a:t>NMT</a:t>
            </a:r>
            <a:r>
              <a:rPr lang="zh-CN" altLang="en-US" dirty="0"/>
              <a:t>预训练的模型，实际上就是没有进行微调的模型。从结果可以看出，在</a:t>
            </a:r>
            <a:r>
              <a:rPr lang="en-US" altLang="zh-CN" dirty="0"/>
              <a:t>NMT</a:t>
            </a:r>
            <a:r>
              <a:rPr lang="zh-CN" altLang="en-US" dirty="0"/>
              <a:t>的数据集上进行预训练后，对抽象摘要确实有一定提升。</a:t>
            </a:r>
          </a:p>
        </p:txBody>
      </p:sp>
      <p:sp>
        <p:nvSpPr>
          <p:cNvPr id="4" name="灯片编号占位符 3"/>
          <p:cNvSpPr>
            <a:spLocks noGrp="1"/>
          </p:cNvSpPr>
          <p:nvPr>
            <p:ph type="sldNum" sz="quarter" idx="5"/>
          </p:nvPr>
        </p:nvSpPr>
        <p:spPr/>
        <p:txBody>
          <a:bodyPr/>
          <a:lstStyle/>
          <a:p>
            <a:fld id="{3B2FF442-D87A-4995-A341-E1D885F5169F}" type="slidenum">
              <a:rPr lang="zh-CN" altLang="en-US" smtClean="0"/>
              <a:t>24</a:t>
            </a:fld>
            <a:endParaRPr lang="zh-CN" altLang="en-US"/>
          </a:p>
        </p:txBody>
      </p:sp>
    </p:spTree>
    <p:extLst>
      <p:ext uri="{BB962C8B-B14F-4D97-AF65-F5344CB8AC3E}">
        <p14:creationId xmlns:p14="http://schemas.microsoft.com/office/powerpoint/2010/main" val="2260198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latin typeface="微软雅黑" panose="020B0503020204020204" pitchFamily="34" charset="-122"/>
                <a:ea typeface="微软雅黑" panose="020B0503020204020204" pitchFamily="34" charset="-122"/>
              </a:rPr>
              <a:t>SixT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模型首先使用</a:t>
            </a:r>
            <a:r>
              <a:rPr lang="en-US" altLang="zh-CN" dirty="0">
                <a:latin typeface="微软雅黑" panose="020B0503020204020204" pitchFamily="34" charset="-122"/>
                <a:ea typeface="微软雅黑" panose="020B0503020204020204" pitchFamily="34" charset="-122"/>
              </a:rPr>
              <a:t>XLM-R large</a:t>
            </a:r>
            <a:r>
              <a:rPr lang="zh-CN" altLang="en-US" dirty="0">
                <a:latin typeface="微软雅黑" panose="020B0503020204020204" pitchFamily="34" charset="-122"/>
                <a:ea typeface="微软雅黑" panose="020B0503020204020204" pitchFamily="34" charset="-122"/>
              </a:rPr>
              <a:t>初始化，并在多个平行数据对上进行微调。这里的</a:t>
            </a:r>
            <a:r>
              <a:rPr lang="en-US" altLang="zh-CN" dirty="0">
                <a:latin typeface="微软雅黑" panose="020B0503020204020204" pitchFamily="34" charset="-122"/>
                <a:ea typeface="微软雅黑" panose="020B0503020204020204" pitchFamily="34" charset="-122"/>
              </a:rPr>
              <a:t>XLM-R</a:t>
            </a:r>
            <a:r>
              <a:rPr lang="zh-CN" altLang="en-US" dirty="0">
                <a:latin typeface="微软雅黑" panose="020B0503020204020204" pitchFamily="34" charset="-122"/>
                <a:ea typeface="微软雅黑" panose="020B0503020204020204" pitchFamily="34" charset="-122"/>
              </a:rPr>
              <a:t>是一个大规模的无监督预训练语言表示模型。</a:t>
            </a:r>
            <a:endParaRPr lang="en-US" altLang="zh-CN"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作者将它们使用的数据称为</a:t>
            </a:r>
            <a:r>
              <a:rPr lang="en-US" altLang="zh-CN" dirty="0">
                <a:latin typeface="微软雅黑" panose="020B0503020204020204" pitchFamily="34" charset="-122"/>
                <a:ea typeface="微软雅黑" panose="020B0503020204020204" pitchFamily="34" charset="-122"/>
              </a:rPr>
              <a:t>AUX6 corpus</a:t>
            </a:r>
            <a:r>
              <a:rPr lang="zh-CN" altLang="en-US" dirty="0">
                <a:latin typeface="微软雅黑" panose="020B0503020204020204" pitchFamily="34" charset="-122"/>
                <a:ea typeface="微软雅黑" panose="020B0503020204020204" pitchFamily="34" charset="-122"/>
              </a:rPr>
              <a:t>，这个语料库中使用了德语、西班牙语、芬兰语、印地语、俄语和中文作为辅助源语言。之所以选择的是这</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种语言，因为这些语言基本能代表各个地区的语族。在模型验证时，验证集包含了所有平行数据的验证集，用于选择最优的模型。因为有</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种语言对，所以作者在采样时使用了多项式分布进行采样。</a:t>
            </a:r>
            <a:r>
              <a:rPr lang="en-US" altLang="zh-CN" dirty="0" err="1">
                <a:latin typeface="微软雅黑" panose="020B0503020204020204" pitchFamily="34" charset="-122"/>
                <a:ea typeface="微软雅黑" panose="020B0503020204020204" pitchFamily="34" charset="-122"/>
              </a:rPr>
              <a:t>P_j</a:t>
            </a:r>
            <a:r>
              <a:rPr lang="zh-CN" altLang="en-US" dirty="0">
                <a:latin typeface="微软雅黑" panose="020B0503020204020204" pitchFamily="34" charset="-122"/>
                <a:ea typeface="微软雅黑" panose="020B0503020204020204" pitchFamily="34" charset="-122"/>
              </a:rPr>
              <a:t>为每种语言在训练集中的数量占比，</a:t>
            </a:r>
            <a:r>
              <a:rPr lang="en-US" altLang="zh-CN" dirty="0">
                <a:latin typeface="微软雅黑" panose="020B0503020204020204" pitchFamily="34" charset="-122"/>
                <a:ea typeface="微软雅黑" panose="020B0503020204020204" pitchFamily="34" charset="-122"/>
              </a:rPr>
              <a:t>alpha</a:t>
            </a:r>
            <a:r>
              <a:rPr lang="zh-CN" altLang="en-US" dirty="0">
                <a:latin typeface="微软雅黑" panose="020B0503020204020204" pitchFamily="34" charset="-122"/>
                <a:ea typeface="微软雅黑" panose="020B0503020204020204" pitchFamily="34" charset="-122"/>
              </a:rPr>
              <a:t>为超参数，设为</a:t>
            </a:r>
            <a:r>
              <a:rPr lang="en-US" altLang="zh-CN" dirty="0">
                <a:latin typeface="微软雅黑" panose="020B0503020204020204" pitchFamily="34" charset="-122"/>
                <a:ea typeface="微软雅黑" panose="020B0503020204020204" pitchFamily="34" charset="-122"/>
              </a:rPr>
              <a:t>0.2</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3B2FF442-D87A-4995-A341-E1D885F5169F}" type="slidenum">
              <a:rPr lang="zh-CN" altLang="en-US" smtClean="0"/>
              <a:t>5</a:t>
            </a:fld>
            <a:endParaRPr lang="zh-CN" altLang="en-US"/>
          </a:p>
        </p:txBody>
      </p:sp>
    </p:spTree>
    <p:extLst>
      <p:ext uri="{BB962C8B-B14F-4D97-AF65-F5344CB8AC3E}">
        <p14:creationId xmlns:p14="http://schemas.microsoft.com/office/powerpoint/2010/main" val="8517165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B2FF442-D87A-4995-A341-E1D885F5169F}" type="slidenum">
              <a:rPr lang="zh-CN" altLang="en-US" smtClean="0"/>
              <a:t>25</a:t>
            </a:fld>
            <a:endParaRPr lang="zh-CN" altLang="en-US"/>
          </a:p>
        </p:txBody>
      </p:sp>
    </p:spTree>
    <p:extLst>
      <p:ext uri="{BB962C8B-B14F-4D97-AF65-F5344CB8AC3E}">
        <p14:creationId xmlns:p14="http://schemas.microsoft.com/office/powerpoint/2010/main" val="34585369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回顾一下这篇文章，这篇论文的目的，是</a:t>
            </a:r>
            <a:r>
              <a:rPr lang="zh-CN" altLang="en-US" sz="1200" dirty="0">
                <a:latin typeface="微软雅黑" panose="020B0503020204020204" pitchFamily="34" charset="-122"/>
                <a:ea typeface="微软雅黑" panose="020B0503020204020204" pitchFamily="34" charset="-122"/>
              </a:rPr>
              <a:t>使用一个统一的模型，能够进行多语言的机器翻译。这种模型的泛化性要强于单一语言对的机器翻译。然后这篇文章的主要亮点在于使用的数据量要比别的跨语言模型要少，为了实现多语言翻译，作者选用个各个语族的代表性语言来进行训练，避免使用大量的平行数据。然后与别的模型相比，这个模型的参数也要少一点，而且训练也比较简单。</a:t>
            </a:r>
            <a:endParaRPr lang="zh-CN" altLang="en-US" dirty="0"/>
          </a:p>
        </p:txBody>
      </p:sp>
      <p:sp>
        <p:nvSpPr>
          <p:cNvPr id="4" name="灯片编号占位符 3"/>
          <p:cNvSpPr>
            <a:spLocks noGrp="1"/>
          </p:cNvSpPr>
          <p:nvPr>
            <p:ph type="sldNum" sz="quarter" idx="5"/>
          </p:nvPr>
        </p:nvSpPr>
        <p:spPr/>
        <p:txBody>
          <a:bodyPr/>
          <a:lstStyle/>
          <a:p>
            <a:fld id="{3B2FF442-D87A-4995-A341-E1D885F5169F}" type="slidenum">
              <a:rPr lang="zh-CN" altLang="en-US" smtClean="0"/>
              <a:t>26</a:t>
            </a:fld>
            <a:endParaRPr lang="zh-CN" altLang="en-US"/>
          </a:p>
        </p:txBody>
      </p:sp>
    </p:spTree>
    <p:extLst>
      <p:ext uri="{BB962C8B-B14F-4D97-AF65-F5344CB8AC3E}">
        <p14:creationId xmlns:p14="http://schemas.microsoft.com/office/powerpoint/2010/main" val="2036379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首先介绍一下模型的结构。</a:t>
            </a:r>
            <a:r>
              <a:rPr lang="en-US" altLang="zh-CN" dirty="0" err="1"/>
              <a:t>SixT</a:t>
            </a:r>
            <a:r>
              <a:rPr lang="en-US" altLang="zh-CN" dirty="0"/>
              <a:t>+</a:t>
            </a:r>
            <a:r>
              <a:rPr lang="zh-CN" altLang="en-US" dirty="0"/>
              <a:t>是一个基于</a:t>
            </a:r>
            <a:r>
              <a:rPr lang="en-US" altLang="zh-CN" dirty="0"/>
              <a:t>Transformer</a:t>
            </a:r>
            <a:r>
              <a:rPr lang="zh-CN" altLang="en-US" dirty="0"/>
              <a:t>的模型，它的</a:t>
            </a:r>
            <a:r>
              <a:rPr lang="en-US" altLang="zh-CN" dirty="0"/>
              <a:t>encoder</a:t>
            </a:r>
            <a:r>
              <a:rPr lang="zh-CN" altLang="en-US" dirty="0"/>
              <a:t>部分由</a:t>
            </a:r>
            <a:r>
              <a:rPr lang="en-US" altLang="zh-CN" dirty="0"/>
              <a:t>XLM-R large</a:t>
            </a:r>
            <a:r>
              <a:rPr lang="zh-CN" altLang="en-US" dirty="0"/>
              <a:t>初始化，所以</a:t>
            </a:r>
            <a:r>
              <a:rPr lang="en-US" altLang="zh-CN" dirty="0"/>
              <a:t>encoder</a:t>
            </a:r>
            <a:r>
              <a:rPr lang="zh-CN" altLang="en-US" dirty="0"/>
              <a:t>部分的超参设置也与</a:t>
            </a:r>
            <a:r>
              <a:rPr lang="en-US" altLang="zh-CN" dirty="0"/>
              <a:t>XLM-R</a:t>
            </a:r>
            <a:r>
              <a:rPr lang="zh-CN" altLang="en-US" dirty="0"/>
              <a:t>相同。然后</a:t>
            </a:r>
            <a:r>
              <a:rPr lang="en-US" altLang="zh-CN" sz="1200" dirty="0">
                <a:latin typeface="微软雅黑" panose="020B0503020204020204" pitchFamily="34" charset="-122"/>
                <a:ea typeface="微软雅黑" panose="020B0503020204020204" pitchFamily="34" charset="-122"/>
              </a:rPr>
              <a:t>Decoder</a:t>
            </a:r>
            <a:r>
              <a:rPr lang="zh-CN" altLang="en-US" sz="1200" dirty="0">
                <a:latin typeface="微软雅黑" panose="020B0503020204020204" pitchFamily="34" charset="-122"/>
                <a:ea typeface="微软雅黑" panose="020B0503020204020204" pitchFamily="34" charset="-122"/>
              </a:rPr>
              <a:t>部分包含</a:t>
            </a:r>
            <a:r>
              <a:rPr lang="en-US" altLang="zh-CN" sz="1200" dirty="0">
                <a:latin typeface="微软雅黑" panose="020B0503020204020204" pitchFamily="34" charset="-122"/>
                <a:ea typeface="微软雅黑" panose="020B0503020204020204" pitchFamily="34" charset="-122"/>
              </a:rPr>
              <a:t>12</a:t>
            </a:r>
            <a:r>
              <a:rPr lang="zh-CN" altLang="en-US" sz="1200" dirty="0">
                <a:latin typeface="微软雅黑" panose="020B0503020204020204" pitchFamily="34" charset="-122"/>
                <a:ea typeface="微软雅黑" panose="020B0503020204020204" pitchFamily="34" charset="-122"/>
              </a:rPr>
              <a:t>个</a:t>
            </a:r>
            <a:r>
              <a:rPr lang="en-US" altLang="zh-CN" sz="1200" dirty="0">
                <a:latin typeface="微软雅黑" panose="020B0503020204020204" pitchFamily="34" charset="-122"/>
                <a:ea typeface="微软雅黑" panose="020B0503020204020204" pitchFamily="34" charset="-122"/>
              </a:rPr>
              <a:t>decoder</a:t>
            </a:r>
            <a:r>
              <a:rPr lang="zh-CN" altLang="en-US" sz="1200" dirty="0">
                <a:latin typeface="微软雅黑" panose="020B0503020204020204" pitchFamily="34" charset="-122"/>
                <a:ea typeface="微软雅黑" panose="020B0503020204020204" pitchFamily="34" charset="-122"/>
              </a:rPr>
              <a:t>层，隐藏层维度为</a:t>
            </a:r>
            <a:r>
              <a:rPr lang="en-US" altLang="zh-CN" sz="1200" dirty="0">
                <a:latin typeface="微软雅黑" panose="020B0503020204020204" pitchFamily="34" charset="-122"/>
                <a:ea typeface="微软雅黑" panose="020B0503020204020204" pitchFamily="34" charset="-122"/>
              </a:rPr>
              <a:t>1024</a:t>
            </a:r>
            <a:r>
              <a:rPr lang="zh-CN" altLang="en-US" sz="1200" dirty="0">
                <a:latin typeface="微软雅黑" panose="020B0503020204020204" pitchFamily="34" charset="-122"/>
                <a:ea typeface="微软雅黑" panose="020B0503020204020204" pitchFamily="34" charset="-122"/>
              </a:rPr>
              <a:t>，前馈层维度</a:t>
            </a:r>
            <a:r>
              <a:rPr lang="en-US" altLang="zh-CN" sz="1200" dirty="0">
                <a:latin typeface="微软雅黑" panose="020B0503020204020204" pitchFamily="34" charset="-122"/>
                <a:ea typeface="微软雅黑" panose="020B0503020204020204" pitchFamily="34" charset="-122"/>
              </a:rPr>
              <a:t>3072</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head</a:t>
            </a:r>
            <a:r>
              <a:rPr lang="zh-CN" altLang="en-US" sz="1200" dirty="0">
                <a:latin typeface="微软雅黑" panose="020B0503020204020204" pitchFamily="34" charset="-122"/>
                <a:ea typeface="微软雅黑" panose="020B0503020204020204" pitchFamily="34" charset="-122"/>
              </a:rPr>
              <a:t>数为</a:t>
            </a:r>
            <a:r>
              <a:rPr lang="en-US" altLang="zh-CN" sz="1200" dirty="0">
                <a:latin typeface="微软雅黑" panose="020B0503020204020204" pitchFamily="34" charset="-122"/>
                <a:ea typeface="微软雅黑" panose="020B0503020204020204" pitchFamily="34" charset="-122"/>
              </a:rPr>
              <a:t>16</a:t>
            </a:r>
            <a:r>
              <a:rPr lang="zh-CN" altLang="en-US" sz="1200" dirty="0">
                <a:latin typeface="微软雅黑" panose="020B0503020204020204" pitchFamily="34" charset="-122"/>
                <a:ea typeface="微软雅黑" panose="020B0503020204020204" pitchFamily="34" charset="-122"/>
              </a:rPr>
              <a:t>。词表与</a:t>
            </a:r>
            <a:r>
              <a:rPr lang="en-US" altLang="zh-CN" sz="1200" dirty="0">
                <a:latin typeface="微软雅黑" panose="020B0503020204020204" pitchFamily="34" charset="-122"/>
                <a:ea typeface="微软雅黑" panose="020B0503020204020204" pitchFamily="34" charset="-122"/>
              </a:rPr>
              <a:t>XLM-R</a:t>
            </a:r>
            <a:r>
              <a:rPr lang="zh-CN" altLang="en-US" sz="1200" dirty="0">
                <a:latin typeface="微软雅黑" panose="020B0503020204020204" pitchFamily="34" charset="-122"/>
                <a:ea typeface="微软雅黑" panose="020B0503020204020204" pitchFamily="34" charset="-122"/>
              </a:rPr>
              <a:t>一致。所以这个</a:t>
            </a:r>
            <a:r>
              <a:rPr lang="en-US" altLang="zh-CN" sz="1200" dirty="0" err="1">
                <a:latin typeface="微软雅黑" panose="020B0503020204020204" pitchFamily="34" charset="-122"/>
                <a:ea typeface="微软雅黑" panose="020B0503020204020204" pitchFamily="34" charset="-122"/>
              </a:rPr>
              <a:t>SixT</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本质上还是一个大型的</a:t>
            </a:r>
            <a:r>
              <a:rPr lang="en-US" altLang="zh-CN" sz="1200" dirty="0">
                <a:latin typeface="微软雅黑" panose="020B0503020204020204" pitchFamily="34" charset="-122"/>
                <a:ea typeface="微软雅黑" panose="020B0503020204020204" pitchFamily="34" charset="-122"/>
              </a:rPr>
              <a:t>Transformer</a:t>
            </a:r>
            <a:r>
              <a:rPr lang="zh-CN" altLang="en-US" sz="1200" dirty="0">
                <a:latin typeface="微软雅黑" panose="020B0503020204020204" pitchFamily="34" charset="-122"/>
                <a:ea typeface="微软雅黑" panose="020B0503020204020204" pitchFamily="34" charset="-122"/>
              </a:rPr>
              <a:t>。</a:t>
            </a:r>
            <a:endParaRPr lang="zh-CN" altLang="en-US" dirty="0"/>
          </a:p>
        </p:txBody>
      </p:sp>
      <p:sp>
        <p:nvSpPr>
          <p:cNvPr id="4" name="灯片编号占位符 3"/>
          <p:cNvSpPr>
            <a:spLocks noGrp="1"/>
          </p:cNvSpPr>
          <p:nvPr>
            <p:ph type="sldNum" sz="quarter" idx="5"/>
          </p:nvPr>
        </p:nvSpPr>
        <p:spPr/>
        <p:txBody>
          <a:bodyPr/>
          <a:lstStyle/>
          <a:p>
            <a:fld id="{3B2FF442-D87A-4995-A341-E1D885F5169F}" type="slidenum">
              <a:rPr lang="zh-CN" altLang="en-US" smtClean="0"/>
              <a:t>6</a:t>
            </a:fld>
            <a:endParaRPr lang="zh-CN" altLang="en-US"/>
          </a:p>
        </p:txBody>
      </p:sp>
    </p:spTree>
    <p:extLst>
      <p:ext uri="{BB962C8B-B14F-4D97-AF65-F5344CB8AC3E}">
        <p14:creationId xmlns:p14="http://schemas.microsoft.com/office/powerpoint/2010/main" val="1086547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en-US" dirty="0"/>
              <a:t>在训练时，作者首先使用</a:t>
            </a:r>
            <a:r>
              <a:rPr lang="en-US" altLang="zh-CN" dirty="0"/>
              <a:t>XLM-R large</a:t>
            </a:r>
            <a:r>
              <a:rPr lang="zh-CN" altLang="en-US" dirty="0"/>
              <a:t>初始化</a:t>
            </a:r>
            <a:r>
              <a:rPr lang="en-US" altLang="zh-CN" dirty="0"/>
              <a:t>encoder</a:t>
            </a:r>
            <a:r>
              <a:rPr lang="zh-CN" altLang="en-US" dirty="0"/>
              <a:t>层和</a:t>
            </a:r>
            <a:r>
              <a:rPr lang="en-US" altLang="zh-CN" dirty="0"/>
              <a:t>embedding</a:t>
            </a:r>
            <a:r>
              <a:rPr lang="zh-CN" altLang="en-US" dirty="0"/>
              <a:t>层，然后在辅助平行数据集上微调。由于机器翻译的预测空间非常大，因为这个空间的维度是词表的大小，往往有上万的维度，所以作者认为</a:t>
            </a:r>
            <a:r>
              <a:rPr lang="zh-CN" altLang="en-US" sz="1200" dirty="0">
                <a:latin typeface="微软雅黑" panose="020B0503020204020204" pitchFamily="34" charset="-122"/>
                <a:ea typeface="微软雅黑" panose="020B0503020204020204" pitchFamily="34" charset="-122"/>
              </a:rPr>
              <a:t>直接微调会降低预训练的</a:t>
            </a:r>
            <a:r>
              <a:rPr lang="en-US" altLang="zh-CN" sz="1200" dirty="0">
                <a:latin typeface="微软雅黑" panose="020B0503020204020204" pitchFamily="34" charset="-122"/>
                <a:ea typeface="微软雅黑" panose="020B0503020204020204" pitchFamily="34" charset="-122"/>
              </a:rPr>
              <a:t>XLM-R</a:t>
            </a:r>
            <a:r>
              <a:rPr lang="zh-CN" altLang="en-US" sz="1200" dirty="0">
                <a:latin typeface="微软雅黑" panose="020B0503020204020204" pitchFamily="34" charset="-122"/>
                <a:ea typeface="微软雅黑" panose="020B0503020204020204" pitchFamily="34" charset="-122"/>
              </a:rPr>
              <a:t>的可用性，因此作者使用了两个步骤来训练模型。</a:t>
            </a:r>
            <a:endParaRPr lang="zh-CN" altLang="en-US" dirty="0"/>
          </a:p>
        </p:txBody>
      </p:sp>
      <p:sp>
        <p:nvSpPr>
          <p:cNvPr id="4" name="灯片编号占位符 3"/>
          <p:cNvSpPr>
            <a:spLocks noGrp="1"/>
          </p:cNvSpPr>
          <p:nvPr>
            <p:ph type="sldNum" sz="quarter" idx="5"/>
          </p:nvPr>
        </p:nvSpPr>
        <p:spPr/>
        <p:txBody>
          <a:bodyPr/>
          <a:lstStyle/>
          <a:p>
            <a:fld id="{3B2FF442-D87A-4995-A341-E1D885F5169F}" type="slidenum">
              <a:rPr lang="zh-CN" altLang="en-US" smtClean="0"/>
              <a:t>7</a:t>
            </a:fld>
            <a:endParaRPr lang="zh-CN" altLang="en-US"/>
          </a:p>
        </p:txBody>
      </p:sp>
    </p:spTree>
    <p:extLst>
      <p:ext uri="{BB962C8B-B14F-4D97-AF65-F5344CB8AC3E}">
        <p14:creationId xmlns:p14="http://schemas.microsoft.com/office/powerpoint/2010/main" val="1616966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a:t>
            </a:r>
            <a:r>
              <a:rPr lang="en-US" altLang="zh-CN" dirty="0"/>
              <a:t>XLM-R</a:t>
            </a:r>
            <a:r>
              <a:rPr lang="zh-CN" altLang="en-US" dirty="0"/>
              <a:t>是一个在大量数据上训练的预训练表示模型，所以作者认为它作为</a:t>
            </a:r>
            <a:r>
              <a:rPr lang="en-US" altLang="zh-CN" dirty="0"/>
              <a:t>encoder</a:t>
            </a:r>
            <a:r>
              <a:rPr lang="zh-CN" altLang="en-US" dirty="0"/>
              <a:t>的能力已经很出色，因此在第一步时，冻结</a:t>
            </a:r>
            <a:r>
              <a:rPr lang="en-US" altLang="zh-CN" dirty="0"/>
              <a:t>encoder</a:t>
            </a:r>
            <a:r>
              <a:rPr lang="zh-CN" altLang="en-US" dirty="0"/>
              <a:t>的参数，直接训练</a:t>
            </a:r>
            <a:r>
              <a:rPr lang="en-US" altLang="zh-CN" dirty="0"/>
              <a:t>decoder</a:t>
            </a:r>
            <a:r>
              <a:rPr lang="zh-CN" altLang="en-US" dirty="0"/>
              <a:t>。这里的</a:t>
            </a:r>
            <a:r>
              <a:rPr lang="en-US" altLang="zh-CN" dirty="0" err="1"/>
              <a:t>D_i</a:t>
            </a:r>
            <a:r>
              <a:rPr lang="zh-CN" altLang="en-US" dirty="0"/>
              <a:t>表示第</a:t>
            </a:r>
            <a:r>
              <a:rPr lang="en-US" altLang="zh-CN" dirty="0" err="1"/>
              <a:t>i</a:t>
            </a:r>
            <a:r>
              <a:rPr lang="zh-CN" altLang="en-US" dirty="0"/>
              <a:t>个辅助语言的平行数据集。</a:t>
            </a:r>
          </a:p>
        </p:txBody>
      </p:sp>
      <p:sp>
        <p:nvSpPr>
          <p:cNvPr id="4" name="灯片编号占位符 3"/>
          <p:cNvSpPr>
            <a:spLocks noGrp="1"/>
          </p:cNvSpPr>
          <p:nvPr>
            <p:ph type="sldNum" sz="quarter" idx="5"/>
          </p:nvPr>
        </p:nvSpPr>
        <p:spPr/>
        <p:txBody>
          <a:bodyPr/>
          <a:lstStyle/>
          <a:p>
            <a:fld id="{3B2FF442-D87A-4995-A341-E1D885F5169F}" type="slidenum">
              <a:rPr lang="zh-CN" altLang="en-US" smtClean="0"/>
              <a:t>8</a:t>
            </a:fld>
            <a:endParaRPr lang="zh-CN" altLang="en-US"/>
          </a:p>
        </p:txBody>
      </p:sp>
    </p:spTree>
    <p:extLst>
      <p:ext uri="{BB962C8B-B14F-4D97-AF65-F5344CB8AC3E}">
        <p14:creationId xmlns:p14="http://schemas.microsoft.com/office/powerpoint/2010/main" val="1254341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第二步，微调。由于冻结</a:t>
            </a:r>
            <a:r>
              <a:rPr lang="en-US" altLang="zh-CN" dirty="0"/>
              <a:t>encoder</a:t>
            </a:r>
            <a:r>
              <a:rPr lang="zh-CN" altLang="en-US" dirty="0"/>
              <a:t>的参数会限制模型的性能，所以在这一步训练整个模型。在两个步骤的训练过程中，</a:t>
            </a:r>
            <a:r>
              <a:rPr lang="en-US" altLang="zh-CN" dirty="0"/>
              <a:t>embedding</a:t>
            </a:r>
            <a:r>
              <a:rPr lang="zh-CN" altLang="en-US" dirty="0"/>
              <a:t>层的参数都始终保持不变，作者的实验表明，这样能够在提升计算效率的情况下，模型的性能也不会下降。</a:t>
            </a:r>
          </a:p>
        </p:txBody>
      </p:sp>
      <p:sp>
        <p:nvSpPr>
          <p:cNvPr id="4" name="灯片编号占位符 3"/>
          <p:cNvSpPr>
            <a:spLocks noGrp="1"/>
          </p:cNvSpPr>
          <p:nvPr>
            <p:ph type="sldNum" sz="quarter" idx="5"/>
          </p:nvPr>
        </p:nvSpPr>
        <p:spPr/>
        <p:txBody>
          <a:bodyPr/>
          <a:lstStyle/>
          <a:p>
            <a:fld id="{3B2FF442-D87A-4995-A341-E1D885F5169F}" type="slidenum">
              <a:rPr lang="zh-CN" altLang="en-US" smtClean="0"/>
              <a:t>9</a:t>
            </a:fld>
            <a:endParaRPr lang="zh-CN" altLang="en-US"/>
          </a:p>
        </p:txBody>
      </p:sp>
    </p:spTree>
    <p:extLst>
      <p:ext uri="{BB962C8B-B14F-4D97-AF65-F5344CB8AC3E}">
        <p14:creationId xmlns:p14="http://schemas.microsoft.com/office/powerpoint/2010/main" val="3686232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这个就是模型训练的示意图，可以看出训练过程也是比较简单的。除了微调以外，作者还在第二步微调的时候，删除了</a:t>
            </a:r>
            <a:r>
              <a:rPr lang="en-US" altLang="zh-CN" dirty="0"/>
              <a:t>encoder</a:t>
            </a:r>
            <a:r>
              <a:rPr lang="zh-CN" altLang="en-US" dirty="0"/>
              <a:t>倒数第二层的残差连接。</a:t>
            </a:r>
          </a:p>
        </p:txBody>
      </p:sp>
      <p:sp>
        <p:nvSpPr>
          <p:cNvPr id="4" name="灯片编号占位符 3"/>
          <p:cNvSpPr>
            <a:spLocks noGrp="1"/>
          </p:cNvSpPr>
          <p:nvPr>
            <p:ph type="sldNum" sz="quarter" idx="5"/>
          </p:nvPr>
        </p:nvSpPr>
        <p:spPr/>
        <p:txBody>
          <a:bodyPr/>
          <a:lstStyle/>
          <a:p>
            <a:fld id="{3B2FF442-D87A-4995-A341-E1D885F5169F}" type="slidenum">
              <a:rPr lang="zh-CN" altLang="en-US" smtClean="0"/>
              <a:t>10</a:t>
            </a:fld>
            <a:endParaRPr lang="zh-CN" altLang="en-US"/>
          </a:p>
        </p:txBody>
      </p:sp>
    </p:spTree>
    <p:extLst>
      <p:ext uri="{BB962C8B-B14F-4D97-AF65-F5344CB8AC3E}">
        <p14:creationId xmlns:p14="http://schemas.microsoft.com/office/powerpoint/2010/main" val="1563482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微软雅黑" panose="020B0503020204020204" pitchFamily="34" charset="-122"/>
                <a:ea typeface="微软雅黑" panose="020B0503020204020204" pitchFamily="34" charset="-122"/>
              </a:rPr>
              <a:t>作者将这个删除了倒数第二层残差连接的</a:t>
            </a:r>
            <a:r>
              <a:rPr lang="en-US" altLang="zh-CN" sz="1200" dirty="0">
                <a:latin typeface="微软雅黑" panose="020B0503020204020204" pitchFamily="34" charset="-122"/>
                <a:ea typeface="微软雅黑" panose="020B0503020204020204" pitchFamily="34" charset="-122"/>
              </a:rPr>
              <a:t>encoder</a:t>
            </a:r>
            <a:r>
              <a:rPr lang="zh-CN" altLang="en-US" sz="1200" dirty="0">
                <a:latin typeface="微软雅黑" panose="020B0503020204020204" pitchFamily="34" charset="-122"/>
                <a:ea typeface="微软雅黑" panose="020B0503020204020204" pitchFamily="34" charset="-122"/>
              </a:rPr>
              <a:t>称为</a:t>
            </a:r>
            <a:r>
              <a:rPr lang="en-US" altLang="zh-CN" sz="1200" dirty="0">
                <a:latin typeface="微软雅黑" panose="020B0503020204020204" pitchFamily="34" charset="-122"/>
                <a:ea typeface="微软雅黑" panose="020B0503020204020204" pitchFamily="34" charset="-122"/>
              </a:rPr>
              <a:t>positional disentangled encoder</a:t>
            </a:r>
            <a:r>
              <a:rPr lang="zh-CN" altLang="en-US" sz="1200" dirty="0">
                <a:latin typeface="微软雅黑" panose="020B0503020204020204" pitchFamily="34" charset="-122"/>
                <a:ea typeface="微软雅黑" panose="020B0503020204020204" pitchFamily="34" charset="-122"/>
              </a:rPr>
              <a:t>。由于预训练模型的</a:t>
            </a:r>
            <a:r>
              <a:rPr lang="en-US" altLang="zh-CN" sz="1200" dirty="0">
                <a:latin typeface="微软雅黑" panose="020B0503020204020204" pitchFamily="34" charset="-122"/>
                <a:ea typeface="微软雅黑" panose="020B0503020204020204" pitchFamily="34" charset="-122"/>
              </a:rPr>
              <a:t>encoder</a:t>
            </a:r>
            <a:r>
              <a:rPr lang="zh-CN" altLang="en-US" sz="1200" dirty="0">
                <a:latin typeface="微软雅黑" panose="020B0503020204020204" pitchFamily="34" charset="-122"/>
                <a:ea typeface="微软雅黑" panose="020B0503020204020204" pitchFamily="34" charset="-122"/>
              </a:rPr>
              <a:t>输出的表示与其训练时的源语言有一定的关联性，作者认为这种关联主要是源语言</a:t>
            </a:r>
            <a:r>
              <a:rPr lang="en-US" altLang="zh-CN" sz="1200" dirty="0">
                <a:latin typeface="微软雅黑" panose="020B0503020204020204" pitchFamily="34" charset="-122"/>
                <a:ea typeface="微软雅黑" panose="020B0503020204020204" pitchFamily="34" charset="-122"/>
              </a:rPr>
              <a:t>token</a:t>
            </a:r>
            <a:r>
              <a:rPr lang="zh-CN" altLang="en-US" sz="1200" dirty="0">
                <a:latin typeface="微软雅黑" panose="020B0503020204020204" pitchFamily="34" charset="-122"/>
                <a:ea typeface="微软雅黑" panose="020B0503020204020204" pitchFamily="34" charset="-122"/>
              </a:rPr>
              <a:t>的位置信息。但是</a:t>
            </a:r>
            <a:r>
              <a:rPr lang="en-US" altLang="zh-CN" sz="1200" dirty="0" err="1">
                <a:latin typeface="微软雅黑" panose="020B0503020204020204" pitchFamily="34" charset="-122"/>
                <a:ea typeface="微软雅黑" panose="020B0503020204020204" pitchFamily="34" charset="-122"/>
              </a:rPr>
              <a:t>SixT</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是一个多语言翻译模型，因此要求模型与训练时的语言的关联性要弱，来适应输入的多种源语言。由于在</a:t>
            </a:r>
            <a:r>
              <a:rPr lang="en-US" altLang="zh-CN" sz="1200" dirty="0">
                <a:latin typeface="微软雅黑" panose="020B0503020204020204" pitchFamily="34" charset="-122"/>
                <a:ea typeface="微软雅黑" panose="020B0503020204020204" pitchFamily="34" charset="-122"/>
              </a:rPr>
              <a:t>Transformer</a:t>
            </a:r>
            <a:r>
              <a:rPr lang="zh-CN" altLang="en-US" sz="1200" dirty="0">
                <a:latin typeface="微软雅黑" panose="020B0503020204020204" pitchFamily="34" charset="-122"/>
                <a:ea typeface="微软雅黑" panose="020B0503020204020204" pitchFamily="34" charset="-122"/>
              </a:rPr>
              <a:t>的架构中，会有残差连接的部分，这个部分会引入输入的信息，因此作者对这个问题的处理方法为移除第</a:t>
            </a:r>
            <a:r>
              <a:rPr lang="en-US" altLang="zh-CN" sz="1200" dirty="0" err="1">
                <a:latin typeface="微软雅黑" panose="020B0503020204020204" pitchFamily="34" charset="-122"/>
                <a:ea typeface="微软雅黑" panose="020B0503020204020204" pitchFamily="34" charset="-122"/>
              </a:rPr>
              <a:t>i</a:t>
            </a:r>
            <a:r>
              <a:rPr lang="zh-CN" altLang="en-US" sz="1200" dirty="0">
                <a:latin typeface="微软雅黑" panose="020B0503020204020204" pitchFamily="34" charset="-122"/>
                <a:ea typeface="微软雅黑" panose="020B0503020204020204" pitchFamily="34" charset="-122"/>
              </a:rPr>
              <a:t>层</a:t>
            </a:r>
            <a:r>
              <a:rPr lang="en-US" altLang="zh-CN" sz="1200" dirty="0">
                <a:latin typeface="微软雅黑" panose="020B0503020204020204" pitchFamily="34" charset="-122"/>
                <a:ea typeface="微软雅黑" panose="020B0503020204020204" pitchFamily="34" charset="-122"/>
              </a:rPr>
              <a:t>encoder</a:t>
            </a:r>
            <a:r>
              <a:rPr lang="zh-CN" altLang="en-US" sz="1200" dirty="0">
                <a:latin typeface="微软雅黑" panose="020B0503020204020204" pitchFamily="34" charset="-122"/>
                <a:ea typeface="微软雅黑" panose="020B0503020204020204" pitchFamily="34" charset="-122"/>
              </a:rPr>
              <a:t>层中的残差连接，</a:t>
            </a:r>
            <a:r>
              <a:rPr lang="en-US" altLang="zh-CN" sz="1200" dirty="0" err="1">
                <a:latin typeface="微软雅黑" panose="020B0503020204020204" pitchFamily="34" charset="-122"/>
                <a:ea typeface="微软雅黑" panose="020B0503020204020204" pitchFamily="34" charset="-122"/>
              </a:rPr>
              <a:t>i</a:t>
            </a:r>
            <a:r>
              <a:rPr lang="zh-CN" altLang="en-US" sz="1200" dirty="0">
                <a:latin typeface="微软雅黑" panose="020B0503020204020204" pitchFamily="34" charset="-122"/>
                <a:ea typeface="微软雅黑" panose="020B0503020204020204" pitchFamily="34" charset="-122"/>
              </a:rPr>
              <a:t>在作者的模型中取</a:t>
            </a:r>
            <a:r>
              <a:rPr lang="en-US" altLang="zh-CN" sz="1200" dirty="0">
                <a:latin typeface="微软雅黑" panose="020B0503020204020204" pitchFamily="34" charset="-122"/>
                <a:ea typeface="微软雅黑" panose="020B0503020204020204" pitchFamily="34" charset="-122"/>
              </a:rPr>
              <a:t>23</a:t>
            </a:r>
            <a:r>
              <a:rPr lang="zh-CN" altLang="en-US" sz="1200" dirty="0">
                <a:latin typeface="微软雅黑" panose="020B0503020204020204" pitchFamily="34" charset="-122"/>
                <a:ea typeface="微软雅黑" panose="020B0503020204020204" pitchFamily="34" charset="-122"/>
              </a:rPr>
              <a:t>，即倒数第二层</a:t>
            </a:r>
            <a:r>
              <a:rPr lang="en-US" altLang="zh-CN" sz="1200" dirty="0">
                <a:latin typeface="微软雅黑" panose="020B0503020204020204" pitchFamily="34" charset="-122"/>
                <a:ea typeface="微软雅黑" panose="020B0503020204020204" pitchFamily="34" charset="-122"/>
              </a:rPr>
              <a:t>encoder</a:t>
            </a:r>
            <a:r>
              <a:rPr lang="zh-CN" altLang="en-US" sz="1200" dirty="0">
                <a:latin typeface="微软雅黑" panose="020B0503020204020204" pitchFamily="34" charset="-122"/>
                <a:ea typeface="微软雅黑" panose="020B0503020204020204" pitchFamily="34" charset="-122"/>
              </a:rPr>
              <a:t>层，算是对</a:t>
            </a:r>
            <a:r>
              <a:rPr lang="en-US" altLang="zh-CN" sz="1200" dirty="0">
                <a:latin typeface="微软雅黑" panose="020B0503020204020204" pitchFamily="34" charset="-122"/>
                <a:ea typeface="微软雅黑" panose="020B0503020204020204" pitchFamily="34" charset="-122"/>
              </a:rPr>
              <a:t>encoder</a:t>
            </a:r>
            <a:r>
              <a:rPr lang="zh-CN" altLang="en-US" sz="1200" dirty="0">
                <a:latin typeface="微软雅黑" panose="020B0503020204020204" pitchFamily="34" charset="-122"/>
                <a:ea typeface="微软雅黑" panose="020B0503020204020204" pitchFamily="34" charset="-122"/>
              </a:rPr>
              <a:t>的一个细微调整。</a:t>
            </a:r>
            <a:endParaRPr lang="en-US" altLang="zh-CN" sz="12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3B2FF442-D87A-4995-A341-E1D885F5169F}" type="slidenum">
              <a:rPr lang="zh-CN" altLang="en-US" smtClean="0"/>
              <a:t>11</a:t>
            </a:fld>
            <a:endParaRPr lang="zh-CN" altLang="en-US"/>
          </a:p>
        </p:txBody>
      </p:sp>
    </p:spTree>
    <p:extLst>
      <p:ext uri="{BB962C8B-B14F-4D97-AF65-F5344CB8AC3E}">
        <p14:creationId xmlns:p14="http://schemas.microsoft.com/office/powerpoint/2010/main" val="2985115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对于将多种语言翻译为英语的任务，作者在</a:t>
            </a:r>
            <a:r>
              <a:rPr lang="en-US" altLang="zh-CN" dirty="0"/>
              <a:t>9</a:t>
            </a:r>
            <a:r>
              <a:rPr lang="zh-CN" altLang="en-US" dirty="0"/>
              <a:t>种语言群的</a:t>
            </a:r>
            <a:r>
              <a:rPr lang="en-US" altLang="zh-CN" dirty="0"/>
              <a:t>23</a:t>
            </a:r>
            <a:r>
              <a:rPr lang="zh-CN" altLang="en-US" dirty="0"/>
              <a:t>种语言对上进行了测试，来表现</a:t>
            </a:r>
            <a:r>
              <a:rPr lang="en-US" altLang="zh-CN" dirty="0" err="1"/>
              <a:t>SixT</a:t>
            </a:r>
            <a:r>
              <a:rPr lang="en-US" altLang="zh-CN" dirty="0"/>
              <a:t>+</a:t>
            </a:r>
            <a:r>
              <a:rPr lang="zh-CN" altLang="en-US" dirty="0"/>
              <a:t>的跨语言翻译能力。这些语言群基本上囊括了全世界的主流语族。其中</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3B2FF442-D87A-4995-A341-E1D885F5169F}" type="slidenum">
              <a:rPr lang="zh-CN" altLang="en-US" smtClean="0"/>
              <a:t>13</a:t>
            </a:fld>
            <a:endParaRPr lang="zh-CN" altLang="en-US"/>
          </a:p>
        </p:txBody>
      </p:sp>
    </p:spTree>
    <p:extLst>
      <p:ext uri="{BB962C8B-B14F-4D97-AF65-F5344CB8AC3E}">
        <p14:creationId xmlns:p14="http://schemas.microsoft.com/office/powerpoint/2010/main" val="396159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FE38356-F4FA-BE4C-8312-07B82216BF60}" type="datetimeFigureOut">
              <a:rPr kumimoji="1" lang="zh-CN" altLang="en-US" smtClean="0"/>
              <a:t>2023/5/24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2191890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FE38356-F4FA-BE4C-8312-07B82216BF60}" type="datetimeFigureOut">
              <a:rPr kumimoji="1" lang="zh-CN" altLang="en-US" smtClean="0"/>
              <a:t>2023/5/24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3740150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FE38356-F4FA-BE4C-8312-07B82216BF60}" type="datetimeFigureOut">
              <a:rPr kumimoji="1" lang="zh-CN" altLang="en-US" smtClean="0"/>
              <a:t>2023/5/24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2831988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FE38356-F4FA-BE4C-8312-07B82216BF60}" type="datetimeFigureOut">
              <a:rPr kumimoji="1" lang="zh-CN" altLang="en-US" smtClean="0"/>
              <a:t>2023/5/24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4161817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FE38356-F4FA-BE4C-8312-07B82216BF60}" type="datetimeFigureOut">
              <a:rPr kumimoji="1" lang="zh-CN" altLang="en-US" smtClean="0"/>
              <a:t>2023/5/24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2989906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FE38356-F4FA-BE4C-8312-07B82216BF60}" type="datetimeFigureOut">
              <a:rPr kumimoji="1" lang="zh-CN" altLang="en-US" smtClean="0"/>
              <a:t>2023/5/24</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1416809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FE38356-F4FA-BE4C-8312-07B82216BF60}" type="datetimeFigureOut">
              <a:rPr kumimoji="1" lang="zh-CN" altLang="en-US" smtClean="0"/>
              <a:t>2023/5/24</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43304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FE38356-F4FA-BE4C-8312-07B82216BF60}" type="datetimeFigureOut">
              <a:rPr kumimoji="1" lang="zh-CN" altLang="en-US" smtClean="0"/>
              <a:t>2023/5/24</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4111120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E38356-F4FA-BE4C-8312-07B82216BF60}" type="datetimeFigureOut">
              <a:rPr kumimoji="1" lang="zh-CN" altLang="en-US" smtClean="0"/>
              <a:t>2023/5/24</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1993348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FE38356-F4FA-BE4C-8312-07B82216BF60}" type="datetimeFigureOut">
              <a:rPr kumimoji="1" lang="zh-CN" altLang="en-US" smtClean="0"/>
              <a:t>2023/5/24</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1013422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FE38356-F4FA-BE4C-8312-07B82216BF60}" type="datetimeFigureOut">
              <a:rPr kumimoji="1" lang="zh-CN" altLang="en-US" smtClean="0"/>
              <a:t>2023/5/24</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619074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E38356-F4FA-BE4C-8312-07B82216BF60}" type="datetimeFigureOut">
              <a:rPr kumimoji="1" lang="zh-CN" altLang="en-US" smtClean="0"/>
              <a:t>2023/5/24</a:t>
            </a:fld>
            <a:endParaRPr kumimoji="1"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27218136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40.png"/></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0871D7D9-5E60-CE0C-269B-9704A445DCEE}"/>
              </a:ext>
            </a:extLst>
          </p:cNvPr>
          <p:cNvSpPr txBox="1"/>
          <p:nvPr/>
        </p:nvSpPr>
        <p:spPr>
          <a:xfrm>
            <a:off x="802480" y="4901712"/>
            <a:ext cx="8101781" cy="33855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cs typeface="Times New Roman" panose="02020603050405020304" pitchFamily="18" charset="0"/>
              </a:rPr>
              <a:t>汇报人：</a:t>
            </a:r>
            <a:r>
              <a:rPr lang="en-US" altLang="zh-CN" sz="1600" dirty="0">
                <a:latin typeface="宋体" panose="02010600030101010101" pitchFamily="2" charset="-122"/>
                <a:ea typeface="宋体" panose="02010600030101010101" pitchFamily="2" charset="-122"/>
                <a:cs typeface="Times New Roman" panose="02020603050405020304" pitchFamily="18" charset="0"/>
              </a:rPr>
              <a:t>51255901024 </a:t>
            </a:r>
            <a:r>
              <a:rPr lang="zh-CN" altLang="en-US" sz="1600" dirty="0">
                <a:latin typeface="宋体" panose="02010600030101010101" pitchFamily="2" charset="-122"/>
                <a:ea typeface="宋体" panose="02010600030101010101" pitchFamily="2" charset="-122"/>
                <a:cs typeface="Times New Roman" panose="02020603050405020304" pitchFamily="18" charset="0"/>
              </a:rPr>
              <a:t>殷炜</a:t>
            </a:r>
          </a:p>
        </p:txBody>
      </p:sp>
      <p:sp>
        <p:nvSpPr>
          <p:cNvPr id="2" name="文本框 1">
            <a:extLst>
              <a:ext uri="{FF2B5EF4-FFF2-40B4-BE49-F238E27FC236}">
                <a16:creationId xmlns:a16="http://schemas.microsoft.com/office/drawing/2014/main" id="{FA737037-0FC5-563E-1FAC-3AC8D7CCB07F}"/>
              </a:ext>
            </a:extLst>
          </p:cNvPr>
          <p:cNvSpPr txBox="1"/>
          <p:nvPr/>
        </p:nvSpPr>
        <p:spPr>
          <a:xfrm>
            <a:off x="483438" y="1292019"/>
            <a:ext cx="1765004"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ACL 2022</a:t>
            </a:r>
            <a:endParaRPr lang="zh-CN" altLang="en-US" sz="20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D877443E-EDAD-B346-C15B-3AEAC94EBAFB}"/>
              </a:ext>
            </a:extLst>
          </p:cNvPr>
          <p:cNvPicPr>
            <a:picLocks noChangeAspect="1"/>
          </p:cNvPicPr>
          <p:nvPr/>
        </p:nvPicPr>
        <p:blipFill>
          <a:blip r:embed="rId3"/>
          <a:stretch>
            <a:fillRect/>
          </a:stretch>
        </p:blipFill>
        <p:spPr>
          <a:xfrm>
            <a:off x="89142" y="2121092"/>
            <a:ext cx="9528456" cy="1855484"/>
          </a:xfrm>
          <a:prstGeom prst="rect">
            <a:avLst/>
          </a:prstGeom>
        </p:spPr>
      </p:pic>
    </p:spTree>
    <p:extLst>
      <p:ext uri="{BB962C8B-B14F-4D97-AF65-F5344CB8AC3E}">
        <p14:creationId xmlns:p14="http://schemas.microsoft.com/office/powerpoint/2010/main" val="1141447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6833F4A-7CAE-0506-BF84-0BFDE38B00A1}"/>
              </a:ext>
            </a:extLst>
          </p:cNvPr>
          <p:cNvSpPr txBox="1"/>
          <p:nvPr/>
        </p:nvSpPr>
        <p:spPr>
          <a:xfrm>
            <a:off x="2649793" y="2545847"/>
            <a:ext cx="6892413" cy="461665"/>
          </a:xfrm>
          <a:prstGeom prst="rect">
            <a:avLst/>
          </a:prstGeom>
          <a:noFill/>
        </p:spPr>
        <p:txBody>
          <a:bodyPr wrap="square" rtlCol="0">
            <a:spAutoFit/>
          </a:bodyPr>
          <a:lstStyle/>
          <a:p>
            <a:endParaRPr lang="en-US" altLang="zh-CN" sz="24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0C3D2C87-80DE-5415-F806-92CCCC8E0690}"/>
              </a:ext>
            </a:extLst>
          </p:cNvPr>
          <p:cNvPicPr>
            <a:picLocks noChangeAspect="1"/>
          </p:cNvPicPr>
          <p:nvPr/>
        </p:nvPicPr>
        <p:blipFill>
          <a:blip r:embed="rId4"/>
          <a:stretch>
            <a:fillRect/>
          </a:stretch>
        </p:blipFill>
        <p:spPr>
          <a:xfrm>
            <a:off x="548129" y="869869"/>
            <a:ext cx="11381517" cy="4605898"/>
          </a:xfrm>
          <a:prstGeom prst="rect">
            <a:avLst/>
          </a:prstGeom>
        </p:spPr>
      </p:pic>
      <p:cxnSp>
        <p:nvCxnSpPr>
          <p:cNvPr id="4" name="直接连接符 3">
            <a:extLst>
              <a:ext uri="{FF2B5EF4-FFF2-40B4-BE49-F238E27FC236}">
                <a16:creationId xmlns:a16="http://schemas.microsoft.com/office/drawing/2014/main" id="{F4AF4309-1588-351F-4A7D-543C451037DC}"/>
              </a:ext>
            </a:extLst>
          </p:cNvPr>
          <p:cNvCxnSpPr/>
          <p:nvPr/>
        </p:nvCxnSpPr>
        <p:spPr>
          <a:xfrm>
            <a:off x="7105650" y="5162550"/>
            <a:ext cx="4705350"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 name="直接连接符 4">
            <a:extLst>
              <a:ext uri="{FF2B5EF4-FFF2-40B4-BE49-F238E27FC236}">
                <a16:creationId xmlns:a16="http://schemas.microsoft.com/office/drawing/2014/main" id="{7434B9F9-9476-C1BF-3B5C-518F19F191F6}"/>
              </a:ext>
            </a:extLst>
          </p:cNvPr>
          <p:cNvCxnSpPr>
            <a:cxnSpLocks/>
          </p:cNvCxnSpPr>
          <p:nvPr/>
        </p:nvCxnSpPr>
        <p:spPr>
          <a:xfrm>
            <a:off x="628650" y="5494817"/>
            <a:ext cx="7458075"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82484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4D7BB06-AA42-AE9E-0ECB-7CAC3EDB5E80}"/>
              </a:ext>
            </a:extLst>
          </p:cNvPr>
          <p:cNvSpPr txBox="1"/>
          <p:nvPr/>
        </p:nvSpPr>
        <p:spPr>
          <a:xfrm>
            <a:off x="527397" y="447093"/>
            <a:ext cx="5568603"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Positional Disentangled Encoder</a:t>
            </a:r>
          </a:p>
        </p:txBody>
      </p:sp>
      <p:sp>
        <p:nvSpPr>
          <p:cNvPr id="3" name="文本框 2">
            <a:extLst>
              <a:ext uri="{FF2B5EF4-FFF2-40B4-BE49-F238E27FC236}">
                <a16:creationId xmlns:a16="http://schemas.microsoft.com/office/drawing/2014/main" id="{6A13C18F-DA36-993C-1039-1C4A8B02F158}"/>
              </a:ext>
            </a:extLst>
          </p:cNvPr>
          <p:cNvSpPr txBox="1"/>
          <p:nvPr/>
        </p:nvSpPr>
        <p:spPr>
          <a:xfrm>
            <a:off x="1044027" y="1716928"/>
            <a:ext cx="4771982" cy="3785652"/>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由于预训练模型的</a:t>
            </a:r>
            <a:r>
              <a:rPr lang="en-US" altLang="zh-CN" sz="2000" dirty="0">
                <a:latin typeface="微软雅黑" panose="020B0503020204020204" pitchFamily="34" charset="-122"/>
                <a:ea typeface="微软雅黑" panose="020B0503020204020204" pitchFamily="34" charset="-122"/>
              </a:rPr>
              <a:t>encoder</a:t>
            </a:r>
            <a:r>
              <a:rPr lang="zh-CN" altLang="en-US" sz="2000" dirty="0">
                <a:latin typeface="微软雅黑" panose="020B0503020204020204" pitchFamily="34" charset="-122"/>
                <a:ea typeface="微软雅黑" panose="020B0503020204020204" pitchFamily="34" charset="-122"/>
              </a:rPr>
              <a:t>输出的表示与其训练时的源语言有一定的关联性，作者认为这种关联主要是源语言</a:t>
            </a:r>
            <a:r>
              <a:rPr lang="en-US" altLang="zh-CN" sz="2000" dirty="0">
                <a:latin typeface="微软雅黑" panose="020B0503020204020204" pitchFamily="34" charset="-122"/>
                <a:ea typeface="微软雅黑" panose="020B0503020204020204" pitchFamily="34" charset="-122"/>
              </a:rPr>
              <a:t>token</a:t>
            </a:r>
            <a:r>
              <a:rPr lang="zh-CN" altLang="en-US" sz="2000" dirty="0">
                <a:latin typeface="微软雅黑" panose="020B0503020204020204" pitchFamily="34" charset="-122"/>
                <a:ea typeface="微软雅黑" panose="020B0503020204020204" pitchFamily="34" charset="-122"/>
              </a:rPr>
              <a:t>的位置信息。</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由于</a:t>
            </a:r>
            <a:r>
              <a:rPr lang="en-US" altLang="zh-CN" sz="2000" dirty="0" err="1">
                <a:latin typeface="微软雅黑" panose="020B0503020204020204" pitchFamily="34" charset="-122"/>
                <a:ea typeface="微软雅黑" panose="020B0503020204020204" pitchFamily="34" charset="-122"/>
              </a:rPr>
              <a:t>SixT</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是一个多语言翻译模型，因此要求模型与训练时的语言的关联性要弱，来适应输入的多种源语言。</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作者对这个问题的处理方法为移除第</a:t>
            </a:r>
            <a:r>
              <a:rPr lang="en-US" altLang="zh-CN" sz="2000" dirty="0" err="1">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层</a:t>
            </a:r>
            <a:r>
              <a:rPr lang="en-US" altLang="zh-CN" sz="2000" dirty="0">
                <a:latin typeface="微软雅黑" panose="020B0503020204020204" pitchFamily="34" charset="-122"/>
                <a:ea typeface="微软雅黑" panose="020B0503020204020204" pitchFamily="34" charset="-122"/>
              </a:rPr>
              <a:t>encoder</a:t>
            </a:r>
            <a:r>
              <a:rPr lang="zh-CN" altLang="en-US" sz="2000" dirty="0">
                <a:latin typeface="微软雅黑" panose="020B0503020204020204" pitchFamily="34" charset="-122"/>
                <a:ea typeface="微软雅黑" panose="020B0503020204020204" pitchFamily="34" charset="-122"/>
              </a:rPr>
              <a:t>层中的残差连接，</a:t>
            </a:r>
            <a:r>
              <a:rPr lang="en-US" altLang="zh-CN" sz="2000" dirty="0" err="1">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在作者的模型中取</a:t>
            </a:r>
            <a:r>
              <a:rPr lang="en-US" altLang="zh-CN" sz="2000" dirty="0">
                <a:latin typeface="微软雅黑" panose="020B0503020204020204" pitchFamily="34" charset="-122"/>
                <a:ea typeface="微软雅黑" panose="020B0503020204020204" pitchFamily="34" charset="-122"/>
              </a:rPr>
              <a:t>23</a:t>
            </a:r>
            <a:r>
              <a:rPr lang="zh-CN" altLang="en-US" sz="2000" dirty="0">
                <a:latin typeface="微软雅黑" panose="020B0503020204020204" pitchFamily="34" charset="-122"/>
                <a:ea typeface="微软雅黑" panose="020B0503020204020204" pitchFamily="34" charset="-122"/>
              </a:rPr>
              <a:t>，即倒数第二层</a:t>
            </a:r>
            <a:r>
              <a:rPr lang="en-US" altLang="zh-CN" sz="2000" dirty="0">
                <a:latin typeface="微软雅黑" panose="020B0503020204020204" pitchFamily="34" charset="-122"/>
                <a:ea typeface="微软雅黑" panose="020B0503020204020204" pitchFamily="34" charset="-122"/>
              </a:rPr>
              <a:t>encoder</a:t>
            </a:r>
            <a:r>
              <a:rPr lang="zh-CN" altLang="en-US" sz="2000" dirty="0">
                <a:latin typeface="微软雅黑" panose="020B0503020204020204" pitchFamily="34" charset="-122"/>
                <a:ea typeface="微软雅黑" panose="020B0503020204020204" pitchFamily="34" charset="-122"/>
              </a:rPr>
              <a:t>层。</a:t>
            </a:r>
            <a:endParaRPr lang="en-US" altLang="zh-CN" sz="20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7A6DDDED-269E-4697-477C-8211268FD47E}"/>
              </a:ext>
            </a:extLst>
          </p:cNvPr>
          <p:cNvPicPr>
            <a:picLocks noChangeAspect="1"/>
          </p:cNvPicPr>
          <p:nvPr/>
        </p:nvPicPr>
        <p:blipFill>
          <a:blip r:embed="rId4"/>
          <a:stretch>
            <a:fillRect/>
          </a:stretch>
        </p:blipFill>
        <p:spPr>
          <a:xfrm>
            <a:off x="6257152" y="1977399"/>
            <a:ext cx="5826395" cy="1172725"/>
          </a:xfrm>
          <a:prstGeom prst="rect">
            <a:avLst/>
          </a:prstGeom>
        </p:spPr>
      </p:pic>
    </p:spTree>
    <p:extLst>
      <p:ext uri="{BB962C8B-B14F-4D97-AF65-F5344CB8AC3E}">
        <p14:creationId xmlns:p14="http://schemas.microsoft.com/office/powerpoint/2010/main" val="35158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64FD8F-64C1-6846-87D2-82BB66F6B2AD}"/>
              </a:ext>
            </a:extLst>
          </p:cNvPr>
          <p:cNvSpPr>
            <a:spLocks noGrp="1"/>
          </p:cNvSpPr>
          <p:nvPr>
            <p:ph type="title"/>
          </p:nvPr>
        </p:nvSpPr>
        <p:spPr>
          <a:xfrm>
            <a:off x="5009695" y="2118924"/>
            <a:ext cx="2172607" cy="1066574"/>
          </a:xfrm>
        </p:spPr>
        <p:txBody>
          <a:bodyPr>
            <a:normAutofit fontScale="90000"/>
          </a:bodyPr>
          <a:lstStyle/>
          <a:p>
            <a:pPr algn="ctr"/>
            <a:r>
              <a:rPr kumimoji="1" lang="en-US" altLang="zh-CN" sz="9600" b="1" i="1" dirty="0">
                <a:solidFill>
                  <a:schemeClr val="bg1">
                    <a:lumMod val="85000"/>
                  </a:schemeClr>
                </a:solidFill>
                <a:latin typeface="Arial" panose="020B0604020202020204" pitchFamily="34" charset="0"/>
                <a:cs typeface="Arial" panose="020B0604020202020204" pitchFamily="34" charset="0"/>
              </a:rPr>
              <a:t>3.</a:t>
            </a:r>
            <a:endParaRPr kumimoji="1" lang="zh-CN" altLang="en-US" dirty="0">
              <a:solidFill>
                <a:schemeClr val="bg1">
                  <a:lumMod val="85000"/>
                </a:schemeClr>
              </a:solidFill>
            </a:endParaRPr>
          </a:p>
        </p:txBody>
      </p:sp>
      <p:sp>
        <p:nvSpPr>
          <p:cNvPr id="4" name="内容占位符 2">
            <a:extLst>
              <a:ext uri="{FF2B5EF4-FFF2-40B4-BE49-F238E27FC236}">
                <a16:creationId xmlns:a16="http://schemas.microsoft.com/office/drawing/2014/main" id="{1469A92A-6A7F-A742-9CDF-D712970091EB}"/>
              </a:ext>
            </a:extLst>
          </p:cNvPr>
          <p:cNvSpPr txBox="1">
            <a:spLocks/>
          </p:cNvSpPr>
          <p:nvPr/>
        </p:nvSpPr>
        <p:spPr>
          <a:xfrm>
            <a:off x="4205316" y="3185498"/>
            <a:ext cx="3781364" cy="4354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kumimoji="1" lang="en-US" altLang="zh-CN" sz="3600" b="1" dirty="0">
                <a:solidFill>
                  <a:schemeClr val="bg1">
                    <a:lumMod val="85000"/>
                  </a:schemeClr>
                </a:solidFill>
                <a:latin typeface="Arial" panose="020B0604020202020204" pitchFamily="34" charset="0"/>
                <a:cs typeface="Arial" panose="020B0604020202020204" pitchFamily="34" charset="0"/>
              </a:rPr>
              <a:t>Zero-Shot Neural Machine Translation</a:t>
            </a:r>
            <a:endParaRPr kumimoji="1" lang="zh-CN" altLang="en-US" sz="3600" dirty="0">
              <a:solidFill>
                <a:schemeClr val="bg1">
                  <a:lumMod val="85000"/>
                </a:schemeClr>
              </a:solidFill>
            </a:endParaRPr>
          </a:p>
        </p:txBody>
      </p:sp>
    </p:spTree>
    <p:extLst>
      <p:ext uri="{BB962C8B-B14F-4D97-AF65-F5344CB8AC3E}">
        <p14:creationId xmlns:p14="http://schemas.microsoft.com/office/powerpoint/2010/main" val="1244356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854325E-A956-67B1-9695-0F65D5561AC1}"/>
              </a:ext>
            </a:extLst>
          </p:cNvPr>
          <p:cNvSpPr txBox="1"/>
          <p:nvPr/>
        </p:nvSpPr>
        <p:spPr>
          <a:xfrm>
            <a:off x="967324" y="1630836"/>
            <a:ext cx="10016110" cy="3477875"/>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对于</a:t>
            </a:r>
            <a:r>
              <a:rPr lang="en-US" altLang="zh-CN" sz="2000" dirty="0">
                <a:latin typeface="微软雅黑" panose="020B0503020204020204" pitchFamily="34" charset="-122"/>
                <a:ea typeface="微软雅黑" panose="020B0503020204020204" pitchFamily="34" charset="-122"/>
              </a:rPr>
              <a:t>many-to-English</a:t>
            </a:r>
            <a:r>
              <a:rPr lang="zh-CN" altLang="en-US" sz="2000" dirty="0">
                <a:latin typeface="微软雅黑" panose="020B0503020204020204" pitchFamily="34" charset="-122"/>
                <a:ea typeface="微软雅黑" panose="020B0503020204020204" pitchFamily="34" charset="-122"/>
              </a:rPr>
              <a:t>的翻译任务，作者在</a:t>
            </a:r>
            <a:r>
              <a:rPr lang="en-US" altLang="zh-CN" sz="2000" dirty="0">
                <a:latin typeface="微软雅黑" panose="020B0503020204020204" pitchFamily="34" charset="-122"/>
                <a:ea typeface="微软雅黑" panose="020B0503020204020204" pitchFamily="34" charset="-122"/>
              </a:rPr>
              <a:t>9</a:t>
            </a:r>
            <a:r>
              <a:rPr lang="zh-CN" altLang="en-US" sz="2000" dirty="0">
                <a:latin typeface="微软雅黑" panose="020B0503020204020204" pitchFamily="34" charset="-122"/>
                <a:ea typeface="微软雅黑" panose="020B0503020204020204" pitchFamily="34" charset="-122"/>
              </a:rPr>
              <a:t>种语言群中测试了</a:t>
            </a:r>
            <a:r>
              <a:rPr lang="en-US" altLang="zh-CN" sz="2000" dirty="0">
                <a:latin typeface="微软雅黑" panose="020B0503020204020204" pitchFamily="34" charset="-122"/>
                <a:ea typeface="微软雅黑" panose="020B0503020204020204" pitchFamily="34" charset="-122"/>
              </a:rPr>
              <a:t>23</a:t>
            </a:r>
            <a:r>
              <a:rPr lang="zh-CN" altLang="en-US" sz="2000" dirty="0">
                <a:latin typeface="微软雅黑" panose="020B0503020204020204" pitchFamily="34" charset="-122"/>
                <a:ea typeface="微软雅黑" panose="020B0503020204020204" pitchFamily="34" charset="-122"/>
              </a:rPr>
              <a:t>种语言对。</a:t>
            </a: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德语群包含德语</a:t>
            </a:r>
            <a:r>
              <a:rPr lang="en-US" altLang="zh-CN" sz="2000" dirty="0">
                <a:latin typeface="微软雅黑" panose="020B0503020204020204" pitchFamily="34" charset="-122"/>
                <a:ea typeface="微软雅黑" panose="020B0503020204020204" pitchFamily="34" charset="-122"/>
              </a:rPr>
              <a:t>(De)</a:t>
            </a:r>
            <a:r>
              <a:rPr lang="zh-CN" altLang="en-US" sz="2000" dirty="0">
                <a:latin typeface="微软雅黑" panose="020B0503020204020204" pitchFamily="34" charset="-122"/>
                <a:ea typeface="微软雅黑" panose="020B0503020204020204" pitchFamily="34" charset="-122"/>
              </a:rPr>
              <a:t>和荷兰语</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Nl</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    罗马语群包含西班牙语</a:t>
            </a:r>
            <a:r>
              <a:rPr lang="en-US" altLang="zh-CN" sz="2000" dirty="0">
                <a:latin typeface="微软雅黑" panose="020B0503020204020204" pitchFamily="34" charset="-122"/>
                <a:ea typeface="微软雅黑" panose="020B0503020204020204" pitchFamily="34" charset="-122"/>
              </a:rPr>
              <a:t>(Es)</a:t>
            </a:r>
            <a:r>
              <a:rPr lang="zh-CN" altLang="en-US" sz="2000" dirty="0">
                <a:latin typeface="微软雅黑" panose="020B0503020204020204" pitchFamily="34" charset="-122"/>
                <a:ea typeface="微软雅黑" panose="020B0503020204020204" pitchFamily="34" charset="-122"/>
              </a:rPr>
              <a:t>、罗马尼亚语</a:t>
            </a:r>
            <a:r>
              <a:rPr lang="en-US" altLang="zh-CN" sz="2000" dirty="0">
                <a:latin typeface="微软雅黑" panose="020B0503020204020204" pitchFamily="34" charset="-122"/>
                <a:ea typeface="微软雅黑" panose="020B0503020204020204" pitchFamily="34" charset="-122"/>
              </a:rPr>
              <a:t>(Ro)</a:t>
            </a:r>
            <a:r>
              <a:rPr lang="zh-CN" altLang="en-US" sz="2000" dirty="0">
                <a:latin typeface="微软雅黑" panose="020B0503020204020204" pitchFamily="34" charset="-122"/>
                <a:ea typeface="微软雅黑" panose="020B0503020204020204" pitchFamily="34" charset="-122"/>
              </a:rPr>
              <a:t>和意大利语</a:t>
            </a:r>
            <a:r>
              <a:rPr lang="en-US" altLang="zh-CN" sz="2000" dirty="0">
                <a:latin typeface="微软雅黑" panose="020B0503020204020204" pitchFamily="34" charset="-122"/>
                <a:ea typeface="微软雅黑" panose="020B0503020204020204" pitchFamily="34" charset="-122"/>
              </a:rPr>
              <a:t>(It)</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    乌拉尔和波罗的海语群包含芬兰语</a:t>
            </a:r>
            <a:r>
              <a:rPr lang="en-US" altLang="zh-CN" sz="2000" dirty="0">
                <a:latin typeface="微软雅黑" panose="020B0503020204020204" pitchFamily="34" charset="-122"/>
                <a:ea typeface="微软雅黑" panose="020B0503020204020204" pitchFamily="34" charset="-122"/>
              </a:rPr>
              <a:t>(Fi)</a:t>
            </a:r>
            <a:r>
              <a:rPr lang="zh-CN" altLang="en-US" sz="2000" dirty="0">
                <a:latin typeface="微软雅黑" panose="020B0503020204020204" pitchFamily="34" charset="-122"/>
                <a:ea typeface="微软雅黑" panose="020B0503020204020204" pitchFamily="34" charset="-122"/>
              </a:rPr>
              <a:t>、拉脱维亚语</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Lv</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和爱沙尼亚语</a:t>
            </a:r>
            <a:r>
              <a:rPr lang="en-US" altLang="zh-CN" sz="2000" dirty="0">
                <a:latin typeface="微软雅黑" panose="020B0503020204020204" pitchFamily="34" charset="-122"/>
                <a:ea typeface="微软雅黑" panose="020B0503020204020204" pitchFamily="34" charset="-122"/>
              </a:rPr>
              <a:t>(Et)</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斯拉夫语群包含俄语</a:t>
            </a:r>
            <a:r>
              <a:rPr lang="en-US" altLang="zh-CN" sz="2000" dirty="0">
                <a:latin typeface="微软雅黑" panose="020B0503020204020204" pitchFamily="34" charset="-122"/>
                <a:ea typeface="微软雅黑" panose="020B0503020204020204" pitchFamily="34" charset="-122"/>
              </a:rPr>
              <a:t>(Ru)</a:t>
            </a:r>
            <a:r>
              <a:rPr lang="zh-CN" altLang="en-US" sz="2000" dirty="0">
                <a:latin typeface="微软雅黑" panose="020B0503020204020204" pitchFamily="34" charset="-122"/>
                <a:ea typeface="微软雅黑" panose="020B0503020204020204" pitchFamily="34" charset="-122"/>
              </a:rPr>
              <a:t>和波兰语</a:t>
            </a:r>
            <a:r>
              <a:rPr lang="en-US" altLang="zh-CN" sz="2000" dirty="0">
                <a:latin typeface="微软雅黑" panose="020B0503020204020204" pitchFamily="34" charset="-122"/>
                <a:ea typeface="微软雅黑" panose="020B0503020204020204" pitchFamily="34" charset="-122"/>
              </a:rPr>
              <a:t>(Pl)</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阿拉伯语群包含阿拉伯语</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Ar</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和普什图语</a:t>
            </a:r>
            <a:r>
              <a:rPr lang="en-US" altLang="zh-CN" sz="2000" dirty="0">
                <a:latin typeface="微软雅黑" panose="020B0503020204020204" pitchFamily="34" charset="-122"/>
                <a:ea typeface="微软雅黑" panose="020B0503020204020204" pitchFamily="34" charset="-122"/>
              </a:rPr>
              <a:t>(Ps)</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印度</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雅利安语群包含印地语</a:t>
            </a:r>
            <a:r>
              <a:rPr lang="en-US" altLang="zh-CN" sz="2000" dirty="0">
                <a:latin typeface="微软雅黑" panose="020B0503020204020204" pitchFamily="34" charset="-122"/>
                <a:ea typeface="微软雅黑" panose="020B0503020204020204" pitchFamily="34" charset="-122"/>
              </a:rPr>
              <a:t>(Hi)</a:t>
            </a:r>
            <a:r>
              <a:rPr lang="zh-CN" altLang="en-US" sz="2000" dirty="0">
                <a:latin typeface="微软雅黑" panose="020B0503020204020204" pitchFamily="34" charset="-122"/>
                <a:ea typeface="微软雅黑" panose="020B0503020204020204" pitchFamily="34" charset="-122"/>
              </a:rPr>
              <a:t>、尼泊尔语</a:t>
            </a:r>
            <a:r>
              <a:rPr lang="en-US" altLang="zh-CN" sz="2000" dirty="0">
                <a:latin typeface="微软雅黑" panose="020B0503020204020204" pitchFamily="34" charset="-122"/>
                <a:ea typeface="微软雅黑" panose="020B0503020204020204" pitchFamily="34" charset="-122"/>
              </a:rPr>
              <a:t>(Ne)</a:t>
            </a:r>
            <a:r>
              <a:rPr lang="zh-CN" altLang="en-US" sz="2000" dirty="0">
                <a:latin typeface="微软雅黑" panose="020B0503020204020204" pitchFamily="34" charset="-122"/>
                <a:ea typeface="微软雅黑" panose="020B0503020204020204" pitchFamily="34" charset="-122"/>
              </a:rPr>
              <a:t>、僧伽罗语</a:t>
            </a:r>
            <a:r>
              <a:rPr lang="en-US" altLang="zh-CN" sz="2000" dirty="0">
                <a:latin typeface="微软雅黑" panose="020B0503020204020204" pitchFamily="34" charset="-122"/>
                <a:ea typeface="微软雅黑" panose="020B0503020204020204" pitchFamily="34" charset="-122"/>
              </a:rPr>
              <a:t>(Si)</a:t>
            </a:r>
            <a:r>
              <a:rPr lang="zh-CN" altLang="en-US" sz="2000" dirty="0">
                <a:latin typeface="微软雅黑" panose="020B0503020204020204" pitchFamily="34" charset="-122"/>
                <a:ea typeface="微软雅黑" panose="020B0503020204020204" pitchFamily="34" charset="-122"/>
              </a:rPr>
              <a:t>和古吉拉特语</a:t>
            </a:r>
            <a:r>
              <a:rPr lang="en-US" altLang="zh-CN" sz="2000" dirty="0">
                <a:latin typeface="微软雅黑" panose="020B0503020204020204" pitchFamily="34" charset="-122"/>
                <a:ea typeface="微软雅黑" panose="020B0503020204020204" pitchFamily="34" charset="-122"/>
              </a:rPr>
              <a:t>(Gu)</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土耳其语群包含土耳其语</a:t>
            </a:r>
            <a:r>
              <a:rPr lang="en-US" altLang="zh-CN" sz="2000" dirty="0">
                <a:latin typeface="微软雅黑" panose="020B0503020204020204" pitchFamily="34" charset="-122"/>
                <a:ea typeface="微软雅黑" panose="020B0503020204020204" pitchFamily="34" charset="-122"/>
              </a:rPr>
              <a:t>(Tr)</a:t>
            </a:r>
            <a:r>
              <a:rPr lang="zh-CN" altLang="en-US" sz="2000" dirty="0">
                <a:latin typeface="微软雅黑" panose="020B0503020204020204" pitchFamily="34" charset="-122"/>
                <a:ea typeface="微软雅黑" panose="020B0503020204020204" pitchFamily="34" charset="-122"/>
              </a:rPr>
              <a:t>和哈萨克语</a:t>
            </a:r>
            <a:r>
              <a:rPr lang="en-US" altLang="zh-CN" sz="2000" dirty="0">
                <a:latin typeface="微软雅黑" panose="020B0503020204020204" pitchFamily="34" charset="-122"/>
                <a:ea typeface="微软雅黑" panose="020B0503020204020204" pitchFamily="34" charset="-122"/>
              </a:rPr>
              <a:t>(Kk)</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东亚语群包含汉语</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Zh</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、日语</a:t>
            </a:r>
            <a:r>
              <a:rPr lang="en-US" altLang="zh-CN" sz="2000" dirty="0">
                <a:latin typeface="微软雅黑" panose="020B0503020204020204" pitchFamily="34" charset="-122"/>
                <a:ea typeface="微软雅黑" panose="020B0503020204020204" pitchFamily="34" charset="-122"/>
              </a:rPr>
              <a:t>(Ja)</a:t>
            </a:r>
            <a:r>
              <a:rPr lang="zh-CN" altLang="en-US" sz="2000" dirty="0">
                <a:latin typeface="微软雅黑" panose="020B0503020204020204" pitchFamily="34" charset="-122"/>
                <a:ea typeface="微软雅黑" panose="020B0503020204020204" pitchFamily="34" charset="-122"/>
              </a:rPr>
              <a:t>和朝鲜语</a:t>
            </a:r>
            <a:r>
              <a:rPr lang="en-US" altLang="zh-CN" sz="2000" dirty="0">
                <a:latin typeface="微软雅黑" panose="020B0503020204020204" pitchFamily="34" charset="-122"/>
                <a:ea typeface="微软雅黑" panose="020B0503020204020204" pitchFamily="34" charset="-122"/>
              </a:rPr>
              <a:t>(Ko)</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高棉语群包含缅甸语</a:t>
            </a:r>
            <a:r>
              <a:rPr lang="en-US" altLang="zh-CN" sz="2000" dirty="0">
                <a:latin typeface="微软雅黑" panose="020B0503020204020204" pitchFamily="34" charset="-122"/>
                <a:ea typeface="微软雅黑" panose="020B0503020204020204" pitchFamily="34" charset="-122"/>
              </a:rPr>
              <a:t>(My)</a:t>
            </a:r>
            <a:r>
              <a:rPr lang="zh-CN" altLang="en-US" sz="2000" dirty="0">
                <a:latin typeface="微软雅黑" panose="020B0503020204020204" pitchFamily="34" charset="-122"/>
                <a:ea typeface="微软雅黑" panose="020B0503020204020204" pitchFamily="34" charset="-122"/>
              </a:rPr>
              <a:t>和高棉语</a:t>
            </a:r>
            <a:r>
              <a:rPr lang="en-US" altLang="zh-CN" sz="2000" dirty="0">
                <a:latin typeface="微软雅黑" panose="020B0503020204020204" pitchFamily="34" charset="-122"/>
                <a:ea typeface="微软雅黑" panose="020B0503020204020204" pitchFamily="34" charset="-122"/>
              </a:rPr>
              <a:t>(Km)</a:t>
            </a:r>
            <a:r>
              <a:rPr lang="zh-CN" altLang="en-US" sz="2000" dirty="0">
                <a:latin typeface="微软雅黑" panose="020B0503020204020204" pitchFamily="34" charset="-122"/>
                <a:ea typeface="微软雅黑" panose="020B0503020204020204" pitchFamily="34" charset="-122"/>
              </a:rPr>
              <a:t>。</a:t>
            </a:r>
          </a:p>
        </p:txBody>
      </p:sp>
      <p:sp>
        <p:nvSpPr>
          <p:cNvPr id="3" name="文本框 2">
            <a:extLst>
              <a:ext uri="{FF2B5EF4-FFF2-40B4-BE49-F238E27FC236}">
                <a16:creationId xmlns:a16="http://schemas.microsoft.com/office/drawing/2014/main" id="{6EBEBC39-DD4A-70D8-F5F3-4929B7061551}"/>
              </a:ext>
            </a:extLst>
          </p:cNvPr>
          <p:cNvSpPr txBox="1"/>
          <p:nvPr/>
        </p:nvSpPr>
        <p:spPr>
          <a:xfrm>
            <a:off x="527397" y="447093"/>
            <a:ext cx="5568603"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Experiment Settings</a:t>
            </a:r>
          </a:p>
        </p:txBody>
      </p:sp>
    </p:spTree>
    <p:extLst>
      <p:ext uri="{BB962C8B-B14F-4D97-AF65-F5344CB8AC3E}">
        <p14:creationId xmlns:p14="http://schemas.microsoft.com/office/powerpoint/2010/main" val="3943856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DE6BEBC-5329-FE48-3583-EF8C826A6A92}"/>
              </a:ext>
            </a:extLst>
          </p:cNvPr>
          <p:cNvSpPr txBox="1"/>
          <p:nvPr/>
        </p:nvSpPr>
        <p:spPr>
          <a:xfrm>
            <a:off x="967324" y="1630836"/>
            <a:ext cx="10016110" cy="3785652"/>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作者使用</a:t>
            </a:r>
            <a:r>
              <a:rPr lang="en-US" altLang="zh-CN" sz="2000" dirty="0" err="1">
                <a:latin typeface="微软雅黑" panose="020B0503020204020204" pitchFamily="34" charset="-122"/>
                <a:ea typeface="微软雅黑" panose="020B0503020204020204" pitchFamily="34" charset="-122"/>
              </a:rPr>
              <a:t>SixT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XLM-R ft-all</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mBART</a:t>
            </a:r>
            <a:r>
              <a:rPr lang="en-US" altLang="zh-CN" sz="2000" dirty="0">
                <a:latin typeface="微软雅黑" panose="020B0503020204020204" pitchFamily="34" charset="-122"/>
                <a:ea typeface="微软雅黑" panose="020B0503020204020204" pitchFamily="34" charset="-122"/>
              </a:rPr>
              <a:t>-ft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CRISS</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m2m-100</a:t>
            </a:r>
            <a:r>
              <a:rPr lang="zh-CN" altLang="en-US" sz="2000" dirty="0">
                <a:latin typeface="微软雅黑" panose="020B0503020204020204" pitchFamily="34" charset="-122"/>
                <a:ea typeface="微软雅黑" panose="020B0503020204020204" pitchFamily="34" charset="-122"/>
              </a:rPr>
              <a:t>与</a:t>
            </a:r>
            <a:r>
              <a:rPr lang="en-US" altLang="zh-CN" sz="2000" dirty="0" err="1">
                <a:latin typeface="微软雅黑" panose="020B0503020204020204" pitchFamily="34" charset="-122"/>
                <a:ea typeface="微软雅黑" panose="020B0503020204020204" pitchFamily="34" charset="-122"/>
              </a:rPr>
              <a:t>SixT</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做对比。</a:t>
            </a: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CRISS</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sota</a:t>
            </a:r>
            <a:r>
              <a:rPr lang="zh-CN" altLang="en-US" sz="2000" dirty="0">
                <a:latin typeface="微软雅黑" panose="020B0503020204020204" pitchFamily="34" charset="-122"/>
                <a:ea typeface="微软雅黑" panose="020B0503020204020204" pitchFamily="34" charset="-122"/>
              </a:rPr>
              <a:t>无监督多对多</a:t>
            </a:r>
            <a:r>
              <a:rPr lang="en-US" altLang="zh-CN" sz="2000" dirty="0">
                <a:latin typeface="微软雅黑" panose="020B0503020204020204" pitchFamily="34" charset="-122"/>
                <a:ea typeface="微软雅黑" panose="020B0503020204020204" pitchFamily="34" charset="-122"/>
              </a:rPr>
              <a:t>NMT</a:t>
            </a:r>
            <a:r>
              <a:rPr lang="zh-CN" altLang="en-US" sz="2000" dirty="0">
                <a:latin typeface="微软雅黑" panose="020B0503020204020204" pitchFamily="34" charset="-122"/>
                <a:ea typeface="微软雅黑" panose="020B0503020204020204" pitchFamily="34" charset="-122"/>
              </a:rPr>
              <a:t>模型，使用</a:t>
            </a:r>
            <a:r>
              <a:rPr lang="en-US" altLang="zh-CN" sz="2000" dirty="0" err="1">
                <a:latin typeface="微软雅黑" panose="020B0503020204020204" pitchFamily="34" charset="-122"/>
                <a:ea typeface="微软雅黑" panose="020B0503020204020204" pitchFamily="34" charset="-122"/>
              </a:rPr>
              <a:t>mBART</a:t>
            </a:r>
            <a:r>
              <a:rPr lang="zh-CN" altLang="en-US" sz="2000" dirty="0">
                <a:latin typeface="微软雅黑" panose="020B0503020204020204" pitchFamily="34" charset="-122"/>
                <a:ea typeface="微软雅黑" panose="020B0503020204020204" pitchFamily="34" charset="-122"/>
              </a:rPr>
              <a:t>初始化并在</a:t>
            </a:r>
            <a:r>
              <a:rPr lang="en-US" altLang="zh-CN" sz="2000" dirty="0" err="1">
                <a:latin typeface="微软雅黑" panose="020B0503020204020204" pitchFamily="34" charset="-122"/>
                <a:ea typeface="微软雅黑" panose="020B0503020204020204" pitchFamily="34" charset="-122"/>
              </a:rPr>
              <a:t>CCMatrix</a:t>
            </a:r>
            <a:r>
              <a:rPr lang="zh-CN" altLang="en-US" sz="2000" dirty="0">
                <a:latin typeface="微软雅黑" panose="020B0503020204020204" pitchFamily="34" charset="-122"/>
                <a:ea typeface="微软雅黑" panose="020B0503020204020204" pitchFamily="34" charset="-122"/>
              </a:rPr>
              <a:t>上的</a:t>
            </a:r>
            <a:r>
              <a:rPr lang="en-US" altLang="zh-CN" sz="2000" dirty="0">
                <a:latin typeface="微软雅黑" panose="020B0503020204020204" pitchFamily="34" charset="-122"/>
                <a:ea typeface="微软雅黑" panose="020B0503020204020204" pitchFamily="34" charset="-122"/>
              </a:rPr>
              <a:t>180</a:t>
            </a:r>
            <a:r>
              <a:rPr lang="zh-CN" altLang="en-US" sz="2000" dirty="0">
                <a:latin typeface="微软雅黑" panose="020B0503020204020204" pitchFamily="34" charset="-122"/>
                <a:ea typeface="微软雅黑" panose="020B0503020204020204" pitchFamily="34" charset="-122"/>
              </a:rPr>
              <a:t>种翻译方向上微调，仅支持</a:t>
            </a:r>
            <a:r>
              <a:rPr lang="en-US" altLang="zh-CN" sz="2000" dirty="0">
                <a:latin typeface="微软雅黑" panose="020B0503020204020204" pitchFamily="34" charset="-122"/>
                <a:ea typeface="微软雅黑" panose="020B0503020204020204" pitchFamily="34" charset="-122"/>
              </a:rPr>
              <a:t>25</a:t>
            </a:r>
            <a:r>
              <a:rPr lang="zh-CN" altLang="en-US" sz="2000" dirty="0">
                <a:latin typeface="微软雅黑" panose="020B0503020204020204" pitchFamily="34" charset="-122"/>
                <a:ea typeface="微软雅黑" panose="020B0503020204020204" pitchFamily="34" charset="-122"/>
              </a:rPr>
              <a:t>种输入语言。</a:t>
            </a: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m2m-100</a:t>
            </a:r>
            <a:r>
              <a:rPr lang="zh-CN" altLang="en-US" sz="2000" dirty="0">
                <a:latin typeface="微软雅黑" panose="020B0503020204020204" pitchFamily="34" charset="-122"/>
                <a:ea typeface="微软雅黑" panose="020B0503020204020204" pitchFamily="34" charset="-122"/>
              </a:rPr>
              <a:t>：一个强大的监督多对多</a:t>
            </a:r>
            <a:r>
              <a:rPr lang="en-US" altLang="zh-CN" sz="2000" dirty="0">
                <a:latin typeface="微软雅黑" panose="020B0503020204020204" pitchFamily="34" charset="-122"/>
                <a:ea typeface="微软雅黑" panose="020B0503020204020204" pitchFamily="34" charset="-122"/>
              </a:rPr>
              <a:t>NMT</a:t>
            </a:r>
            <a:r>
              <a:rPr lang="zh-CN" altLang="en-US" sz="2000" dirty="0">
                <a:latin typeface="微软雅黑" panose="020B0503020204020204" pitchFamily="34" charset="-122"/>
                <a:ea typeface="微软雅黑" panose="020B0503020204020204" pitchFamily="34" charset="-122"/>
              </a:rPr>
              <a:t>模型，是一个在</a:t>
            </a:r>
            <a:r>
              <a:rPr lang="en-US" altLang="zh-CN" sz="2000" dirty="0">
                <a:latin typeface="微软雅黑" panose="020B0503020204020204" pitchFamily="34" charset="-122"/>
                <a:ea typeface="微软雅黑" panose="020B0503020204020204" pitchFamily="34" charset="-122"/>
              </a:rPr>
              <a:t>2200</a:t>
            </a:r>
            <a:r>
              <a:rPr lang="zh-CN" altLang="en-US" sz="2000" dirty="0">
                <a:latin typeface="微软雅黑" panose="020B0503020204020204" pitchFamily="34" charset="-122"/>
                <a:ea typeface="微软雅黑" panose="020B0503020204020204" pitchFamily="34" charset="-122"/>
              </a:rPr>
              <a:t>个翻译方向上训练的大型</a:t>
            </a:r>
            <a:r>
              <a:rPr lang="en-US" altLang="zh-CN" sz="2000" dirty="0">
                <a:latin typeface="微软雅黑" panose="020B0503020204020204" pitchFamily="34" charset="-122"/>
                <a:ea typeface="微软雅黑" panose="020B0503020204020204" pitchFamily="34" charset="-122"/>
              </a:rPr>
              <a:t>Transformer</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000" dirty="0" err="1">
                <a:latin typeface="微软雅黑" panose="020B0503020204020204" pitchFamily="34" charset="-122"/>
                <a:ea typeface="微软雅黑" panose="020B0503020204020204" pitchFamily="34" charset="-122"/>
              </a:rPr>
              <a:t>SixT</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SixT</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的原型，使用</a:t>
            </a:r>
            <a:r>
              <a:rPr lang="en-US" altLang="zh-CN" sz="2000" dirty="0">
                <a:latin typeface="微软雅黑" panose="020B0503020204020204" pitchFamily="34" charset="-122"/>
                <a:ea typeface="微软雅黑" panose="020B0503020204020204" pitchFamily="34" charset="-122"/>
              </a:rPr>
              <a:t>XLM-R</a:t>
            </a:r>
            <a:r>
              <a:rPr lang="zh-CN" altLang="en-US" sz="2000" dirty="0">
                <a:latin typeface="微软雅黑" panose="020B0503020204020204" pitchFamily="34" charset="-122"/>
                <a:ea typeface="微软雅黑" panose="020B0503020204020204" pitchFamily="34" charset="-122"/>
              </a:rPr>
              <a:t>初始化并使用和</a:t>
            </a:r>
            <a:r>
              <a:rPr lang="en-US" altLang="zh-CN" sz="2000" dirty="0" err="1">
                <a:latin typeface="微软雅黑" panose="020B0503020204020204" pitchFamily="34" charset="-122"/>
                <a:ea typeface="微软雅黑" panose="020B0503020204020204" pitchFamily="34" charset="-122"/>
              </a:rPr>
              <a:t>SixT</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相同的方式微调，但只在</a:t>
            </a:r>
            <a:r>
              <a:rPr lang="en-US" altLang="zh-CN" sz="2000" dirty="0">
                <a:latin typeface="微软雅黑" panose="020B0503020204020204" pitchFamily="34" charset="-122"/>
                <a:ea typeface="微软雅黑" panose="020B0503020204020204" pitchFamily="34" charset="-122"/>
              </a:rPr>
              <a:t>De-En</a:t>
            </a:r>
            <a:r>
              <a:rPr lang="zh-CN" altLang="en-US" sz="2000" dirty="0">
                <a:latin typeface="微软雅黑" panose="020B0503020204020204" pitchFamily="34" charset="-122"/>
                <a:ea typeface="微软雅黑" panose="020B0503020204020204" pitchFamily="34" charset="-122"/>
              </a:rPr>
              <a:t>数据集上微调。</a:t>
            </a: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000" dirty="0" err="1">
                <a:latin typeface="微软雅黑" panose="020B0503020204020204" pitchFamily="34" charset="-122"/>
                <a:ea typeface="微软雅黑" panose="020B0503020204020204" pitchFamily="34" charset="-122"/>
              </a:rPr>
              <a:t>mBART</a:t>
            </a:r>
            <a:r>
              <a:rPr lang="en-US" altLang="zh-CN" sz="2000" dirty="0">
                <a:latin typeface="微软雅黑" panose="020B0503020204020204" pitchFamily="34" charset="-122"/>
                <a:ea typeface="微软雅黑" panose="020B0503020204020204" pitchFamily="34" charset="-122"/>
              </a:rPr>
              <a:t>-ft</a:t>
            </a:r>
            <a:r>
              <a:rPr lang="zh-CN" altLang="en-US" sz="2000" dirty="0">
                <a:latin typeface="微软雅黑" panose="020B0503020204020204" pitchFamily="34" charset="-122"/>
                <a:ea typeface="微软雅黑" panose="020B0503020204020204" pitchFamily="34" charset="-122"/>
              </a:rPr>
              <a:t>：一个强大的预训练多语言</a:t>
            </a:r>
            <a:r>
              <a:rPr lang="en-US" altLang="zh-CN" sz="2000" dirty="0">
                <a:latin typeface="微软雅黑" panose="020B0503020204020204" pitchFamily="34" charset="-122"/>
                <a:ea typeface="微软雅黑" panose="020B0503020204020204" pitchFamily="34" charset="-122"/>
              </a:rPr>
              <a:t>seq2seq</a:t>
            </a:r>
            <a:r>
              <a:rPr lang="zh-CN" altLang="en-US" sz="2000" dirty="0">
                <a:latin typeface="微软雅黑" panose="020B0503020204020204" pitchFamily="34" charset="-122"/>
                <a:ea typeface="微软雅黑" panose="020B0503020204020204" pitchFamily="34" charset="-122"/>
              </a:rPr>
              <a:t>模型。作者使用该模型直接在</a:t>
            </a:r>
            <a:r>
              <a:rPr lang="en-US" altLang="zh-CN" sz="2000" dirty="0">
                <a:latin typeface="微软雅黑" panose="020B0503020204020204" pitchFamily="34" charset="-122"/>
                <a:ea typeface="微软雅黑" panose="020B0503020204020204" pitchFamily="34" charset="-122"/>
              </a:rPr>
              <a:t>AUX6</a:t>
            </a:r>
            <a:r>
              <a:rPr lang="zh-CN" altLang="en-US" sz="2000" dirty="0">
                <a:latin typeface="微软雅黑" panose="020B0503020204020204" pitchFamily="34" charset="-122"/>
                <a:ea typeface="微软雅黑" panose="020B0503020204020204" pitchFamily="34" charset="-122"/>
              </a:rPr>
              <a:t>上微调所有参数，之后与</a:t>
            </a:r>
            <a:r>
              <a:rPr lang="en-US" altLang="zh-CN" sz="2000" dirty="0" err="1">
                <a:latin typeface="微软雅黑" panose="020B0503020204020204" pitchFamily="34" charset="-122"/>
                <a:ea typeface="微软雅黑" panose="020B0503020204020204" pitchFamily="34" charset="-122"/>
              </a:rPr>
              <a:t>SixT</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对比。</a:t>
            </a: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XLM-R ft-all</a:t>
            </a:r>
            <a:r>
              <a:rPr lang="zh-CN" altLang="en-US" sz="2000" dirty="0">
                <a:latin typeface="微软雅黑" panose="020B0503020204020204" pitchFamily="34" charset="-122"/>
                <a:ea typeface="微软雅黑" panose="020B0503020204020204" pitchFamily="34" charset="-122"/>
              </a:rPr>
              <a:t>：该模型与</a:t>
            </a:r>
            <a:r>
              <a:rPr lang="en-US" altLang="zh-CN" sz="2000" dirty="0" err="1">
                <a:latin typeface="微软雅黑" panose="020B0503020204020204" pitchFamily="34" charset="-122"/>
                <a:ea typeface="微软雅黑" panose="020B0503020204020204" pitchFamily="34" charset="-122"/>
              </a:rPr>
              <a:t>SixT</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相同，但使用了不同的微调策略，即直接优化所有模型参数。</a:t>
            </a:r>
          </a:p>
        </p:txBody>
      </p:sp>
      <p:sp>
        <p:nvSpPr>
          <p:cNvPr id="4" name="文本框 3">
            <a:extLst>
              <a:ext uri="{FF2B5EF4-FFF2-40B4-BE49-F238E27FC236}">
                <a16:creationId xmlns:a16="http://schemas.microsoft.com/office/drawing/2014/main" id="{1B8F849F-A288-2E1A-4886-EB5E44A30AF1}"/>
              </a:ext>
            </a:extLst>
          </p:cNvPr>
          <p:cNvSpPr txBox="1"/>
          <p:nvPr/>
        </p:nvSpPr>
        <p:spPr>
          <a:xfrm>
            <a:off x="527397" y="447093"/>
            <a:ext cx="5568603"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Experiment Settings</a:t>
            </a:r>
          </a:p>
        </p:txBody>
      </p:sp>
    </p:spTree>
    <p:extLst>
      <p:ext uri="{BB962C8B-B14F-4D97-AF65-F5344CB8AC3E}">
        <p14:creationId xmlns:p14="http://schemas.microsoft.com/office/powerpoint/2010/main" val="1709693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822B607-1B4B-46B5-1352-880B2DB6B7AD}"/>
              </a:ext>
            </a:extLst>
          </p:cNvPr>
          <p:cNvPicPr>
            <a:picLocks noChangeAspect="1"/>
          </p:cNvPicPr>
          <p:nvPr/>
        </p:nvPicPr>
        <p:blipFill>
          <a:blip r:embed="rId3"/>
          <a:stretch>
            <a:fillRect/>
          </a:stretch>
        </p:blipFill>
        <p:spPr>
          <a:xfrm>
            <a:off x="1453283" y="37568"/>
            <a:ext cx="9583313" cy="6782864"/>
          </a:xfrm>
          <a:prstGeom prst="rect">
            <a:avLst/>
          </a:prstGeom>
        </p:spPr>
      </p:pic>
    </p:spTree>
    <p:extLst>
      <p:ext uri="{BB962C8B-B14F-4D97-AF65-F5344CB8AC3E}">
        <p14:creationId xmlns:p14="http://schemas.microsoft.com/office/powerpoint/2010/main" val="876644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BD7DF8A-B0FA-E9DC-305B-C8E3B583D75E}"/>
              </a:ext>
            </a:extLst>
          </p:cNvPr>
          <p:cNvSpPr txBox="1"/>
          <p:nvPr/>
        </p:nvSpPr>
        <p:spPr>
          <a:xfrm>
            <a:off x="1443072" y="1651760"/>
            <a:ext cx="9624831" cy="2308324"/>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前面使用的</a:t>
            </a:r>
            <a:r>
              <a:rPr lang="en-US" altLang="zh-CN" sz="2400" dirty="0" err="1">
                <a:latin typeface="微软雅黑" panose="020B0503020204020204" pitchFamily="34" charset="-122"/>
                <a:ea typeface="微软雅黑" panose="020B0503020204020204" pitchFamily="34" charset="-122"/>
              </a:rPr>
              <a:t>SixT</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是</a:t>
            </a:r>
            <a:r>
              <a:rPr lang="en-US" altLang="zh-CN" sz="2400" dirty="0">
                <a:latin typeface="微软雅黑" panose="020B0503020204020204" pitchFamily="34" charset="-122"/>
                <a:ea typeface="微软雅黑" panose="020B0503020204020204" pitchFamily="34" charset="-122"/>
              </a:rPr>
              <a:t>Many-to-En</a:t>
            </a:r>
            <a:r>
              <a:rPr lang="zh-CN" altLang="en-US" sz="2400" dirty="0">
                <a:latin typeface="微软雅黑" panose="020B0503020204020204" pitchFamily="34" charset="-122"/>
                <a:ea typeface="微软雅黑" panose="020B0503020204020204" pitchFamily="34" charset="-122"/>
              </a:rPr>
              <a:t>的模型，</a:t>
            </a:r>
            <a:r>
              <a:rPr lang="en-US" altLang="zh-CN" sz="2400" dirty="0" err="1">
                <a:latin typeface="微软雅黑" panose="020B0503020204020204" pitchFamily="34" charset="-122"/>
                <a:ea typeface="微软雅黑" panose="020B0503020204020204" pitchFamily="34" charset="-122"/>
              </a:rPr>
              <a:t>SixT</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同样也可以进行多语言的翻译。为了实现目标语言的切换，作者在</a:t>
            </a:r>
            <a:r>
              <a:rPr lang="en-US" altLang="zh-CN" sz="2400" dirty="0">
                <a:latin typeface="微软雅黑" panose="020B0503020204020204" pitchFamily="34" charset="-122"/>
                <a:ea typeface="微软雅黑" panose="020B0503020204020204" pitchFamily="34" charset="-122"/>
              </a:rPr>
              <a:t>encoder</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decoder</a:t>
            </a:r>
            <a:r>
              <a:rPr lang="zh-CN" altLang="en-US" sz="2400" dirty="0">
                <a:latin typeface="微软雅黑" panose="020B0503020204020204" pitchFamily="34" charset="-122"/>
                <a:ea typeface="微软雅黑" panose="020B0503020204020204" pitchFamily="34" charset="-122"/>
              </a:rPr>
              <a:t>之间设置了目标语言相关的线性层</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本质是</a:t>
            </a:r>
            <a:r>
              <a:rPr lang="en-US" altLang="zh-CN" sz="2400" dirty="0" err="1">
                <a:latin typeface="微软雅黑" panose="020B0503020204020204" pitchFamily="34" charset="-122"/>
                <a:ea typeface="微软雅黑" panose="020B0503020204020204" pitchFamily="34" charset="-122"/>
              </a:rPr>
              <a:t>fairseq</a:t>
            </a:r>
            <a:r>
              <a:rPr lang="zh-CN" altLang="en-US" sz="2400" dirty="0">
                <a:latin typeface="微软雅黑" panose="020B0503020204020204" pitchFamily="34" charset="-122"/>
                <a:ea typeface="微软雅黑" panose="020B0503020204020204" pitchFamily="34" charset="-122"/>
              </a:rPr>
              <a:t>框架的多语言翻译的一个功能模块</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。这些线性层的参数随机初始化，并在</a:t>
            </a:r>
            <a:r>
              <a:rPr lang="en-US" altLang="zh-CN" sz="2400" dirty="0">
                <a:latin typeface="微软雅黑" panose="020B0503020204020204" pitchFamily="34" charset="-122"/>
                <a:ea typeface="微软雅黑" panose="020B0503020204020204" pitchFamily="34" charset="-122"/>
              </a:rPr>
              <a:t>AUX6</a:t>
            </a:r>
            <a:r>
              <a:rPr lang="zh-CN" altLang="en-US" sz="2400" dirty="0">
                <a:latin typeface="微软雅黑" panose="020B0503020204020204" pitchFamily="34" charset="-122"/>
                <a:ea typeface="微软雅黑" panose="020B0503020204020204" pitchFamily="34" charset="-122"/>
              </a:rPr>
              <a:t>上进行训练，比之前的</a:t>
            </a:r>
            <a:r>
              <a:rPr lang="en-US" altLang="zh-CN" sz="2400" dirty="0">
                <a:latin typeface="微软雅黑" panose="020B0503020204020204" pitchFamily="34" charset="-122"/>
                <a:ea typeface="微软雅黑" panose="020B0503020204020204" pitchFamily="34" charset="-122"/>
              </a:rPr>
              <a:t>Many-to-En</a:t>
            </a:r>
            <a:r>
              <a:rPr lang="zh-CN" altLang="en-US" sz="2400" dirty="0">
                <a:latin typeface="微软雅黑" panose="020B0503020204020204" pitchFamily="34" charset="-122"/>
                <a:ea typeface="微软雅黑" panose="020B0503020204020204" pitchFamily="34" charset="-122"/>
              </a:rPr>
              <a:t>多了</a:t>
            </a:r>
            <a:r>
              <a:rPr lang="en-US" altLang="zh-CN" sz="2400" dirty="0">
                <a:latin typeface="微软雅黑" panose="020B0503020204020204" pitchFamily="34" charset="-122"/>
                <a:ea typeface="微软雅黑" panose="020B0503020204020204" pitchFamily="34" charset="-122"/>
              </a:rPr>
              <a:t>En-&gt;{De, Es, Fi, Hi, Ru, </a:t>
            </a:r>
            <a:r>
              <a:rPr lang="en-US" altLang="zh-CN" sz="2400" dirty="0" err="1">
                <a:latin typeface="微软雅黑" panose="020B0503020204020204" pitchFamily="34" charset="-122"/>
                <a:ea typeface="微软雅黑" panose="020B0503020204020204" pitchFamily="34" charset="-122"/>
              </a:rPr>
              <a:t>Zh</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等翻译方向。</a:t>
            </a:r>
          </a:p>
        </p:txBody>
      </p:sp>
      <p:sp>
        <p:nvSpPr>
          <p:cNvPr id="5" name="文本框 4">
            <a:extLst>
              <a:ext uri="{FF2B5EF4-FFF2-40B4-BE49-F238E27FC236}">
                <a16:creationId xmlns:a16="http://schemas.microsoft.com/office/drawing/2014/main" id="{E285FE66-C063-F830-D074-DC9B4066ED4F}"/>
              </a:ext>
            </a:extLst>
          </p:cNvPr>
          <p:cNvSpPr txBox="1"/>
          <p:nvPr/>
        </p:nvSpPr>
        <p:spPr>
          <a:xfrm>
            <a:off x="686885" y="490083"/>
            <a:ext cx="5568603"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Many-to-Many </a:t>
            </a:r>
            <a:r>
              <a:rPr lang="en-US" altLang="zh-CN" sz="2400" b="1" dirty="0" err="1">
                <a:latin typeface="微软雅黑" panose="020B0503020204020204" pitchFamily="34" charset="-122"/>
                <a:ea typeface="微软雅黑" panose="020B0503020204020204" pitchFamily="34" charset="-122"/>
              </a:rPr>
              <a:t>SixT</a:t>
            </a:r>
            <a:r>
              <a:rPr lang="en-US" altLang="zh-CN" sz="2400" b="1" dirty="0">
                <a:latin typeface="微软雅黑" panose="020B0503020204020204" pitchFamily="34" charset="-122"/>
                <a:ea typeface="微软雅黑" panose="020B0503020204020204" pitchFamily="34" charset="-122"/>
              </a:rPr>
              <a:t>+</a:t>
            </a:r>
          </a:p>
        </p:txBody>
      </p:sp>
      <p:pic>
        <p:nvPicPr>
          <p:cNvPr id="7" name="图片 6">
            <a:extLst>
              <a:ext uri="{FF2B5EF4-FFF2-40B4-BE49-F238E27FC236}">
                <a16:creationId xmlns:a16="http://schemas.microsoft.com/office/drawing/2014/main" id="{5494FEA1-1B40-E395-CDFF-D0121787F29A}"/>
              </a:ext>
            </a:extLst>
          </p:cNvPr>
          <p:cNvPicPr>
            <a:picLocks noChangeAspect="1"/>
          </p:cNvPicPr>
          <p:nvPr/>
        </p:nvPicPr>
        <p:blipFill>
          <a:blip r:embed="rId3"/>
          <a:stretch>
            <a:fillRect/>
          </a:stretch>
        </p:blipFill>
        <p:spPr>
          <a:xfrm>
            <a:off x="104553" y="4024947"/>
            <a:ext cx="11982893" cy="2362585"/>
          </a:xfrm>
          <a:prstGeom prst="rect">
            <a:avLst/>
          </a:prstGeom>
        </p:spPr>
      </p:pic>
    </p:spTree>
    <p:extLst>
      <p:ext uri="{BB962C8B-B14F-4D97-AF65-F5344CB8AC3E}">
        <p14:creationId xmlns:p14="http://schemas.microsoft.com/office/powerpoint/2010/main" val="1270166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285FE66-C063-F830-D074-DC9B4066ED4F}"/>
              </a:ext>
            </a:extLst>
          </p:cNvPr>
          <p:cNvSpPr txBox="1"/>
          <p:nvPr/>
        </p:nvSpPr>
        <p:spPr>
          <a:xfrm>
            <a:off x="686885" y="490083"/>
            <a:ext cx="8212566"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Effect of the </a:t>
            </a:r>
            <a:r>
              <a:rPr lang="en-US" altLang="zh-CN" sz="2400" b="1" dirty="0" err="1">
                <a:latin typeface="微软雅黑" panose="020B0503020204020204" pitchFamily="34" charset="-122"/>
                <a:ea typeface="微软雅黑" panose="020B0503020204020204" pitchFamily="34" charset="-122"/>
              </a:rPr>
              <a:t>Multilinguality</a:t>
            </a:r>
            <a:r>
              <a:rPr lang="en-US" altLang="zh-CN" sz="2400" b="1" dirty="0">
                <a:latin typeface="微软雅黑" panose="020B0503020204020204" pitchFamily="34" charset="-122"/>
                <a:ea typeface="微软雅黑" panose="020B0503020204020204" pitchFamily="34" charset="-122"/>
              </a:rPr>
              <a:t> of Auxiliary Languages</a:t>
            </a:r>
          </a:p>
        </p:txBody>
      </p:sp>
      <p:pic>
        <p:nvPicPr>
          <p:cNvPr id="3" name="图片 2">
            <a:extLst>
              <a:ext uri="{FF2B5EF4-FFF2-40B4-BE49-F238E27FC236}">
                <a16:creationId xmlns:a16="http://schemas.microsoft.com/office/drawing/2014/main" id="{E719881C-643A-6FCE-F25C-943317AFFB14}"/>
              </a:ext>
            </a:extLst>
          </p:cNvPr>
          <p:cNvPicPr>
            <a:picLocks noChangeAspect="1"/>
          </p:cNvPicPr>
          <p:nvPr/>
        </p:nvPicPr>
        <p:blipFill>
          <a:blip r:embed="rId3"/>
          <a:stretch>
            <a:fillRect/>
          </a:stretch>
        </p:blipFill>
        <p:spPr>
          <a:xfrm>
            <a:off x="2321394" y="1909762"/>
            <a:ext cx="7817231" cy="3640433"/>
          </a:xfrm>
          <a:prstGeom prst="rect">
            <a:avLst/>
          </a:prstGeom>
        </p:spPr>
      </p:pic>
    </p:spTree>
    <p:extLst>
      <p:ext uri="{BB962C8B-B14F-4D97-AF65-F5344CB8AC3E}">
        <p14:creationId xmlns:p14="http://schemas.microsoft.com/office/powerpoint/2010/main" val="4034037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285FE66-C063-F830-D074-DC9B4066ED4F}"/>
              </a:ext>
            </a:extLst>
          </p:cNvPr>
          <p:cNvSpPr txBox="1"/>
          <p:nvPr/>
        </p:nvSpPr>
        <p:spPr>
          <a:xfrm>
            <a:off x="686885" y="490083"/>
            <a:ext cx="8212566"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Effect of Positional Disentangled Encoder</a:t>
            </a:r>
          </a:p>
        </p:txBody>
      </p:sp>
      <p:pic>
        <p:nvPicPr>
          <p:cNvPr id="4" name="图片 3">
            <a:extLst>
              <a:ext uri="{FF2B5EF4-FFF2-40B4-BE49-F238E27FC236}">
                <a16:creationId xmlns:a16="http://schemas.microsoft.com/office/drawing/2014/main" id="{5C1D9FA3-0982-57E5-CE13-6A1C37070904}"/>
              </a:ext>
            </a:extLst>
          </p:cNvPr>
          <p:cNvPicPr>
            <a:picLocks noChangeAspect="1"/>
          </p:cNvPicPr>
          <p:nvPr/>
        </p:nvPicPr>
        <p:blipFill>
          <a:blip r:embed="rId3"/>
          <a:stretch>
            <a:fillRect/>
          </a:stretch>
        </p:blipFill>
        <p:spPr>
          <a:xfrm>
            <a:off x="2857721" y="1731114"/>
            <a:ext cx="7309789" cy="3936040"/>
          </a:xfrm>
          <a:prstGeom prst="rect">
            <a:avLst/>
          </a:prstGeom>
        </p:spPr>
      </p:pic>
    </p:spTree>
    <p:extLst>
      <p:ext uri="{BB962C8B-B14F-4D97-AF65-F5344CB8AC3E}">
        <p14:creationId xmlns:p14="http://schemas.microsoft.com/office/powerpoint/2010/main" val="3480135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64FD8F-64C1-6846-87D2-82BB66F6B2AD}"/>
              </a:ext>
            </a:extLst>
          </p:cNvPr>
          <p:cNvSpPr>
            <a:spLocks noGrp="1"/>
          </p:cNvSpPr>
          <p:nvPr>
            <p:ph type="title"/>
          </p:nvPr>
        </p:nvSpPr>
        <p:spPr>
          <a:xfrm>
            <a:off x="5009695" y="2118924"/>
            <a:ext cx="2172607" cy="1066574"/>
          </a:xfrm>
        </p:spPr>
        <p:txBody>
          <a:bodyPr>
            <a:normAutofit fontScale="90000"/>
          </a:bodyPr>
          <a:lstStyle/>
          <a:p>
            <a:pPr algn="ctr"/>
            <a:r>
              <a:rPr kumimoji="1" lang="en-US" altLang="zh-CN" sz="9600" b="1" i="1" dirty="0">
                <a:solidFill>
                  <a:schemeClr val="bg1">
                    <a:lumMod val="85000"/>
                  </a:schemeClr>
                </a:solidFill>
                <a:latin typeface="Arial" panose="020B0604020202020204" pitchFamily="34" charset="0"/>
                <a:cs typeface="Arial" panose="020B0604020202020204" pitchFamily="34" charset="0"/>
              </a:rPr>
              <a:t>4.</a:t>
            </a:r>
            <a:endParaRPr kumimoji="1" lang="zh-CN" altLang="en-US" dirty="0">
              <a:solidFill>
                <a:schemeClr val="bg1">
                  <a:lumMod val="85000"/>
                </a:schemeClr>
              </a:solidFill>
            </a:endParaRPr>
          </a:p>
        </p:txBody>
      </p:sp>
      <p:sp>
        <p:nvSpPr>
          <p:cNvPr id="4" name="内容占位符 2">
            <a:extLst>
              <a:ext uri="{FF2B5EF4-FFF2-40B4-BE49-F238E27FC236}">
                <a16:creationId xmlns:a16="http://schemas.microsoft.com/office/drawing/2014/main" id="{1469A92A-6A7F-A742-9CDF-D712970091EB}"/>
              </a:ext>
            </a:extLst>
          </p:cNvPr>
          <p:cNvSpPr txBox="1">
            <a:spLocks/>
          </p:cNvSpPr>
          <p:nvPr/>
        </p:nvSpPr>
        <p:spPr>
          <a:xfrm>
            <a:off x="2797316" y="3275336"/>
            <a:ext cx="6597363" cy="4354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kumimoji="1" lang="en-US" altLang="zh-CN" sz="3600" b="1" dirty="0" err="1">
                <a:solidFill>
                  <a:schemeClr val="bg1">
                    <a:lumMod val="85000"/>
                  </a:schemeClr>
                </a:solidFill>
                <a:latin typeface="Arial" panose="020B0604020202020204" pitchFamily="34" charset="0"/>
                <a:cs typeface="Arial" panose="020B0604020202020204" pitchFamily="34" charset="0"/>
              </a:rPr>
              <a:t>SixT</a:t>
            </a:r>
            <a:r>
              <a:rPr kumimoji="1" lang="en-US" altLang="zh-CN" sz="3600" b="1" dirty="0">
                <a:solidFill>
                  <a:schemeClr val="bg1">
                    <a:lumMod val="85000"/>
                  </a:schemeClr>
                </a:solidFill>
                <a:latin typeface="Arial" panose="020B0604020202020204" pitchFamily="34" charset="0"/>
                <a:cs typeface="Arial" panose="020B0604020202020204" pitchFamily="34" charset="0"/>
              </a:rPr>
              <a:t>+ as a Pretrained Model</a:t>
            </a:r>
            <a:endParaRPr kumimoji="1" lang="zh-CN" altLang="en-US" sz="3600" dirty="0">
              <a:solidFill>
                <a:schemeClr val="bg1">
                  <a:lumMod val="85000"/>
                </a:schemeClr>
              </a:solidFill>
            </a:endParaRPr>
          </a:p>
        </p:txBody>
      </p:sp>
    </p:spTree>
    <p:extLst>
      <p:ext uri="{BB962C8B-B14F-4D97-AF65-F5344CB8AC3E}">
        <p14:creationId xmlns:p14="http://schemas.microsoft.com/office/powerpoint/2010/main" val="253303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64FD8F-64C1-6846-87D2-82BB66F6B2AD}"/>
              </a:ext>
            </a:extLst>
          </p:cNvPr>
          <p:cNvSpPr>
            <a:spLocks noGrp="1"/>
          </p:cNvSpPr>
          <p:nvPr>
            <p:ph type="title"/>
          </p:nvPr>
        </p:nvSpPr>
        <p:spPr>
          <a:xfrm>
            <a:off x="5009695" y="2118924"/>
            <a:ext cx="2172607" cy="1066574"/>
          </a:xfrm>
        </p:spPr>
        <p:txBody>
          <a:bodyPr>
            <a:normAutofit fontScale="90000"/>
          </a:bodyPr>
          <a:lstStyle/>
          <a:p>
            <a:pPr algn="ctr"/>
            <a:r>
              <a:rPr kumimoji="1" lang="en-US" altLang="zh-CN" sz="9600" b="1" i="1" dirty="0">
                <a:solidFill>
                  <a:schemeClr val="bg1">
                    <a:lumMod val="85000"/>
                  </a:schemeClr>
                </a:solidFill>
                <a:latin typeface="Arial" panose="020B0604020202020204" pitchFamily="34" charset="0"/>
                <a:cs typeface="Arial" panose="020B0604020202020204" pitchFamily="34" charset="0"/>
              </a:rPr>
              <a:t>1.</a:t>
            </a:r>
            <a:endParaRPr kumimoji="1" lang="zh-CN" altLang="en-US" dirty="0">
              <a:solidFill>
                <a:schemeClr val="bg1">
                  <a:lumMod val="85000"/>
                </a:schemeClr>
              </a:solidFill>
            </a:endParaRPr>
          </a:p>
        </p:txBody>
      </p:sp>
      <p:sp>
        <p:nvSpPr>
          <p:cNvPr id="4" name="内容占位符 2">
            <a:extLst>
              <a:ext uri="{FF2B5EF4-FFF2-40B4-BE49-F238E27FC236}">
                <a16:creationId xmlns:a16="http://schemas.microsoft.com/office/drawing/2014/main" id="{1469A92A-6A7F-A742-9CDF-D712970091EB}"/>
              </a:ext>
            </a:extLst>
          </p:cNvPr>
          <p:cNvSpPr txBox="1">
            <a:spLocks/>
          </p:cNvSpPr>
          <p:nvPr/>
        </p:nvSpPr>
        <p:spPr>
          <a:xfrm>
            <a:off x="4205316" y="3185498"/>
            <a:ext cx="3781364" cy="4354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kumimoji="1" lang="en-US" altLang="zh-CN" sz="3600" b="1" dirty="0">
                <a:solidFill>
                  <a:schemeClr val="bg1">
                    <a:lumMod val="85000"/>
                  </a:schemeClr>
                </a:solidFill>
                <a:latin typeface="Arial" panose="020B0604020202020204" pitchFamily="34" charset="0"/>
                <a:cs typeface="Arial" panose="020B0604020202020204" pitchFamily="34" charset="0"/>
              </a:rPr>
              <a:t>INTRODUCTION</a:t>
            </a:r>
            <a:endParaRPr kumimoji="1" lang="zh-CN" altLang="en-US" sz="3600" dirty="0">
              <a:solidFill>
                <a:schemeClr val="bg1">
                  <a:lumMod val="85000"/>
                </a:schemeClr>
              </a:solidFill>
            </a:endParaRPr>
          </a:p>
        </p:txBody>
      </p:sp>
    </p:spTree>
    <p:extLst>
      <p:ext uri="{BB962C8B-B14F-4D97-AF65-F5344CB8AC3E}">
        <p14:creationId xmlns:p14="http://schemas.microsoft.com/office/powerpoint/2010/main" val="3434614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883DCDD-5AB1-C1D7-6BC0-EEFC41FF9DAA}"/>
              </a:ext>
            </a:extLst>
          </p:cNvPr>
          <p:cNvSpPr txBox="1"/>
          <p:nvPr/>
        </p:nvSpPr>
        <p:spPr>
          <a:xfrm>
            <a:off x="2197984" y="2165836"/>
            <a:ext cx="9624831" cy="1938992"/>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SixT</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对于不同的源语言，在翻译任务上都有较好的结果</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引入到标注数据稀少的跨语言</a:t>
            </a:r>
            <a:r>
              <a:rPr lang="en-US" altLang="zh-CN" sz="2400" dirty="0">
                <a:latin typeface="微软雅黑" panose="020B0503020204020204" pitchFamily="34" charset="-122"/>
                <a:ea typeface="微软雅黑" panose="020B0503020204020204" pitchFamily="34" charset="-122"/>
              </a:rPr>
              <a:t>NLG</a:t>
            </a:r>
            <a:r>
              <a:rPr lang="zh-CN" altLang="en-US" sz="2400" dirty="0">
                <a:latin typeface="微软雅黑" panose="020B0503020204020204" pitchFamily="34" charset="-122"/>
                <a:ea typeface="微软雅黑" panose="020B0503020204020204" pitchFamily="34" charset="-122"/>
              </a:rPr>
              <a:t>任务：</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    无监督低资源</a:t>
            </a:r>
            <a:r>
              <a:rPr lang="en-US" altLang="zh-CN" sz="2400" dirty="0">
                <a:latin typeface="微软雅黑" panose="020B0503020204020204" pitchFamily="34" charset="-122"/>
                <a:ea typeface="微软雅黑" panose="020B0503020204020204" pitchFamily="34" charset="-122"/>
              </a:rPr>
              <a:t>NMT</a:t>
            </a:r>
          </a:p>
          <a:p>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零样本跨语言抽象摘要</a:t>
            </a:r>
          </a:p>
        </p:txBody>
      </p:sp>
    </p:spTree>
    <p:extLst>
      <p:ext uri="{BB962C8B-B14F-4D97-AF65-F5344CB8AC3E}">
        <p14:creationId xmlns:p14="http://schemas.microsoft.com/office/powerpoint/2010/main" val="991827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0759497-7FA7-91DC-7467-A98B0ED348BA}"/>
                  </a:ext>
                </a:extLst>
              </p:cNvPr>
              <p:cNvSpPr txBox="1"/>
              <p:nvPr/>
            </p:nvSpPr>
            <p:spPr>
              <a:xfrm>
                <a:off x="1687621" y="2274838"/>
                <a:ext cx="9624831" cy="2308324"/>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用</a:t>
                </a:r>
                <a:r>
                  <a:rPr lang="en-US" altLang="zh-CN" sz="2400" dirty="0" err="1">
                    <a:latin typeface="微软雅黑" panose="020B0503020204020204" pitchFamily="34" charset="-122"/>
                    <a:ea typeface="微软雅黑" panose="020B0503020204020204" pitchFamily="34" charset="-122"/>
                  </a:rPr>
                  <a:t>SixT</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初始化 </a:t>
                </a:r>
                <a14:m>
                  <m:oMath xmlns:m="http://schemas.openxmlformats.org/officeDocument/2006/math">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𝐿</m:t>
                        </m:r>
                      </m:e>
                      <m:sub>
                        <m:r>
                          <a:rPr lang="en-US" altLang="zh-CN" sz="2400" b="0" i="1" smtClean="0">
                            <a:latin typeface="Cambria Math" panose="02040503050406030204" pitchFamily="18" charset="0"/>
                            <a:ea typeface="微软雅黑" panose="020B0503020204020204" pitchFamily="34" charset="-122"/>
                          </a:rPr>
                          <m:t>𝐿𝑅</m:t>
                        </m:r>
                      </m:sub>
                    </m:sSub>
                    <m:r>
                      <a:rPr lang="en-US" altLang="zh-CN" sz="2400" b="0" i="1" smtClean="0">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𝐸𝑛</m:t>
                    </m:r>
                  </m:oMath>
                </a14:m>
                <a:r>
                  <a:rPr lang="en-US" altLang="zh-CN" sz="2400" b="0" dirty="0">
                    <a:latin typeface="微软雅黑" panose="020B0503020204020204" pitchFamily="34" charset="-122"/>
                    <a:ea typeface="微软雅黑" panose="020B0503020204020204" pitchFamily="34" charset="-122"/>
                  </a:rPr>
                  <a:t> </a:t>
                </a:r>
                <a:r>
                  <a:rPr lang="zh-CN" altLang="en-US" sz="2400" b="0" dirty="0">
                    <a:latin typeface="微软雅黑" panose="020B0503020204020204" pitchFamily="34" charset="-122"/>
                    <a:ea typeface="微软雅黑" panose="020B0503020204020204" pitchFamily="34" charset="-122"/>
                  </a:rPr>
                  <a:t>模型</a:t>
                </a:r>
                <a:endParaRPr lang="en-US" altLang="zh-CN" sz="2400" b="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400" b="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XLM-R</a:t>
                </a:r>
                <a:r>
                  <a:rPr lang="zh-CN" altLang="en-US" sz="2400" dirty="0">
                    <a:latin typeface="微软雅黑" panose="020B0503020204020204" pitchFamily="34" charset="-122"/>
                    <a:ea typeface="微软雅黑" panose="020B0503020204020204" pitchFamily="34" charset="-122"/>
                  </a:rPr>
                  <a:t>初始化</a:t>
                </a:r>
                <a14:m>
                  <m:oMath xmlns:m="http://schemas.openxmlformats.org/officeDocument/2006/math">
                    <m:r>
                      <a:rPr lang="en-US" altLang="zh-CN" sz="2400" b="0" i="0" smtClean="0">
                        <a:latin typeface="Cambria Math" panose="02040503050406030204" pitchFamily="18" charset="0"/>
                        <a:ea typeface="微软雅黑" panose="020B0503020204020204" pitchFamily="34" charset="-122"/>
                      </a:rPr>
                      <m:t> </m:t>
                    </m:r>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𝐸𝑛</m:t>
                        </m:r>
                        <m:r>
                          <a:rPr lang="en-US" altLang="zh-CN" sz="2400" i="1">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𝐿</m:t>
                        </m:r>
                      </m:e>
                      <m:sub>
                        <m:r>
                          <a:rPr lang="en-US" altLang="zh-CN" sz="2400" b="0" i="1" smtClean="0">
                            <a:latin typeface="Cambria Math" panose="02040503050406030204" pitchFamily="18" charset="0"/>
                            <a:ea typeface="微软雅黑" panose="020B0503020204020204" pitchFamily="34" charset="-122"/>
                          </a:rPr>
                          <m:t>𝐿𝑅</m:t>
                        </m:r>
                      </m:sub>
                    </m:sSub>
                  </m:oMath>
                </a14:m>
                <a:r>
                  <a:rPr lang="en-US" altLang="zh-CN" sz="2400" b="0" dirty="0">
                    <a:latin typeface="微软雅黑" panose="020B0503020204020204" pitchFamily="34" charset="-122"/>
                    <a:ea typeface="微软雅黑" panose="020B0503020204020204" pitchFamily="34" charset="-122"/>
                  </a:rPr>
                  <a:t> </a:t>
                </a:r>
                <a:r>
                  <a:rPr lang="zh-CN" altLang="en-US" sz="2400" b="0" dirty="0">
                    <a:latin typeface="微软雅黑" panose="020B0503020204020204" pitchFamily="34" charset="-122"/>
                    <a:ea typeface="微软雅黑" panose="020B0503020204020204" pitchFamily="34" charset="-122"/>
                  </a:rPr>
                  <a:t>模型</a:t>
                </a:r>
                <a:endParaRPr lang="en-US" altLang="zh-CN" sz="2400" b="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使用回译法训练</a:t>
                </a:r>
                <a:r>
                  <a:rPr lang="en-US" altLang="zh-CN" sz="2400" dirty="0">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𝐿</m:t>
                        </m:r>
                      </m:e>
                      <m:sub>
                        <m:r>
                          <a:rPr lang="en-US" altLang="zh-CN" sz="2400" b="0" i="1" smtClean="0">
                            <a:latin typeface="Cambria Math" panose="02040503050406030204" pitchFamily="18" charset="0"/>
                            <a:ea typeface="微软雅黑" panose="020B0503020204020204" pitchFamily="34" charset="-122"/>
                          </a:rPr>
                          <m:t>𝐿𝑅</m:t>
                        </m:r>
                      </m:sub>
                    </m:sSub>
                    <m:r>
                      <a:rPr lang="en-US" altLang="zh-CN" sz="2400" b="0" i="1" smtClean="0">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𝐸𝑛</m:t>
                    </m:r>
                  </m:oMath>
                </a14:m>
                <a:r>
                  <a:rPr lang="en-US" altLang="zh-CN" sz="2400" b="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模型不更新，仅训练</a:t>
                </a:r>
                <a14:m>
                  <m:oMath xmlns:m="http://schemas.openxmlformats.org/officeDocument/2006/math">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𝐸𝑛</m:t>
                        </m:r>
                        <m:r>
                          <a:rPr lang="en-US" altLang="zh-CN" sz="2400" i="1">
                            <a:latin typeface="Cambria Math" panose="02040503050406030204" pitchFamily="18" charset="0"/>
                            <a:ea typeface="微软雅黑" panose="020B0503020204020204" pitchFamily="34" charset="-122"/>
                          </a:rPr>
                          <m:t>→</m:t>
                        </m:r>
                        <m:r>
                          <a:rPr lang="en-US" altLang="zh-CN" sz="2400" i="1">
                            <a:latin typeface="Cambria Math" panose="02040503050406030204" pitchFamily="18" charset="0"/>
                            <a:ea typeface="微软雅黑" panose="020B0503020204020204" pitchFamily="34" charset="-122"/>
                          </a:rPr>
                          <m:t>𝐿</m:t>
                        </m:r>
                      </m:e>
                      <m:sub>
                        <m:r>
                          <a:rPr lang="en-US" altLang="zh-CN" sz="2400" i="1">
                            <a:latin typeface="Cambria Math" panose="02040503050406030204" pitchFamily="18" charset="0"/>
                            <a:ea typeface="微软雅黑" panose="020B0503020204020204" pitchFamily="34" charset="-122"/>
                          </a:rPr>
                          <m:t>𝐿𝑅</m:t>
                        </m:r>
                      </m:sub>
                    </m:sSub>
                  </m:oMath>
                </a14:m>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模型</a:t>
                </a:r>
                <a:r>
                  <a:rPr lang="en-US" altLang="zh-CN" sz="2400" dirty="0">
                    <a:latin typeface="微软雅黑" panose="020B0503020204020204" pitchFamily="34" charset="-122"/>
                    <a:ea typeface="微软雅黑" panose="020B0503020204020204" pitchFamily="34" charset="-122"/>
                  </a:rPr>
                  <a:t>)</a:t>
                </a:r>
                <a:endParaRPr lang="en-US" altLang="zh-CN" sz="2400" b="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p:txBody>
          </p:sp>
        </mc:Choice>
        <mc:Fallback xmlns="">
          <p:sp>
            <p:nvSpPr>
              <p:cNvPr id="4" name="文本框 3">
                <a:extLst>
                  <a:ext uri="{FF2B5EF4-FFF2-40B4-BE49-F238E27FC236}">
                    <a16:creationId xmlns:a16="http://schemas.microsoft.com/office/drawing/2014/main" id="{F0759497-7FA7-91DC-7467-A98B0ED348BA}"/>
                  </a:ext>
                </a:extLst>
              </p:cNvPr>
              <p:cNvSpPr txBox="1">
                <a:spLocks noRot="1" noChangeAspect="1" noMove="1" noResize="1" noEditPoints="1" noAdjustHandles="1" noChangeArrowheads="1" noChangeShapeType="1" noTextEdit="1"/>
              </p:cNvSpPr>
              <p:nvPr/>
            </p:nvSpPr>
            <p:spPr>
              <a:xfrm>
                <a:off x="1687621" y="2274838"/>
                <a:ext cx="9624831" cy="2308324"/>
              </a:xfrm>
              <a:prstGeom prst="rect">
                <a:avLst/>
              </a:prstGeom>
              <a:blipFill>
                <a:blip r:embed="rId4"/>
                <a:stretch>
                  <a:fillRect l="-887" t="-2111"/>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90AE7046-F98D-CAEB-E04C-73D718BCDF44}"/>
              </a:ext>
            </a:extLst>
          </p:cNvPr>
          <p:cNvSpPr txBox="1"/>
          <p:nvPr/>
        </p:nvSpPr>
        <p:spPr>
          <a:xfrm>
            <a:off x="711694" y="593324"/>
            <a:ext cx="8212566"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Unsupervised NMT for Low-resource Language</a:t>
            </a:r>
          </a:p>
        </p:txBody>
      </p:sp>
    </p:spTree>
    <p:extLst>
      <p:ext uri="{BB962C8B-B14F-4D97-AF65-F5344CB8AC3E}">
        <p14:creationId xmlns:p14="http://schemas.microsoft.com/office/powerpoint/2010/main" val="2255047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36716FD-7FBD-7397-F6EF-5FD2F2A7B18C}"/>
              </a:ext>
            </a:extLst>
          </p:cNvPr>
          <p:cNvSpPr txBox="1"/>
          <p:nvPr/>
        </p:nvSpPr>
        <p:spPr>
          <a:xfrm>
            <a:off x="628559" y="1847929"/>
            <a:ext cx="5261877" cy="1938992"/>
          </a:xfrm>
          <a:prstGeom prst="rect">
            <a:avLst/>
          </a:prstGeom>
          <a:noFill/>
        </p:spPr>
        <p:txBody>
          <a:bodyPr wrap="square" rtlCol="0">
            <a:spAutoFit/>
          </a:bodyPr>
          <a:lstStyle/>
          <a:p>
            <a:pPr marL="457200" indent="-4572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仅使用一次回译，而非迭代回译</a:t>
            </a:r>
            <a:endParaRPr lang="en-US" altLang="zh-CN" sz="2400" dirty="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所需平行和单语数据少</a:t>
            </a:r>
            <a:endParaRPr lang="en-US" altLang="zh-CN" sz="2400" dirty="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模型简单</a:t>
            </a:r>
            <a:endParaRPr lang="en-US" altLang="zh-CN" sz="24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F8A5B416-4918-F874-C798-D81ADFED6B71}"/>
              </a:ext>
            </a:extLst>
          </p:cNvPr>
          <p:cNvPicPr>
            <a:picLocks noChangeAspect="1"/>
          </p:cNvPicPr>
          <p:nvPr/>
        </p:nvPicPr>
        <p:blipFill>
          <a:blip r:embed="rId4"/>
          <a:stretch>
            <a:fillRect/>
          </a:stretch>
        </p:blipFill>
        <p:spPr>
          <a:xfrm>
            <a:off x="6096000" y="257856"/>
            <a:ext cx="5706050" cy="5685744"/>
          </a:xfrm>
          <a:prstGeom prst="rect">
            <a:avLst/>
          </a:prstGeom>
        </p:spPr>
      </p:pic>
    </p:spTree>
    <p:extLst>
      <p:ext uri="{BB962C8B-B14F-4D97-AF65-F5344CB8AC3E}">
        <p14:creationId xmlns:p14="http://schemas.microsoft.com/office/powerpoint/2010/main" val="2825910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0759497-7FA7-91DC-7467-A98B0ED348BA}"/>
              </a:ext>
            </a:extLst>
          </p:cNvPr>
          <p:cNvSpPr txBox="1"/>
          <p:nvPr/>
        </p:nvSpPr>
        <p:spPr>
          <a:xfrm>
            <a:off x="1379276" y="1870801"/>
            <a:ext cx="9624831" cy="2677656"/>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ZS-XSUM</a:t>
            </a:r>
            <a:r>
              <a:rPr lang="zh-CN" altLang="en-US" sz="2400" dirty="0">
                <a:latin typeface="微软雅黑" panose="020B0503020204020204" pitchFamily="34" charset="-122"/>
                <a:ea typeface="微软雅黑" panose="020B0503020204020204" pitchFamily="34" charset="-122"/>
              </a:rPr>
              <a:t>要求模型能够有摘要、翻译和迁移的能力</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使用</a:t>
            </a:r>
            <a:r>
              <a:rPr lang="en-US" altLang="zh-CN" sz="2400" dirty="0" err="1">
                <a:latin typeface="微软雅黑" panose="020B0503020204020204" pitchFamily="34" charset="-122"/>
                <a:ea typeface="微软雅黑" panose="020B0503020204020204" pitchFamily="34" charset="-122"/>
              </a:rPr>
              <a:t>SixT</a:t>
            </a:r>
            <a:r>
              <a:rPr lang="en-US" altLang="zh-CN" sz="2400" dirty="0">
                <a:latin typeface="微软雅黑" panose="020B0503020204020204" pitchFamily="34" charset="-122"/>
                <a:ea typeface="微软雅黑" panose="020B0503020204020204" pitchFamily="34" charset="-122"/>
              </a:rPr>
              <a:t>+(1st)</a:t>
            </a:r>
            <a:r>
              <a:rPr lang="zh-CN" altLang="en-US" sz="2400" dirty="0">
                <a:latin typeface="微软雅黑" panose="020B0503020204020204" pitchFamily="34" charset="-122"/>
                <a:ea typeface="微软雅黑" panose="020B0503020204020204" pitchFamily="34" charset="-122"/>
              </a:rPr>
              <a:t>初始化任务模型，然后在抽象摘要标注数据上训练，仍使用两步走的微调方法。</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数据集中的文档语言包含</a:t>
            </a:r>
            <a:r>
              <a:rPr lang="en-US" altLang="zh-CN" sz="2400" dirty="0">
                <a:latin typeface="微软雅黑" panose="020B0503020204020204" pitchFamily="34" charset="-122"/>
                <a:ea typeface="微软雅黑" panose="020B0503020204020204" pitchFamily="34" charset="-122"/>
              </a:rPr>
              <a:t>En</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De</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Es</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Fr</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It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Pt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Ru</a:t>
            </a:r>
            <a:r>
              <a:rPr lang="zh-CN" altLang="en-US" sz="2400" dirty="0">
                <a:latin typeface="微软雅黑" panose="020B0503020204020204" pitchFamily="34" charset="-122"/>
                <a:ea typeface="微软雅黑" panose="020B0503020204020204" pitchFamily="34" charset="-122"/>
              </a:rPr>
              <a:t>等语言，摘要的语言为英语。评估模型时，文档语言为</a:t>
            </a:r>
            <a:r>
              <a:rPr lang="en-US" altLang="zh-CN" sz="2400" dirty="0">
                <a:latin typeface="微软雅黑" panose="020B0503020204020204" pitchFamily="34" charset="-122"/>
                <a:ea typeface="微软雅黑" panose="020B0503020204020204" pitchFamily="34" charset="-122"/>
              </a:rPr>
              <a:t>Hi</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Zh</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Cs</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Nl</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Tr</a:t>
            </a:r>
            <a:endParaRPr lang="zh-CN" altLang="en-US" sz="2400"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02D1FDB2-E6F1-7745-E7C5-851FDEBBC32E}"/>
              </a:ext>
            </a:extLst>
          </p:cNvPr>
          <p:cNvSpPr txBox="1"/>
          <p:nvPr/>
        </p:nvSpPr>
        <p:spPr>
          <a:xfrm>
            <a:off x="711694" y="593324"/>
            <a:ext cx="8212566"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Zero-shot Cross-lingual Generation</a:t>
            </a:r>
          </a:p>
        </p:txBody>
      </p:sp>
    </p:spTree>
    <p:extLst>
      <p:ext uri="{BB962C8B-B14F-4D97-AF65-F5344CB8AC3E}">
        <p14:creationId xmlns:p14="http://schemas.microsoft.com/office/powerpoint/2010/main" val="35197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4D737F2-64DF-6AA5-EAC8-EDA1BBE7ADDA}"/>
              </a:ext>
            </a:extLst>
          </p:cNvPr>
          <p:cNvPicPr>
            <a:picLocks noChangeAspect="1"/>
          </p:cNvPicPr>
          <p:nvPr/>
        </p:nvPicPr>
        <p:blipFill>
          <a:blip r:embed="rId3"/>
          <a:stretch>
            <a:fillRect/>
          </a:stretch>
        </p:blipFill>
        <p:spPr>
          <a:xfrm>
            <a:off x="463133" y="1281943"/>
            <a:ext cx="11265734" cy="4294114"/>
          </a:xfrm>
          <a:prstGeom prst="rect">
            <a:avLst/>
          </a:prstGeom>
        </p:spPr>
      </p:pic>
    </p:spTree>
    <p:extLst>
      <p:ext uri="{BB962C8B-B14F-4D97-AF65-F5344CB8AC3E}">
        <p14:creationId xmlns:p14="http://schemas.microsoft.com/office/powerpoint/2010/main" val="3611003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64FD8F-64C1-6846-87D2-82BB66F6B2AD}"/>
              </a:ext>
            </a:extLst>
          </p:cNvPr>
          <p:cNvSpPr>
            <a:spLocks noGrp="1"/>
          </p:cNvSpPr>
          <p:nvPr>
            <p:ph type="title"/>
          </p:nvPr>
        </p:nvSpPr>
        <p:spPr>
          <a:xfrm>
            <a:off x="5009695" y="2118924"/>
            <a:ext cx="2172607" cy="1066574"/>
          </a:xfrm>
        </p:spPr>
        <p:txBody>
          <a:bodyPr>
            <a:normAutofit fontScale="90000"/>
          </a:bodyPr>
          <a:lstStyle/>
          <a:p>
            <a:pPr algn="ctr"/>
            <a:r>
              <a:rPr kumimoji="1" lang="en-US" altLang="zh-CN" sz="9600" b="1" i="1" dirty="0">
                <a:solidFill>
                  <a:schemeClr val="bg1">
                    <a:lumMod val="85000"/>
                  </a:schemeClr>
                </a:solidFill>
                <a:latin typeface="Arial" panose="020B0604020202020204" pitchFamily="34" charset="0"/>
                <a:cs typeface="Arial" panose="020B0604020202020204" pitchFamily="34" charset="0"/>
              </a:rPr>
              <a:t>5.</a:t>
            </a:r>
            <a:endParaRPr kumimoji="1" lang="zh-CN" altLang="en-US" dirty="0">
              <a:solidFill>
                <a:schemeClr val="bg1">
                  <a:lumMod val="85000"/>
                </a:schemeClr>
              </a:solidFill>
            </a:endParaRPr>
          </a:p>
        </p:txBody>
      </p:sp>
      <p:sp>
        <p:nvSpPr>
          <p:cNvPr id="4" name="内容占位符 2">
            <a:extLst>
              <a:ext uri="{FF2B5EF4-FFF2-40B4-BE49-F238E27FC236}">
                <a16:creationId xmlns:a16="http://schemas.microsoft.com/office/drawing/2014/main" id="{1469A92A-6A7F-A742-9CDF-D712970091EB}"/>
              </a:ext>
            </a:extLst>
          </p:cNvPr>
          <p:cNvSpPr txBox="1">
            <a:spLocks/>
          </p:cNvSpPr>
          <p:nvPr/>
        </p:nvSpPr>
        <p:spPr>
          <a:xfrm>
            <a:off x="4205316" y="3185498"/>
            <a:ext cx="3781364" cy="4354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kumimoji="1" lang="en-US" altLang="zh-CN" sz="3600" b="1" dirty="0">
                <a:solidFill>
                  <a:schemeClr val="bg1">
                    <a:lumMod val="85000"/>
                  </a:schemeClr>
                </a:solidFill>
                <a:latin typeface="Arial" panose="020B0604020202020204" pitchFamily="34" charset="0"/>
                <a:cs typeface="Arial" panose="020B0604020202020204" pitchFamily="34" charset="0"/>
              </a:rPr>
              <a:t>CONCLUSION</a:t>
            </a:r>
            <a:endParaRPr kumimoji="1" lang="zh-CN" altLang="en-US" sz="3600" dirty="0">
              <a:solidFill>
                <a:schemeClr val="bg1">
                  <a:lumMod val="85000"/>
                </a:schemeClr>
              </a:solidFill>
            </a:endParaRPr>
          </a:p>
        </p:txBody>
      </p:sp>
    </p:spTree>
    <p:extLst>
      <p:ext uri="{BB962C8B-B14F-4D97-AF65-F5344CB8AC3E}">
        <p14:creationId xmlns:p14="http://schemas.microsoft.com/office/powerpoint/2010/main" val="3229590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0759497-7FA7-91DC-7467-A98B0ED348BA}"/>
              </a:ext>
            </a:extLst>
          </p:cNvPr>
          <p:cNvSpPr txBox="1"/>
          <p:nvPr/>
        </p:nvSpPr>
        <p:spPr>
          <a:xfrm>
            <a:off x="1379276" y="1930684"/>
            <a:ext cx="9624831" cy="2677656"/>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目的：使用一个统一的模型，能够进行多语言的机器翻译。泛化性强于单一语言对的机器翻译。</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方案：使用强大的预训练模型并微调。多语言通过采用语族代表语言进行训练来实现。</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优势：数据种类少，数据量和模型参数量少，微调方案简单。</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6585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4044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2A318D1A-5AF4-8399-B022-FA7A782EFF63}"/>
              </a:ext>
            </a:extLst>
          </p:cNvPr>
          <p:cNvSpPr txBox="1"/>
          <p:nvPr/>
        </p:nvSpPr>
        <p:spPr>
          <a:xfrm>
            <a:off x="1918048" y="509192"/>
            <a:ext cx="8082116" cy="5078313"/>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神经机器翻译</a:t>
            </a:r>
            <a:r>
              <a:rPr lang="en-US" altLang="zh-CN" dirty="0">
                <a:latin typeface="微软雅黑" panose="020B0503020204020204" pitchFamily="34" charset="-122"/>
                <a:ea typeface="微软雅黑" panose="020B0503020204020204" pitchFamily="34" charset="-122"/>
              </a:rPr>
              <a:t>(NMT)</a:t>
            </a:r>
            <a:r>
              <a:rPr lang="zh-CN" altLang="en-US" dirty="0">
                <a:latin typeface="微软雅黑" panose="020B0503020204020204" pitchFamily="34" charset="-122"/>
                <a:ea typeface="微软雅黑" panose="020B0503020204020204" pitchFamily="34" charset="-122"/>
              </a:rPr>
              <a:t>需要大量的平行数据用于训练，如果平行数据不够，那么模型的性能也会下降。为了解决没有平行数据集的问题，出现了无监督的神经机器翻译方法。</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对于零样本翻译，早期使用“</a:t>
            </a:r>
            <a:r>
              <a:rPr lang="en-US" altLang="zh-CN" dirty="0">
                <a:latin typeface="微软雅黑" panose="020B0503020204020204" pitchFamily="34" charset="-122"/>
                <a:ea typeface="微软雅黑" panose="020B0503020204020204" pitchFamily="34" charset="-122"/>
              </a:rPr>
              <a:t>Pivot-based</a:t>
            </a:r>
            <a:r>
              <a:rPr lang="zh-CN" altLang="en-US" dirty="0">
                <a:latin typeface="微软雅黑" panose="020B0503020204020204" pitchFamily="34" charset="-122"/>
                <a:ea typeface="微软雅黑" panose="020B0503020204020204" pitchFamily="34" charset="-122"/>
              </a:rPr>
              <a:t>”的方法，在该方法中，源语言和目标语言都有通过轴语言连接。但该方法不适用于对标源语言的平行数据极少甚至没有的情况。</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使用回译法和跨语言迁移，但这种方法需要组合多种语言对，且数据质量难以保证。</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Chen</a:t>
            </a:r>
            <a:r>
              <a:rPr lang="zh-CN" altLang="en-US" dirty="0">
                <a:latin typeface="微软雅黑" panose="020B0503020204020204" pitchFamily="34" charset="-122"/>
                <a:ea typeface="微软雅黑" panose="020B0503020204020204" pitchFamily="34" charset="-122"/>
              </a:rPr>
              <a:t>等人</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提出了</a:t>
            </a:r>
            <a:r>
              <a:rPr lang="en-US" altLang="zh-CN" dirty="0" err="1">
                <a:latin typeface="微软雅黑" panose="020B0503020204020204" pitchFamily="34" charset="-122"/>
                <a:ea typeface="微软雅黑" panose="020B0503020204020204" pitchFamily="34" charset="-122"/>
              </a:rPr>
              <a:t>SixT</a:t>
            </a:r>
            <a:r>
              <a:rPr lang="en-US" altLang="zh-CN" dirty="0">
                <a:latin typeface="微软雅黑" panose="020B0503020204020204" pitchFamily="34" charset="-122"/>
                <a:ea typeface="微软雅黑" panose="020B0503020204020204" pitchFamily="34" charset="-122"/>
              </a:rPr>
              <a:t>(</a:t>
            </a:r>
            <a:r>
              <a:rPr lang="en-US" altLang="zh-CN" u="sng" dirty="0">
                <a:latin typeface="微软雅黑" panose="020B0503020204020204" pitchFamily="34" charset="-122"/>
                <a:ea typeface="微软雅黑" panose="020B0503020204020204" pitchFamily="34" charset="-122"/>
              </a:rPr>
              <a:t>Si</a:t>
            </a:r>
            <a:r>
              <a:rPr lang="en-US" altLang="zh-CN" dirty="0">
                <a:latin typeface="微软雅黑" panose="020B0503020204020204" pitchFamily="34" charset="-122"/>
                <a:ea typeface="微软雅黑" panose="020B0503020204020204" pitchFamily="34" charset="-122"/>
              </a:rPr>
              <a:t>mple </a:t>
            </a:r>
            <a:r>
              <a:rPr lang="en-US" altLang="zh-CN" u="sng" dirty="0">
                <a:latin typeface="微软雅黑" panose="020B0503020204020204" pitchFamily="34" charset="-122"/>
                <a:ea typeface="微软雅黑" panose="020B0503020204020204" pitchFamily="34" charset="-122"/>
              </a:rPr>
              <a:t>Cross</a:t>
            </a:r>
            <a:r>
              <a:rPr lang="en-US" altLang="zh-CN" dirty="0">
                <a:latin typeface="微软雅黑" panose="020B0503020204020204" pitchFamily="34" charset="-122"/>
                <a:ea typeface="微软雅黑" panose="020B0503020204020204" pitchFamily="34" charset="-122"/>
              </a:rPr>
              <a:t>-Lingual </a:t>
            </a:r>
            <a:r>
              <a:rPr lang="en-US" altLang="zh-CN" u="sng" dirty="0">
                <a:latin typeface="微软雅黑" panose="020B0503020204020204" pitchFamily="34" charset="-122"/>
                <a:ea typeface="微软雅黑" panose="020B0503020204020204" pitchFamily="34" charset="-122"/>
              </a:rPr>
              <a:t>T</a:t>
            </a:r>
            <a:r>
              <a:rPr lang="en-US" altLang="zh-CN" dirty="0">
                <a:latin typeface="微软雅黑" panose="020B0503020204020204" pitchFamily="34" charset="-122"/>
                <a:ea typeface="微软雅黑" panose="020B0503020204020204" pitchFamily="34" charset="-122"/>
              </a:rPr>
              <a:t>ransfer)</a:t>
            </a:r>
            <a:r>
              <a:rPr lang="zh-CN" altLang="en-US" dirty="0">
                <a:latin typeface="微软雅黑" panose="020B0503020204020204" pitchFamily="34" charset="-122"/>
                <a:ea typeface="微软雅黑" panose="020B0503020204020204" pitchFamily="34" charset="-122"/>
              </a:rPr>
              <a:t>，这个模型可被用于未见过的源语言翻译，但该模型仅关注迁移后的微调方法，只使用了一种辅助语言的平行数据来构建</a:t>
            </a:r>
            <a:r>
              <a:rPr lang="en-US" altLang="zh-CN" dirty="0" err="1">
                <a:latin typeface="微软雅黑" panose="020B0503020204020204" pitchFamily="34" charset="-122"/>
                <a:ea typeface="微软雅黑" panose="020B0503020204020204" pitchFamily="34" charset="-122"/>
              </a:rPr>
              <a:t>SixT</a:t>
            </a:r>
            <a:r>
              <a:rPr lang="zh-CN" altLang="en-US" dirty="0">
                <a:latin typeface="微软雅黑" panose="020B0503020204020204" pitchFamily="34" charset="-122"/>
                <a:ea typeface="微软雅黑" panose="020B0503020204020204" pitchFamily="34" charset="-122"/>
              </a:rPr>
              <a:t>，限制了模型的零样本翻译性能。</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提出</a:t>
            </a:r>
            <a:r>
              <a:rPr lang="en-US" altLang="zh-CN" dirty="0" err="1">
                <a:latin typeface="微软雅黑" panose="020B0503020204020204" pitchFamily="34" charset="-122"/>
                <a:ea typeface="微软雅黑" panose="020B0503020204020204" pitchFamily="34" charset="-122"/>
              </a:rPr>
              <a:t>SixT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，可支持</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种源语言到英语的翻译。该模型仅通过</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对语言的平行数据集训练。</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5125F9F0-7447-8DC2-4C06-B648C209BC7C}"/>
              </a:ext>
            </a:extLst>
          </p:cNvPr>
          <p:cNvSpPr txBox="1"/>
          <p:nvPr/>
        </p:nvSpPr>
        <p:spPr>
          <a:xfrm>
            <a:off x="0" y="5682844"/>
            <a:ext cx="11918212" cy="276999"/>
          </a:xfrm>
          <a:prstGeom prst="rect">
            <a:avLst/>
          </a:prstGeom>
          <a:noFill/>
        </p:spPr>
        <p:txBody>
          <a:bodyPr wrap="square">
            <a:spAutoFit/>
          </a:bodyPr>
          <a:lstStyle/>
          <a:p>
            <a:pPr algn="l"/>
            <a:r>
              <a:rPr lang="it-IT" altLang="zh-CN" sz="1200" b="0" i="0" u="none" strike="noStrike" baseline="0" dirty="0">
                <a:latin typeface="微软雅黑" panose="020B0503020204020204" pitchFamily="34" charset="-122"/>
                <a:ea typeface="微软雅黑" panose="020B0503020204020204" pitchFamily="34" charset="-122"/>
              </a:rPr>
              <a:t>[1]Chen </a:t>
            </a:r>
            <a:r>
              <a:rPr lang="en-US" altLang="zh-CN" sz="1200" dirty="0">
                <a:latin typeface="微软雅黑" panose="020B0503020204020204" pitchFamily="34" charset="-122"/>
                <a:ea typeface="微软雅黑" panose="020B0503020204020204" pitchFamily="34" charset="-122"/>
              </a:rPr>
              <a:t>et</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al</a:t>
            </a:r>
            <a:r>
              <a:rPr lang="en-US" altLang="zh-CN" sz="1200" b="0" i="0" u="none" strike="noStrike" baseline="0" dirty="0">
                <a:latin typeface="微软雅黑" panose="020B0503020204020204" pitchFamily="34" charset="-122"/>
                <a:ea typeface="微软雅黑" panose="020B0503020204020204" pitchFamily="34" charset="-122"/>
              </a:rPr>
              <a:t>. Zero-shot cross-lingual transfer of neural machine translation with multilingual pretrained encoders. EMNLP 2021</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1235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64FD8F-64C1-6846-87D2-82BB66F6B2AD}"/>
              </a:ext>
            </a:extLst>
          </p:cNvPr>
          <p:cNvSpPr>
            <a:spLocks noGrp="1"/>
          </p:cNvSpPr>
          <p:nvPr>
            <p:ph type="title"/>
          </p:nvPr>
        </p:nvSpPr>
        <p:spPr>
          <a:xfrm>
            <a:off x="5009695" y="2118924"/>
            <a:ext cx="2172607" cy="1066574"/>
          </a:xfrm>
        </p:spPr>
        <p:txBody>
          <a:bodyPr>
            <a:normAutofit fontScale="90000"/>
          </a:bodyPr>
          <a:lstStyle/>
          <a:p>
            <a:pPr algn="ctr"/>
            <a:r>
              <a:rPr kumimoji="1" lang="en-US" altLang="zh-CN" sz="9600" b="1" i="1" dirty="0">
                <a:solidFill>
                  <a:schemeClr val="bg1">
                    <a:lumMod val="85000"/>
                  </a:schemeClr>
                </a:solidFill>
                <a:latin typeface="Arial" panose="020B0604020202020204" pitchFamily="34" charset="0"/>
                <a:cs typeface="Arial" panose="020B0604020202020204" pitchFamily="34" charset="0"/>
              </a:rPr>
              <a:t>2.</a:t>
            </a:r>
            <a:endParaRPr kumimoji="1" lang="zh-CN" altLang="en-US" dirty="0">
              <a:solidFill>
                <a:schemeClr val="bg1">
                  <a:lumMod val="85000"/>
                </a:schemeClr>
              </a:solidFill>
            </a:endParaRPr>
          </a:p>
        </p:txBody>
      </p:sp>
      <p:sp>
        <p:nvSpPr>
          <p:cNvPr id="4" name="内容占位符 2">
            <a:extLst>
              <a:ext uri="{FF2B5EF4-FFF2-40B4-BE49-F238E27FC236}">
                <a16:creationId xmlns:a16="http://schemas.microsoft.com/office/drawing/2014/main" id="{1469A92A-6A7F-A742-9CDF-D712970091EB}"/>
              </a:ext>
            </a:extLst>
          </p:cNvPr>
          <p:cNvSpPr txBox="1">
            <a:spLocks/>
          </p:cNvSpPr>
          <p:nvPr/>
        </p:nvSpPr>
        <p:spPr>
          <a:xfrm>
            <a:off x="4205316" y="3185498"/>
            <a:ext cx="3781364" cy="4354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kumimoji="1" lang="en-US" altLang="zh-CN" sz="3600" b="1" dirty="0" err="1">
                <a:solidFill>
                  <a:schemeClr val="bg1">
                    <a:lumMod val="85000"/>
                  </a:schemeClr>
                </a:solidFill>
                <a:latin typeface="Arial" panose="020B0604020202020204" pitchFamily="34" charset="0"/>
                <a:cs typeface="Arial" panose="020B0604020202020204" pitchFamily="34" charset="0"/>
              </a:rPr>
              <a:t>SixT</a:t>
            </a:r>
            <a:r>
              <a:rPr kumimoji="1" lang="en-US" altLang="zh-CN" sz="3600" b="1" dirty="0">
                <a:solidFill>
                  <a:schemeClr val="bg1">
                    <a:lumMod val="85000"/>
                  </a:schemeClr>
                </a:solidFill>
                <a:latin typeface="Arial" panose="020B0604020202020204" pitchFamily="34" charset="0"/>
                <a:cs typeface="Arial" panose="020B0604020202020204" pitchFamily="34" charset="0"/>
              </a:rPr>
              <a:t>+</a:t>
            </a:r>
            <a:endParaRPr kumimoji="1" lang="zh-CN" altLang="en-US" sz="3600" dirty="0">
              <a:solidFill>
                <a:schemeClr val="bg1">
                  <a:lumMod val="85000"/>
                </a:schemeClr>
              </a:solidFill>
            </a:endParaRPr>
          </a:p>
        </p:txBody>
      </p:sp>
    </p:spTree>
    <p:extLst>
      <p:ext uri="{BB962C8B-B14F-4D97-AF65-F5344CB8AC3E}">
        <p14:creationId xmlns:p14="http://schemas.microsoft.com/office/powerpoint/2010/main" val="3731013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4EF7BAE9-39EC-DD12-F753-FAB5582C6A67}"/>
              </a:ext>
            </a:extLst>
          </p:cNvPr>
          <p:cNvSpPr txBox="1"/>
          <p:nvPr/>
        </p:nvSpPr>
        <p:spPr>
          <a:xfrm>
            <a:off x="1438253" y="1182955"/>
            <a:ext cx="8082116" cy="2585323"/>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XLM-R large</a:t>
            </a:r>
            <a:r>
              <a:rPr lang="zh-CN" altLang="en-US" dirty="0">
                <a:latin typeface="微软雅黑" panose="020B0503020204020204" pitchFamily="34" charset="-122"/>
                <a:ea typeface="微软雅黑" panose="020B0503020204020204" pitchFamily="34" charset="-122"/>
              </a:rPr>
              <a:t>初始化</a:t>
            </a:r>
            <a:r>
              <a:rPr lang="en-US" altLang="zh-CN" dirty="0" err="1">
                <a:latin typeface="微软雅黑" panose="020B0503020204020204" pitchFamily="34" charset="-122"/>
                <a:ea typeface="微软雅黑" panose="020B0503020204020204" pitchFamily="34" charset="-122"/>
              </a:rPr>
              <a:t>SixT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，并在多个平行数据对上进行两步微调。</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数据：</a:t>
            </a:r>
            <a:r>
              <a:rPr lang="en-US" altLang="zh-CN" dirty="0">
                <a:latin typeface="微软雅黑" panose="020B0503020204020204" pitchFamily="34" charset="-122"/>
                <a:ea typeface="微软雅黑" panose="020B0503020204020204" pitchFamily="34" charset="-122"/>
              </a:rPr>
              <a:t>AUX6 corpus</a:t>
            </a: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使用德语</a:t>
            </a:r>
            <a:r>
              <a:rPr lang="en-US" altLang="zh-CN" dirty="0">
                <a:latin typeface="微软雅黑" panose="020B0503020204020204" pitchFamily="34" charset="-122"/>
                <a:ea typeface="微软雅黑" panose="020B0503020204020204" pitchFamily="34" charset="-122"/>
              </a:rPr>
              <a:t>(De)</a:t>
            </a:r>
            <a:r>
              <a:rPr lang="zh-CN" altLang="en-US" dirty="0">
                <a:latin typeface="微软雅黑" panose="020B0503020204020204" pitchFamily="34" charset="-122"/>
                <a:ea typeface="微软雅黑" panose="020B0503020204020204" pitchFamily="34" charset="-122"/>
              </a:rPr>
              <a:t>，西班牙语</a:t>
            </a:r>
            <a:r>
              <a:rPr lang="en-US" altLang="zh-CN" dirty="0">
                <a:latin typeface="微软雅黑" panose="020B0503020204020204" pitchFamily="34" charset="-122"/>
                <a:ea typeface="微软雅黑" panose="020B0503020204020204" pitchFamily="34" charset="-122"/>
              </a:rPr>
              <a:t>(Es)</a:t>
            </a:r>
            <a:r>
              <a:rPr lang="zh-CN" altLang="en-US" dirty="0">
                <a:latin typeface="微软雅黑" panose="020B0503020204020204" pitchFamily="34" charset="-122"/>
                <a:ea typeface="微软雅黑" panose="020B0503020204020204" pitchFamily="34" charset="-122"/>
              </a:rPr>
              <a:t>，芬兰语</a:t>
            </a:r>
            <a:r>
              <a:rPr lang="en-US" altLang="zh-CN" dirty="0">
                <a:latin typeface="微软雅黑" panose="020B0503020204020204" pitchFamily="34" charset="-122"/>
                <a:ea typeface="微软雅黑" panose="020B0503020204020204" pitchFamily="34" charset="-122"/>
              </a:rPr>
              <a:t>(Fi)</a:t>
            </a:r>
            <a:r>
              <a:rPr lang="zh-CN" altLang="en-US" dirty="0">
                <a:latin typeface="微软雅黑" panose="020B0503020204020204" pitchFamily="34" charset="-122"/>
                <a:ea typeface="微软雅黑" panose="020B0503020204020204" pitchFamily="34" charset="-122"/>
              </a:rPr>
              <a:t>，印地语</a:t>
            </a:r>
            <a:r>
              <a:rPr lang="en-US" altLang="zh-CN" dirty="0">
                <a:latin typeface="微软雅黑" panose="020B0503020204020204" pitchFamily="34" charset="-122"/>
                <a:ea typeface="微软雅黑" panose="020B0503020204020204" pitchFamily="34" charset="-122"/>
              </a:rPr>
              <a:t>(Hi)</a:t>
            </a:r>
            <a:r>
              <a:rPr lang="zh-CN" altLang="en-US" dirty="0">
                <a:latin typeface="微软雅黑" panose="020B0503020204020204" pitchFamily="34" charset="-122"/>
                <a:ea typeface="微软雅黑" panose="020B0503020204020204" pitchFamily="34" charset="-122"/>
              </a:rPr>
              <a:t>，俄语</a:t>
            </a:r>
            <a:r>
              <a:rPr lang="en-US" altLang="zh-CN" dirty="0">
                <a:latin typeface="微软雅黑" panose="020B0503020204020204" pitchFamily="34" charset="-122"/>
                <a:ea typeface="微软雅黑" panose="020B0503020204020204" pitchFamily="34" charset="-122"/>
              </a:rPr>
              <a:t>(Ru)</a:t>
            </a:r>
            <a:r>
              <a:rPr lang="zh-CN" altLang="en-US" dirty="0">
                <a:latin typeface="微软雅黑" panose="020B0503020204020204" pitchFamily="34" charset="-122"/>
                <a:ea typeface="微软雅黑" panose="020B0503020204020204" pitchFamily="34" charset="-122"/>
              </a:rPr>
              <a:t>和中文</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Zh</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作为辅助源语言。</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在模型验证时，验证集包含了所有平行数据的验证集，用于选择最优的模型。</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采样时，第</a:t>
            </a:r>
            <a:r>
              <a:rPr lang="en-US" altLang="zh-CN" dirty="0" err="1">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个语言对的句子满足以下多项式分布：</a:t>
            </a:r>
            <a:endParaRPr lang="en-US" altLang="zh-CN" dirty="0">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28CA10CA-C5F7-F617-46F6-B7866BCA99BE}"/>
              </a:ext>
            </a:extLst>
          </p:cNvPr>
          <p:cNvPicPr>
            <a:picLocks noChangeAspect="1"/>
          </p:cNvPicPr>
          <p:nvPr/>
        </p:nvPicPr>
        <p:blipFill>
          <a:blip r:embed="rId4"/>
          <a:stretch>
            <a:fillRect/>
          </a:stretch>
        </p:blipFill>
        <p:spPr>
          <a:xfrm>
            <a:off x="3764590" y="3768278"/>
            <a:ext cx="5081564" cy="1312457"/>
          </a:xfrm>
          <a:prstGeom prst="rect">
            <a:avLst/>
          </a:prstGeom>
        </p:spPr>
      </p:pic>
      <p:sp>
        <p:nvSpPr>
          <p:cNvPr id="13" name="文本框 12">
            <a:extLst>
              <a:ext uri="{FF2B5EF4-FFF2-40B4-BE49-F238E27FC236}">
                <a16:creationId xmlns:a16="http://schemas.microsoft.com/office/drawing/2014/main" id="{524172B2-726F-AB14-F09C-48C2A6F97C74}"/>
              </a:ext>
            </a:extLst>
          </p:cNvPr>
          <p:cNvSpPr txBox="1"/>
          <p:nvPr/>
        </p:nvSpPr>
        <p:spPr>
          <a:xfrm>
            <a:off x="417527" y="454427"/>
            <a:ext cx="1102929"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Data</a:t>
            </a:r>
          </a:p>
        </p:txBody>
      </p:sp>
    </p:spTree>
    <p:extLst>
      <p:ext uri="{BB962C8B-B14F-4D97-AF65-F5344CB8AC3E}">
        <p14:creationId xmlns:p14="http://schemas.microsoft.com/office/powerpoint/2010/main" val="756342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FE324D9-7B5B-BC4D-4A0C-E89C550D1DF1}"/>
              </a:ext>
            </a:extLst>
          </p:cNvPr>
          <p:cNvSpPr txBox="1"/>
          <p:nvPr/>
        </p:nvSpPr>
        <p:spPr>
          <a:xfrm>
            <a:off x="1498847" y="2353178"/>
            <a:ext cx="9105358" cy="1938992"/>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SixT</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基于</a:t>
            </a:r>
            <a:r>
              <a:rPr lang="en-US" altLang="zh-CN" sz="2400" dirty="0">
                <a:latin typeface="微软雅黑" panose="020B0503020204020204" pitchFamily="34" charset="-122"/>
                <a:ea typeface="微软雅黑" panose="020B0503020204020204" pitchFamily="34" charset="-122"/>
              </a:rPr>
              <a:t>Transformer</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encoder</a:t>
            </a:r>
            <a:r>
              <a:rPr lang="zh-CN" altLang="en-US" sz="2400" dirty="0">
                <a:latin typeface="微软雅黑" panose="020B0503020204020204" pitchFamily="34" charset="-122"/>
                <a:ea typeface="微软雅黑" panose="020B0503020204020204" pitchFamily="34" charset="-122"/>
              </a:rPr>
              <a:t>部分由</a:t>
            </a:r>
            <a:r>
              <a:rPr lang="en-US" altLang="zh-CN" sz="2400" dirty="0">
                <a:latin typeface="微软雅黑" panose="020B0503020204020204" pitchFamily="34" charset="-122"/>
                <a:ea typeface="微软雅黑" panose="020B0503020204020204" pitchFamily="34" charset="-122"/>
              </a:rPr>
              <a:t>XLM-R large</a:t>
            </a:r>
            <a:r>
              <a:rPr lang="zh-CN" altLang="en-US" sz="2400" dirty="0">
                <a:latin typeface="微软雅黑" panose="020B0503020204020204" pitchFamily="34" charset="-122"/>
                <a:ea typeface="微软雅黑" panose="020B0503020204020204" pitchFamily="34" charset="-122"/>
              </a:rPr>
              <a:t>初始化，</a:t>
            </a:r>
            <a:r>
              <a:rPr lang="en-US" altLang="zh-CN" sz="2400" dirty="0">
                <a:latin typeface="微软雅黑" panose="020B0503020204020204" pitchFamily="34" charset="-122"/>
                <a:ea typeface="微软雅黑" panose="020B0503020204020204" pitchFamily="34" charset="-122"/>
              </a:rPr>
              <a:t>encoder</a:t>
            </a:r>
            <a:r>
              <a:rPr lang="zh-CN" altLang="en-US" sz="2400" dirty="0">
                <a:latin typeface="微软雅黑" panose="020B0503020204020204" pitchFamily="34" charset="-122"/>
                <a:ea typeface="微软雅黑" panose="020B0503020204020204" pitchFamily="34" charset="-122"/>
              </a:rPr>
              <a:t>部分的超参设置与</a:t>
            </a:r>
            <a:r>
              <a:rPr lang="en-US" altLang="zh-CN" sz="2400" dirty="0">
                <a:latin typeface="微软雅黑" panose="020B0503020204020204" pitchFamily="34" charset="-122"/>
                <a:ea typeface="微软雅黑" panose="020B0503020204020204" pitchFamily="34" charset="-122"/>
              </a:rPr>
              <a:t>XLM-R large</a:t>
            </a:r>
            <a:r>
              <a:rPr lang="zh-CN" altLang="en-US" sz="2400" dirty="0">
                <a:latin typeface="微软雅黑" panose="020B0503020204020204" pitchFamily="34" charset="-122"/>
                <a:ea typeface="微软雅黑" panose="020B0503020204020204" pitchFamily="34" charset="-122"/>
              </a:rPr>
              <a:t>相同</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如：</a:t>
            </a:r>
            <a:r>
              <a:rPr lang="en-US" altLang="zh-CN" sz="2400" dirty="0">
                <a:latin typeface="微软雅黑" panose="020B0503020204020204" pitchFamily="34" charset="-122"/>
                <a:ea typeface="微软雅黑" panose="020B0503020204020204" pitchFamily="34" charset="-122"/>
              </a:rPr>
              <a:t>24</a:t>
            </a:r>
            <a:r>
              <a:rPr lang="zh-CN" altLang="en-US" sz="2400" dirty="0">
                <a:latin typeface="微软雅黑" panose="020B0503020204020204" pitchFamily="34" charset="-122"/>
                <a:ea typeface="微软雅黑" panose="020B0503020204020204" pitchFamily="34" charset="-122"/>
              </a:rPr>
              <a:t>层</a:t>
            </a:r>
            <a:r>
              <a:rPr lang="en-US" altLang="zh-CN" sz="2400" dirty="0">
                <a:latin typeface="微软雅黑" panose="020B0503020204020204" pitchFamily="34" charset="-122"/>
                <a:ea typeface="微软雅黑" panose="020B0503020204020204" pitchFamily="34" charset="-122"/>
              </a:rPr>
              <a:t>encoder</a:t>
            </a:r>
            <a:r>
              <a:rPr lang="zh-CN" altLang="en-US" sz="2400" dirty="0">
                <a:latin typeface="微软雅黑" panose="020B0503020204020204" pitchFamily="34" charset="-122"/>
                <a:ea typeface="微软雅黑" panose="020B0503020204020204" pitchFamily="34" charset="-122"/>
              </a:rPr>
              <a:t>层，隐藏层维度为</a:t>
            </a:r>
            <a:r>
              <a:rPr lang="en-US" altLang="zh-CN" sz="2400" dirty="0">
                <a:latin typeface="微软雅黑" panose="020B0503020204020204" pitchFamily="34" charset="-122"/>
                <a:ea typeface="微软雅黑" panose="020B0503020204020204" pitchFamily="34" charset="-122"/>
              </a:rPr>
              <a:t>1024</a:t>
            </a:r>
            <a:r>
              <a:rPr lang="zh-CN" altLang="en-US" sz="2400" dirty="0">
                <a:latin typeface="微软雅黑" panose="020B0503020204020204" pitchFamily="34" charset="-122"/>
                <a:ea typeface="微软雅黑" panose="020B0503020204020204" pitchFamily="34" charset="-122"/>
              </a:rPr>
              <a:t>，前馈层维度为</a:t>
            </a:r>
            <a:r>
              <a:rPr lang="en-US" altLang="zh-CN" sz="2400" dirty="0">
                <a:latin typeface="微软雅黑" panose="020B0503020204020204" pitchFamily="34" charset="-122"/>
                <a:ea typeface="微软雅黑" panose="020B0503020204020204" pitchFamily="34" charset="-122"/>
              </a:rPr>
              <a:t>4096</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head</a:t>
            </a:r>
            <a:r>
              <a:rPr lang="zh-CN" altLang="en-US" sz="2400" dirty="0">
                <a:latin typeface="微软雅黑" panose="020B0503020204020204" pitchFamily="34" charset="-122"/>
                <a:ea typeface="微软雅黑" panose="020B0503020204020204" pitchFamily="34" charset="-122"/>
              </a:rPr>
              <a:t>数为</a:t>
            </a:r>
            <a:r>
              <a:rPr lang="en-US" altLang="zh-CN" sz="2400" dirty="0">
                <a:latin typeface="微软雅黑" panose="020B0503020204020204" pitchFamily="34" charset="-122"/>
                <a:ea typeface="微软雅黑" panose="020B0503020204020204" pitchFamily="34" charset="-122"/>
              </a:rPr>
              <a:t>16)</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Decoder</a:t>
            </a:r>
            <a:r>
              <a:rPr lang="zh-CN" altLang="en-US" sz="2400" dirty="0">
                <a:latin typeface="微软雅黑" panose="020B0503020204020204" pitchFamily="34" charset="-122"/>
                <a:ea typeface="微软雅黑" panose="020B0503020204020204" pitchFamily="34" charset="-122"/>
              </a:rPr>
              <a:t>部分包含</a:t>
            </a:r>
            <a:r>
              <a:rPr lang="en-US" altLang="zh-CN" sz="2400" dirty="0">
                <a:latin typeface="微软雅黑" panose="020B0503020204020204" pitchFamily="34" charset="-122"/>
                <a:ea typeface="微软雅黑" panose="020B0503020204020204" pitchFamily="34" charset="-122"/>
              </a:rPr>
              <a:t>12</a:t>
            </a:r>
            <a:r>
              <a:rPr lang="zh-CN" altLang="en-US" sz="2400" dirty="0">
                <a:latin typeface="微软雅黑" panose="020B0503020204020204" pitchFamily="34" charset="-122"/>
                <a:ea typeface="微软雅黑" panose="020B0503020204020204" pitchFamily="34" charset="-122"/>
              </a:rPr>
              <a:t>个</a:t>
            </a:r>
            <a:r>
              <a:rPr lang="en-US" altLang="zh-CN" sz="2400" dirty="0">
                <a:latin typeface="微软雅黑" panose="020B0503020204020204" pitchFamily="34" charset="-122"/>
                <a:ea typeface="微软雅黑" panose="020B0503020204020204" pitchFamily="34" charset="-122"/>
              </a:rPr>
              <a:t>decoder</a:t>
            </a:r>
            <a:r>
              <a:rPr lang="zh-CN" altLang="en-US" sz="2400" dirty="0">
                <a:latin typeface="微软雅黑" panose="020B0503020204020204" pitchFamily="34" charset="-122"/>
                <a:ea typeface="微软雅黑" panose="020B0503020204020204" pitchFamily="34" charset="-122"/>
              </a:rPr>
              <a:t>层，隐藏层维度为</a:t>
            </a:r>
            <a:r>
              <a:rPr lang="en-US" altLang="zh-CN" sz="2400" dirty="0">
                <a:latin typeface="微软雅黑" panose="020B0503020204020204" pitchFamily="34" charset="-122"/>
                <a:ea typeface="微软雅黑" panose="020B0503020204020204" pitchFamily="34" charset="-122"/>
              </a:rPr>
              <a:t>1024</a:t>
            </a:r>
            <a:r>
              <a:rPr lang="zh-CN" altLang="en-US" sz="2400" dirty="0">
                <a:latin typeface="微软雅黑" panose="020B0503020204020204" pitchFamily="34" charset="-122"/>
                <a:ea typeface="微软雅黑" panose="020B0503020204020204" pitchFamily="34" charset="-122"/>
              </a:rPr>
              <a:t>，前馈层维度</a:t>
            </a:r>
            <a:r>
              <a:rPr lang="en-US" altLang="zh-CN" sz="2400" dirty="0">
                <a:latin typeface="微软雅黑" panose="020B0503020204020204" pitchFamily="34" charset="-122"/>
                <a:ea typeface="微软雅黑" panose="020B0503020204020204" pitchFamily="34" charset="-122"/>
              </a:rPr>
              <a:t>3072</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head</a:t>
            </a:r>
            <a:r>
              <a:rPr lang="zh-CN" altLang="en-US" sz="2400" dirty="0">
                <a:latin typeface="微软雅黑" panose="020B0503020204020204" pitchFamily="34" charset="-122"/>
                <a:ea typeface="微软雅黑" panose="020B0503020204020204" pitchFamily="34" charset="-122"/>
              </a:rPr>
              <a:t>数为</a:t>
            </a:r>
            <a:r>
              <a:rPr lang="en-US" altLang="zh-CN" sz="2400" dirty="0">
                <a:latin typeface="微软雅黑" panose="020B0503020204020204" pitchFamily="34" charset="-122"/>
                <a:ea typeface="微软雅黑" panose="020B0503020204020204" pitchFamily="34" charset="-122"/>
              </a:rPr>
              <a:t>16</a:t>
            </a:r>
            <a:r>
              <a:rPr lang="zh-CN" altLang="en-US" sz="2400" dirty="0">
                <a:latin typeface="微软雅黑" panose="020B0503020204020204" pitchFamily="34" charset="-122"/>
                <a:ea typeface="微软雅黑" panose="020B0503020204020204" pitchFamily="34" charset="-122"/>
              </a:rPr>
              <a:t>。词表与</a:t>
            </a:r>
            <a:r>
              <a:rPr lang="en-US" altLang="zh-CN" sz="2400" dirty="0">
                <a:latin typeface="微软雅黑" panose="020B0503020204020204" pitchFamily="34" charset="-122"/>
                <a:ea typeface="微软雅黑" panose="020B0503020204020204" pitchFamily="34" charset="-122"/>
              </a:rPr>
              <a:t>XLM-R</a:t>
            </a:r>
            <a:r>
              <a:rPr lang="zh-CN" altLang="en-US" sz="2400" dirty="0">
                <a:latin typeface="微软雅黑" panose="020B0503020204020204" pitchFamily="34" charset="-122"/>
                <a:ea typeface="微软雅黑" panose="020B0503020204020204" pitchFamily="34" charset="-122"/>
              </a:rPr>
              <a:t>一致。</a:t>
            </a:r>
          </a:p>
        </p:txBody>
      </p:sp>
      <p:sp>
        <p:nvSpPr>
          <p:cNvPr id="4" name="文本框 3">
            <a:extLst>
              <a:ext uri="{FF2B5EF4-FFF2-40B4-BE49-F238E27FC236}">
                <a16:creationId xmlns:a16="http://schemas.microsoft.com/office/drawing/2014/main" id="{0BE6D5F4-5680-E214-3600-E4B0CCDC9818}"/>
              </a:ext>
            </a:extLst>
          </p:cNvPr>
          <p:cNvSpPr txBox="1"/>
          <p:nvPr/>
        </p:nvSpPr>
        <p:spPr>
          <a:xfrm>
            <a:off x="601825" y="1202005"/>
            <a:ext cx="2219347"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Architecture</a:t>
            </a:r>
          </a:p>
        </p:txBody>
      </p:sp>
      <p:sp>
        <p:nvSpPr>
          <p:cNvPr id="5" name="文本框 4">
            <a:extLst>
              <a:ext uri="{FF2B5EF4-FFF2-40B4-BE49-F238E27FC236}">
                <a16:creationId xmlns:a16="http://schemas.microsoft.com/office/drawing/2014/main" id="{AE366C49-D379-092B-BE89-E37BA68C8B5D}"/>
              </a:ext>
            </a:extLst>
          </p:cNvPr>
          <p:cNvSpPr txBox="1"/>
          <p:nvPr/>
        </p:nvSpPr>
        <p:spPr>
          <a:xfrm>
            <a:off x="601825" y="450944"/>
            <a:ext cx="1432538" cy="523220"/>
          </a:xfrm>
          <a:prstGeom prst="rect">
            <a:avLst/>
          </a:prstGeom>
          <a:noFill/>
        </p:spPr>
        <p:txBody>
          <a:bodyPr wrap="square" rtlCol="0">
            <a:spAutoFit/>
          </a:bodyPr>
          <a:lstStyle/>
          <a:p>
            <a:r>
              <a:rPr lang="en-US" altLang="zh-CN" sz="2800" b="1" dirty="0">
                <a:solidFill>
                  <a:srgbClr val="C00000"/>
                </a:solidFill>
                <a:latin typeface="微软雅黑" panose="020B0503020204020204" pitchFamily="34" charset="-122"/>
                <a:ea typeface="微软雅黑" panose="020B0503020204020204" pitchFamily="34" charset="-122"/>
              </a:rPr>
              <a:t>Model</a:t>
            </a:r>
          </a:p>
        </p:txBody>
      </p:sp>
    </p:spTree>
    <p:extLst>
      <p:ext uri="{BB962C8B-B14F-4D97-AF65-F5344CB8AC3E}">
        <p14:creationId xmlns:p14="http://schemas.microsoft.com/office/powerpoint/2010/main" val="3416604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F462CA5-3351-F484-C569-231321930511}"/>
              </a:ext>
            </a:extLst>
          </p:cNvPr>
          <p:cNvSpPr txBox="1"/>
          <p:nvPr/>
        </p:nvSpPr>
        <p:spPr>
          <a:xfrm>
            <a:off x="527397" y="595949"/>
            <a:ext cx="2219347"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Learning</a:t>
            </a:r>
          </a:p>
        </p:txBody>
      </p:sp>
      <p:sp>
        <p:nvSpPr>
          <p:cNvPr id="4" name="文本框 3">
            <a:extLst>
              <a:ext uri="{FF2B5EF4-FFF2-40B4-BE49-F238E27FC236}">
                <a16:creationId xmlns:a16="http://schemas.microsoft.com/office/drawing/2014/main" id="{336760FB-ACC6-89F9-5CA3-6B6B2A8939C8}"/>
              </a:ext>
            </a:extLst>
          </p:cNvPr>
          <p:cNvSpPr txBox="1"/>
          <p:nvPr/>
        </p:nvSpPr>
        <p:spPr>
          <a:xfrm>
            <a:off x="1543321" y="2224758"/>
            <a:ext cx="9105358" cy="1938992"/>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XLM-R large</a:t>
            </a:r>
            <a:r>
              <a:rPr lang="zh-CN" altLang="en-US" sz="2400" dirty="0">
                <a:latin typeface="微软雅黑" panose="020B0503020204020204" pitchFamily="34" charset="-122"/>
                <a:ea typeface="微软雅黑" panose="020B0503020204020204" pitchFamily="34" charset="-122"/>
              </a:rPr>
              <a:t>初始化</a:t>
            </a:r>
            <a:r>
              <a:rPr lang="en-US" altLang="zh-CN" sz="2400" dirty="0">
                <a:latin typeface="微软雅黑" panose="020B0503020204020204" pitchFamily="34" charset="-122"/>
                <a:ea typeface="微软雅黑" panose="020B0503020204020204" pitchFamily="34" charset="-122"/>
              </a:rPr>
              <a:t>encoder</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embedding</a:t>
            </a:r>
            <a:r>
              <a:rPr lang="zh-CN" altLang="en-US" sz="2400" dirty="0">
                <a:latin typeface="微软雅黑" panose="020B0503020204020204" pitchFamily="34" charset="-122"/>
                <a:ea typeface="微软雅黑" panose="020B0503020204020204" pitchFamily="34" charset="-122"/>
              </a:rPr>
              <a:t>，并在辅助平行数据集上微调。</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由于机器翻译的预测空间（词表维度）非常大，直接微调会降低预训练的</a:t>
            </a:r>
            <a:r>
              <a:rPr lang="en-US" altLang="zh-CN" sz="2400" dirty="0">
                <a:latin typeface="微软雅黑" panose="020B0503020204020204" pitchFamily="34" charset="-122"/>
                <a:ea typeface="微软雅黑" panose="020B0503020204020204" pitchFamily="34" charset="-122"/>
              </a:rPr>
              <a:t>XLM-R</a:t>
            </a:r>
            <a:r>
              <a:rPr lang="zh-CN" altLang="en-US" sz="2400" dirty="0">
                <a:latin typeface="微软雅黑" panose="020B0503020204020204" pitchFamily="34" charset="-122"/>
                <a:ea typeface="微软雅黑" panose="020B0503020204020204" pitchFamily="34" charset="-122"/>
              </a:rPr>
              <a:t>的可用性，因此使用两个步骤训练模型。</a:t>
            </a:r>
          </a:p>
        </p:txBody>
      </p:sp>
    </p:spTree>
    <p:extLst>
      <p:ext uri="{BB962C8B-B14F-4D97-AF65-F5344CB8AC3E}">
        <p14:creationId xmlns:p14="http://schemas.microsoft.com/office/powerpoint/2010/main" val="2528982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1FE58AD-67C7-60B4-0D8B-ABA4801BE7E7}"/>
              </a:ext>
            </a:extLst>
          </p:cNvPr>
          <p:cNvSpPr txBox="1"/>
          <p:nvPr/>
        </p:nvSpPr>
        <p:spPr>
          <a:xfrm>
            <a:off x="527397" y="595949"/>
            <a:ext cx="2219347"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Learning</a:t>
            </a:r>
          </a:p>
        </p:txBody>
      </p:sp>
      <p:sp>
        <p:nvSpPr>
          <p:cNvPr id="4" name="文本框 3">
            <a:extLst>
              <a:ext uri="{FF2B5EF4-FFF2-40B4-BE49-F238E27FC236}">
                <a16:creationId xmlns:a16="http://schemas.microsoft.com/office/drawing/2014/main" id="{02E8FB76-4F0F-6961-CF51-5F5320CB57B4}"/>
              </a:ext>
            </a:extLst>
          </p:cNvPr>
          <p:cNvSpPr txBox="1"/>
          <p:nvPr/>
        </p:nvSpPr>
        <p:spPr>
          <a:xfrm>
            <a:off x="1543321" y="1938656"/>
            <a:ext cx="9105358"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第一步：冻结</a:t>
            </a:r>
            <a:r>
              <a:rPr lang="en-US" altLang="zh-CN" sz="2400" dirty="0">
                <a:latin typeface="微软雅黑" panose="020B0503020204020204" pitchFamily="34" charset="-122"/>
                <a:ea typeface="微软雅黑" panose="020B0503020204020204" pitchFamily="34" charset="-122"/>
              </a:rPr>
              <a:t>encoder</a:t>
            </a:r>
            <a:r>
              <a:rPr lang="zh-CN" altLang="en-US" sz="2400" dirty="0">
                <a:latin typeface="微软雅黑" panose="020B0503020204020204" pitchFamily="34" charset="-122"/>
                <a:ea typeface="微软雅黑" panose="020B0503020204020204" pitchFamily="34" charset="-122"/>
              </a:rPr>
              <a:t>，训练</a:t>
            </a:r>
            <a:r>
              <a:rPr lang="en-US" altLang="zh-CN" sz="2400" dirty="0">
                <a:latin typeface="微软雅黑" panose="020B0503020204020204" pitchFamily="34" charset="-122"/>
                <a:ea typeface="微软雅黑" panose="020B0503020204020204" pitchFamily="34" charset="-122"/>
              </a:rPr>
              <a:t>decoder</a:t>
            </a:r>
          </a:p>
        </p:txBody>
      </p:sp>
      <p:pic>
        <p:nvPicPr>
          <p:cNvPr id="6" name="图片 5">
            <a:extLst>
              <a:ext uri="{FF2B5EF4-FFF2-40B4-BE49-F238E27FC236}">
                <a16:creationId xmlns:a16="http://schemas.microsoft.com/office/drawing/2014/main" id="{61A7292B-D4AF-35FF-3846-8D8A0E6F704E}"/>
              </a:ext>
            </a:extLst>
          </p:cNvPr>
          <p:cNvPicPr>
            <a:picLocks noChangeAspect="1"/>
          </p:cNvPicPr>
          <p:nvPr/>
        </p:nvPicPr>
        <p:blipFill>
          <a:blip r:embed="rId4"/>
          <a:stretch>
            <a:fillRect/>
          </a:stretch>
        </p:blipFill>
        <p:spPr>
          <a:xfrm>
            <a:off x="2746744" y="2749590"/>
            <a:ext cx="5993218" cy="1063545"/>
          </a:xfrm>
          <a:prstGeom prst="rect">
            <a:avLst/>
          </a:prstGeom>
        </p:spPr>
      </p:pic>
      <p:pic>
        <p:nvPicPr>
          <p:cNvPr id="10" name="图片 9">
            <a:extLst>
              <a:ext uri="{FF2B5EF4-FFF2-40B4-BE49-F238E27FC236}">
                <a16:creationId xmlns:a16="http://schemas.microsoft.com/office/drawing/2014/main" id="{828C3902-9CF3-65BD-6135-8494AE5F4003}"/>
              </a:ext>
            </a:extLst>
          </p:cNvPr>
          <p:cNvPicPr>
            <a:picLocks noChangeAspect="1"/>
          </p:cNvPicPr>
          <p:nvPr/>
        </p:nvPicPr>
        <p:blipFill>
          <a:blip r:embed="rId5"/>
          <a:stretch>
            <a:fillRect/>
          </a:stretch>
        </p:blipFill>
        <p:spPr>
          <a:xfrm>
            <a:off x="4356580" y="3813135"/>
            <a:ext cx="1991057" cy="395883"/>
          </a:xfrm>
          <a:prstGeom prst="rect">
            <a:avLst/>
          </a:prstGeom>
        </p:spPr>
      </p:pic>
    </p:spTree>
    <p:extLst>
      <p:ext uri="{BB962C8B-B14F-4D97-AF65-F5344CB8AC3E}">
        <p14:creationId xmlns:p14="http://schemas.microsoft.com/office/powerpoint/2010/main" val="308015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EC61951-5FF2-E61A-7308-4180EDCAC142}"/>
              </a:ext>
            </a:extLst>
          </p:cNvPr>
          <p:cNvSpPr txBox="1"/>
          <p:nvPr/>
        </p:nvSpPr>
        <p:spPr>
          <a:xfrm>
            <a:off x="1543321" y="1700274"/>
            <a:ext cx="9105358" cy="830997"/>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第二步：微调</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冻结</a:t>
            </a:r>
            <a:r>
              <a:rPr lang="en-US" altLang="zh-CN" sz="2400" dirty="0">
                <a:latin typeface="微软雅黑" panose="020B0503020204020204" pitchFamily="34" charset="-122"/>
                <a:ea typeface="微软雅黑" panose="020B0503020204020204" pitchFamily="34" charset="-122"/>
              </a:rPr>
              <a:t>encoder</a:t>
            </a:r>
            <a:r>
              <a:rPr lang="zh-CN" altLang="en-US" sz="2400" dirty="0">
                <a:latin typeface="微软雅黑" panose="020B0503020204020204" pitchFamily="34" charset="-122"/>
                <a:ea typeface="微软雅黑" panose="020B0503020204020204" pitchFamily="34" charset="-122"/>
              </a:rPr>
              <a:t>会限制模型性能，因此在这一步训练整个模型。</a:t>
            </a:r>
            <a:endParaRPr lang="en-US" altLang="zh-CN" sz="24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CCBFD59B-542D-F526-AAF9-8886FCD01790}"/>
              </a:ext>
            </a:extLst>
          </p:cNvPr>
          <p:cNvSpPr txBox="1"/>
          <p:nvPr/>
        </p:nvSpPr>
        <p:spPr>
          <a:xfrm>
            <a:off x="527397" y="595949"/>
            <a:ext cx="2219347"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Learning</a:t>
            </a:r>
          </a:p>
        </p:txBody>
      </p:sp>
      <p:pic>
        <p:nvPicPr>
          <p:cNvPr id="13" name="图片 12">
            <a:extLst>
              <a:ext uri="{FF2B5EF4-FFF2-40B4-BE49-F238E27FC236}">
                <a16:creationId xmlns:a16="http://schemas.microsoft.com/office/drawing/2014/main" id="{78D86123-D34C-2361-67F3-70AA2E28FEF1}"/>
              </a:ext>
            </a:extLst>
          </p:cNvPr>
          <p:cNvPicPr>
            <a:picLocks noChangeAspect="1"/>
          </p:cNvPicPr>
          <p:nvPr/>
        </p:nvPicPr>
        <p:blipFill>
          <a:blip r:embed="rId4"/>
          <a:stretch>
            <a:fillRect/>
          </a:stretch>
        </p:blipFill>
        <p:spPr>
          <a:xfrm>
            <a:off x="3540642" y="2636686"/>
            <a:ext cx="5110716" cy="1074490"/>
          </a:xfrm>
          <a:prstGeom prst="rect">
            <a:avLst/>
          </a:prstGeom>
        </p:spPr>
      </p:pic>
      <p:sp>
        <p:nvSpPr>
          <p:cNvPr id="14" name="文本框 13">
            <a:extLst>
              <a:ext uri="{FF2B5EF4-FFF2-40B4-BE49-F238E27FC236}">
                <a16:creationId xmlns:a16="http://schemas.microsoft.com/office/drawing/2014/main" id="{91673A7C-E3C2-6152-18DE-52A5188A9B05}"/>
              </a:ext>
            </a:extLst>
          </p:cNvPr>
          <p:cNvSpPr txBox="1"/>
          <p:nvPr/>
        </p:nvSpPr>
        <p:spPr>
          <a:xfrm>
            <a:off x="1637070" y="4485989"/>
            <a:ext cx="9105358"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在两步的训练过程中，</a:t>
            </a:r>
            <a:r>
              <a:rPr lang="en-US" altLang="zh-CN" sz="2400" dirty="0">
                <a:latin typeface="微软雅黑" panose="020B0503020204020204" pitchFamily="34" charset="-122"/>
                <a:ea typeface="微软雅黑" panose="020B0503020204020204" pitchFamily="34" charset="-122"/>
              </a:rPr>
              <a:t>embedding</a:t>
            </a:r>
            <a:r>
              <a:rPr lang="zh-CN" altLang="en-US" sz="2400" dirty="0">
                <a:latin typeface="微软雅黑" panose="020B0503020204020204" pitchFamily="34" charset="-122"/>
                <a:ea typeface="微软雅黑" panose="020B0503020204020204" pitchFamily="34" charset="-122"/>
              </a:rPr>
              <a:t>层的参数都保持不变。</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8879340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1713</TotalTime>
  <Words>3653</Words>
  <Application>Microsoft Office PowerPoint</Application>
  <PresentationFormat>宽屏</PresentationFormat>
  <Paragraphs>151</Paragraphs>
  <Slides>27</Slides>
  <Notes>21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等线</vt:lpstr>
      <vt:lpstr>宋体</vt:lpstr>
      <vt:lpstr>微软雅黑</vt:lpstr>
      <vt:lpstr>Arial</vt:lpstr>
      <vt:lpstr>Calibri</vt:lpstr>
      <vt:lpstr>Calibri Light</vt:lpstr>
      <vt:lpstr>Cambria Math</vt:lpstr>
      <vt:lpstr>Times New Roman</vt:lpstr>
      <vt:lpstr>Office 主题​​</vt:lpstr>
      <vt:lpstr>PowerPoint 演示文稿</vt:lpstr>
      <vt:lpstr>1.</vt:lpstr>
      <vt:lpstr>PowerPoint 演示文稿</vt:lpstr>
      <vt:lpstr>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vt:lpstr>
      <vt:lpstr>PowerPoint 演示文稿</vt:lpstr>
      <vt:lpstr>PowerPoint 演示文稿</vt:lpstr>
      <vt:lpstr>PowerPoint 演示文稿</vt:lpstr>
      <vt:lpstr>PowerPoint 演示文稿</vt:lpstr>
      <vt:lpstr>PowerPoint 演示文稿</vt:lpstr>
      <vt:lpstr>PowerPoint 演示文稿</vt:lpstr>
      <vt:lpstr>4.</vt:lpstr>
      <vt:lpstr>PowerPoint 演示文稿</vt:lpstr>
      <vt:lpstr>PowerPoint 演示文稿</vt:lpstr>
      <vt:lpstr>PowerPoint 演示文稿</vt:lpstr>
      <vt:lpstr>PowerPoint 演示文稿</vt:lpstr>
      <vt:lpstr>PowerPoint 演示文稿</vt:lpstr>
      <vt:lpstr>5.</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Joestar Joseph</cp:lastModifiedBy>
  <cp:revision>100</cp:revision>
  <dcterms:created xsi:type="dcterms:W3CDTF">2019-09-02T08:18:28Z</dcterms:created>
  <dcterms:modified xsi:type="dcterms:W3CDTF">2023-05-24T13:30:44Z</dcterms:modified>
</cp:coreProperties>
</file>