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438" r:id="rId3"/>
    <p:sldId id="440" r:id="rId4"/>
    <p:sldId id="258" r:id="rId5"/>
    <p:sldId id="390" r:id="rId6"/>
    <p:sldId id="467" r:id="rId7"/>
    <p:sldId id="464" r:id="rId8"/>
    <p:sldId id="465" r:id="rId9"/>
    <p:sldId id="445" r:id="rId10"/>
    <p:sldId id="452" r:id="rId11"/>
    <p:sldId id="470" r:id="rId12"/>
    <p:sldId id="468" r:id="rId13"/>
    <p:sldId id="469" r:id="rId14"/>
    <p:sldId id="471" r:id="rId15"/>
    <p:sldId id="472" r:id="rId16"/>
    <p:sldId id="473" r:id="rId17"/>
    <p:sldId id="474" r:id="rId18"/>
    <p:sldId id="451" r:id="rId19"/>
    <p:sldId id="453" r:id="rId20"/>
    <p:sldId id="454" r:id="rId21"/>
    <p:sldId id="457" r:id="rId22"/>
    <p:sldId id="458" r:id="rId23"/>
    <p:sldId id="459" r:id="rId24"/>
    <p:sldId id="460" r:id="rId25"/>
    <p:sldId id="475" r:id="rId26"/>
    <p:sldId id="461" r:id="rId27"/>
    <p:sldId id="462" r:id="rId28"/>
    <p:sldId id="437"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59" userDrawn="1">
          <p15:clr>
            <a:srgbClr val="A4A3A4"/>
          </p15:clr>
        </p15:guide>
        <p15:guide id="4" pos="665" userDrawn="1">
          <p15:clr>
            <a:srgbClr val="A4A3A4"/>
          </p15:clr>
        </p15:guide>
        <p15:guide id="5" pos="70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邹 佳玲" initials="邹" lastIdx="1" clrIdx="0">
    <p:extLst>
      <p:ext uri="{19B8F6BF-5375-455C-9EA6-DF929625EA0E}">
        <p15:presenceInfo xmlns:p15="http://schemas.microsoft.com/office/powerpoint/2012/main" userId="cf3e4485559e70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E1A33"/>
    <a:srgbClr val="743443"/>
    <a:srgbClr val="575D6A"/>
    <a:srgbClr val="E8EBED"/>
    <a:srgbClr val="E59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461" autoAdjust="0"/>
  </p:normalViewPr>
  <p:slideViewPr>
    <p:cSldViewPr snapToGrid="0" showGuides="1">
      <p:cViewPr varScale="1">
        <p:scale>
          <a:sx n="58" d="100"/>
          <a:sy n="58" d="100"/>
        </p:scale>
        <p:origin x="580" y="44"/>
      </p:cViewPr>
      <p:guideLst>
        <p:guide orient="horz" pos="2160"/>
        <p:guide pos="3840"/>
        <p:guide orient="horz" pos="459"/>
        <p:guide pos="665"/>
        <p:guide pos="7015"/>
      </p:guideLst>
    </p:cSldViewPr>
  </p:slideViewPr>
  <p:outlineViewPr>
    <p:cViewPr>
      <p:scale>
        <a:sx n="100" d="100"/>
        <a:sy n="100" d="100"/>
      </p:scale>
      <p:origin x="0" y="-3252"/>
    </p:cViewPr>
  </p:outlineViewPr>
  <p:notesTextViewPr>
    <p:cViewPr>
      <p:scale>
        <a:sx n="100" d="100"/>
        <a:sy n="100" d="100"/>
      </p:scale>
      <p:origin x="0" y="-104"/>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1F40-25F4-40E6-8997-669087E220CD}"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E9D39-B838-4966-9F85-0316DACF3191}" type="slidenum">
              <a:rPr lang="zh-CN" altLang="en-US" smtClean="0"/>
              <a:t>‹#›</a:t>
            </a:fld>
            <a:endParaRPr lang="zh-CN" altLang="en-US"/>
          </a:p>
        </p:txBody>
      </p:sp>
    </p:spTree>
    <p:extLst>
      <p:ext uri="{BB962C8B-B14F-4D97-AF65-F5344CB8AC3E}">
        <p14:creationId xmlns:p14="http://schemas.microsoft.com/office/powerpoint/2010/main" val="326158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zhihu.com/search?q=%E6%89%A9%E5%B1%95%E7%BD%91%E7%BB%9C&amp;search_source=Entity&amp;hybrid_search_source=Entity&amp;hybrid_search_extra=%7B%22sourceType%22%3A%22answer%22%2C%22sourceId%22%3A2939801487%7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1</a:t>
            </a:fld>
            <a:endParaRPr lang="zh-CN" altLang="en-US"/>
          </a:p>
        </p:txBody>
      </p:sp>
    </p:spTree>
    <p:extLst>
      <p:ext uri="{BB962C8B-B14F-4D97-AF65-F5344CB8AC3E}">
        <p14:creationId xmlns:p14="http://schemas.microsoft.com/office/powerpoint/2010/main" val="164231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其中宽度指</a:t>
            </a:r>
            <a:r>
              <a:rPr lang="zh-CN" altLang="en-US" b="0" i="0" dirty="0">
                <a:solidFill>
                  <a:srgbClr val="121212"/>
                </a:solidFill>
                <a:effectLst/>
                <a:latin typeface="-apple-system"/>
              </a:rPr>
              <a:t>小模型的</a:t>
            </a:r>
            <a:r>
              <a:rPr lang="en-US" altLang="zh-CN" b="0" i="0" dirty="0">
                <a:solidFill>
                  <a:srgbClr val="121212"/>
                </a:solidFill>
                <a:effectLst/>
                <a:latin typeface="-apple-system"/>
              </a:rPr>
              <a:t>hidden dim</a:t>
            </a:r>
            <a:r>
              <a:rPr lang="zh-CN" altLang="en-US" b="0" i="0" dirty="0">
                <a:solidFill>
                  <a:srgbClr val="121212"/>
                </a:solidFill>
                <a:effectLst/>
                <a:latin typeface="-apple-system"/>
              </a:rPr>
              <a:t>，深度指</a:t>
            </a:r>
            <a:r>
              <a:rPr lang="en-US" altLang="zh-CN" b="0" i="0" dirty="0">
                <a:solidFill>
                  <a:srgbClr val="121212"/>
                </a:solidFill>
                <a:effectLst/>
                <a:latin typeface="-apple-system"/>
              </a:rPr>
              <a:t>layer number</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0" i="0" dirty="0">
                <a:solidFill>
                  <a:srgbClr val="121212"/>
                </a:solidFill>
                <a:effectLst/>
                <a:latin typeface="-apple-system"/>
              </a:rPr>
              <a:t>首先在宽度扩展中（上述为宽度扩展的概览图），需要实现参数矩阵</a:t>
            </a:r>
            <a:r>
              <a:rPr lang="en-US" altLang="zh-CN" b="0" i="0" dirty="0">
                <a:solidFill>
                  <a:srgbClr val="121212"/>
                </a:solidFill>
                <a:effectLst/>
                <a:latin typeface="-apple-system"/>
              </a:rPr>
              <a:t>W</a:t>
            </a:r>
            <a:r>
              <a:rPr lang="zh-CN" altLang="en-US" b="0" i="0" dirty="0">
                <a:solidFill>
                  <a:srgbClr val="121212"/>
                </a:solidFill>
                <a:effectLst/>
                <a:latin typeface="-apple-system"/>
              </a:rPr>
              <a:t>向</a:t>
            </a:r>
            <a:r>
              <a:rPr lang="en-US" altLang="zh-CN" b="0" i="0" dirty="0">
                <a:solidFill>
                  <a:srgbClr val="121212"/>
                </a:solidFill>
                <a:effectLst/>
                <a:latin typeface="-apple-system"/>
              </a:rPr>
              <a:t>U</a:t>
            </a:r>
            <a:r>
              <a:rPr lang="zh-CN" altLang="en-US" b="0" i="0" dirty="0">
                <a:solidFill>
                  <a:srgbClr val="121212"/>
                </a:solidFill>
                <a:effectLst/>
                <a:latin typeface="-apple-system"/>
              </a:rPr>
              <a:t>的扩展，可以通过维度内扩展和维度外扩展两类操作。</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10</a:t>
            </a:fld>
            <a:endParaRPr lang="zh-CN" altLang="en-US"/>
          </a:p>
        </p:txBody>
      </p:sp>
    </p:spTree>
    <p:extLst>
      <p:ext uri="{BB962C8B-B14F-4D97-AF65-F5344CB8AC3E}">
        <p14:creationId xmlns:p14="http://schemas.microsoft.com/office/powerpoint/2010/main" val="5334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目标是在输入维度（</a:t>
            </a:r>
            <a:r>
              <a:rPr lang="en-US" altLang="zh-CN" dirty="0"/>
              <a:t>x</a:t>
            </a:r>
            <a:r>
              <a:rPr lang="zh-CN" altLang="en-US" dirty="0"/>
              <a:t>）和输出维度（</a:t>
            </a:r>
            <a:r>
              <a:rPr lang="en-US" altLang="zh-CN" dirty="0"/>
              <a:t>h</a:t>
            </a:r>
            <a:r>
              <a:rPr lang="zh-CN" altLang="en-US" dirty="0"/>
              <a:t>）上的扩充，参数矩阵第</a:t>
            </a:r>
            <a:r>
              <a:rPr lang="en-US" altLang="zh-CN" dirty="0" err="1"/>
              <a:t>i</a:t>
            </a:r>
            <a:r>
              <a:rPr lang="zh-CN" altLang="en-US" dirty="0"/>
              <a:t>列表示第</a:t>
            </a:r>
            <a:r>
              <a:rPr lang="en-US" altLang="zh-CN" dirty="0" err="1"/>
              <a:t>i</a:t>
            </a:r>
            <a:r>
              <a:rPr lang="zh-CN" altLang="en-US" dirty="0"/>
              <a:t>个样本传递信息所对应的权重，第</a:t>
            </a:r>
            <a:r>
              <a:rPr lang="en-US" altLang="zh-CN" dirty="0"/>
              <a:t>j</a:t>
            </a:r>
            <a:r>
              <a:rPr lang="zh-CN" altLang="en-US" dirty="0"/>
              <a:t>行表示第</a:t>
            </a:r>
            <a:r>
              <a:rPr lang="en-US" altLang="zh-CN" dirty="0"/>
              <a:t>j</a:t>
            </a:r>
            <a:r>
              <a:rPr lang="zh-CN" altLang="en-US" dirty="0"/>
              <a:t>个隐层单元所接收信息对应的权重。</a:t>
            </a:r>
            <a:endParaRPr lang="en-US" altLang="zh-CN" dirty="0"/>
          </a:p>
          <a:p>
            <a:r>
              <a:rPr lang="zh-CN" altLang="en-US" dirty="0"/>
              <a:t>可以采用的策略包括</a:t>
            </a:r>
            <a:r>
              <a:rPr lang="en-US" altLang="zh-CN" dirty="0"/>
              <a:t>FPI</a:t>
            </a:r>
            <a:r>
              <a:rPr lang="zh-CN" altLang="en-US" dirty="0"/>
              <a:t>和</a:t>
            </a:r>
            <a:r>
              <a:rPr lang="en-US" altLang="zh-CN" dirty="0"/>
              <a:t>AKI</a:t>
            </a:r>
            <a:r>
              <a:rPr lang="zh-CN" altLang="en-US" dirty="0"/>
              <a:t>。</a:t>
            </a:r>
            <a:endParaRPr lang="en-US" altLang="zh-CN" dirty="0"/>
          </a:p>
          <a:p>
            <a:r>
              <a:rPr lang="zh-CN" altLang="en-US" dirty="0"/>
              <a:t>首先在输入维度扩充，那么要用到</a:t>
            </a:r>
            <a:r>
              <a:rPr lang="en-US" altLang="zh-CN" dirty="0"/>
              <a:t>gin</a:t>
            </a:r>
            <a:r>
              <a:rPr lang="zh-CN" altLang="en-US" dirty="0"/>
              <a:t>公式，例如</a:t>
            </a:r>
            <a:r>
              <a:rPr lang="en-US" altLang="zh-CN" dirty="0"/>
              <a:t>gin</a:t>
            </a:r>
            <a:r>
              <a:rPr lang="zh-CN" altLang="en-US" dirty="0"/>
              <a:t>（</a:t>
            </a:r>
            <a:r>
              <a:rPr lang="en-US" altLang="zh-CN" dirty="0"/>
              <a:t>3</a:t>
            </a:r>
            <a:r>
              <a:rPr lang="zh-CN" altLang="en-US" dirty="0"/>
              <a:t>）</a:t>
            </a:r>
            <a:r>
              <a:rPr lang="en-US" altLang="zh-CN" dirty="0"/>
              <a:t>=gin</a:t>
            </a:r>
            <a:r>
              <a:rPr lang="zh-CN" altLang="en-US" dirty="0"/>
              <a:t>（</a:t>
            </a:r>
            <a:r>
              <a:rPr lang="en-US" altLang="zh-CN" dirty="0"/>
              <a:t>1</a:t>
            </a:r>
            <a:r>
              <a:rPr lang="zh-CN" altLang="en-US" dirty="0"/>
              <a:t>）</a:t>
            </a:r>
            <a:r>
              <a:rPr lang="en-US" altLang="zh-CN" dirty="0"/>
              <a:t>=1</a:t>
            </a:r>
            <a:r>
              <a:rPr lang="zh-CN" altLang="en-US" dirty="0"/>
              <a:t>，即新增输入</a:t>
            </a:r>
            <a:r>
              <a:rPr lang="en-US" altLang="zh-CN" dirty="0"/>
              <a:t>x3</a:t>
            </a:r>
            <a:r>
              <a:rPr lang="zh-CN" altLang="en-US" dirty="0"/>
              <a:t>时复制一份</a:t>
            </a:r>
            <a:r>
              <a:rPr lang="en-US" altLang="zh-CN" dirty="0"/>
              <a:t>x1</a:t>
            </a:r>
            <a:r>
              <a:rPr lang="zh-CN" altLang="en-US" dirty="0"/>
              <a:t>到隐层单元的权重，并需要除以</a:t>
            </a:r>
            <a:r>
              <a:rPr lang="en-US" altLang="zh-CN" dirty="0"/>
              <a:t>2</a:t>
            </a:r>
            <a:r>
              <a:rPr lang="zh-CN" altLang="en-US" dirty="0"/>
              <a:t>（</a:t>
            </a:r>
            <a:r>
              <a:rPr lang="en-US" altLang="zh-CN" dirty="0" err="1"/>
              <a:t>cgin</a:t>
            </a:r>
            <a:r>
              <a:rPr lang="zh-CN" altLang="en-US" dirty="0"/>
              <a:t>（</a:t>
            </a:r>
            <a:r>
              <a:rPr lang="en-US" altLang="zh-CN" dirty="0"/>
              <a:t>3</a:t>
            </a:r>
            <a:r>
              <a:rPr lang="zh-CN" altLang="en-US" dirty="0"/>
              <a:t>）</a:t>
            </a:r>
            <a:r>
              <a:rPr lang="en-US" altLang="zh-CN" dirty="0"/>
              <a:t>=</a:t>
            </a:r>
            <a:r>
              <a:rPr lang="en-US" altLang="zh-CN" dirty="0" err="1"/>
              <a:t>cgin</a:t>
            </a:r>
            <a:r>
              <a:rPr lang="zh-CN" altLang="en-US" dirty="0"/>
              <a:t>（</a:t>
            </a:r>
            <a:r>
              <a:rPr lang="en-US" altLang="zh-CN" dirty="0"/>
              <a:t>1</a:t>
            </a:r>
            <a:r>
              <a:rPr lang="zh-CN" altLang="en-US" dirty="0"/>
              <a:t>）</a:t>
            </a:r>
            <a:r>
              <a:rPr lang="en-US" altLang="zh-CN" dirty="0"/>
              <a:t>=2</a:t>
            </a:r>
            <a:r>
              <a:rPr lang="zh-CN" altLang="en-US" dirty="0"/>
              <a:t>）以平衡信息；此后</a:t>
            </a:r>
            <a:r>
              <a:rPr lang="en-US" altLang="zh-CN" dirty="0"/>
              <a:t>gout</a:t>
            </a:r>
            <a:r>
              <a:rPr lang="zh-CN" altLang="en-US" dirty="0"/>
              <a:t>（</a:t>
            </a:r>
            <a:r>
              <a:rPr lang="en-US" altLang="zh-CN" dirty="0"/>
              <a:t>3</a:t>
            </a:r>
            <a:r>
              <a:rPr lang="zh-CN" altLang="en-US" dirty="0"/>
              <a:t>）</a:t>
            </a:r>
            <a:r>
              <a:rPr lang="en-US" altLang="zh-CN" dirty="0"/>
              <a:t>=gout</a:t>
            </a:r>
            <a:r>
              <a:rPr lang="zh-CN" altLang="en-US" dirty="0"/>
              <a:t>（</a:t>
            </a:r>
            <a:r>
              <a:rPr lang="en-US" altLang="zh-CN" dirty="0"/>
              <a:t>2</a:t>
            </a:r>
            <a:r>
              <a:rPr lang="zh-CN" altLang="en-US" dirty="0"/>
              <a:t>）</a:t>
            </a:r>
            <a:r>
              <a:rPr lang="en-US" altLang="zh-CN" dirty="0"/>
              <a:t>=2</a:t>
            </a:r>
            <a:r>
              <a:rPr lang="zh-CN" altLang="en-US" dirty="0"/>
              <a:t>，即复制一遍</a:t>
            </a:r>
            <a:r>
              <a:rPr lang="en-US" altLang="zh-CN" dirty="0"/>
              <a:t>h2</a:t>
            </a:r>
            <a:r>
              <a:rPr lang="zh-CN" altLang="en-US" dirty="0"/>
              <a:t>接受输入信息的权重。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11</a:t>
            </a:fld>
            <a:endParaRPr lang="zh-CN" altLang="en-US"/>
          </a:p>
        </p:txBody>
      </p:sp>
    </p:spTree>
    <p:extLst>
      <p:ext uri="{BB962C8B-B14F-4D97-AF65-F5344CB8AC3E}">
        <p14:creationId xmlns:p14="http://schemas.microsoft.com/office/powerpoint/2010/main" val="222444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FPI</a:t>
            </a:r>
            <a:r>
              <a:rPr lang="zh-CN" altLang="en-US" dirty="0"/>
              <a:t>希望经过初始化后，在给定相同输入的情况下，源模型</a:t>
            </a:r>
            <a:r>
              <a:rPr lang="en-US" altLang="zh-CN" dirty="0"/>
              <a:t>S</a:t>
            </a:r>
            <a:r>
              <a:rPr lang="zh-CN" altLang="en-US" dirty="0"/>
              <a:t>和目标模型</a:t>
            </a:r>
            <a:r>
              <a:rPr lang="en-US" altLang="zh-CN" dirty="0"/>
              <a:t>T</a:t>
            </a:r>
            <a:r>
              <a:rPr lang="zh-CN" altLang="en-US" dirty="0"/>
              <a:t>能够产生相同的输出。</a:t>
            </a:r>
            <a:endParaRPr lang="en-US" altLang="zh-CN" dirty="0"/>
          </a:p>
          <a:p>
            <a:r>
              <a:rPr lang="zh-CN" altLang="en-US" dirty="0"/>
              <a:t>左图的公式是两个映射函数，</a:t>
            </a:r>
            <a:r>
              <a:rPr lang="en-US" altLang="zh-CN" dirty="0"/>
              <a:t>gin</a:t>
            </a:r>
            <a:r>
              <a:rPr lang="zh-CN" altLang="en-US" dirty="0"/>
              <a:t>（</a:t>
            </a:r>
            <a:r>
              <a:rPr lang="en-US" altLang="zh-CN" dirty="0" err="1"/>
              <a:t>i</a:t>
            </a:r>
            <a:r>
              <a:rPr lang="zh-CN" altLang="en-US" dirty="0"/>
              <a:t>）表示使用</a:t>
            </a:r>
            <a:r>
              <a:rPr lang="en-US" altLang="zh-CN" dirty="0"/>
              <a:t>W</a:t>
            </a:r>
            <a:r>
              <a:rPr lang="zh-CN" altLang="en-US" dirty="0"/>
              <a:t>中的第</a:t>
            </a:r>
            <a:r>
              <a:rPr lang="en-US" altLang="zh-CN" dirty="0"/>
              <a:t>gin</a:t>
            </a:r>
            <a:r>
              <a:rPr lang="zh-CN" altLang="en-US" dirty="0"/>
              <a:t>（</a:t>
            </a:r>
            <a:r>
              <a:rPr lang="en-US" altLang="zh-CN" dirty="0" err="1"/>
              <a:t>i</a:t>
            </a:r>
            <a:r>
              <a:rPr lang="zh-CN" altLang="en-US" dirty="0"/>
              <a:t>）列初始化新矩阵</a:t>
            </a:r>
            <a:r>
              <a:rPr lang="en-US" altLang="zh-CN" dirty="0"/>
              <a:t>U</a:t>
            </a:r>
            <a:r>
              <a:rPr lang="zh-CN" altLang="en-US" dirty="0"/>
              <a:t>中的第</a:t>
            </a:r>
            <a:r>
              <a:rPr lang="en-US" altLang="zh-CN" dirty="0" err="1"/>
              <a:t>i</a:t>
            </a:r>
            <a:r>
              <a:rPr lang="zh-CN" altLang="en-US" dirty="0"/>
              <a:t>列（即输入维度上的扩充），</a:t>
            </a:r>
            <a:r>
              <a:rPr lang="en-US" altLang="zh-CN" dirty="0"/>
              <a:t>gout</a:t>
            </a:r>
            <a:r>
              <a:rPr lang="zh-CN" altLang="en-US" dirty="0"/>
              <a:t>（</a:t>
            </a:r>
            <a:r>
              <a:rPr lang="en-US" altLang="zh-CN" dirty="0"/>
              <a:t>j</a:t>
            </a:r>
            <a:r>
              <a:rPr lang="zh-CN" altLang="en-US" dirty="0"/>
              <a:t>）表示使用</a:t>
            </a:r>
            <a:r>
              <a:rPr lang="en-US" altLang="zh-CN" dirty="0"/>
              <a:t>W</a:t>
            </a:r>
            <a:r>
              <a:rPr lang="zh-CN" altLang="en-US" dirty="0"/>
              <a:t>中的第</a:t>
            </a:r>
            <a:r>
              <a:rPr lang="en-US" altLang="zh-CN" dirty="0"/>
              <a:t>gout</a:t>
            </a:r>
            <a:r>
              <a:rPr lang="zh-CN" altLang="en-US" dirty="0"/>
              <a:t>（</a:t>
            </a:r>
            <a:r>
              <a:rPr lang="en-US" altLang="zh-CN" dirty="0"/>
              <a:t>j</a:t>
            </a:r>
            <a:r>
              <a:rPr lang="zh-CN" altLang="en-US" dirty="0"/>
              <a:t>）行初始化</a:t>
            </a:r>
            <a:r>
              <a:rPr lang="en-US" altLang="zh-CN" dirty="0"/>
              <a:t>U</a:t>
            </a:r>
            <a:r>
              <a:rPr lang="zh-CN" altLang="en-US" dirty="0"/>
              <a:t>中的第</a:t>
            </a:r>
            <a:r>
              <a:rPr lang="en-US" altLang="zh-CN" dirty="0"/>
              <a:t>j</a:t>
            </a:r>
            <a:r>
              <a:rPr lang="zh-CN" altLang="en-US" dirty="0"/>
              <a:t>行（即输出维度上的扩充）。</a:t>
            </a:r>
            <a:r>
              <a:rPr lang="en-US" altLang="zh-CN" dirty="0"/>
              <a:t>f</a:t>
            </a:r>
            <a:r>
              <a:rPr lang="zh-CN" altLang="en-US" dirty="0"/>
              <a:t>表示</a:t>
            </a:r>
            <a:r>
              <a:rPr lang="en-US" altLang="zh-CN" b="0" i="0" dirty="0">
                <a:solidFill>
                  <a:srgbClr val="D1D5DB"/>
                </a:solidFill>
                <a:effectLst/>
                <a:latin typeface="Söhne"/>
              </a:rPr>
              <a:t>uniform sampling</a:t>
            </a:r>
            <a:r>
              <a:rPr lang="zh-CN" altLang="en-US" b="0" i="0" dirty="0">
                <a:solidFill>
                  <a:srgbClr val="D1D5DB"/>
                </a:solidFill>
                <a:effectLst/>
                <a:latin typeface="Söhne"/>
              </a:rPr>
              <a:t>，用于在一定范围内等概率地选择样本。</a:t>
            </a:r>
            <a:endParaRPr lang="en-US" altLang="zh-CN" b="0" i="0" dirty="0">
              <a:solidFill>
                <a:srgbClr val="D1D5DB"/>
              </a:solidFill>
              <a:effectLst/>
              <a:latin typeface="Söhne"/>
            </a:endParaRPr>
          </a:p>
          <a:p>
            <a:r>
              <a:rPr lang="zh-CN" altLang="en-US" b="0" i="0" dirty="0">
                <a:solidFill>
                  <a:srgbClr val="D1D5DB"/>
                </a:solidFill>
                <a:effectLst/>
                <a:latin typeface="Söhne"/>
              </a:rPr>
              <a:t>右图的公式分别表示对输入维度和输出维度的扩充，</a:t>
            </a:r>
            <a:r>
              <a:rPr lang="en-US" altLang="zh-CN" b="0" i="0" dirty="0">
                <a:solidFill>
                  <a:srgbClr val="D1D5DB"/>
                </a:solidFill>
                <a:effectLst/>
                <a:latin typeface="Söhne"/>
              </a:rPr>
              <a:t>in-dimension</a:t>
            </a:r>
            <a:r>
              <a:rPr lang="zh-CN" altLang="en-US" b="0" i="0" dirty="0">
                <a:solidFill>
                  <a:srgbClr val="D1D5DB"/>
                </a:solidFill>
                <a:effectLst/>
                <a:latin typeface="Söhne"/>
              </a:rPr>
              <a:t>（公式</a:t>
            </a:r>
            <a:r>
              <a:rPr lang="en-US" altLang="zh-CN" b="0" i="0" dirty="0">
                <a:solidFill>
                  <a:srgbClr val="D1D5DB"/>
                </a:solidFill>
                <a:effectLst/>
                <a:latin typeface="Söhne"/>
              </a:rPr>
              <a:t>7</a:t>
            </a:r>
            <a:r>
              <a:rPr lang="zh-CN" altLang="en-US" b="0" i="0" dirty="0">
                <a:solidFill>
                  <a:srgbClr val="D1D5DB"/>
                </a:solidFill>
                <a:effectLst/>
                <a:latin typeface="Söhne"/>
              </a:rPr>
              <a:t>）的扩展表明，将输入单元复制</a:t>
            </a:r>
            <a:r>
              <a:rPr lang="en-US" altLang="zh-CN" b="0" i="0" dirty="0">
                <a:solidFill>
                  <a:srgbClr val="D1D5DB"/>
                </a:solidFill>
                <a:effectLst/>
                <a:latin typeface="Söhne"/>
              </a:rPr>
              <a:t>n-1</a:t>
            </a:r>
            <a:r>
              <a:rPr lang="zh-CN" altLang="en-US" b="0" i="0" dirty="0">
                <a:solidFill>
                  <a:srgbClr val="D1D5DB"/>
                </a:solidFill>
                <a:effectLst/>
                <a:latin typeface="Söhne"/>
              </a:rPr>
              <a:t>份后（现在有</a:t>
            </a:r>
            <a:r>
              <a:rPr lang="en-US" altLang="zh-CN" b="0" i="0" dirty="0">
                <a:solidFill>
                  <a:srgbClr val="D1D5DB"/>
                </a:solidFill>
                <a:effectLst/>
                <a:latin typeface="Söhne"/>
              </a:rPr>
              <a:t>n</a:t>
            </a:r>
            <a:r>
              <a:rPr lang="zh-CN" altLang="en-US" b="0" i="0" dirty="0">
                <a:solidFill>
                  <a:srgbClr val="D1D5DB"/>
                </a:solidFill>
                <a:effectLst/>
                <a:latin typeface="Söhne"/>
              </a:rPr>
              <a:t>个一样的单元），向外传递信息的权重应该除以</a:t>
            </a:r>
            <a:r>
              <a:rPr lang="en-US" altLang="zh-CN" b="0" i="0" dirty="0">
                <a:solidFill>
                  <a:srgbClr val="D1D5DB"/>
                </a:solidFill>
                <a:effectLst/>
                <a:latin typeface="Söhne"/>
              </a:rPr>
              <a:t>N</a:t>
            </a:r>
            <a:r>
              <a:rPr lang="zh-CN" altLang="en-US" b="0" i="0" dirty="0">
                <a:solidFill>
                  <a:srgbClr val="D1D5DB"/>
                </a:solidFill>
                <a:effectLst/>
                <a:latin typeface="Söhne"/>
              </a:rPr>
              <a:t>（保证相同信息不会被重复传递）；而</a:t>
            </a:r>
            <a:r>
              <a:rPr lang="en-US" altLang="zh-CN" b="0" i="0" dirty="0">
                <a:solidFill>
                  <a:srgbClr val="D1D5DB"/>
                </a:solidFill>
                <a:effectLst/>
                <a:latin typeface="Söhne"/>
              </a:rPr>
              <a:t>out-dimension</a:t>
            </a:r>
            <a:r>
              <a:rPr lang="zh-CN" altLang="en-US" b="0" i="0" dirty="0">
                <a:solidFill>
                  <a:srgbClr val="D1D5DB"/>
                </a:solidFill>
                <a:effectLst/>
                <a:latin typeface="Söhne"/>
              </a:rPr>
              <a:t>（公式</a:t>
            </a:r>
            <a:r>
              <a:rPr lang="en-US" altLang="zh-CN" b="0" i="0" dirty="0">
                <a:solidFill>
                  <a:srgbClr val="D1D5DB"/>
                </a:solidFill>
                <a:effectLst/>
                <a:latin typeface="Söhne"/>
              </a:rPr>
              <a:t>8</a:t>
            </a:r>
            <a:r>
              <a:rPr lang="zh-CN" altLang="en-US" b="0" i="0" dirty="0">
                <a:solidFill>
                  <a:srgbClr val="D1D5DB"/>
                </a:solidFill>
                <a:effectLst/>
                <a:latin typeface="Söhne"/>
              </a:rPr>
              <a:t>）的扩展表明，隐层单元接受信息的参数只需要复制一份就好（因为新的接收方需要完整的信息）。</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12</a:t>
            </a:fld>
            <a:endParaRPr lang="zh-CN" altLang="en-US"/>
          </a:p>
        </p:txBody>
      </p:sp>
    </p:spTree>
    <p:extLst>
      <p:ext uri="{BB962C8B-B14F-4D97-AF65-F5344CB8AC3E}">
        <p14:creationId xmlns:p14="http://schemas.microsoft.com/office/powerpoint/2010/main" val="138704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a:t>
            </a:r>
            <a:r>
              <a:rPr lang="en-US" altLang="zh-CN" dirty="0"/>
              <a:t>9</a:t>
            </a:r>
            <a:r>
              <a:rPr lang="zh-CN" altLang="en-US" dirty="0"/>
              <a:t>）表示对特殊的输入</a:t>
            </a:r>
            <a:r>
              <a:rPr lang="en-US" altLang="zh-CN" dirty="0"/>
              <a:t>embedding</a:t>
            </a:r>
            <a:r>
              <a:rPr lang="zh-CN" altLang="en-US" dirty="0"/>
              <a:t>矩阵</a:t>
            </a:r>
            <a:r>
              <a:rPr lang="en-US" altLang="zh-CN" dirty="0"/>
              <a:t>UE</a:t>
            </a:r>
            <a:r>
              <a:rPr lang="zh-CN" altLang="en-US" dirty="0"/>
              <a:t>，只进行输出维度上的扩展。</a:t>
            </a:r>
            <a:endParaRPr lang="en-US" altLang="zh-CN" dirty="0"/>
          </a:p>
          <a:p>
            <a:r>
              <a:rPr lang="zh-CN" altLang="en-US" dirty="0"/>
              <a:t>公式（</a:t>
            </a:r>
            <a:r>
              <a:rPr lang="en-US" altLang="zh-CN" dirty="0"/>
              <a:t>10</a:t>
            </a:r>
            <a:r>
              <a:rPr lang="zh-CN" altLang="en-US" dirty="0"/>
              <a:t>）和公式（</a:t>
            </a:r>
            <a:r>
              <a:rPr lang="en-US" altLang="zh-CN" dirty="0"/>
              <a:t>11</a:t>
            </a:r>
            <a:r>
              <a:rPr lang="zh-CN" altLang="en-US" dirty="0"/>
              <a:t>）表示在多头注意力机制中，如果大模型的</a:t>
            </a:r>
            <a:r>
              <a:rPr lang="en-US" altLang="zh-CN" dirty="0"/>
              <a:t>head</a:t>
            </a:r>
            <a:r>
              <a:rPr lang="zh-CN" altLang="en-US" dirty="0"/>
              <a:t>数目比大模型少的话，也可以基于类似的原理扩充</a:t>
            </a:r>
            <a:r>
              <a:rPr lang="en-US" altLang="zh-CN" dirty="0"/>
              <a:t>head</a:t>
            </a:r>
            <a:r>
              <a:rPr lang="zh-CN" altLang="en-US" dirty="0"/>
              <a:t>的参数。</a:t>
            </a:r>
            <a:endParaRPr lang="en-US" altLang="zh-CN" dirty="0"/>
          </a:p>
          <a:p>
            <a:r>
              <a:rPr lang="zh-CN" altLang="en-US" dirty="0"/>
              <a:t>公式（</a:t>
            </a:r>
            <a:r>
              <a:rPr lang="en-US" altLang="zh-CN" dirty="0"/>
              <a:t>12</a:t>
            </a:r>
            <a:r>
              <a:rPr lang="zh-CN" altLang="en-US" dirty="0"/>
              <a:t>）表示对</a:t>
            </a:r>
            <a:r>
              <a:rPr lang="en-US" altLang="zh-CN" dirty="0"/>
              <a:t>FFN</a:t>
            </a:r>
            <a:r>
              <a:rPr lang="zh-CN" altLang="en-US" dirty="0"/>
              <a:t>层的扩展。前两项约束了维度的一致性，最后一项约束了残差连接的一致性（残差连接相当于跨层传播了）。</a:t>
            </a:r>
            <a:endParaRPr lang="en-US" altLang="zh-CN" dirty="0"/>
          </a:p>
          <a:p>
            <a:r>
              <a:rPr lang="zh-CN" altLang="en-US" dirty="0"/>
              <a:t>公式（</a:t>
            </a:r>
            <a:r>
              <a:rPr lang="en-US" altLang="zh-CN" dirty="0"/>
              <a:t>13</a:t>
            </a:r>
            <a:r>
              <a:rPr lang="zh-CN" altLang="en-US" dirty="0"/>
              <a:t>）表示对</a:t>
            </a:r>
            <a:r>
              <a:rPr lang="en-US" altLang="zh-CN" dirty="0"/>
              <a:t>LN</a:t>
            </a:r>
            <a:r>
              <a:rPr lang="zh-CN" altLang="en-US" dirty="0"/>
              <a:t>层的扩展。（可能需要重现计算均值和方差，这可能导致一些偏差，但这样的偏差可以细微到忽略不计）</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13</a:t>
            </a:fld>
            <a:endParaRPr lang="zh-CN" altLang="en-US"/>
          </a:p>
        </p:txBody>
      </p:sp>
    </p:spTree>
    <p:extLst>
      <p:ext uri="{BB962C8B-B14F-4D97-AF65-F5344CB8AC3E}">
        <p14:creationId xmlns:p14="http://schemas.microsoft.com/office/powerpoint/2010/main" val="384789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AKI</a:t>
            </a:r>
            <a:r>
              <a:rPr lang="zh-CN" altLang="en-US" dirty="0"/>
              <a:t>的作用是加速目标预训练大模型的收敛速度，它不仅基于源模型中相同层的参数实现扩展，还基于高层参数实现扩展。正如在相关工作中提到的，</a:t>
            </a:r>
            <a:r>
              <a:rPr lang="en-US" altLang="zh-CN" dirty="0"/>
              <a:t>transformer</a:t>
            </a:r>
            <a:r>
              <a:rPr lang="zh-CN" altLang="en-US" dirty="0"/>
              <a:t>的相邻层具有相似的功能，因此可以结合上层参数扩展当前层的参数。</a:t>
            </a:r>
            <a:endParaRPr lang="en-US" altLang="zh-CN" dirty="0"/>
          </a:p>
          <a:p>
            <a:r>
              <a:rPr lang="zh-CN" altLang="en-US" dirty="0"/>
              <a:t>这里可以看出，在当前层和上层参数分别经历</a:t>
            </a:r>
            <a:r>
              <a:rPr lang="en-US" altLang="zh-CN" dirty="0"/>
              <a:t>in-dimension expansion</a:t>
            </a:r>
            <a:r>
              <a:rPr lang="zh-CN" altLang="en-US" dirty="0"/>
              <a:t>后，用上层参数实现当前层参数的</a:t>
            </a:r>
            <a:r>
              <a:rPr lang="en-US" altLang="zh-CN" dirty="0"/>
              <a:t>out-dimension expansion</a:t>
            </a:r>
            <a:r>
              <a:rPr lang="zh-CN" altLang="en-US" dirty="0"/>
              <a:t>。</a:t>
            </a:r>
            <a:endParaRPr lang="en-US" altLang="zh-CN" dirty="0"/>
          </a:p>
          <a:p>
            <a:r>
              <a:rPr lang="zh-CN" altLang="en-US" b="0" i="0" dirty="0">
                <a:solidFill>
                  <a:srgbClr val="121212"/>
                </a:solidFill>
                <a:effectLst/>
                <a:latin typeface="-apple-system"/>
              </a:rPr>
              <a:t>虽然</a:t>
            </a:r>
            <a:r>
              <a:rPr lang="en-US" altLang="zh-CN" b="0" i="0" dirty="0">
                <a:solidFill>
                  <a:srgbClr val="121212"/>
                </a:solidFill>
                <a:effectLst/>
                <a:latin typeface="-apple-system"/>
              </a:rPr>
              <a:t>AKI</a:t>
            </a:r>
            <a:r>
              <a:rPr lang="zh-CN" altLang="en-US" b="0" i="0" dirty="0">
                <a:solidFill>
                  <a:srgbClr val="121212"/>
                </a:solidFill>
                <a:effectLst/>
                <a:latin typeface="-apple-system"/>
              </a:rPr>
              <a:t>方法和</a:t>
            </a:r>
            <a:r>
              <a:rPr lang="en-US" altLang="zh-CN" b="0" i="0" dirty="0">
                <a:solidFill>
                  <a:srgbClr val="121212"/>
                </a:solidFill>
                <a:effectLst/>
                <a:latin typeface="-apple-system"/>
              </a:rPr>
              <a:t>FPI</a:t>
            </a:r>
            <a:r>
              <a:rPr lang="zh-CN" altLang="en-US" b="0" i="0" dirty="0">
                <a:solidFill>
                  <a:srgbClr val="121212"/>
                </a:solidFill>
                <a:effectLst/>
                <a:latin typeface="-apple-system"/>
              </a:rPr>
              <a:t>中保证扩展前后输出不变的原则矛盾，但是通过后续的实验作者表明</a:t>
            </a:r>
            <a:r>
              <a:rPr lang="en-US" altLang="zh-CN" b="0" i="0" dirty="0">
                <a:solidFill>
                  <a:srgbClr val="121212"/>
                </a:solidFill>
                <a:effectLst/>
                <a:latin typeface="-apple-system"/>
              </a:rPr>
              <a:t>AKI</a:t>
            </a:r>
            <a:r>
              <a:rPr lang="zh-CN" altLang="en-US" b="0" i="0" dirty="0">
                <a:solidFill>
                  <a:srgbClr val="121212"/>
                </a:solidFill>
                <a:effectLst/>
                <a:latin typeface="-apple-system"/>
              </a:rPr>
              <a:t>是可以提升收敛速度和模型效果的，并且有利于消除</a:t>
            </a:r>
            <a:r>
              <a:rPr lang="en-US" altLang="zh-CN" b="0" i="0" dirty="0">
                <a:solidFill>
                  <a:srgbClr val="121212"/>
                </a:solidFill>
                <a:effectLst/>
                <a:latin typeface="-apple-system"/>
              </a:rPr>
              <a:t>FPI</a:t>
            </a:r>
            <a:r>
              <a:rPr lang="zh-CN" altLang="en-US" b="0" i="0" dirty="0">
                <a:solidFill>
                  <a:srgbClr val="121212"/>
                </a:solidFill>
                <a:effectLst/>
                <a:latin typeface="-apple-system"/>
              </a:rPr>
              <a:t>的对称性对模型收敛的阻碍。</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14</a:t>
            </a:fld>
            <a:endParaRPr lang="zh-CN" altLang="en-US"/>
          </a:p>
        </p:txBody>
      </p:sp>
    </p:spTree>
    <p:extLst>
      <p:ext uri="{BB962C8B-B14F-4D97-AF65-F5344CB8AC3E}">
        <p14:creationId xmlns:p14="http://schemas.microsoft.com/office/powerpoint/2010/main" val="226519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a:t>
            </a:r>
            <a:r>
              <a:rPr lang="en-US" altLang="zh-CN" dirty="0"/>
              <a:t>14</a:t>
            </a:r>
            <a:r>
              <a:rPr lang="zh-CN" altLang="en-US" dirty="0"/>
              <a:t>）的输入变为</a:t>
            </a:r>
            <a:r>
              <a:rPr lang="en-US" altLang="zh-CN" dirty="0" err="1"/>
              <a:t>Wl</a:t>
            </a:r>
            <a:r>
              <a:rPr lang="zh-CN" altLang="en-US" dirty="0"/>
              <a:t>和</a:t>
            </a:r>
            <a:r>
              <a:rPr lang="en-US" altLang="zh-CN" dirty="0"/>
              <a:t>Wl+1</a:t>
            </a:r>
            <a:r>
              <a:rPr lang="zh-CN" altLang="en-US" dirty="0"/>
              <a:t>两个参数矩阵。</a:t>
            </a:r>
            <a:endParaRPr lang="en-US" altLang="zh-CN" dirty="0"/>
          </a:p>
          <a:p>
            <a:r>
              <a:rPr lang="zh-CN" altLang="en-US" dirty="0"/>
              <a:t>注意公式（</a:t>
            </a:r>
            <a:r>
              <a:rPr lang="en-US" altLang="zh-CN" dirty="0"/>
              <a:t>15</a:t>
            </a:r>
            <a:r>
              <a:rPr lang="zh-CN" altLang="en-US" dirty="0"/>
              <a:t>）和</a:t>
            </a:r>
            <a:r>
              <a:rPr lang="en-US" altLang="zh-CN" dirty="0"/>
              <a:t>FPI</a:t>
            </a:r>
            <a:r>
              <a:rPr lang="zh-CN" altLang="en-US" dirty="0"/>
              <a:t>中相同，但需要分别应用在</a:t>
            </a:r>
            <a:r>
              <a:rPr lang="en-US" altLang="zh-CN" dirty="0" err="1"/>
              <a:t>Wl</a:t>
            </a:r>
            <a:r>
              <a:rPr lang="zh-CN" altLang="en-US" dirty="0"/>
              <a:t>和</a:t>
            </a:r>
            <a:r>
              <a:rPr lang="en-US" altLang="zh-CN" dirty="0"/>
              <a:t>Wl+1</a:t>
            </a:r>
            <a:r>
              <a:rPr lang="zh-CN" altLang="en-US" dirty="0"/>
              <a:t>上，得到对应的</a:t>
            </a:r>
            <a:r>
              <a:rPr lang="en-US" altLang="zh-CN" dirty="0" err="1"/>
              <a:t>Ul</a:t>
            </a:r>
            <a:r>
              <a:rPr lang="en-US" altLang="zh-CN" dirty="0"/>
              <a:t>~</a:t>
            </a:r>
            <a:r>
              <a:rPr lang="zh-CN" altLang="en-US" dirty="0"/>
              <a:t>和</a:t>
            </a:r>
            <a:r>
              <a:rPr lang="en-US" altLang="zh-CN" dirty="0"/>
              <a:t>Ul+1~</a:t>
            </a:r>
            <a:r>
              <a:rPr lang="zh-CN" altLang="en-US" dirty="0"/>
              <a:t>（波浪线读</a:t>
            </a:r>
            <a:r>
              <a:rPr lang="en-US" altLang="zh-CN" dirty="0"/>
              <a:t>tilde</a:t>
            </a:r>
            <a:r>
              <a:rPr lang="zh-CN" altLang="en-US" dirty="0"/>
              <a:t>）</a:t>
            </a:r>
            <a:endParaRPr lang="en-US" altLang="zh-CN" dirty="0"/>
          </a:p>
          <a:p>
            <a:r>
              <a:rPr lang="zh-CN" altLang="en-US" dirty="0"/>
              <a:t>公式（</a:t>
            </a:r>
            <a:r>
              <a:rPr lang="en-US" altLang="zh-CN" dirty="0"/>
              <a:t>16</a:t>
            </a:r>
            <a:r>
              <a:rPr lang="zh-CN" altLang="en-US" dirty="0"/>
              <a:t>）和</a:t>
            </a:r>
            <a:r>
              <a:rPr lang="en-US" altLang="zh-CN" dirty="0"/>
              <a:t>FPI</a:t>
            </a:r>
            <a:r>
              <a:rPr lang="zh-CN" altLang="en-US" dirty="0"/>
              <a:t>的区别就在于使用</a:t>
            </a:r>
            <a:r>
              <a:rPr lang="en-US" altLang="zh-CN" dirty="0"/>
              <a:t>Ul+1~</a:t>
            </a:r>
            <a:r>
              <a:rPr lang="zh-CN" altLang="en-US" dirty="0"/>
              <a:t>中的行参数在输出维度对</a:t>
            </a:r>
            <a:r>
              <a:rPr lang="en-US" altLang="zh-CN" dirty="0"/>
              <a:t>U~</a:t>
            </a:r>
            <a:r>
              <a:rPr lang="zh-CN" altLang="en-US" dirty="0"/>
              <a:t>进行扩展。</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15</a:t>
            </a:fld>
            <a:endParaRPr lang="zh-CN" altLang="en-US"/>
          </a:p>
        </p:txBody>
      </p:sp>
    </p:spTree>
    <p:extLst>
      <p:ext uri="{BB962C8B-B14F-4D97-AF65-F5344CB8AC3E}">
        <p14:creationId xmlns:p14="http://schemas.microsoft.com/office/powerpoint/2010/main" val="150028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深度扩展相当于重复</a:t>
            </a:r>
            <a:r>
              <a:rPr lang="en-US" altLang="zh-CN" dirty="0"/>
              <a:t>k=Lt/Ls</a:t>
            </a:r>
            <a:r>
              <a:rPr lang="zh-CN" altLang="en-US" dirty="0"/>
              <a:t>向下取整次操作的宽度扩展（相当于对源模型宽度扩展后叠若干次），然后最后再取</a:t>
            </a:r>
            <a:r>
              <a:rPr lang="en-US" altLang="zh-CN" dirty="0"/>
              <a:t>T1</a:t>
            </a:r>
            <a:r>
              <a:rPr lang="zh-CN" altLang="en-US" dirty="0"/>
              <a:t>（即宽度扩展后的结果）的前</a:t>
            </a:r>
            <a:r>
              <a:rPr lang="en-US" altLang="zh-CN" dirty="0"/>
              <a:t>Lt-Ls</a:t>
            </a:r>
            <a:r>
              <a:rPr lang="zh-CN" altLang="en-US" dirty="0"/>
              <a:t>*</a:t>
            </a:r>
            <a:r>
              <a:rPr lang="en-US" altLang="zh-CN" dirty="0"/>
              <a:t>k</a:t>
            </a:r>
            <a:r>
              <a:rPr lang="zh-CN" altLang="en-US" dirty="0"/>
              <a:t>层</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16</a:t>
            </a:fld>
            <a:endParaRPr lang="zh-CN" altLang="en-US"/>
          </a:p>
        </p:txBody>
      </p:sp>
    </p:spTree>
    <p:extLst>
      <p:ext uri="{BB962C8B-B14F-4D97-AF65-F5344CB8AC3E}">
        <p14:creationId xmlns:p14="http://schemas.microsoft.com/office/powerpoint/2010/main" val="411326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为了减小训练开销，本文使用两阶段的训练方法。</a:t>
            </a:r>
            <a:endParaRPr lang="en-US" altLang="zh-CN" b="0" i="0" dirty="0">
              <a:solidFill>
                <a:srgbClr val="121212"/>
              </a:solidFill>
              <a:effectLst/>
              <a:latin typeface="-apple-system"/>
            </a:endParaRPr>
          </a:p>
          <a:p>
            <a:r>
              <a:rPr lang="zh-CN" altLang="en-US" b="0" i="0" dirty="0">
                <a:solidFill>
                  <a:srgbClr val="121212"/>
                </a:solidFill>
                <a:effectLst/>
                <a:latin typeface="-apple-system"/>
              </a:rPr>
              <a:t>第一阶段先对大模型中的子结构进行训练，每次从大模型</a:t>
            </a:r>
            <a:r>
              <a:rPr lang="en-US" altLang="zh-CN" b="0" i="0" dirty="0">
                <a:solidFill>
                  <a:srgbClr val="121212"/>
                </a:solidFill>
                <a:effectLst/>
                <a:latin typeface="-apple-system"/>
              </a:rPr>
              <a:t>Transformer</a:t>
            </a:r>
            <a:r>
              <a:rPr lang="zh-CN" altLang="en-US" b="0" i="0" dirty="0">
                <a:solidFill>
                  <a:srgbClr val="121212"/>
                </a:solidFill>
                <a:effectLst/>
                <a:latin typeface="-apple-system"/>
              </a:rPr>
              <a:t>中选择一个</a:t>
            </a:r>
            <a:r>
              <a:rPr lang="en-US" altLang="zh-CN" b="0" i="0" dirty="0">
                <a:solidFill>
                  <a:srgbClr val="121212"/>
                </a:solidFill>
                <a:effectLst/>
                <a:latin typeface="-apple-system"/>
              </a:rPr>
              <a:t>substructure</a:t>
            </a:r>
            <a:r>
              <a:rPr lang="zh-CN" altLang="en-US" b="0" i="0" dirty="0">
                <a:solidFill>
                  <a:srgbClr val="121212"/>
                </a:solidFill>
                <a:effectLst/>
                <a:latin typeface="-apple-system"/>
              </a:rPr>
              <a:t>，搭配上一个共用的分类层，每次训练只更新这个</a:t>
            </a:r>
            <a:r>
              <a:rPr lang="en-US" altLang="zh-CN" b="0" i="0" dirty="0">
                <a:solidFill>
                  <a:srgbClr val="121212"/>
                </a:solidFill>
                <a:effectLst/>
                <a:latin typeface="-apple-system"/>
              </a:rPr>
              <a:t>substructure</a:t>
            </a:r>
            <a:r>
              <a:rPr lang="zh-CN" altLang="en-US" b="0" i="0" dirty="0">
                <a:solidFill>
                  <a:srgbClr val="121212"/>
                </a:solidFill>
                <a:effectLst/>
                <a:latin typeface="-apple-system"/>
              </a:rPr>
              <a:t>和分类层。相比于直接大模型整体训练，这种方法可以降低开销，能够让每个</a:t>
            </a:r>
            <a:r>
              <a:rPr lang="en-US" altLang="zh-CN" b="0" i="0" dirty="0">
                <a:solidFill>
                  <a:srgbClr val="121212"/>
                </a:solidFill>
                <a:effectLst/>
                <a:latin typeface="-apple-system"/>
              </a:rPr>
              <a:t>substructure</a:t>
            </a:r>
            <a:r>
              <a:rPr lang="zh-CN" altLang="en-US" b="0" i="0" dirty="0">
                <a:solidFill>
                  <a:srgbClr val="121212"/>
                </a:solidFill>
                <a:effectLst/>
                <a:latin typeface="-apple-system"/>
              </a:rPr>
              <a:t>先达到一个接近收敛的状态，提升后面模型整体训练的收敛速度。</a:t>
            </a:r>
            <a:endParaRPr lang="en-US" altLang="zh-CN" b="0" i="0" dirty="0">
              <a:solidFill>
                <a:srgbClr val="121212"/>
              </a:solidFill>
              <a:effectLst/>
              <a:latin typeface="-apple-system"/>
            </a:endParaRPr>
          </a:p>
          <a:p>
            <a:r>
              <a:rPr lang="zh-CN" altLang="en-US" b="0" i="0" dirty="0">
                <a:solidFill>
                  <a:srgbClr val="121212"/>
                </a:solidFill>
                <a:effectLst/>
                <a:latin typeface="-apple-system"/>
              </a:rPr>
              <a:t>在第二阶段，在第一阶段的基础上，对模型整体进行训练。</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17</a:t>
            </a:fld>
            <a:endParaRPr lang="zh-CN" altLang="en-US"/>
          </a:p>
        </p:txBody>
      </p:sp>
    </p:spTree>
    <p:extLst>
      <p:ext uri="{BB962C8B-B14F-4D97-AF65-F5344CB8AC3E}">
        <p14:creationId xmlns:p14="http://schemas.microsoft.com/office/powerpoint/2010/main" val="347248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18</a:t>
            </a:fld>
            <a:endParaRPr lang="zh-CN" altLang="en-US"/>
          </a:p>
        </p:txBody>
      </p:sp>
    </p:spTree>
    <p:extLst>
      <p:ext uri="{BB962C8B-B14F-4D97-AF65-F5344CB8AC3E}">
        <p14:creationId xmlns:p14="http://schemas.microsoft.com/office/powerpoint/2010/main" val="2002137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前者是</a:t>
            </a:r>
            <a:r>
              <a:rPr lang="en-US" altLang="zh-CN" dirty="0"/>
              <a:t>transformer</a:t>
            </a:r>
            <a:r>
              <a:rPr lang="zh-CN" altLang="en-US" dirty="0"/>
              <a:t>模型的层数，后者是隐层向量大小（即模型宽度）</a:t>
            </a:r>
            <a:endParaRPr lang="en-US" altLang="zh-CN" dirty="0"/>
          </a:p>
          <a:p>
            <a:r>
              <a:rPr lang="en-US" altLang="zh-CN" b="0" i="0" dirty="0">
                <a:solidFill>
                  <a:srgbClr val="191919"/>
                </a:solidFill>
                <a:effectLst/>
                <a:latin typeface="PingFang SC"/>
              </a:rPr>
              <a:t>GLUE Benchmark </a:t>
            </a:r>
            <a:r>
              <a:rPr lang="zh-CN" altLang="en-US" b="0" i="0" dirty="0">
                <a:solidFill>
                  <a:srgbClr val="191919"/>
                </a:solidFill>
                <a:effectLst/>
                <a:latin typeface="PingFang SC"/>
              </a:rPr>
              <a:t>包含</a:t>
            </a:r>
            <a:r>
              <a:rPr lang="en-US" altLang="zh-CN" b="1" i="0" dirty="0">
                <a:solidFill>
                  <a:srgbClr val="191919"/>
                </a:solidFill>
                <a:effectLst/>
                <a:latin typeface="PingFang SC"/>
              </a:rPr>
              <a:t>9 </a:t>
            </a:r>
            <a:r>
              <a:rPr lang="zh-CN" altLang="en-US" b="1" i="0" dirty="0">
                <a:solidFill>
                  <a:srgbClr val="191919"/>
                </a:solidFill>
                <a:effectLst/>
                <a:latin typeface="PingFang SC"/>
              </a:rPr>
              <a:t>个自然语言理解任务</a:t>
            </a:r>
            <a:r>
              <a:rPr lang="en-US" altLang="zh-CN" b="0" i="0" dirty="0">
                <a:solidFill>
                  <a:srgbClr val="191919"/>
                </a:solidFill>
                <a:effectLst/>
                <a:latin typeface="PingFang SC"/>
              </a:rPr>
              <a:t>(</a:t>
            </a:r>
            <a:r>
              <a:rPr lang="zh-CN" altLang="en-US" b="0" i="0" dirty="0">
                <a:solidFill>
                  <a:srgbClr val="191919"/>
                </a:solidFill>
                <a:effectLst/>
                <a:latin typeface="PingFang SC"/>
              </a:rPr>
              <a:t>例如，自然语言推理、句子相似性等</a:t>
            </a:r>
            <a:r>
              <a:rPr lang="en-US" altLang="zh-CN" b="0" i="0" dirty="0">
                <a:solidFill>
                  <a:srgbClr val="191919"/>
                </a:solidFill>
                <a:effectLst/>
                <a:latin typeface="PingFang SC"/>
              </a:rPr>
              <a:t>)</a:t>
            </a:r>
            <a:r>
              <a:rPr lang="zh-CN" altLang="en-US" b="0" i="0" dirty="0">
                <a:solidFill>
                  <a:srgbClr val="191919"/>
                </a:solidFill>
                <a:effectLst/>
                <a:latin typeface="PingFang SC"/>
              </a:rPr>
              <a:t>。每个示例都有自己独特的一组示例和标签，大小从 </a:t>
            </a:r>
            <a:r>
              <a:rPr lang="en-US" altLang="zh-CN" b="0" i="0" dirty="0">
                <a:solidFill>
                  <a:srgbClr val="191919"/>
                </a:solidFill>
                <a:effectLst/>
                <a:latin typeface="PingFang SC"/>
              </a:rPr>
              <a:t>635 </a:t>
            </a:r>
            <a:r>
              <a:rPr lang="zh-CN" altLang="en-US" b="0" i="0" dirty="0">
                <a:solidFill>
                  <a:srgbClr val="191919"/>
                </a:solidFill>
                <a:effectLst/>
                <a:latin typeface="PingFang SC"/>
              </a:rPr>
              <a:t>个训练示例 </a:t>
            </a:r>
            <a:r>
              <a:rPr lang="en-US" altLang="zh-CN" b="0" i="0" dirty="0">
                <a:solidFill>
                  <a:srgbClr val="191919"/>
                </a:solidFill>
                <a:effectLst/>
                <a:latin typeface="PingFang SC"/>
              </a:rPr>
              <a:t>(WNLI) </a:t>
            </a:r>
            <a:r>
              <a:rPr lang="zh-CN" altLang="en-US" b="0" i="0" dirty="0">
                <a:solidFill>
                  <a:srgbClr val="191919"/>
                </a:solidFill>
                <a:effectLst/>
                <a:latin typeface="PingFang SC"/>
              </a:rPr>
              <a:t>到 </a:t>
            </a:r>
            <a:r>
              <a:rPr lang="en-US" altLang="zh-CN" b="0" i="0" dirty="0">
                <a:solidFill>
                  <a:srgbClr val="191919"/>
                </a:solidFill>
                <a:effectLst/>
                <a:latin typeface="PingFang SC"/>
              </a:rPr>
              <a:t>393k (MNLI) </a:t>
            </a:r>
            <a:r>
              <a:rPr lang="zh-CN" altLang="en-US" b="0" i="0" dirty="0">
                <a:solidFill>
                  <a:srgbClr val="191919"/>
                </a:solidFill>
                <a:effectLst/>
                <a:latin typeface="PingFang SC"/>
              </a:rPr>
              <a:t>不等。</a:t>
            </a:r>
            <a:endParaRPr lang="en-US" altLang="zh-CN" b="0" i="0" dirty="0">
              <a:solidFill>
                <a:srgbClr val="191919"/>
              </a:solidFill>
              <a:effectLst/>
              <a:latin typeface="PingFang SC"/>
            </a:endParaRPr>
          </a:p>
          <a:p>
            <a:r>
              <a:rPr lang="en-US" altLang="zh-CN" dirty="0"/>
              <a:t>SQuADv1.1</a:t>
            </a:r>
            <a:r>
              <a:rPr lang="zh-CN" altLang="en-US" dirty="0"/>
              <a:t>：</a:t>
            </a:r>
            <a:r>
              <a:rPr lang="en-US" altLang="zh-CN" dirty="0"/>
              <a:t>F1</a:t>
            </a:r>
            <a:r>
              <a:rPr lang="zh-CN" altLang="en-US" dirty="0"/>
              <a:t>；</a:t>
            </a:r>
            <a:r>
              <a:rPr lang="en-US" altLang="zh-CN" dirty="0" err="1"/>
              <a:t>CoLA</a:t>
            </a:r>
            <a:r>
              <a:rPr lang="en-US" altLang="zh-CN" dirty="0"/>
              <a:t> </a:t>
            </a:r>
            <a:r>
              <a:rPr lang="zh-CN" altLang="en-US" dirty="0"/>
              <a:t>：</a:t>
            </a:r>
            <a:r>
              <a:rPr lang="en-US" altLang="zh-CN" dirty="0"/>
              <a:t>(</a:t>
            </a:r>
            <a:r>
              <a:rPr lang="zh-CN" altLang="en-US" dirty="0"/>
              <a:t>马修斯相关性</a:t>
            </a:r>
            <a:r>
              <a:rPr lang="en-US" altLang="zh-CN" b="0" i="0" dirty="0">
                <a:solidFill>
                  <a:srgbClr val="191919"/>
                </a:solidFill>
                <a:effectLst/>
                <a:latin typeface="PingFang SC"/>
              </a:rPr>
              <a:t>)</a:t>
            </a:r>
            <a:r>
              <a:rPr lang="zh-CN" altLang="en-US" b="0" i="0" dirty="0">
                <a:solidFill>
                  <a:srgbClr val="191919"/>
                </a:solidFill>
                <a:effectLst/>
                <a:latin typeface="PingFang SC"/>
              </a:rPr>
              <a:t>；其他：</a:t>
            </a:r>
            <a:r>
              <a:rPr lang="en-US" altLang="zh-CN" b="0" i="0" dirty="0">
                <a:solidFill>
                  <a:srgbClr val="191919"/>
                </a:solidFill>
                <a:effectLst/>
                <a:latin typeface="PingFang SC"/>
              </a:rPr>
              <a:t>Acc</a:t>
            </a:r>
          </a:p>
          <a:p>
            <a:r>
              <a:rPr lang="en-US" altLang="zh-CN" b="0" i="0" dirty="0">
                <a:solidFill>
                  <a:srgbClr val="121212"/>
                </a:solidFill>
                <a:effectLst/>
                <a:latin typeface="-apple-system"/>
              </a:rPr>
              <a:t>Stacking-BERT</a:t>
            </a:r>
            <a:r>
              <a:rPr lang="zh-CN" altLang="en-US" b="0" i="0" dirty="0">
                <a:solidFill>
                  <a:srgbClr val="121212"/>
                </a:solidFill>
                <a:effectLst/>
                <a:latin typeface="-apple-system"/>
              </a:rPr>
              <a:t>和</a:t>
            </a:r>
            <a:r>
              <a:rPr lang="en-US" altLang="zh-CN" b="0" i="0" dirty="0">
                <a:solidFill>
                  <a:srgbClr val="121212"/>
                </a:solidFill>
                <a:effectLst/>
                <a:latin typeface="-apple-system"/>
              </a:rPr>
              <a:t>MSLT</a:t>
            </a:r>
            <a:r>
              <a:rPr lang="zh-CN" altLang="en-US" b="0" i="0" dirty="0">
                <a:solidFill>
                  <a:srgbClr val="121212"/>
                </a:solidFill>
                <a:effectLst/>
                <a:latin typeface="-apple-system"/>
              </a:rPr>
              <a:t>都采用</a:t>
            </a:r>
            <a:r>
              <a:rPr lang="zh-CN" altLang="en-US" b="0" i="0" dirty="0">
                <a:solidFill>
                  <a:srgbClr val="F73131"/>
                </a:solidFill>
                <a:effectLst/>
                <a:latin typeface="Arial" panose="020B0604020202020204" pitchFamily="34" charset="0"/>
              </a:rPr>
              <a:t>将知识从浅层模型转移到深层模型的堆叠算法，通过</a:t>
            </a:r>
            <a:r>
              <a:rPr lang="zh-CN" altLang="en-US" b="0" i="0" dirty="0">
                <a:solidFill>
                  <a:srgbClr val="121212"/>
                </a:solidFill>
                <a:effectLst/>
                <a:latin typeface="-apple-system"/>
              </a:rPr>
              <a:t>初始化一个浅层</a:t>
            </a:r>
            <a:r>
              <a:rPr lang="en-US" altLang="zh-CN" b="0" i="0" dirty="0">
                <a:solidFill>
                  <a:srgbClr val="121212"/>
                </a:solidFill>
                <a:effectLst/>
                <a:latin typeface="-apple-system"/>
              </a:rPr>
              <a:t>BERT</a:t>
            </a:r>
            <a:r>
              <a:rPr lang="zh-CN" altLang="en-US" b="0" i="0" dirty="0">
                <a:solidFill>
                  <a:srgbClr val="121212"/>
                </a:solidFill>
                <a:effectLst/>
                <a:latin typeface="-apple-system"/>
              </a:rPr>
              <a:t>，然后不断的进行训练、堆叠、再训练的过程，让</a:t>
            </a:r>
            <a:r>
              <a:rPr lang="en-US" altLang="zh-CN" b="0" i="0" dirty="0">
                <a:solidFill>
                  <a:srgbClr val="121212"/>
                </a:solidFill>
                <a:effectLst/>
                <a:latin typeface="-apple-system"/>
              </a:rPr>
              <a:t>BERT</a:t>
            </a:r>
            <a:r>
              <a:rPr lang="zh-CN" altLang="en-US" b="0" i="0" dirty="0">
                <a:solidFill>
                  <a:srgbClr val="121212"/>
                </a:solidFill>
                <a:effectLst/>
                <a:latin typeface="-apple-system"/>
              </a:rPr>
              <a:t>模型越来越深。</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35E9D39-B838-4966-9F85-0316DACF3191}" type="slidenum">
              <a:rPr lang="zh-CN" altLang="en-US" smtClean="0"/>
              <a:t>19</a:t>
            </a:fld>
            <a:endParaRPr lang="zh-CN" altLang="en-US"/>
          </a:p>
        </p:txBody>
      </p:sp>
    </p:spTree>
    <p:extLst>
      <p:ext uri="{BB962C8B-B14F-4D97-AF65-F5344CB8AC3E}">
        <p14:creationId xmlns:p14="http://schemas.microsoft.com/office/powerpoint/2010/main" val="236269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发布单位是清华大学和华为诺亚方舟实验室（刘群团队）。作者为</a:t>
            </a:r>
            <a:r>
              <a:rPr lang="zh-CN" altLang="en-US" b="0" i="0" dirty="0">
                <a:solidFill>
                  <a:srgbClr val="121212"/>
                </a:solidFill>
                <a:effectLst/>
                <a:latin typeface="-apple-system"/>
              </a:rPr>
              <a:t>陈诚，尹伊淳，尚利峰，蒋欣，秦禹嘉，王凤玉，王智，陈晓，刘知远，刘群</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a:t>
            </a:fld>
            <a:endParaRPr lang="zh-CN" altLang="en-US"/>
          </a:p>
        </p:txBody>
      </p:sp>
    </p:spTree>
    <p:extLst>
      <p:ext uri="{BB962C8B-B14F-4D97-AF65-F5344CB8AC3E}">
        <p14:creationId xmlns:p14="http://schemas.microsoft.com/office/powerpoint/2010/main" val="3404920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报告了在验证集上运行</a:t>
            </a:r>
            <a:r>
              <a:rPr lang="en-US" altLang="zh-CN" dirty="0"/>
              <a:t>3</a:t>
            </a:r>
            <a:r>
              <a:rPr lang="zh-CN" altLang="en-US" dirty="0"/>
              <a:t>次以上的平均（和标准偏差）性能。其中</a:t>
            </a:r>
            <a:r>
              <a:rPr lang="en-US" altLang="zh-CN" dirty="0"/>
              <a:t>bert2BERT</a:t>
            </a:r>
            <a:r>
              <a:rPr lang="zh-CN" altLang="en-US" dirty="0"/>
              <a:t>指</a:t>
            </a:r>
            <a:r>
              <a:rPr lang="en-US" altLang="zh-CN" dirty="0"/>
              <a:t>AKI</a:t>
            </a:r>
            <a:r>
              <a:rPr lang="zh-CN" altLang="en-US" dirty="0"/>
              <a:t>（囊括了</a:t>
            </a:r>
            <a:r>
              <a:rPr lang="en-US" altLang="zh-CN" dirty="0"/>
              <a:t>FPI</a:t>
            </a:r>
            <a:r>
              <a:rPr lang="zh-CN" altLang="en-US" dirty="0"/>
              <a:t>）和两阶段预训练的结合。</a:t>
            </a:r>
            <a:endParaRPr lang="en-US" altLang="zh-CN" dirty="0"/>
          </a:p>
          <a:p>
            <a:r>
              <a:rPr lang="en-US" altLang="zh-CN" dirty="0"/>
              <a:t>MSLT</a:t>
            </a:r>
            <a:r>
              <a:rPr lang="zh-CN" altLang="en-US" dirty="0"/>
              <a:t>结果与原始论文不同，因为它使用了不同的优化器并只训练最大序列长度为</a:t>
            </a:r>
            <a:r>
              <a:rPr lang="en-US" altLang="zh-CN" dirty="0"/>
              <a:t>128</a:t>
            </a:r>
            <a:r>
              <a:rPr lang="zh-CN" altLang="en-US" dirty="0"/>
              <a:t>的语料库。</a:t>
            </a:r>
            <a:endParaRPr lang="en-US" altLang="zh-CN" dirty="0"/>
          </a:p>
          <a:p>
            <a:r>
              <a:rPr lang="zh-CN" altLang="en-US" dirty="0"/>
              <a:t>（</a:t>
            </a:r>
            <a:r>
              <a:rPr lang="en-US" altLang="zh-CN" dirty="0"/>
              <a:t>1</a:t>
            </a:r>
            <a:r>
              <a:rPr lang="zh-CN" altLang="en-US" dirty="0"/>
              <a:t>）两种渐进训练方法都实现了</a:t>
            </a:r>
            <a:r>
              <a:rPr lang="en-US" altLang="zh-CN" dirty="0"/>
              <a:t>10%</a:t>
            </a:r>
            <a:r>
              <a:rPr lang="zh-CN" altLang="en-US" dirty="0"/>
              <a:t>以上的节约率，</a:t>
            </a:r>
            <a:r>
              <a:rPr lang="en-US" altLang="zh-CN" dirty="0" err="1"/>
              <a:t>StackBERT</a:t>
            </a:r>
            <a:r>
              <a:rPr lang="zh-CN" altLang="en-US" dirty="0"/>
              <a:t>优于</a:t>
            </a:r>
            <a:r>
              <a:rPr lang="en-US" altLang="zh-CN" dirty="0"/>
              <a:t>MSLT</a:t>
            </a:r>
            <a:r>
              <a:rPr lang="zh-CN" altLang="en-US" dirty="0"/>
              <a:t>；</a:t>
            </a:r>
            <a:endParaRPr lang="en-US" altLang="zh-CN" dirty="0"/>
          </a:p>
          <a:p>
            <a:r>
              <a:rPr lang="zh-CN" altLang="en-US" dirty="0"/>
              <a:t>（</a:t>
            </a:r>
            <a:r>
              <a:rPr lang="en-US" altLang="zh-CN" dirty="0"/>
              <a:t>2</a:t>
            </a:r>
            <a:r>
              <a:rPr lang="zh-CN" altLang="en-US" dirty="0"/>
              <a:t>） 直接复制仅节省</a:t>
            </a:r>
            <a:r>
              <a:rPr lang="en-US" altLang="zh-CN" dirty="0"/>
              <a:t>12.2%</a:t>
            </a:r>
            <a:r>
              <a:rPr lang="zh-CN" altLang="en-US" dirty="0"/>
              <a:t>的计算成本，这表明这种将源模型的训练参数直接复制到目标模型的方法是无效的。</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20</a:t>
            </a:fld>
            <a:endParaRPr lang="zh-CN" altLang="en-US"/>
          </a:p>
        </p:txBody>
      </p:sp>
    </p:spTree>
    <p:extLst>
      <p:ext uri="{BB962C8B-B14F-4D97-AF65-F5344CB8AC3E}">
        <p14:creationId xmlns:p14="http://schemas.microsoft.com/office/powerpoint/2010/main" val="173894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与原始预训练相比，</a:t>
            </a:r>
            <a:r>
              <a:rPr lang="en-US" altLang="zh-CN" dirty="0" err="1"/>
              <a:t>DirectCopy</a:t>
            </a:r>
            <a:r>
              <a:rPr lang="zh-CN" altLang="en-US" dirty="0"/>
              <a:t>没有实现效率提高，这表明源和</a:t>
            </a:r>
            <a:r>
              <a:rPr lang="en-US" altLang="zh-CN" dirty="0"/>
              <a:t>target</a:t>
            </a:r>
            <a:r>
              <a:rPr lang="zh-CN" altLang="en-US" dirty="0"/>
              <a:t>模型之间的显著尺寸差距大大降低了直接复制方法的效益。与</a:t>
            </a:r>
            <a:r>
              <a:rPr lang="en-US" altLang="zh-CN" dirty="0" err="1"/>
              <a:t>DirectCopy</a:t>
            </a:r>
            <a:r>
              <a:rPr lang="zh-CN" altLang="en-US" dirty="0"/>
              <a:t>相比，我们提出的方法将计算成本降低了</a:t>
            </a:r>
            <a:r>
              <a:rPr lang="en-US" altLang="zh-CN" dirty="0"/>
              <a:t>23.9%</a:t>
            </a:r>
            <a:r>
              <a:rPr lang="zh-CN" altLang="en-US" dirty="0"/>
              <a:t>，这再次证明了</a:t>
            </a:r>
            <a:r>
              <a:rPr lang="en-US" altLang="zh-CN" dirty="0"/>
              <a:t>bert2BERT</a:t>
            </a:r>
            <a:r>
              <a:rPr lang="zh-CN" altLang="en-US" dirty="0"/>
              <a:t>的有效性。</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21</a:t>
            </a:fld>
            <a:endParaRPr lang="zh-CN" altLang="en-US"/>
          </a:p>
        </p:txBody>
      </p:sp>
    </p:spTree>
    <p:extLst>
      <p:ext uri="{BB962C8B-B14F-4D97-AF65-F5344CB8AC3E}">
        <p14:creationId xmlns:p14="http://schemas.microsoft.com/office/powerpoint/2010/main" val="2813832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04040"/>
                </a:solidFill>
              </a:rPr>
              <a:t>子模块训练轮次为</a:t>
            </a:r>
            <a:r>
              <a:rPr lang="en-US" altLang="zh-CN" dirty="0">
                <a:solidFill>
                  <a:srgbClr val="404040"/>
                </a:solidFill>
              </a:rPr>
              <a:t>5</a:t>
            </a:r>
            <a:r>
              <a:rPr lang="zh-CN" altLang="en-US" dirty="0">
                <a:solidFill>
                  <a:srgbClr val="404040"/>
                </a:solidFill>
              </a:rPr>
              <a:t>的效果为最佳，增大到</a:t>
            </a:r>
            <a:r>
              <a:rPr lang="en-US" altLang="zh-CN" dirty="0">
                <a:solidFill>
                  <a:srgbClr val="404040"/>
                </a:solidFill>
              </a:rPr>
              <a:t>20</a:t>
            </a:r>
            <a:r>
              <a:rPr lang="zh-CN" altLang="en-US" dirty="0">
                <a:solidFill>
                  <a:srgbClr val="404040"/>
                </a:solidFill>
              </a:rPr>
              <a:t>时收敛速度会过慢（由于</a:t>
            </a:r>
            <a:r>
              <a:rPr lang="en-US" altLang="zh-CN" dirty="0" err="1">
                <a:solidFill>
                  <a:srgbClr val="404040"/>
                </a:solidFill>
              </a:rPr>
              <a:t>BERTbase</a:t>
            </a:r>
            <a:r>
              <a:rPr lang="zh-CN" altLang="en-US" dirty="0">
                <a:solidFill>
                  <a:srgbClr val="404040"/>
                </a:solidFill>
              </a:rPr>
              <a:t>只训练</a:t>
            </a:r>
            <a:r>
              <a:rPr lang="en-US" altLang="zh-CN" dirty="0">
                <a:solidFill>
                  <a:srgbClr val="404040"/>
                </a:solidFill>
              </a:rPr>
              <a:t>40</a:t>
            </a:r>
            <a:r>
              <a:rPr lang="zh-CN" altLang="en-US" dirty="0">
                <a:solidFill>
                  <a:srgbClr val="404040"/>
                </a:solidFill>
              </a:rPr>
              <a:t>个</a:t>
            </a:r>
            <a:r>
              <a:rPr lang="en-US" altLang="zh-CN" dirty="0">
                <a:solidFill>
                  <a:srgbClr val="404040"/>
                </a:solidFill>
              </a:rPr>
              <a:t>epochs</a:t>
            </a:r>
            <a:r>
              <a:rPr lang="zh-CN" altLang="en-US" dirty="0">
                <a:solidFill>
                  <a:srgbClr val="404040"/>
                </a:solidFill>
              </a:rPr>
              <a:t>，所以</a:t>
            </a:r>
            <a:r>
              <a:rPr lang="en-US" altLang="zh-CN" dirty="0">
                <a:solidFill>
                  <a:srgbClr val="404040"/>
                </a:solidFill>
              </a:rPr>
              <a:t>Eb=20</a:t>
            </a:r>
            <a:r>
              <a:rPr lang="zh-CN" altLang="en-US" dirty="0">
                <a:solidFill>
                  <a:srgbClr val="404040"/>
                </a:solidFill>
              </a:rPr>
              <a:t>的情况下还未收敛）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子模型训练的几个时期可以为全模型预训练建立一个稳定的状态，以实现快速的收敛速度，但随着子模型训练时期数量的增加，从源模型获得的知识将被破坏。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22</a:t>
            </a:fld>
            <a:endParaRPr lang="zh-CN" altLang="en-US"/>
          </a:p>
        </p:txBody>
      </p:sp>
    </p:spTree>
    <p:extLst>
      <p:ext uri="{BB962C8B-B14F-4D97-AF65-F5344CB8AC3E}">
        <p14:creationId xmlns:p14="http://schemas.microsoft.com/office/powerpoint/2010/main" val="2348495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GPT</a:t>
            </a:r>
            <a:r>
              <a:rPr lang="zh-CN" altLang="en-US" dirty="0"/>
              <a:t>模型上也进行了训练，使用</a:t>
            </a:r>
            <a:r>
              <a:rPr lang="en-US" altLang="zh-CN" dirty="0"/>
              <a:t>Wikipedia</a:t>
            </a:r>
            <a:r>
              <a:rPr lang="zh-CN" altLang="en-US" dirty="0"/>
              <a:t>和</a:t>
            </a:r>
            <a:r>
              <a:rPr lang="en-US" altLang="zh-CN" dirty="0"/>
              <a:t>Book</a:t>
            </a:r>
            <a:r>
              <a:rPr lang="zh-CN" altLang="en-US" dirty="0"/>
              <a:t>语料库进行了预训练，并基于零样本设置在</a:t>
            </a:r>
            <a:r>
              <a:rPr lang="en-US" altLang="zh-CN" dirty="0"/>
              <a:t>WikiText-2</a:t>
            </a:r>
            <a:r>
              <a:rPr lang="zh-CN" altLang="en-US" dirty="0"/>
              <a:t>、</a:t>
            </a:r>
            <a:r>
              <a:rPr lang="en-US" altLang="zh-CN" dirty="0"/>
              <a:t>PTB</a:t>
            </a:r>
            <a:r>
              <a:rPr lang="zh-CN" altLang="en-US" dirty="0"/>
              <a:t>和</a:t>
            </a:r>
            <a:r>
              <a:rPr lang="en-US" altLang="zh-CN" dirty="0"/>
              <a:t>WikiText103</a:t>
            </a:r>
            <a:r>
              <a:rPr lang="zh-CN" altLang="en-US" dirty="0"/>
              <a:t>三个数据集上进行了评估。最后发现</a:t>
            </a:r>
            <a:r>
              <a:rPr lang="en-US" altLang="zh-CN" dirty="0"/>
              <a:t>bert2BERT</a:t>
            </a:r>
            <a:r>
              <a:rPr lang="zh-CN" altLang="en-US" dirty="0"/>
              <a:t>节省了</a:t>
            </a:r>
            <a:r>
              <a:rPr lang="en-US" altLang="zh-CN" dirty="0"/>
              <a:t>47%</a:t>
            </a:r>
            <a:r>
              <a:rPr lang="zh-CN" altLang="en-US" dirty="0"/>
              <a:t>的</a:t>
            </a:r>
            <a:r>
              <a:rPr lang="en-US" altLang="zh-CN" dirty="0"/>
              <a:t>GPT</a:t>
            </a:r>
            <a:r>
              <a:rPr lang="zh-CN" altLang="en-US" dirty="0"/>
              <a:t>预训练的计算成本，表现出与</a:t>
            </a:r>
            <a:r>
              <a:rPr lang="en-US" altLang="zh-CN" dirty="0"/>
              <a:t>BERT</a:t>
            </a:r>
            <a:r>
              <a:rPr lang="zh-CN" altLang="en-US" dirty="0"/>
              <a:t>预训练相似的趋势。验证了方案的通用性。</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23</a:t>
            </a:fld>
            <a:endParaRPr lang="zh-CN" altLang="en-US"/>
          </a:p>
        </p:txBody>
      </p:sp>
    </p:spTree>
    <p:extLst>
      <p:ext uri="{BB962C8B-B14F-4D97-AF65-F5344CB8AC3E}">
        <p14:creationId xmlns:p14="http://schemas.microsoft.com/office/powerpoint/2010/main" val="459951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24</a:t>
            </a:fld>
            <a:endParaRPr lang="zh-CN" altLang="en-US"/>
          </a:p>
        </p:txBody>
      </p:sp>
    </p:spTree>
    <p:extLst>
      <p:ext uri="{BB962C8B-B14F-4D97-AF65-F5344CB8AC3E}">
        <p14:creationId xmlns:p14="http://schemas.microsoft.com/office/powerpoint/2010/main" val="2628203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04040"/>
                </a:solidFill>
              </a:rPr>
              <a:t>消融实验表明，</a:t>
            </a:r>
            <a:r>
              <a:rPr lang="zh-CN" altLang="en-US" dirty="0"/>
              <a:t>尽管</a:t>
            </a:r>
            <a:r>
              <a:rPr lang="en-US" altLang="zh-CN" dirty="0"/>
              <a:t>AKI</a:t>
            </a:r>
            <a:r>
              <a:rPr lang="zh-CN" altLang="en-US" dirty="0"/>
              <a:t>不遵循功能保持，并且在训练开始时比</a:t>
            </a:r>
            <a:r>
              <a:rPr lang="en-US" altLang="zh-CN" dirty="0"/>
              <a:t>FPI</a:t>
            </a:r>
            <a:r>
              <a:rPr lang="zh-CN" altLang="en-US" dirty="0"/>
              <a:t>和</a:t>
            </a:r>
            <a:r>
              <a:rPr lang="en-US" altLang="zh-CN" dirty="0" err="1"/>
              <a:t>DirectCopy</a:t>
            </a:r>
            <a:r>
              <a:rPr lang="zh-CN" altLang="en-US" dirty="0"/>
              <a:t>损失更大，但</a:t>
            </a:r>
            <a:r>
              <a:rPr lang="en-US" altLang="zh-CN" dirty="0"/>
              <a:t>AKI</a:t>
            </a:r>
            <a:r>
              <a:rPr lang="zh-CN" altLang="en-US" dirty="0"/>
              <a:t>通过使用先进的知识实现了更快的收敛速度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通过对</a:t>
            </a:r>
            <a:r>
              <a:rPr lang="en-US" altLang="zh-CN" dirty="0"/>
              <a:t>AKI</a:t>
            </a:r>
            <a:r>
              <a:rPr lang="zh-CN" altLang="en-US" dirty="0"/>
              <a:t>初始化的目标模型进行两阶段预训练，我们可以节省</a:t>
            </a:r>
            <a:r>
              <a:rPr lang="en-US" altLang="zh-CN" dirty="0"/>
              <a:t>45.2%</a:t>
            </a:r>
            <a:r>
              <a:rPr lang="zh-CN" altLang="en-US" dirty="0"/>
              <a:t>的计算成本</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25</a:t>
            </a:fld>
            <a:endParaRPr lang="zh-CN" altLang="en-US"/>
          </a:p>
        </p:txBody>
      </p:sp>
    </p:spTree>
    <p:extLst>
      <p:ext uri="{BB962C8B-B14F-4D97-AF65-F5344CB8AC3E}">
        <p14:creationId xmlns:p14="http://schemas.microsoft.com/office/powerpoint/2010/main" val="1049189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26</a:t>
            </a:fld>
            <a:endParaRPr lang="zh-CN" altLang="en-US"/>
          </a:p>
        </p:txBody>
      </p:sp>
    </p:spTree>
    <p:extLst>
      <p:ext uri="{BB962C8B-B14F-4D97-AF65-F5344CB8AC3E}">
        <p14:creationId xmlns:p14="http://schemas.microsoft.com/office/powerpoint/2010/main" val="1221394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27</a:t>
            </a:fld>
            <a:endParaRPr lang="zh-CN" altLang="en-US"/>
          </a:p>
        </p:txBody>
      </p:sp>
    </p:spTree>
    <p:extLst>
      <p:ext uri="{BB962C8B-B14F-4D97-AF65-F5344CB8AC3E}">
        <p14:creationId xmlns:p14="http://schemas.microsoft.com/office/powerpoint/2010/main" val="2509231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28</a:t>
            </a:fld>
            <a:endParaRPr lang="zh-CN" altLang="en-US"/>
          </a:p>
        </p:txBody>
      </p:sp>
    </p:spTree>
    <p:extLst>
      <p:ext uri="{BB962C8B-B14F-4D97-AF65-F5344CB8AC3E}">
        <p14:creationId xmlns:p14="http://schemas.microsoft.com/office/powerpoint/2010/main" val="48128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3</a:t>
            </a:fld>
            <a:endParaRPr lang="zh-CN" altLang="en-US"/>
          </a:p>
        </p:txBody>
      </p:sp>
    </p:spTree>
    <p:extLst>
      <p:ext uri="{BB962C8B-B14F-4D97-AF65-F5344CB8AC3E}">
        <p14:creationId xmlns:p14="http://schemas.microsoft.com/office/powerpoint/2010/main" val="9340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4</a:t>
            </a:fld>
            <a:endParaRPr lang="zh-CN" altLang="en-US"/>
          </a:p>
        </p:txBody>
      </p:sp>
    </p:spTree>
    <p:extLst>
      <p:ext uri="{BB962C8B-B14F-4D97-AF65-F5344CB8AC3E}">
        <p14:creationId xmlns:p14="http://schemas.microsoft.com/office/powerpoint/2010/main" val="324074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121212"/>
                </a:solidFill>
                <a:effectLst/>
                <a:latin typeface="-apple-system"/>
              </a:rPr>
              <a:t>当我们有一个小模型（</a:t>
            </a:r>
            <a:r>
              <a:rPr lang="en-US" altLang="zh-CN" b="1" i="0" dirty="0">
                <a:solidFill>
                  <a:srgbClr val="121212"/>
                </a:solidFill>
                <a:effectLst/>
                <a:latin typeface="-apple-system"/>
              </a:rPr>
              <a:t>teacher model</a:t>
            </a:r>
            <a:r>
              <a:rPr lang="zh-CN" altLang="en-US" b="1" i="0" dirty="0">
                <a:solidFill>
                  <a:srgbClr val="121212"/>
                </a:solidFill>
                <a:effectLst/>
                <a:latin typeface="-apple-system"/>
              </a:rPr>
              <a:t>）和一个大模型（</a:t>
            </a:r>
            <a:r>
              <a:rPr lang="en-US" altLang="zh-CN" b="1" i="0" dirty="0">
                <a:solidFill>
                  <a:srgbClr val="121212"/>
                </a:solidFill>
                <a:effectLst/>
                <a:latin typeface="-apple-system"/>
              </a:rPr>
              <a:t>student model</a:t>
            </a:r>
            <a:r>
              <a:rPr lang="zh-CN" altLang="en-US" b="1" i="0" dirty="0">
                <a:solidFill>
                  <a:srgbClr val="121212"/>
                </a:solidFill>
                <a:effectLst/>
                <a:latin typeface="-apple-system"/>
              </a:rPr>
              <a:t>）时，我们将参数矩阵进行扩展，并且保证原来的函数不变。</a:t>
            </a:r>
            <a:r>
              <a:rPr lang="zh-CN" altLang="en-US" b="0" i="0" dirty="0">
                <a:solidFill>
                  <a:srgbClr val="121212"/>
                </a:solidFill>
                <a:effectLst/>
                <a:latin typeface="-apple-system"/>
              </a:rPr>
              <a:t>网络中的每一层都可以视为由某个参数矩阵定义的函数，小模型到大模型对每层来说，就是将参数矩阵从</a:t>
            </a:r>
            <a:r>
              <a:rPr lang="en-US" altLang="zh-CN" b="0" i="0" dirty="0">
                <a:solidFill>
                  <a:srgbClr val="121212"/>
                </a:solidFill>
                <a:effectLst/>
                <a:latin typeface="-apple-system"/>
              </a:rPr>
              <a:t>m*n</a:t>
            </a:r>
            <a:r>
              <a:rPr lang="zh-CN" altLang="en-US" b="0" i="0" dirty="0">
                <a:solidFill>
                  <a:srgbClr val="121212"/>
                </a:solidFill>
                <a:effectLst/>
                <a:latin typeface="-apple-system"/>
              </a:rPr>
              <a:t>变成更大的</a:t>
            </a:r>
            <a:r>
              <a:rPr lang="en-US" altLang="zh-CN" b="0" i="0" dirty="0">
                <a:solidFill>
                  <a:srgbClr val="121212"/>
                </a:solidFill>
                <a:effectLst/>
                <a:latin typeface="-apple-system"/>
              </a:rPr>
              <a:t>M*N</a:t>
            </a:r>
            <a:r>
              <a:rPr lang="zh-CN" altLang="en-US" b="0" i="0" dirty="0">
                <a:solidFill>
                  <a:srgbClr val="121212"/>
                </a:solidFill>
                <a:effectLst/>
                <a:latin typeface="-apple-system"/>
              </a:rPr>
              <a:t>的过程，并且保证这个函数的输入输出不变。</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5</a:t>
            </a:fld>
            <a:endParaRPr lang="zh-CN" altLang="en-US"/>
          </a:p>
        </p:txBody>
      </p:sp>
    </p:spTree>
    <p:extLst>
      <p:ext uri="{BB962C8B-B14F-4D97-AF65-F5344CB8AC3E}">
        <p14:creationId xmlns:p14="http://schemas.microsoft.com/office/powerpoint/2010/main" val="217273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表明不同层的注意力机制可能是非常相似的函数。并且之前的一些工作也有过类似的结论，认为</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可以实现不同层之间的参数共享。基于这个发现，作者认为可以将一个已经训练好的</a:t>
            </a:r>
            <a:r>
              <a:rPr lang="en-US" altLang="zh-CN" b="0" i="0" dirty="0">
                <a:solidFill>
                  <a:srgbClr val="121212"/>
                </a:solidFill>
                <a:effectLst/>
                <a:latin typeface="-apple-system"/>
              </a:rPr>
              <a:t>L</a:t>
            </a:r>
            <a:r>
              <a:rPr lang="zh-CN" altLang="en-US" b="0" i="0" dirty="0">
                <a:solidFill>
                  <a:srgbClr val="121212"/>
                </a:solidFill>
                <a:effectLst/>
                <a:latin typeface="-apple-system"/>
              </a:rPr>
              <a:t>层</a:t>
            </a:r>
            <a:r>
              <a:rPr lang="en-US" altLang="zh-CN" b="0" i="0" dirty="0">
                <a:solidFill>
                  <a:srgbClr val="121212"/>
                </a:solidFill>
                <a:effectLst/>
                <a:latin typeface="-apple-system"/>
              </a:rPr>
              <a:t>BERT</a:t>
            </a:r>
            <a:r>
              <a:rPr lang="zh-CN" altLang="en-US" b="0" i="0" dirty="0">
                <a:solidFill>
                  <a:srgbClr val="121212"/>
                </a:solidFill>
                <a:effectLst/>
                <a:latin typeface="-apple-system"/>
              </a:rPr>
              <a:t>，通过参数复制堆叠的方式，生成一个</a:t>
            </a:r>
            <a:r>
              <a:rPr lang="en-US" altLang="zh-CN" b="0" i="0" dirty="0">
                <a:solidFill>
                  <a:srgbClr val="121212"/>
                </a:solidFill>
                <a:effectLst/>
                <a:latin typeface="-apple-system"/>
              </a:rPr>
              <a:t>2L</a:t>
            </a:r>
            <a:r>
              <a:rPr lang="zh-CN" altLang="en-US" b="0" i="0" dirty="0">
                <a:solidFill>
                  <a:srgbClr val="121212"/>
                </a:solidFill>
                <a:effectLst/>
                <a:latin typeface="-apple-system"/>
              </a:rPr>
              <a:t>层的</a:t>
            </a:r>
            <a:r>
              <a:rPr lang="en-US" altLang="zh-CN" b="0" i="0" dirty="0">
                <a:solidFill>
                  <a:srgbClr val="121212"/>
                </a:solidFill>
                <a:effectLst/>
                <a:latin typeface="-apple-system"/>
              </a:rPr>
              <a:t>BERT</a:t>
            </a:r>
            <a:r>
              <a:rPr lang="zh-CN" altLang="en-US" b="0" i="0" dirty="0">
                <a:solidFill>
                  <a:srgbClr val="121212"/>
                </a:solidFill>
                <a:effectLst/>
                <a:latin typeface="-apple-system"/>
              </a:rPr>
              <a:t>。这样的好处在于，我们可以先训练一个浅层</a:t>
            </a:r>
            <a:r>
              <a:rPr lang="en-US" altLang="zh-CN" b="0" i="0" dirty="0">
                <a:solidFill>
                  <a:srgbClr val="121212"/>
                </a:solidFill>
                <a:effectLst/>
                <a:latin typeface="-apple-system"/>
              </a:rPr>
              <a:t>BERT</a:t>
            </a:r>
            <a:r>
              <a:rPr lang="zh-CN" altLang="en-US" b="0" i="0" dirty="0">
                <a:solidFill>
                  <a:srgbClr val="121212"/>
                </a:solidFill>
                <a:effectLst/>
                <a:latin typeface="-apple-system"/>
              </a:rPr>
              <a:t>，然后逐渐加深</a:t>
            </a:r>
            <a:r>
              <a:rPr lang="en-US" altLang="zh-CN" b="0" i="0" dirty="0">
                <a:solidFill>
                  <a:srgbClr val="121212"/>
                </a:solidFill>
                <a:effectLst/>
                <a:latin typeface="-apple-system"/>
              </a:rPr>
              <a:t>BERT</a:t>
            </a:r>
            <a:r>
              <a:rPr lang="zh-CN" altLang="en-US" b="0" i="0" dirty="0">
                <a:solidFill>
                  <a:srgbClr val="121212"/>
                </a:solidFill>
                <a:effectLst/>
                <a:latin typeface="-apple-system"/>
              </a:rPr>
              <a:t>的尺寸，提升训练的效率。</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6</a:t>
            </a:fld>
            <a:endParaRPr lang="zh-CN" altLang="en-US"/>
          </a:p>
        </p:txBody>
      </p:sp>
    </p:spTree>
    <p:extLst>
      <p:ext uri="{BB962C8B-B14F-4D97-AF65-F5344CB8AC3E}">
        <p14:creationId xmlns:p14="http://schemas.microsoft.com/office/powerpoint/2010/main" val="333822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训练大模型成本高昂，使用</a:t>
            </a:r>
            <a:r>
              <a:rPr lang="en-US" altLang="zh-CN" b="0" i="0" dirty="0">
                <a:solidFill>
                  <a:srgbClr val="F73131"/>
                </a:solidFill>
                <a:effectLst/>
                <a:latin typeface="Arial" panose="020B0604020202020204" pitchFamily="34" charset="0"/>
              </a:rPr>
              <a:t>8</a:t>
            </a:r>
            <a:r>
              <a:rPr lang="zh-CN" altLang="en-US" b="0" i="0" dirty="0">
                <a:solidFill>
                  <a:srgbClr val="F73131"/>
                </a:solidFill>
                <a:effectLst/>
                <a:latin typeface="Arial" panose="020B0604020202020204" pitchFamily="34" charset="0"/>
              </a:rPr>
              <a:t>张</a:t>
            </a:r>
            <a:r>
              <a:rPr lang="en-US" altLang="zh-CN" b="0" i="0" dirty="0">
                <a:solidFill>
                  <a:srgbClr val="F73131"/>
                </a:solidFill>
                <a:effectLst/>
                <a:latin typeface="Arial" panose="020B0604020202020204" pitchFamily="34" charset="0"/>
              </a:rPr>
              <a:t>V100</a:t>
            </a:r>
            <a:r>
              <a:rPr lang="zh-CN" altLang="en-US" b="0" i="0" dirty="0">
                <a:solidFill>
                  <a:srgbClr val="F73131"/>
                </a:solidFill>
                <a:effectLst/>
                <a:latin typeface="Arial" panose="020B0604020202020204" pitchFamily="34" charset="0"/>
              </a:rPr>
              <a:t>显卡训练</a:t>
            </a:r>
            <a:r>
              <a:rPr lang="en-US" altLang="zh-CN" dirty="0"/>
              <a:t>GPT-3</a:t>
            </a:r>
            <a:r>
              <a:rPr lang="zh-CN" altLang="en-US" dirty="0"/>
              <a:t>的</a:t>
            </a:r>
            <a:r>
              <a:rPr lang="zh-CN" altLang="en-US" b="0" i="0" dirty="0">
                <a:solidFill>
                  <a:srgbClr val="F73131"/>
                </a:solidFill>
                <a:effectLst/>
                <a:latin typeface="Arial" panose="020B0604020202020204" pitchFamily="34" charset="0"/>
              </a:rPr>
              <a:t>时长预计达</a:t>
            </a:r>
            <a:r>
              <a:rPr lang="en-US" altLang="zh-CN" b="0" i="0" dirty="0">
                <a:solidFill>
                  <a:srgbClr val="F73131"/>
                </a:solidFill>
                <a:effectLst/>
                <a:latin typeface="Arial" panose="020B0604020202020204" pitchFamily="34" charset="0"/>
              </a:rPr>
              <a:t>36</a:t>
            </a:r>
            <a:r>
              <a:rPr lang="zh-CN" altLang="en-US" b="0" i="0" dirty="0">
                <a:solidFill>
                  <a:srgbClr val="F73131"/>
                </a:solidFill>
                <a:effectLst/>
                <a:latin typeface="Arial" panose="020B0604020202020204" pitchFamily="34" charset="0"/>
              </a:rPr>
              <a:t>年，成本达</a:t>
            </a:r>
            <a:r>
              <a:rPr lang="en-US" altLang="zh-CN" b="0" i="0" dirty="0">
                <a:solidFill>
                  <a:srgbClr val="F73131"/>
                </a:solidFill>
                <a:effectLst/>
                <a:latin typeface="Arial" panose="020B0604020202020204" pitchFamily="34" charset="0"/>
              </a:rPr>
              <a:t>460w</a:t>
            </a:r>
            <a:r>
              <a:rPr lang="zh-CN" altLang="en-US" b="0" i="0" dirty="0">
                <a:solidFill>
                  <a:srgbClr val="F73131"/>
                </a:solidFill>
                <a:effectLst/>
                <a:latin typeface="Arial" panose="020B0604020202020204" pitchFamily="34" charset="0"/>
              </a:rPr>
              <a:t>美元，因此会产生大量的碳排放。但大模型都是从头开始，各训各的。但实际上不同规模的模型是从不同的尺度共享相同知识。</a:t>
            </a:r>
            <a:endParaRPr lang="en-US" altLang="zh-CN" b="0" i="0" dirty="0">
              <a:solidFill>
                <a:srgbClr val="F73131"/>
              </a:solidFill>
              <a:effectLst/>
              <a:latin typeface="Arial" panose="020B0604020202020204" pitchFamily="34" charset="0"/>
            </a:endParaRPr>
          </a:p>
          <a:p>
            <a:r>
              <a:rPr lang="en-US" altLang="zh-CN" b="0" i="0" dirty="0" err="1">
                <a:solidFill>
                  <a:srgbClr val="F73131"/>
                </a:solidFill>
                <a:effectLst/>
                <a:latin typeface="Arial" panose="020B0604020202020204" pitchFamily="34" charset="0"/>
              </a:rPr>
              <a:t>BERT_base</a:t>
            </a:r>
            <a:r>
              <a:rPr lang="zh-CN" altLang="en-US" b="0" i="0" dirty="0">
                <a:solidFill>
                  <a:srgbClr val="F73131"/>
                </a:solidFill>
                <a:effectLst/>
                <a:latin typeface="Arial" panose="020B0604020202020204" pitchFamily="34" charset="0"/>
              </a:rPr>
              <a:t>：</a:t>
            </a:r>
            <a:r>
              <a:rPr lang="en-US" altLang="zh-CN" b="0" i="0" dirty="0">
                <a:solidFill>
                  <a:srgbClr val="F73131"/>
                </a:solidFill>
                <a:effectLst/>
                <a:latin typeface="Arial" panose="020B0604020202020204" pitchFamily="34" charset="0"/>
              </a:rPr>
              <a:t>L=12</a:t>
            </a:r>
            <a:r>
              <a:rPr lang="zh-CN" altLang="en-US" b="0" i="0" dirty="0">
                <a:solidFill>
                  <a:srgbClr val="F73131"/>
                </a:solidFill>
                <a:effectLst/>
                <a:latin typeface="Arial" panose="020B0604020202020204" pitchFamily="34" charset="0"/>
              </a:rPr>
              <a:t>，</a:t>
            </a:r>
            <a:r>
              <a:rPr lang="en-US" altLang="zh-CN" b="0" i="0" dirty="0">
                <a:solidFill>
                  <a:srgbClr val="F73131"/>
                </a:solidFill>
                <a:effectLst/>
                <a:latin typeface="Arial" panose="020B0604020202020204" pitchFamily="34" charset="0"/>
              </a:rPr>
              <a:t>D=768</a:t>
            </a:r>
          </a:p>
          <a:p>
            <a:r>
              <a:rPr lang="en-US" altLang="zh-CN" b="0" i="0" dirty="0" err="1">
                <a:solidFill>
                  <a:srgbClr val="F73131"/>
                </a:solidFill>
                <a:effectLst/>
                <a:latin typeface="Arial" panose="020B0604020202020204" pitchFamily="34" charset="0"/>
              </a:rPr>
              <a:t>BERT_small</a:t>
            </a:r>
            <a:r>
              <a:rPr lang="zh-CN" altLang="en-US" b="0" i="0" dirty="0">
                <a:solidFill>
                  <a:srgbClr val="F73131"/>
                </a:solidFill>
                <a:effectLst/>
                <a:latin typeface="Arial" panose="020B0604020202020204" pitchFamily="34" charset="0"/>
              </a:rPr>
              <a:t>：</a:t>
            </a:r>
            <a:r>
              <a:rPr lang="en-US" altLang="zh-CN" b="0" i="0" dirty="0">
                <a:solidFill>
                  <a:srgbClr val="F73131"/>
                </a:solidFill>
                <a:effectLst/>
                <a:latin typeface="Arial" panose="020B0604020202020204" pitchFamily="34" charset="0"/>
              </a:rPr>
              <a:t>L=12</a:t>
            </a:r>
            <a:r>
              <a:rPr lang="zh-CN" altLang="en-US" b="0" i="0" dirty="0">
                <a:solidFill>
                  <a:srgbClr val="F73131"/>
                </a:solidFill>
                <a:effectLst/>
                <a:latin typeface="Arial" panose="020B0604020202020204" pitchFamily="34" charset="0"/>
              </a:rPr>
              <a:t>，</a:t>
            </a:r>
            <a:r>
              <a:rPr lang="en-US" altLang="zh-CN" b="0" i="0" dirty="0">
                <a:solidFill>
                  <a:srgbClr val="F73131"/>
                </a:solidFill>
                <a:effectLst/>
                <a:latin typeface="Arial" panose="020B0604020202020204" pitchFamily="34" charset="0"/>
              </a:rPr>
              <a:t>D=512</a:t>
            </a:r>
          </a:p>
          <a:p>
            <a:r>
              <a:rPr lang="zh-CN" altLang="en-US" b="0" i="0" dirty="0">
                <a:solidFill>
                  <a:srgbClr val="F73131"/>
                </a:solidFill>
                <a:effectLst/>
                <a:latin typeface="Arial" panose="020B0604020202020204" pitchFamily="34" charset="0"/>
              </a:rPr>
              <a:t>（这里相当于是类比的</a:t>
            </a:r>
            <a:r>
              <a:rPr lang="en-US" altLang="zh-CN" b="0" i="0" dirty="0" err="1">
                <a:solidFill>
                  <a:srgbClr val="F73131"/>
                </a:solidFill>
                <a:effectLst/>
                <a:latin typeface="Arial" panose="020B0604020202020204" pitchFamily="34" charset="0"/>
              </a:rPr>
              <a:t>stackingBERT</a:t>
            </a:r>
            <a:r>
              <a:rPr lang="zh-CN" altLang="en-US" b="0" i="0" dirty="0">
                <a:solidFill>
                  <a:srgbClr val="F73131"/>
                </a:solidFill>
                <a:effectLst/>
                <a:latin typeface="Arial" panose="020B0604020202020204" pitchFamily="34" charset="0"/>
              </a:rPr>
              <a:t>的思路，只不过对比的是不同模型的相同层的注意力头）</a:t>
            </a:r>
            <a:endParaRPr lang="en-US" altLang="zh-CN" b="0" i="0" dirty="0">
              <a:solidFill>
                <a:srgbClr val="F73131"/>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135E9D39-B838-4966-9F85-0316DACF3191}" type="slidenum">
              <a:rPr lang="zh-CN" altLang="en-US" smtClean="0"/>
              <a:t>7</a:t>
            </a:fld>
            <a:endParaRPr lang="zh-CN" altLang="en-US"/>
          </a:p>
        </p:txBody>
      </p:sp>
    </p:spTree>
    <p:extLst>
      <p:ext uri="{BB962C8B-B14F-4D97-AF65-F5344CB8AC3E}">
        <p14:creationId xmlns:p14="http://schemas.microsoft.com/office/powerpoint/2010/main" val="2303121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bert2BERT</a:t>
            </a:r>
            <a:r>
              <a:rPr lang="zh-CN" altLang="en-US" b="0" i="0" dirty="0">
                <a:solidFill>
                  <a:srgbClr val="121212"/>
                </a:solidFill>
                <a:effectLst/>
                <a:latin typeface="-apple-system"/>
              </a:rPr>
              <a:t>主要围绕两个问题展开：</a:t>
            </a:r>
          </a:p>
          <a:p>
            <a:pPr algn="l">
              <a:buFont typeface="Arial" panose="020B0604020202020204" pitchFamily="34" charset="0"/>
              <a:buChar char="•"/>
            </a:pPr>
            <a:r>
              <a:rPr lang="zh-CN" altLang="en-US" b="0" i="0" dirty="0">
                <a:solidFill>
                  <a:srgbClr val="121212"/>
                </a:solidFill>
                <a:effectLst/>
                <a:latin typeface="-apple-system"/>
              </a:rPr>
              <a:t>如何通过重用</a:t>
            </a:r>
            <a:r>
              <a:rPr lang="en-US" altLang="zh-CN" b="0" i="0" dirty="0">
                <a:solidFill>
                  <a:srgbClr val="121212"/>
                </a:solidFill>
                <a:effectLst/>
                <a:latin typeface="-apple-system"/>
              </a:rPr>
              <a:t>Small model</a:t>
            </a:r>
            <a:r>
              <a:rPr lang="zh-CN" altLang="en-US" b="0" i="0" dirty="0">
                <a:solidFill>
                  <a:srgbClr val="121212"/>
                </a:solidFill>
                <a:effectLst/>
                <a:latin typeface="-apple-system"/>
              </a:rPr>
              <a:t>的训练参数对大模型进行有效的参数初始化；</a:t>
            </a:r>
          </a:p>
          <a:p>
            <a:pPr algn="l">
              <a:buFont typeface="Arial" panose="020B0604020202020204" pitchFamily="34" charset="0"/>
              <a:buChar char="•"/>
            </a:pPr>
            <a:r>
              <a:rPr lang="zh-CN" altLang="en-US" b="0" i="0" dirty="0">
                <a:solidFill>
                  <a:srgbClr val="121212"/>
                </a:solidFill>
                <a:effectLst/>
                <a:latin typeface="-apple-system"/>
              </a:rPr>
              <a:t>怎么训练大模型，让大模型收敛的更快</a:t>
            </a:r>
          </a:p>
          <a:p>
            <a:pPr algn="l"/>
            <a:r>
              <a:rPr lang="zh-CN" altLang="en-US" b="0" i="0" dirty="0">
                <a:solidFill>
                  <a:srgbClr val="121212"/>
                </a:solidFill>
                <a:effectLst/>
                <a:latin typeface="-apple-system"/>
              </a:rPr>
              <a:t>对于第一个问题，首先需要对齐两个模型的参数维度才能用，即我们需要先把小模型的</a:t>
            </a:r>
            <a:r>
              <a:rPr lang="en-US" altLang="zh-CN" b="0" i="0" dirty="0">
                <a:solidFill>
                  <a:srgbClr val="121212"/>
                </a:solidFill>
                <a:effectLst/>
                <a:latin typeface="-apple-system"/>
              </a:rPr>
              <a:t>hidden dim</a:t>
            </a:r>
            <a:r>
              <a:rPr lang="zh-CN" altLang="en-US" b="0" i="0" dirty="0">
                <a:solidFill>
                  <a:srgbClr val="121212"/>
                </a:solidFill>
                <a:effectLst/>
                <a:latin typeface="-apple-system"/>
              </a:rPr>
              <a:t>扩大，文章中将这称为</a:t>
            </a:r>
            <a:r>
              <a:rPr lang="en-US" altLang="zh-CN" b="0" i="0" dirty="0">
                <a:solidFill>
                  <a:srgbClr val="121212"/>
                </a:solidFill>
                <a:effectLst/>
                <a:latin typeface="-apple-system"/>
              </a:rPr>
              <a:t>width</a:t>
            </a:r>
            <a:r>
              <a:rPr lang="zh-CN" altLang="en-US" b="0" i="0" dirty="0">
                <a:solidFill>
                  <a:srgbClr val="121212"/>
                </a:solidFill>
                <a:effectLst/>
                <a:latin typeface="-apple-system"/>
              </a:rPr>
              <a:t>，之后再将小模型加深，也就是文中的</a:t>
            </a:r>
            <a:r>
              <a:rPr lang="en-US" altLang="zh-CN" b="0" i="0" dirty="0">
                <a:solidFill>
                  <a:srgbClr val="121212"/>
                </a:solidFill>
                <a:effectLst/>
                <a:latin typeface="-apple-system"/>
              </a:rPr>
              <a:t>Depth</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对于第二个问题，可以</a:t>
            </a:r>
            <a:r>
              <a:rPr lang="zh-CN" altLang="en-US" dirty="0">
                <a:solidFill>
                  <a:srgbClr val="404040"/>
                </a:solidFill>
              </a:rPr>
              <a:t>将完整的模型训练分为两个阶段，降低训练开销。</a:t>
            </a:r>
            <a:endParaRPr lang="en-US" altLang="zh-CN" dirty="0">
              <a:solidFill>
                <a:srgbClr val="404040"/>
              </a:solidFill>
            </a:endParaRPr>
          </a:p>
          <a:p>
            <a:pPr algn="l">
              <a:buFont typeface="Arial" panose="020B0604020202020204" pitchFamily="34" charset="0"/>
              <a:buChar char="•"/>
            </a:pPr>
            <a:r>
              <a:rPr lang="zh-CN" altLang="en-US" b="1" i="0" dirty="0">
                <a:solidFill>
                  <a:srgbClr val="121212"/>
                </a:solidFill>
                <a:effectLst/>
                <a:latin typeface="-apple-system"/>
              </a:rPr>
              <a:t>功能保留初始化</a:t>
            </a:r>
            <a:r>
              <a:rPr lang="en-US" altLang="zh-CN" b="1" i="0" dirty="0">
                <a:solidFill>
                  <a:srgbClr val="121212"/>
                </a:solidFill>
                <a:effectLst/>
                <a:latin typeface="-apple-system"/>
              </a:rPr>
              <a:t>(FPI)</a:t>
            </a:r>
            <a:r>
              <a:rPr lang="zh-CN" altLang="en-US" b="1" i="0" dirty="0">
                <a:solidFill>
                  <a:srgbClr val="121212"/>
                </a:solidFill>
                <a:effectLst/>
                <a:latin typeface="-apple-system"/>
              </a:rPr>
              <a:t>：</a:t>
            </a:r>
            <a:r>
              <a:rPr lang="zh-CN" altLang="en-US" b="1" i="0" u="none" strike="noStrike" dirty="0">
                <a:solidFill>
                  <a:srgbClr val="175199"/>
                </a:solidFill>
                <a:effectLst/>
                <a:latin typeface="-apple-system"/>
                <a:hlinkClick r:id="rId3"/>
              </a:rPr>
              <a:t>扩展网络</a:t>
            </a:r>
            <a:r>
              <a:rPr lang="zh-CN" altLang="en-US" b="1" i="0" dirty="0">
                <a:solidFill>
                  <a:srgbClr val="121212"/>
                </a:solidFill>
                <a:effectLst/>
                <a:latin typeface="-apple-system"/>
              </a:rPr>
              <a:t>但保持功能不变，即相同的输入在初始化的目标模型与源模型上具有相同的输出</a:t>
            </a:r>
            <a:endParaRPr lang="zh-CN" altLang="en-US" b="0" i="0" dirty="0">
              <a:solidFill>
                <a:srgbClr val="121212"/>
              </a:solidFill>
              <a:effectLst/>
              <a:latin typeface="-apple-system"/>
            </a:endParaRPr>
          </a:p>
          <a:p>
            <a:pPr algn="l">
              <a:buFont typeface="Arial" panose="020B0604020202020204" pitchFamily="34" charset="0"/>
              <a:buChar char="•"/>
            </a:pPr>
            <a:r>
              <a:rPr lang="zh-CN" altLang="en-US" b="1" i="0" dirty="0">
                <a:solidFill>
                  <a:srgbClr val="121212"/>
                </a:solidFill>
                <a:effectLst/>
                <a:latin typeface="-apple-system"/>
              </a:rPr>
              <a:t>高级知识初始化</a:t>
            </a:r>
            <a:r>
              <a:rPr lang="en-US" altLang="zh-CN" b="1" i="0" dirty="0">
                <a:solidFill>
                  <a:srgbClr val="121212"/>
                </a:solidFill>
                <a:effectLst/>
                <a:latin typeface="-apple-system"/>
              </a:rPr>
              <a:t>(AKI)</a:t>
            </a:r>
            <a:r>
              <a:rPr lang="zh-CN" altLang="en-US" b="1" i="0" dirty="0">
                <a:solidFill>
                  <a:srgbClr val="121212"/>
                </a:solidFill>
                <a:effectLst/>
                <a:latin typeface="-apple-system"/>
              </a:rPr>
              <a:t>：可以打破</a:t>
            </a:r>
            <a:r>
              <a:rPr lang="en-US" altLang="zh-CN" b="1" i="0" dirty="0">
                <a:solidFill>
                  <a:srgbClr val="121212"/>
                </a:solidFill>
                <a:effectLst/>
                <a:latin typeface="-apple-system"/>
              </a:rPr>
              <a:t>FPI</a:t>
            </a:r>
            <a:r>
              <a:rPr lang="zh-CN" altLang="en-US" b="1" i="0" dirty="0">
                <a:solidFill>
                  <a:srgbClr val="121212"/>
                </a:solidFill>
                <a:effectLst/>
                <a:latin typeface="-apple-system"/>
              </a:rPr>
              <a:t>的对称性；高层信息可以用作高级知识以引导模型更快收敛</a:t>
            </a:r>
            <a:endParaRPr lang="zh-CN" altLang="en-US" b="0" i="0" dirty="0">
              <a:solidFill>
                <a:srgbClr val="121212"/>
              </a:solidFill>
              <a:effectLst/>
              <a:latin typeface="-apple-system"/>
            </a:endParaRPr>
          </a:p>
          <a:p>
            <a:pPr algn="l"/>
            <a:endParaRPr lang="zh-CN" altLang="en-US" b="0" i="0" dirty="0">
              <a:solidFill>
                <a:srgbClr val="121212"/>
              </a:solidFill>
              <a:effectLst/>
              <a:latin typeface="-apple-system"/>
            </a:endParaRPr>
          </a:p>
          <a:p>
            <a:endParaRPr lang="en-US" altLang="zh-CN" b="0" i="0" dirty="0">
              <a:solidFill>
                <a:srgbClr val="F73131"/>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135E9D39-B838-4966-9F85-0316DACF3191}" type="slidenum">
              <a:rPr lang="zh-CN" altLang="en-US" smtClean="0"/>
              <a:t>8</a:t>
            </a:fld>
            <a:endParaRPr lang="zh-CN" altLang="en-US"/>
          </a:p>
        </p:txBody>
      </p:sp>
    </p:spTree>
    <p:extLst>
      <p:ext uri="{BB962C8B-B14F-4D97-AF65-F5344CB8AC3E}">
        <p14:creationId xmlns:p14="http://schemas.microsoft.com/office/powerpoint/2010/main" val="306064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9</a:t>
            </a:fld>
            <a:endParaRPr lang="zh-CN" altLang="en-US"/>
          </a:p>
        </p:txBody>
      </p:sp>
    </p:spTree>
    <p:extLst>
      <p:ext uri="{BB962C8B-B14F-4D97-AF65-F5344CB8AC3E}">
        <p14:creationId xmlns:p14="http://schemas.microsoft.com/office/powerpoint/2010/main" val="263446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37627C-E911-4626-99EB-FBC52928E315}" type="datetime1">
              <a:rPr lang="zh-CN" altLang="en-US" smtClean="0"/>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43215499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DE9123-14AE-40B3-A6C5-AEA59BE27DC5}" type="datetime1">
              <a:rPr lang="zh-CN" altLang="en-US" smtClean="0"/>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19884718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37FB3F-5D93-493A-8A7A-7A847A223020}" type="datetime1">
              <a:rPr lang="zh-CN" altLang="en-US" smtClean="0"/>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030993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CB4138-181D-4132-8DEF-6CF2F26EDA37}" type="datetime1">
              <a:rPr lang="zh-CN" altLang="en-US" smtClean="0"/>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18489375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8142A27-76DB-4E42-8F90-35E26F379CCA}" type="datetime1">
              <a:rPr lang="zh-CN" altLang="en-US" smtClean="0"/>
              <a:t>2023/5/25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38424352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E2F2EEC-DAC2-4F4A-BA05-00B32F6C4D27}" type="datetime1">
              <a:rPr lang="zh-CN" altLang="en-US" smtClean="0"/>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8054335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5A962A-DF51-4FCE-8693-59D3F470294A}" type="datetime1">
              <a:rPr lang="zh-CN" altLang="en-US" smtClean="0"/>
              <a:t>2023/5/25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925C85-E2BB-45A6-90ED-40C082253376}" type="slidenum">
              <a:rPr lang="zh-CN" altLang="en-US" smtClean="0"/>
              <a:t>‹#›</a:t>
            </a:fld>
            <a:endParaRPr lang="zh-CN" altLang="en-US"/>
          </a:p>
        </p:txBody>
      </p:sp>
      <p:sp>
        <p:nvSpPr>
          <p:cNvPr id="11" name="矩形 10"/>
          <p:cNvSpPr/>
          <p:nvPr userDrawn="1"/>
        </p:nvSpPr>
        <p:spPr>
          <a:xfrm>
            <a:off x="10816180" y="1247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3219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A62B457-C391-4A7D-9C0E-9C00DEAE54E4}" type="datetime1">
              <a:rPr lang="zh-CN" altLang="en-US" smtClean="0"/>
              <a:t>2023/5/25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304482654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1DBD9C-D291-420B-AE0B-F758B3FB1C11}" type="datetime1">
              <a:rPr lang="zh-CN" altLang="en-US" smtClean="0"/>
              <a:t>2023/5/25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240177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129DD9-D614-4D29-AE60-2516DC86AEBF}" type="datetime1">
              <a:rPr lang="zh-CN" altLang="en-US" smtClean="0"/>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182409029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16385B-1E1F-4F6C-A96D-FC1CEFFEE65B}" type="datetime1">
              <a:rPr lang="zh-CN" altLang="en-US" smtClean="0"/>
              <a:t>2023/5/25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9348604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EDBE5-2E05-4AE4-9542-0D75CAAD3EFD}" type="datetime1">
              <a:rPr lang="zh-CN" altLang="en-US" smtClean="0"/>
              <a:t>2023/5/25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17892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2.wdp"/><Relationship Id="rId18" Type="http://schemas.openxmlformats.org/officeDocument/2006/relationships/image" Target="../media/image25.png"/><Relationship Id="rId3" Type="http://schemas.openxmlformats.org/officeDocument/2006/relationships/image" Target="../media/image3.png"/><Relationship Id="rId21" Type="http://schemas.microsoft.com/office/2007/relationships/hdphoto" Target="../media/hdphoto15.wdp"/><Relationship Id="rId7" Type="http://schemas.microsoft.com/office/2007/relationships/hdphoto" Target="../media/hdphoto9.wdp"/><Relationship Id="rId12" Type="http://schemas.openxmlformats.org/officeDocument/2006/relationships/image" Target="../media/image21.png"/><Relationship Id="rId17" Type="http://schemas.openxmlformats.org/officeDocument/2006/relationships/image" Target="../media/image24.png"/><Relationship Id="rId2" Type="http://schemas.openxmlformats.org/officeDocument/2006/relationships/notesSlide" Target="../notesSlides/notesSlide13.xml"/><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8.png"/><Relationship Id="rId11" Type="http://schemas.microsoft.com/office/2007/relationships/hdphoto" Target="../media/hdphoto11.wdp"/><Relationship Id="rId5" Type="http://schemas.microsoft.com/office/2007/relationships/hdphoto" Target="../media/hdphoto8.wdp"/><Relationship Id="rId15" Type="http://schemas.microsoft.com/office/2007/relationships/hdphoto" Target="../media/hdphoto13.wdp"/><Relationship Id="rId10" Type="http://schemas.openxmlformats.org/officeDocument/2006/relationships/image" Target="../media/image20.png"/><Relationship Id="rId19" Type="http://schemas.microsoft.com/office/2007/relationships/hdphoto" Target="../media/hdphoto14.wdp"/><Relationship Id="rId4" Type="http://schemas.openxmlformats.org/officeDocument/2006/relationships/image" Target="../media/image17.png"/><Relationship Id="rId9" Type="http://schemas.microsoft.com/office/2007/relationships/hdphoto" Target="../media/hdphoto10.wdp"/><Relationship Id="rId1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hdphoto" Target="../media/hdphoto17.wdp"/><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07/relationships/hdphoto" Target="../media/hdphoto16.wdp"/><Relationship Id="rId5" Type="http://schemas.openxmlformats.org/officeDocument/2006/relationships/image" Target="../media/image29.png"/><Relationship Id="rId10" Type="http://schemas.microsoft.com/office/2007/relationships/hdphoto" Target="../media/hdphoto18.wdp"/><Relationship Id="rId4" Type="http://schemas.openxmlformats.org/officeDocument/2006/relationships/image" Target="../media/image28.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9.wdp"/><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20.wdp"/><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2.wdp"/><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07/relationships/hdphoto" Target="../media/hdphoto21.wdp"/><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4.wdp"/><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07/relationships/hdphoto" Target="../media/hdphoto23.wdp"/><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microsoft.com/office/2007/relationships/hdphoto" Target="../media/hdphoto25.wdp"/><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7.wdp"/><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2.png"/><Relationship Id="rId5" Type="http://schemas.microsoft.com/office/2007/relationships/hdphoto" Target="../media/hdphoto26.wdp"/><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microsoft.com/office/2007/relationships/hdphoto" Target="../media/hdphoto28.wdp"/><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83"/>
          <p:cNvSpPr/>
          <p:nvPr/>
        </p:nvSpPr>
        <p:spPr>
          <a:xfrm>
            <a:off x="1" y="0"/>
            <a:ext cx="12191998" cy="1790700"/>
          </a:xfrm>
          <a:custGeom>
            <a:avLst/>
            <a:gdLst>
              <a:gd name="connsiteX0" fmla="*/ 0 w 12191998"/>
              <a:gd name="connsiteY0" fmla="*/ 0 h 1790700"/>
              <a:gd name="connsiteX1" fmla="*/ 12191998 w 12191998"/>
              <a:gd name="connsiteY1" fmla="*/ 0 h 1790700"/>
              <a:gd name="connsiteX2" fmla="*/ 12191998 w 12191998"/>
              <a:gd name="connsiteY2" fmla="*/ 467886 h 1790700"/>
              <a:gd name="connsiteX3" fmla="*/ 11809073 w 12191998"/>
              <a:gd name="connsiteY3" fmla="*/ 644320 h 1790700"/>
              <a:gd name="connsiteX4" fmla="*/ 6095999 w 12191998"/>
              <a:gd name="connsiteY4" fmla="*/ 1790700 h 1790700"/>
              <a:gd name="connsiteX5" fmla="*/ 382925 w 12191998"/>
              <a:gd name="connsiteY5" fmla="*/ 644320 h 1790700"/>
              <a:gd name="connsiteX6" fmla="*/ 0 w 12191998"/>
              <a:gd name="connsiteY6" fmla="*/ 467886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1790700">
                <a:moveTo>
                  <a:pt x="0" y="0"/>
                </a:moveTo>
                <a:lnTo>
                  <a:pt x="12191998" y="0"/>
                </a:lnTo>
                <a:lnTo>
                  <a:pt x="12191998" y="467886"/>
                </a:lnTo>
                <a:lnTo>
                  <a:pt x="11809073" y="644320"/>
                </a:lnTo>
                <a:cubicBezTo>
                  <a:pt x="10143231" y="1371784"/>
                  <a:pt x="8187684" y="1790700"/>
                  <a:pt x="6095999" y="1790700"/>
                </a:cubicBezTo>
                <a:cubicBezTo>
                  <a:pt x="4004313" y="1790700"/>
                  <a:pt x="2048766" y="1371784"/>
                  <a:pt x="382925" y="644320"/>
                </a:cubicBezTo>
                <a:lnTo>
                  <a:pt x="0" y="4678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34998" y="3344655"/>
            <a:ext cx="10134309" cy="1754326"/>
          </a:xfrm>
          <a:prstGeom prst="rect">
            <a:avLst/>
          </a:prstGeom>
          <a:noFill/>
        </p:spPr>
        <p:txBody>
          <a:bodyPr wrap="square" rtlCol="0">
            <a:spAutoFit/>
          </a:bodyPr>
          <a:lstStyle/>
          <a:p>
            <a:pPr algn="ctr" fontAlgn="auto">
              <a:spcBef>
                <a:spcPts val="0"/>
              </a:spcBef>
              <a:spcAft>
                <a:spcPts val="0"/>
              </a:spcAft>
              <a:defRPr/>
            </a:pPr>
            <a:r>
              <a:rPr lang="en-US" altLang="zh-CN" sz="5400" b="1" dirty="0">
                <a:solidFill>
                  <a:srgbClr val="575D6A"/>
                </a:solidFill>
                <a:latin typeface="Times New Roman" panose="02020603050405020304" pitchFamily="18" charset="0"/>
                <a:cs typeface="Times New Roman" panose="02020603050405020304" pitchFamily="18" charset="0"/>
                <a:sym typeface="+mn-lt"/>
              </a:rPr>
              <a:t>bert2BERT: Towards Reusable Pretrained Language Models</a:t>
            </a:r>
            <a:endParaRPr lang="zh-CN" altLang="en-US" sz="5400" b="1" dirty="0">
              <a:solidFill>
                <a:srgbClr val="575D6A"/>
              </a:solidFill>
              <a:latin typeface="Times New Roman" panose="02020603050405020304" pitchFamily="18" charset="0"/>
              <a:cs typeface="Times New Roman" panose="02020603050405020304" pitchFamily="18" charset="0"/>
              <a:sym typeface="+mn-lt"/>
            </a:endParaRPr>
          </a:p>
        </p:txBody>
      </p:sp>
      <p:grpSp>
        <p:nvGrpSpPr>
          <p:cNvPr id="17" name="组合 16"/>
          <p:cNvGrpSpPr/>
          <p:nvPr/>
        </p:nvGrpSpPr>
        <p:grpSpPr>
          <a:xfrm>
            <a:off x="3117079" y="5449461"/>
            <a:ext cx="2906446" cy="466290"/>
            <a:chOff x="4474782" y="5065103"/>
            <a:chExt cx="1567268" cy="316214"/>
          </a:xfrm>
        </p:grpSpPr>
        <p:sp>
          <p:nvSpPr>
            <p:cNvPr id="15" name="圆角矩形 14"/>
            <p:cNvSpPr/>
            <p:nvPr/>
          </p:nvSpPr>
          <p:spPr>
            <a:xfrm>
              <a:off x="4474782" y="5065103"/>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3" name="文本框 12"/>
            <p:cNvSpPr txBox="1"/>
            <p:nvPr/>
          </p:nvSpPr>
          <p:spPr>
            <a:xfrm>
              <a:off x="4564213" y="5101568"/>
              <a:ext cx="1388408" cy="250462"/>
            </a:xfrm>
            <a:prstGeom prst="rect">
              <a:avLst/>
            </a:prstGeom>
            <a:noFill/>
          </p:spPr>
          <p:txBody>
            <a:bodyPr wrap="square" rtlCol="0">
              <a:spAutoFit/>
            </a:bodyPr>
            <a:lstStyle/>
            <a:p>
              <a:pPr algn="ctr"/>
              <a:r>
                <a:rPr lang="zh-CN" altLang="en-US" b="1" dirty="0">
                  <a:solidFill>
                    <a:schemeClr val="bg1"/>
                  </a:solidFill>
                </a:rPr>
                <a:t>汇报人：邹佳玲</a:t>
              </a:r>
            </a:p>
          </p:txBody>
        </p:sp>
      </p:grpSp>
      <p:sp>
        <p:nvSpPr>
          <p:cNvPr id="5" name="椭圆 4"/>
          <p:cNvSpPr/>
          <p:nvPr/>
        </p:nvSpPr>
        <p:spPr>
          <a:xfrm>
            <a:off x="5231246" y="802450"/>
            <a:ext cx="1729509" cy="1729510"/>
          </a:xfrm>
          <a:prstGeom prst="ellipse">
            <a:avLst/>
          </a:prstGeom>
          <a:solidFill>
            <a:schemeClr val="bg1"/>
          </a:solidFill>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 name="组合 1">
            <a:extLst>
              <a:ext uri="{FF2B5EF4-FFF2-40B4-BE49-F238E27FC236}">
                <a16:creationId xmlns:a16="http://schemas.microsoft.com/office/drawing/2014/main" id="{A1F36853-0F7A-941D-B75A-665E670DAB77}"/>
              </a:ext>
            </a:extLst>
          </p:cNvPr>
          <p:cNvGrpSpPr/>
          <p:nvPr/>
        </p:nvGrpSpPr>
        <p:grpSpPr>
          <a:xfrm>
            <a:off x="6502153" y="5449461"/>
            <a:ext cx="2896814" cy="704544"/>
            <a:chOff x="4474783" y="5062091"/>
            <a:chExt cx="1567268" cy="477785"/>
          </a:xfrm>
        </p:grpSpPr>
        <p:sp>
          <p:nvSpPr>
            <p:cNvPr id="3" name="圆角矩形 14">
              <a:extLst>
                <a:ext uri="{FF2B5EF4-FFF2-40B4-BE49-F238E27FC236}">
                  <a16:creationId xmlns:a16="http://schemas.microsoft.com/office/drawing/2014/main" id="{19132374-20BB-435E-8F9F-B52D4CCA66A1}"/>
                </a:ext>
              </a:extLst>
            </p:cNvPr>
            <p:cNvSpPr/>
            <p:nvPr/>
          </p:nvSpPr>
          <p:spPr>
            <a:xfrm>
              <a:off x="4474783" y="5062091"/>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05A56A67-6BB0-AC0B-02E6-E4D8CFE07EFE}"/>
                </a:ext>
              </a:extLst>
            </p:cNvPr>
            <p:cNvSpPr txBox="1"/>
            <p:nvPr/>
          </p:nvSpPr>
          <p:spPr>
            <a:xfrm>
              <a:off x="4564213" y="5101567"/>
              <a:ext cx="1388408" cy="438309"/>
            </a:xfrm>
            <a:prstGeom prst="rect">
              <a:avLst/>
            </a:prstGeom>
            <a:noFill/>
          </p:spPr>
          <p:txBody>
            <a:bodyPr wrap="square" rtlCol="0">
              <a:spAutoFit/>
            </a:bodyPr>
            <a:lstStyle/>
            <a:p>
              <a:pPr algn="ctr"/>
              <a:r>
                <a:rPr lang="zh-CN" altLang="en-US" b="1" dirty="0">
                  <a:solidFill>
                    <a:schemeClr val="bg1"/>
                  </a:solidFill>
                </a:rPr>
                <a:t>学号：</a:t>
              </a:r>
              <a:r>
                <a:rPr lang="en-US" altLang="zh-CN" b="1" dirty="0">
                  <a:solidFill>
                    <a:schemeClr val="bg1"/>
                  </a:solidFill>
                </a:rPr>
                <a:t>51255901103</a:t>
              </a:r>
              <a:endParaRPr lang="zh-CN" altLang="en-US" b="1" dirty="0">
                <a:solidFill>
                  <a:schemeClr val="bg1"/>
                </a:solidFill>
              </a:endParaRPr>
            </a:p>
          </p:txBody>
        </p:sp>
      </p:grpSp>
      <p:pic>
        <p:nvPicPr>
          <p:cNvPr id="6" name="Picture 6" descr="C:\Users\Administrator\Desktop\未处理\1526907122(1).png">
            <a:extLst>
              <a:ext uri="{FF2B5EF4-FFF2-40B4-BE49-F238E27FC236}">
                <a16:creationId xmlns:a16="http://schemas.microsoft.com/office/drawing/2014/main" id="{3A7F7E17-791B-D2AA-607E-A4809E03B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695" y="741681"/>
            <a:ext cx="2003465" cy="18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7">
            <a:extLst>
              <a:ext uri="{FF2B5EF4-FFF2-40B4-BE49-F238E27FC236}">
                <a16:creationId xmlns:a16="http://schemas.microsoft.com/office/drawing/2014/main" id="{F60A33FB-141E-0B34-5FD0-BA6D95D5746C}"/>
              </a:ext>
            </a:extLst>
          </p:cNvPr>
          <p:cNvSpPr>
            <a:spLocks noGrp="1"/>
          </p:cNvSpPr>
          <p:nvPr>
            <p:ph type="sldNum" sz="quarter" idx="12"/>
          </p:nvPr>
        </p:nvSpPr>
        <p:spPr/>
        <p:txBody>
          <a:bodyPr/>
          <a:lstStyle/>
          <a:p>
            <a:fld id="{03925C85-E2BB-45A6-90ED-40C082253376}" type="slidenum">
              <a:rPr lang="zh-CN" altLang="en-US" sz="1400" smtClean="0"/>
              <a:t>1</a:t>
            </a:fld>
            <a:endParaRPr lang="zh-CN" altLang="en-US" sz="1400" dirty="0"/>
          </a:p>
        </p:txBody>
      </p:sp>
      <p:sp>
        <p:nvSpPr>
          <p:cNvPr id="9" name="文本框 8">
            <a:extLst>
              <a:ext uri="{FF2B5EF4-FFF2-40B4-BE49-F238E27FC236}">
                <a16:creationId xmlns:a16="http://schemas.microsoft.com/office/drawing/2014/main" id="{B6E4BB59-1543-4C01-C730-B5A2EBCC097A}"/>
              </a:ext>
            </a:extLst>
          </p:cNvPr>
          <p:cNvSpPr txBox="1"/>
          <p:nvPr/>
        </p:nvSpPr>
        <p:spPr>
          <a:xfrm>
            <a:off x="2963207" y="2585731"/>
            <a:ext cx="631444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743443"/>
                </a:solidFill>
                <a:effectLst/>
                <a:uLnTx/>
                <a:uFillTx/>
                <a:latin typeface="Times New Roman" panose="02020603050405020304" pitchFamily="18" charset="0"/>
                <a:ea typeface="微软雅黑"/>
                <a:cs typeface="Times New Roman" panose="02020603050405020304" pitchFamily="18" charset="0"/>
              </a:rPr>
              <a:t>ACL 2022</a:t>
            </a:r>
            <a:endParaRPr kumimoji="0" lang="zh-CN" altLang="en-US" sz="4800" b="1" i="0" u="none" strike="noStrike" kern="1200" cap="none" spc="0" normalizeH="0" baseline="0" noProof="0" dirty="0">
              <a:ln>
                <a:noFill/>
              </a:ln>
              <a:solidFill>
                <a:srgbClr val="743443"/>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2642389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10</a:t>
            </a:fld>
            <a:endParaRPr lang="zh-CN" altLang="en-US" dirty="0"/>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E5FD1ED-9E36-9F4C-73B2-73D99DA6763E}"/>
                  </a:ext>
                </a:extLst>
              </p:cNvPr>
              <p:cNvSpPr txBox="1"/>
              <p:nvPr/>
            </p:nvSpPr>
            <p:spPr>
              <a:xfrm>
                <a:off x="694676" y="2015144"/>
                <a:ext cx="9025359" cy="369332"/>
              </a:xfrm>
              <a:prstGeom prst="rect">
                <a:avLst/>
              </a:prstGeom>
              <a:noFill/>
            </p:spPr>
            <p:txBody>
              <a:bodyPr wrap="square">
                <a:spAutoFit/>
              </a:bodyPr>
              <a:lstStyle/>
              <a:p>
                <a:r>
                  <a:rPr lang="zh-CN" altLang="en-US" b="1" dirty="0">
                    <a:solidFill>
                      <a:srgbClr val="404040"/>
                    </a:solidFill>
                  </a:rPr>
                  <a:t>目标：</a:t>
                </a:r>
                <a:r>
                  <a:rPr lang="zh-CN" altLang="en-US" dirty="0">
                    <a:solidFill>
                      <a:srgbClr val="404040"/>
                    </a:solidFill>
                  </a:rPr>
                  <a:t>现存小模型</a:t>
                </a:r>
                <a14:m>
                  <m:oMath xmlns:m="http://schemas.openxmlformats.org/officeDocument/2006/math">
                    <m:r>
                      <a:rPr lang="en-US" altLang="zh-CN" b="0" i="0" smtClean="0">
                        <a:solidFill>
                          <a:srgbClr val="404040"/>
                        </a:solidFill>
                        <a:latin typeface="Cambria Math" panose="02040503050406030204" pitchFamily="18" charset="0"/>
                      </a:rPr>
                      <m:t> </m:t>
                    </m:r>
                    <m:r>
                      <a:rPr lang="en-US" altLang="zh-CN" b="0" i="1" smtClean="0">
                        <a:solidFill>
                          <a:srgbClr val="404040"/>
                        </a:solidFill>
                        <a:latin typeface="Cambria Math" panose="02040503050406030204" pitchFamily="18" charset="0"/>
                      </a:rPr>
                      <m:t>𝑆</m:t>
                    </m:r>
                    <m:r>
                      <a:rPr lang="en-US" altLang="zh-CN" b="0" i="1" smtClean="0">
                        <a:solidFill>
                          <a:srgbClr val="404040"/>
                        </a:solidFill>
                        <a:latin typeface="Cambria Math" panose="02040503050406030204" pitchFamily="18" charset="0"/>
                      </a:rPr>
                      <m:t> </m:t>
                    </m:r>
                  </m:oMath>
                </a14:m>
                <a:r>
                  <a:rPr lang="zh-CN" altLang="en-US" dirty="0">
                    <a:solidFill>
                      <a:srgbClr val="404040"/>
                    </a:solidFill>
                  </a:rPr>
                  <a:t>向大模型</a:t>
                </a:r>
                <a14:m>
                  <m:oMath xmlns:m="http://schemas.openxmlformats.org/officeDocument/2006/math">
                    <m:r>
                      <a:rPr lang="en-US" altLang="zh-CN" b="0" i="0" smtClean="0">
                        <a:solidFill>
                          <a:srgbClr val="404040"/>
                        </a:solidFill>
                        <a:latin typeface="Cambria Math" panose="02040503050406030204" pitchFamily="18" charset="0"/>
                      </a:rPr>
                      <m:t> </m:t>
                    </m:r>
                    <m:r>
                      <a:rPr lang="en-US" altLang="zh-CN" b="0" i="1" smtClean="0">
                        <a:solidFill>
                          <a:srgbClr val="404040"/>
                        </a:solidFill>
                        <a:latin typeface="Cambria Math" panose="02040503050406030204" pitchFamily="18" charset="0"/>
                      </a:rPr>
                      <m:t>𝑇</m:t>
                    </m:r>
                    <m:r>
                      <a:rPr lang="en-US" altLang="zh-CN" b="0" i="1" smtClean="0">
                        <a:solidFill>
                          <a:srgbClr val="404040"/>
                        </a:solidFill>
                        <a:latin typeface="Cambria Math" panose="02040503050406030204" pitchFamily="18" charset="0"/>
                      </a:rPr>
                      <m:t> </m:t>
                    </m:r>
                  </m:oMath>
                </a14:m>
                <a:r>
                  <a:rPr lang="zh-CN" altLang="en-US" dirty="0">
                    <a:solidFill>
                      <a:srgbClr val="404040"/>
                    </a:solidFill>
                  </a:rPr>
                  <a:t>在</a:t>
                </a:r>
                <a:r>
                  <a:rPr lang="zh-CN" altLang="en-US" b="1" dirty="0">
                    <a:solidFill>
                      <a:srgbClr val="8E1A33"/>
                    </a:solidFill>
                  </a:rPr>
                  <a:t>宽度上的扩展</a:t>
                </a:r>
                <a14:m>
                  <m:oMath xmlns:m="http://schemas.openxmlformats.org/officeDocument/2006/math">
                    <m:r>
                      <a:rPr lang="en-US" altLang="zh-CN" b="1" i="0" smtClean="0">
                        <a:solidFill>
                          <a:srgbClr val="8E1A33"/>
                        </a:solidFill>
                        <a:latin typeface="Cambria Math" panose="02040503050406030204" pitchFamily="18" charset="0"/>
                      </a:rPr>
                      <m:t> </m:t>
                    </m:r>
                    <m:d>
                      <m:dPr>
                        <m:ctrlPr>
                          <a:rPr lang="en-US" altLang="zh-CN" b="0" i="1" smtClean="0">
                            <a:solidFill>
                              <a:srgbClr val="404040"/>
                            </a:solidFill>
                            <a:latin typeface="Cambria Math" panose="02040503050406030204" pitchFamily="18" charset="0"/>
                          </a:rPr>
                        </m:ctrlPr>
                      </m:dPr>
                      <m:e>
                        <m:sSup>
                          <m:sSupPr>
                            <m:ctrlPr>
                              <a:rPr lang="en-US" altLang="zh-CN" i="1">
                                <a:solidFill>
                                  <a:srgbClr val="404040"/>
                                </a:solidFill>
                                <a:latin typeface="Cambria Math" panose="02040503050406030204" pitchFamily="18" charset="0"/>
                              </a:rPr>
                            </m:ctrlPr>
                          </m:sSupPr>
                          <m:e>
                            <m:r>
                              <a:rPr lang="en-US" altLang="zh-CN" b="0" i="1" smtClean="0">
                                <a:solidFill>
                                  <a:srgbClr val="404040"/>
                                </a:solidFill>
                                <a:latin typeface="Cambria Math" panose="02040503050406030204" pitchFamily="18" charset="0"/>
                              </a:rPr>
                              <m:t>𝐷</m:t>
                            </m:r>
                          </m:e>
                          <m:sup>
                            <m:r>
                              <m:rPr>
                                <m:sty m:val="p"/>
                              </m:rPr>
                              <a:rPr lang="en-US" altLang="zh-CN" i="1" smtClean="0">
                                <a:solidFill>
                                  <a:srgbClr val="404040"/>
                                </a:solidFill>
                                <a:latin typeface="Cambria Math" panose="02040503050406030204" pitchFamily="18" charset="0"/>
                              </a:rPr>
                              <m:t>s</m:t>
                            </m:r>
                          </m:sup>
                        </m:sSup>
                        <m:r>
                          <a:rPr lang="en-US" altLang="zh-CN" i="1" smtClean="0">
                            <a:solidFill>
                              <a:srgbClr val="404040"/>
                            </a:solidFill>
                            <a:latin typeface="Cambria Math" panose="02040503050406030204" pitchFamily="18" charset="0"/>
                            <a:ea typeface="Cambria Math" panose="02040503050406030204" pitchFamily="18" charset="0"/>
                          </a:rPr>
                          <m:t>→</m:t>
                        </m:r>
                        <m:sSup>
                          <m:sSupPr>
                            <m:ctrlPr>
                              <a:rPr lang="en-US" altLang="zh-CN" i="1">
                                <a:solidFill>
                                  <a:srgbClr val="404040"/>
                                </a:solidFill>
                                <a:latin typeface="Cambria Math" panose="02040503050406030204" pitchFamily="18" charset="0"/>
                              </a:rPr>
                            </m:ctrlPr>
                          </m:sSupPr>
                          <m:e>
                            <m:r>
                              <a:rPr lang="en-US" altLang="zh-CN" b="0" i="1" smtClean="0">
                                <a:solidFill>
                                  <a:srgbClr val="404040"/>
                                </a:solidFill>
                                <a:latin typeface="Cambria Math" panose="02040503050406030204" pitchFamily="18" charset="0"/>
                              </a:rPr>
                              <m:t>𝐷</m:t>
                            </m:r>
                          </m:e>
                          <m:sup>
                            <m:r>
                              <m:rPr>
                                <m:sty m:val="p"/>
                              </m:rPr>
                              <a:rPr lang="en-US" altLang="zh-CN" i="1" smtClean="0">
                                <a:solidFill>
                                  <a:srgbClr val="404040"/>
                                </a:solidFill>
                                <a:latin typeface="Cambria Math" panose="02040503050406030204" pitchFamily="18" charset="0"/>
                              </a:rPr>
                              <m:t>t</m:t>
                            </m:r>
                          </m:sup>
                        </m:sSup>
                      </m:e>
                    </m:d>
                    <m:r>
                      <a:rPr lang="en-US" altLang="zh-CN" b="0" i="1" smtClean="0">
                        <a:solidFill>
                          <a:srgbClr val="404040"/>
                        </a:solidFill>
                        <a:latin typeface="Cambria Math" panose="02040503050406030204" pitchFamily="18" charset="0"/>
                      </a:rPr>
                      <m:t> </m:t>
                    </m:r>
                  </m:oMath>
                </a14:m>
                <a:r>
                  <a:rPr lang="zh-CN" altLang="en-US" dirty="0">
                    <a:solidFill>
                      <a:srgbClr val="404040"/>
                    </a:solidFill>
                  </a:rPr>
                  <a:t>和</a:t>
                </a:r>
                <a:r>
                  <a:rPr lang="zh-CN" altLang="en-US" b="1" dirty="0">
                    <a:solidFill>
                      <a:srgbClr val="8E1A33"/>
                    </a:solidFill>
                  </a:rPr>
                  <a:t>深度上的扩展</a:t>
                </a:r>
                <a14:m>
                  <m:oMath xmlns:m="http://schemas.openxmlformats.org/officeDocument/2006/math">
                    <m:r>
                      <a:rPr lang="en-US" altLang="zh-CN">
                        <a:solidFill>
                          <a:srgbClr val="8E1A33"/>
                        </a:solidFill>
                        <a:latin typeface="Cambria Math" panose="02040503050406030204" pitchFamily="18" charset="0"/>
                      </a:rPr>
                      <m:t> </m:t>
                    </m:r>
                    <m:d>
                      <m:dPr>
                        <m:ctrlPr>
                          <a:rPr lang="en-US" altLang="zh-CN" i="1">
                            <a:solidFill>
                              <a:srgbClr val="404040"/>
                            </a:solidFill>
                            <a:latin typeface="Cambria Math" panose="02040503050406030204" pitchFamily="18" charset="0"/>
                          </a:rPr>
                        </m:ctrlPr>
                      </m:dPr>
                      <m:e>
                        <m:sSup>
                          <m:sSupPr>
                            <m:ctrlPr>
                              <a:rPr lang="en-US" altLang="zh-CN" i="1">
                                <a:solidFill>
                                  <a:srgbClr val="404040"/>
                                </a:solidFill>
                                <a:latin typeface="Cambria Math" panose="02040503050406030204" pitchFamily="18" charset="0"/>
                              </a:rPr>
                            </m:ctrlPr>
                          </m:sSupPr>
                          <m:e>
                            <m:r>
                              <a:rPr lang="en-US" altLang="zh-CN" b="0" i="1" smtClean="0">
                                <a:solidFill>
                                  <a:srgbClr val="404040"/>
                                </a:solidFill>
                                <a:latin typeface="Cambria Math" panose="02040503050406030204" pitchFamily="18" charset="0"/>
                              </a:rPr>
                              <m:t>𝐿</m:t>
                            </m:r>
                          </m:e>
                          <m:sup>
                            <m:r>
                              <m:rPr>
                                <m:sty m:val="p"/>
                              </m:rPr>
                              <a:rPr lang="en-US" altLang="zh-CN" i="1">
                                <a:solidFill>
                                  <a:srgbClr val="404040"/>
                                </a:solidFill>
                                <a:latin typeface="Cambria Math" panose="02040503050406030204" pitchFamily="18" charset="0"/>
                              </a:rPr>
                              <m:t>s</m:t>
                            </m:r>
                          </m:sup>
                        </m:sSup>
                        <m:r>
                          <a:rPr lang="en-US" altLang="zh-CN" i="1">
                            <a:solidFill>
                              <a:srgbClr val="404040"/>
                            </a:solidFill>
                            <a:latin typeface="Cambria Math" panose="02040503050406030204" pitchFamily="18" charset="0"/>
                            <a:ea typeface="Cambria Math" panose="02040503050406030204" pitchFamily="18" charset="0"/>
                          </a:rPr>
                          <m:t>→</m:t>
                        </m:r>
                        <m:sSup>
                          <m:sSupPr>
                            <m:ctrlPr>
                              <a:rPr lang="en-US" altLang="zh-CN" i="1">
                                <a:solidFill>
                                  <a:srgbClr val="404040"/>
                                </a:solidFill>
                                <a:latin typeface="Cambria Math" panose="02040503050406030204" pitchFamily="18" charset="0"/>
                              </a:rPr>
                            </m:ctrlPr>
                          </m:sSupPr>
                          <m:e>
                            <m:r>
                              <a:rPr lang="en-US" altLang="zh-CN" b="0" i="1" smtClean="0">
                                <a:solidFill>
                                  <a:srgbClr val="404040"/>
                                </a:solidFill>
                                <a:latin typeface="Cambria Math" panose="02040503050406030204" pitchFamily="18" charset="0"/>
                              </a:rPr>
                              <m:t>𝐿</m:t>
                            </m:r>
                          </m:e>
                          <m:sup>
                            <m:r>
                              <m:rPr>
                                <m:sty m:val="p"/>
                              </m:rPr>
                              <a:rPr lang="en-US" altLang="zh-CN" i="1">
                                <a:solidFill>
                                  <a:srgbClr val="404040"/>
                                </a:solidFill>
                                <a:latin typeface="Cambria Math" panose="02040503050406030204" pitchFamily="18" charset="0"/>
                              </a:rPr>
                              <m:t>t</m:t>
                            </m:r>
                          </m:sup>
                        </m:sSup>
                      </m:e>
                    </m:d>
                    <m:r>
                      <a:rPr lang="en-US" altLang="zh-CN" i="1">
                        <a:solidFill>
                          <a:srgbClr val="404040"/>
                        </a:solidFill>
                        <a:latin typeface="Cambria Math" panose="02040503050406030204" pitchFamily="18" charset="0"/>
                      </a:rPr>
                      <m:t> </m:t>
                    </m:r>
                  </m:oMath>
                </a14:m>
                <a:endParaRPr lang="en-US" altLang="zh-CN" dirty="0">
                  <a:solidFill>
                    <a:srgbClr val="404040"/>
                  </a:solidFill>
                </a:endParaRPr>
              </a:p>
            </p:txBody>
          </p:sp>
        </mc:Choice>
        <mc:Fallback xmlns="">
          <p:sp>
            <p:nvSpPr>
              <p:cNvPr id="26" name="文本框 25">
                <a:extLst>
                  <a:ext uri="{FF2B5EF4-FFF2-40B4-BE49-F238E27FC236}">
                    <a16:creationId xmlns:a16="http://schemas.microsoft.com/office/drawing/2014/main" id="{2E5FD1ED-9E36-9F4C-73B2-73D99DA6763E}"/>
                  </a:ext>
                </a:extLst>
              </p:cNvPr>
              <p:cNvSpPr txBox="1">
                <a:spLocks noRot="1" noChangeAspect="1" noMove="1" noResize="1" noEditPoints="1" noAdjustHandles="1" noChangeArrowheads="1" noChangeShapeType="1" noTextEdit="1"/>
              </p:cNvSpPr>
              <p:nvPr/>
            </p:nvSpPr>
            <p:spPr>
              <a:xfrm>
                <a:off x="694676" y="2015144"/>
                <a:ext cx="9025359" cy="369332"/>
              </a:xfrm>
              <a:prstGeom prst="rect">
                <a:avLst/>
              </a:prstGeom>
              <a:blipFill>
                <a:blip r:embed="rId5"/>
                <a:stretch>
                  <a:fillRect l="-608" t="-10000" b="-2666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D11E2D5-5FB7-3F45-F0EF-B31DA95C879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860727" y="2600538"/>
            <a:ext cx="8470546" cy="3311029"/>
          </a:xfrm>
          <a:prstGeom prst="rect">
            <a:avLst/>
          </a:prstGeom>
        </p:spPr>
      </p:pic>
      <p:sp>
        <p:nvSpPr>
          <p:cNvPr id="7" name="文本框 6">
            <a:extLst>
              <a:ext uri="{FF2B5EF4-FFF2-40B4-BE49-F238E27FC236}">
                <a16:creationId xmlns:a16="http://schemas.microsoft.com/office/drawing/2014/main" id="{A3656BCA-084B-1AAE-C71F-9B1F130C0F7A}"/>
              </a:ext>
            </a:extLst>
          </p:cNvPr>
          <p:cNvSpPr txBox="1"/>
          <p:nvPr/>
        </p:nvSpPr>
        <p:spPr>
          <a:xfrm>
            <a:off x="3048000" y="5987018"/>
            <a:ext cx="609600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Parameters </a:t>
            </a:r>
            <a:r>
              <a:rPr lang="zh-CN" altLang="en-US" dirty="0">
                <a:latin typeface="Times New Roman" panose="02020603050405020304" pitchFamily="18" charset="0"/>
                <a:cs typeface="Times New Roman" panose="02020603050405020304" pitchFamily="18" charset="0"/>
              </a:rPr>
              <a:t>initialization</a:t>
            </a:r>
            <a:r>
              <a:rPr lang="en-US" altLang="zh-CN" dirty="0">
                <a:latin typeface="Times New Roman" panose="02020603050405020304" pitchFamily="18" charset="0"/>
                <a:cs typeface="Times New Roman" panose="02020603050405020304" pitchFamily="18" charset="0"/>
              </a:rPr>
              <a:t>-matrix expansion</a:t>
            </a:r>
            <a:r>
              <a:rPr lang="zh-CN"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1469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11</a:t>
            </a:fld>
            <a:endParaRPr lang="zh-CN" altLang="en-US" dirty="0"/>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
        <p:nvSpPr>
          <p:cNvPr id="9" name="文本框 8">
            <a:extLst>
              <a:ext uri="{FF2B5EF4-FFF2-40B4-BE49-F238E27FC236}">
                <a16:creationId xmlns:a16="http://schemas.microsoft.com/office/drawing/2014/main" id="{35AD3175-F314-6CBC-7F76-B6E38897D50D}"/>
              </a:ext>
            </a:extLst>
          </p:cNvPr>
          <p:cNvSpPr txBox="1"/>
          <p:nvPr/>
        </p:nvSpPr>
        <p:spPr>
          <a:xfrm>
            <a:off x="585896" y="1838956"/>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宽度扩展（</a:t>
            </a:r>
            <a:r>
              <a:rPr lang="en-US" altLang="zh-CN" sz="2000" dirty="0">
                <a:solidFill>
                  <a:srgbClr val="404040"/>
                </a:solidFill>
                <a:latin typeface="Times New Roman" panose="02020603050405020304" pitchFamily="18" charset="0"/>
                <a:cs typeface="Times New Roman" panose="02020603050405020304" pitchFamily="18" charset="0"/>
              </a:rPr>
              <a:t>width-wise expansion</a:t>
            </a:r>
            <a:r>
              <a:rPr lang="zh-CN" altLang="en-US" sz="2000" dirty="0">
                <a:solidFill>
                  <a:srgbClr val="404040"/>
                </a:solidFill>
              </a:rPr>
              <a:t>）：</a:t>
            </a:r>
            <a:r>
              <a:rPr lang="en-US" altLang="zh-CN" sz="2000" dirty="0">
                <a:solidFill>
                  <a:srgbClr val="404040"/>
                </a:solidFill>
                <a:latin typeface="Times New Roman" panose="02020603050405020304" pitchFamily="18" charset="0"/>
                <a:cs typeface="Times New Roman" panose="02020603050405020304" pitchFamily="18" charset="0"/>
              </a:rPr>
              <a:t>FPI</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CF0C7CB-BAFB-43E5-020C-00FDB355941C}"/>
                  </a:ext>
                </a:extLst>
              </p:cNvPr>
              <p:cNvSpPr txBox="1"/>
              <p:nvPr/>
            </p:nvSpPr>
            <p:spPr>
              <a:xfrm>
                <a:off x="7142253" y="3147869"/>
                <a:ext cx="4223524" cy="441788"/>
              </a:xfrm>
              <a:prstGeom prst="rect">
                <a:avLst/>
              </a:prstGeom>
              <a:noFill/>
            </p:spPr>
            <p:txBody>
              <a:bodyPr wrap="square">
                <a:spAutoFit/>
              </a:bodyPr>
              <a:lstStyle/>
              <a:p>
                <a:r>
                  <a:rPr lang="en-US" altLang="zh-CN" sz="2000" i="1" dirty="0">
                    <a:latin typeface="Times New Roman" panose="02020603050405020304" pitchFamily="18" charset="0"/>
                    <a:cs typeface="Times New Roman" panose="02020603050405020304" pitchFamily="18" charset="0"/>
                  </a:rPr>
                  <a:t>Goal</a:t>
                </a:r>
                <a14:m>
                  <m:oMath xmlns:m="http://schemas.openxmlformats.org/officeDocument/2006/math">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 </m:t>
                    </m:r>
                    <m:r>
                      <a:rPr lang="zh-CN" altLang="en-US" sz="2000" i="1" dirty="0" smtClean="0">
                        <a:latin typeface="Cambria Math" panose="02040503050406030204" pitchFamily="18" charset="0"/>
                      </a:rPr>
                      <m:t>𝑊</m:t>
                    </m:r>
                    <m:r>
                      <a:rPr lang="zh-CN" altLang="en-US"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𝑅</m:t>
                        </m:r>
                      </m:e>
                      <m:sup>
                        <m:sSubSup>
                          <m:sSubSupPr>
                            <m:ctrlPr>
                              <a:rPr lang="en-US" altLang="zh-CN" sz="2000" i="1" dirty="0" smtClean="0">
                                <a:latin typeface="Cambria Math" panose="02040503050406030204" pitchFamily="18" charset="0"/>
                              </a:rPr>
                            </m:ctrlPr>
                          </m:sSubSupPr>
                          <m:e>
                            <m:r>
                              <m:rPr>
                                <m:sty m:val="p"/>
                              </m:rPr>
                              <a:rPr lang="en-US" altLang="zh-CN" sz="2000" i="1" dirty="0">
                                <a:latin typeface="Cambria Math" panose="02040503050406030204" pitchFamily="18" charset="0"/>
                              </a:rPr>
                              <m:t>d</m:t>
                            </m:r>
                          </m:e>
                          <m:sub>
                            <m:r>
                              <m:rPr>
                                <m:sty m:val="p"/>
                              </m:rPr>
                              <a:rPr lang="en-US" altLang="zh-CN" sz="2000" i="1" dirty="0">
                                <a:latin typeface="Cambria Math" panose="02040503050406030204" pitchFamily="18" charset="0"/>
                              </a:rPr>
                              <m:t>in</m:t>
                            </m:r>
                          </m:sub>
                          <m:sup>
                            <m:r>
                              <m:rPr>
                                <m:sty m:val="p"/>
                              </m:rPr>
                              <a:rPr lang="en-US" altLang="zh-CN" sz="2000" i="1" dirty="0">
                                <a:latin typeface="Cambria Math" panose="02040503050406030204" pitchFamily="18" charset="0"/>
                              </a:rPr>
                              <m:t>w</m:t>
                            </m:r>
                          </m:sup>
                        </m:sSubSup>
                        <m:r>
                          <a:rPr lang="zh-CN" altLang="en-US"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m:rPr>
                                <m:sty m:val="p"/>
                              </m:rPr>
                              <a:rPr lang="en-US" altLang="zh-CN" sz="2000" i="1" dirty="0">
                                <a:latin typeface="Cambria Math" panose="02040503050406030204" pitchFamily="18" charset="0"/>
                              </a:rPr>
                              <m:t>d</m:t>
                            </m:r>
                          </m:e>
                          <m:sub>
                            <m:r>
                              <m:rPr>
                                <m:sty m:val="p"/>
                              </m:rPr>
                              <a:rPr lang="en-US" altLang="zh-CN" sz="2000" i="1" dirty="0">
                                <a:latin typeface="Cambria Math" panose="02040503050406030204" pitchFamily="18" charset="0"/>
                              </a:rPr>
                              <m:t>out</m:t>
                            </m:r>
                          </m:sub>
                          <m:sup>
                            <m:r>
                              <m:rPr>
                                <m:sty m:val="p"/>
                              </m:rPr>
                              <a:rPr lang="en-US" altLang="zh-CN" sz="2000" i="1" dirty="0">
                                <a:latin typeface="Cambria Math" panose="02040503050406030204" pitchFamily="18" charset="0"/>
                              </a:rPr>
                              <m:t>w</m:t>
                            </m:r>
                          </m:sup>
                        </m:sSubSup>
                      </m:sup>
                    </m:sSup>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𝑈</m:t>
                    </m:r>
                    <m:r>
                      <a:rPr lang="zh-CN" altLang="en-US" sz="200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sSubSup>
                          <m:sSubSupPr>
                            <m:ctrlPr>
                              <a:rPr lang="en-US" altLang="zh-CN" sz="2000" i="1" dirty="0">
                                <a:latin typeface="Cambria Math" panose="02040503050406030204" pitchFamily="18" charset="0"/>
                              </a:rPr>
                            </m:ctrlPr>
                          </m:sSubSupPr>
                          <m:e>
                            <m:r>
                              <m:rPr>
                                <m:sty m:val="p"/>
                              </m:rPr>
                              <a:rPr lang="en-US" altLang="zh-CN" sz="2000" i="1" dirty="0">
                                <a:latin typeface="Cambria Math" panose="02040503050406030204" pitchFamily="18" charset="0"/>
                              </a:rPr>
                              <m:t>d</m:t>
                            </m:r>
                          </m:e>
                          <m:sub>
                            <m:r>
                              <m:rPr>
                                <m:sty m:val="p"/>
                              </m:rPr>
                              <a:rPr lang="en-US" altLang="zh-CN" sz="2000" i="1" dirty="0">
                                <a:latin typeface="Cambria Math" panose="02040503050406030204" pitchFamily="18" charset="0"/>
                              </a:rPr>
                              <m:t>in</m:t>
                            </m:r>
                          </m:sub>
                          <m:sup>
                            <m:r>
                              <m:rPr>
                                <m:sty m:val="p"/>
                              </m:rPr>
                              <a:rPr lang="en-US" altLang="zh-CN" sz="2000" i="1" dirty="0">
                                <a:latin typeface="Cambria Math" panose="02040503050406030204" pitchFamily="18" charset="0"/>
                              </a:rPr>
                              <m:t>u</m:t>
                            </m:r>
                          </m:sup>
                        </m:sSubSup>
                        <m:r>
                          <a:rPr lang="zh-CN" altLang="en-US"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m:rPr>
                                <m:sty m:val="p"/>
                              </m:rPr>
                              <a:rPr lang="en-US" altLang="zh-CN" sz="2000" i="1" dirty="0">
                                <a:latin typeface="Cambria Math" panose="02040503050406030204" pitchFamily="18" charset="0"/>
                              </a:rPr>
                              <m:t>d</m:t>
                            </m:r>
                          </m:e>
                          <m:sub>
                            <m:r>
                              <m:rPr>
                                <m:sty m:val="p"/>
                              </m:rPr>
                              <a:rPr lang="en-US" altLang="zh-CN" sz="2000" i="1" dirty="0">
                                <a:latin typeface="Cambria Math" panose="02040503050406030204" pitchFamily="18" charset="0"/>
                              </a:rPr>
                              <m:t>out</m:t>
                            </m:r>
                          </m:sub>
                          <m:sup>
                            <m:r>
                              <m:rPr>
                                <m:sty m:val="p"/>
                              </m:rPr>
                              <a:rPr lang="en-US" altLang="zh-CN" sz="2000" i="1" dirty="0">
                                <a:latin typeface="Cambria Math" panose="02040503050406030204" pitchFamily="18" charset="0"/>
                              </a:rPr>
                              <m:t>u</m:t>
                            </m:r>
                          </m:sup>
                        </m:sSubSup>
                      </m:sup>
                    </m:sSup>
                  </m:oMath>
                </a14:m>
                <a:endParaRPr lang="zh-CN" altLang="en-US" sz="2000" dirty="0"/>
              </a:p>
            </p:txBody>
          </p:sp>
        </mc:Choice>
        <mc:Fallback xmlns="">
          <p:sp>
            <p:nvSpPr>
              <p:cNvPr id="17" name="文本框 16">
                <a:extLst>
                  <a:ext uri="{FF2B5EF4-FFF2-40B4-BE49-F238E27FC236}">
                    <a16:creationId xmlns:a16="http://schemas.microsoft.com/office/drawing/2014/main" id="{4CF0C7CB-BAFB-43E5-020C-00FDB355941C}"/>
                  </a:ext>
                </a:extLst>
              </p:cNvPr>
              <p:cNvSpPr txBox="1">
                <a:spLocks noRot="1" noChangeAspect="1" noMove="1" noResize="1" noEditPoints="1" noAdjustHandles="1" noChangeArrowheads="1" noChangeShapeType="1" noTextEdit="1"/>
              </p:cNvSpPr>
              <p:nvPr/>
            </p:nvSpPr>
            <p:spPr>
              <a:xfrm>
                <a:off x="7142253" y="3147869"/>
                <a:ext cx="4223524" cy="441788"/>
              </a:xfrm>
              <a:prstGeom prst="rect">
                <a:avLst/>
              </a:prstGeom>
              <a:blipFill>
                <a:blip r:embed="rId4"/>
                <a:stretch>
                  <a:fillRect l="-1590" b="-23288"/>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E23C68D-6D20-7855-FF3F-859881E8C457}"/>
              </a:ext>
            </a:extLst>
          </p:cNvPr>
          <p:cNvSpPr txBox="1"/>
          <p:nvPr/>
        </p:nvSpPr>
        <p:spPr>
          <a:xfrm>
            <a:off x="7193053" y="3500429"/>
            <a:ext cx="6180666"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In-dimension expansion</a:t>
            </a:r>
          </a:p>
          <a:p>
            <a:pPr marL="285750" indent="-285750">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Out-dimension expansion</a:t>
            </a:r>
          </a:p>
        </p:txBody>
      </p:sp>
      <p:sp>
        <p:nvSpPr>
          <p:cNvPr id="29" name="文本框 28">
            <a:extLst>
              <a:ext uri="{FF2B5EF4-FFF2-40B4-BE49-F238E27FC236}">
                <a16:creationId xmlns:a16="http://schemas.microsoft.com/office/drawing/2014/main" id="{EA1DC64B-C2B8-15B2-443D-D818ECD04D88}"/>
              </a:ext>
            </a:extLst>
          </p:cNvPr>
          <p:cNvSpPr txBox="1"/>
          <p:nvPr/>
        </p:nvSpPr>
        <p:spPr>
          <a:xfrm>
            <a:off x="7154953" y="4602211"/>
            <a:ext cx="4223524" cy="400110"/>
          </a:xfrm>
          <a:prstGeom prst="rect">
            <a:avLst/>
          </a:prstGeom>
          <a:noFill/>
        </p:spPr>
        <p:txBody>
          <a:bodyPr wrap="square">
            <a:spAutoFit/>
          </a:bodyPr>
          <a:lstStyle/>
          <a:p>
            <a:r>
              <a:rPr lang="en-US" altLang="zh-CN" sz="2000" i="1" dirty="0">
                <a:latin typeface="Times New Roman" panose="02020603050405020304" pitchFamily="18" charset="0"/>
                <a:cs typeface="Times New Roman" panose="02020603050405020304" pitchFamily="18" charset="0"/>
              </a:rPr>
              <a:t>Strategies:</a:t>
            </a:r>
            <a:endParaRPr lang="zh-CN" altLang="en-US" sz="2000" i="1" dirty="0"/>
          </a:p>
        </p:txBody>
      </p:sp>
      <p:sp>
        <p:nvSpPr>
          <p:cNvPr id="30" name="文本框 29">
            <a:extLst>
              <a:ext uri="{FF2B5EF4-FFF2-40B4-BE49-F238E27FC236}">
                <a16:creationId xmlns:a16="http://schemas.microsoft.com/office/drawing/2014/main" id="{BE99168D-EC9F-2789-D023-F2E333523AF3}"/>
              </a:ext>
            </a:extLst>
          </p:cNvPr>
          <p:cNvSpPr txBox="1"/>
          <p:nvPr/>
        </p:nvSpPr>
        <p:spPr>
          <a:xfrm>
            <a:off x="7193053" y="4900270"/>
            <a:ext cx="6180666" cy="8735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Function-preserving initialization</a:t>
            </a:r>
          </a:p>
          <a:p>
            <a:pPr marL="285750" indent="-285750">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Advanced knowledge initialization</a:t>
            </a:r>
          </a:p>
        </p:txBody>
      </p:sp>
      <p:pic>
        <p:nvPicPr>
          <p:cNvPr id="7" name="图片 6">
            <a:extLst>
              <a:ext uri="{FF2B5EF4-FFF2-40B4-BE49-F238E27FC236}">
                <a16:creationId xmlns:a16="http://schemas.microsoft.com/office/drawing/2014/main" id="{FAC3D46E-84FA-F6C4-B019-CA5711C36426}"/>
              </a:ext>
            </a:extLst>
          </p:cNvPr>
          <p:cNvPicPr>
            <a:picLocks noChangeAspect="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Layer>
                </a14:imgProps>
              </a:ext>
            </a:extLst>
          </a:blip>
          <a:srcRect l="1822" r="-213"/>
          <a:stretch/>
        </p:blipFill>
        <p:spPr>
          <a:xfrm>
            <a:off x="660612" y="2651308"/>
            <a:ext cx="6019424" cy="3123005"/>
          </a:xfrm>
          <a:prstGeom prst="rect">
            <a:avLst/>
          </a:prstGeom>
          <a:ln>
            <a:solidFill>
              <a:schemeClr val="tx2">
                <a:lumMod val="20000"/>
                <a:lumOff val="80000"/>
              </a:schemeClr>
            </a:solidFill>
          </a:ln>
        </p:spPr>
      </p:pic>
      <p:sp>
        <p:nvSpPr>
          <p:cNvPr id="8" name="文本框 7">
            <a:extLst>
              <a:ext uri="{FF2B5EF4-FFF2-40B4-BE49-F238E27FC236}">
                <a16:creationId xmlns:a16="http://schemas.microsoft.com/office/drawing/2014/main" id="{D484AD3F-22E8-A3F7-B2CE-332C0FD533F6}"/>
              </a:ext>
            </a:extLst>
          </p:cNvPr>
          <p:cNvSpPr txBox="1"/>
          <p:nvPr/>
        </p:nvSpPr>
        <p:spPr>
          <a:xfrm>
            <a:off x="533401" y="5853475"/>
            <a:ext cx="6096000" cy="369332"/>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Function preserving initialization (FPI)</a:t>
            </a:r>
          </a:p>
        </p:txBody>
      </p:sp>
    </p:spTree>
    <p:extLst>
      <p:ext uri="{BB962C8B-B14F-4D97-AF65-F5344CB8AC3E}">
        <p14:creationId xmlns:p14="http://schemas.microsoft.com/office/powerpoint/2010/main" val="9489504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B3AC2EBD-2969-4666-2CE4-BA9ED7036C62}"/>
              </a:ext>
            </a:extLst>
          </p:cNvPr>
          <p:cNvSpPr/>
          <p:nvPr/>
        </p:nvSpPr>
        <p:spPr>
          <a:xfrm>
            <a:off x="6738015" y="2500658"/>
            <a:ext cx="5163701" cy="31249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4E59447D-59AD-15BD-9F42-7A476126C514}"/>
              </a:ext>
            </a:extLst>
          </p:cNvPr>
          <p:cNvSpPr/>
          <p:nvPr/>
        </p:nvSpPr>
        <p:spPr>
          <a:xfrm>
            <a:off x="352926" y="2488456"/>
            <a:ext cx="5984369" cy="31249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12</a:t>
            </a:fld>
            <a:endParaRPr lang="zh-CN" altLang="en-US"/>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pic>
        <p:nvPicPr>
          <p:cNvPr id="19" name="图片 18">
            <a:extLst>
              <a:ext uri="{FF2B5EF4-FFF2-40B4-BE49-F238E27FC236}">
                <a16:creationId xmlns:a16="http://schemas.microsoft.com/office/drawing/2014/main" id="{FA7B0813-358C-D651-8A65-D5760A20999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459766" y="2748188"/>
            <a:ext cx="5480050" cy="2520237"/>
          </a:xfrm>
          <a:prstGeom prst="rect">
            <a:avLst/>
          </a:prstGeom>
        </p:spPr>
      </p:pic>
      <p:cxnSp>
        <p:nvCxnSpPr>
          <p:cNvPr id="35" name="直接连接符 34">
            <a:extLst>
              <a:ext uri="{FF2B5EF4-FFF2-40B4-BE49-F238E27FC236}">
                <a16:creationId xmlns:a16="http://schemas.microsoft.com/office/drawing/2014/main" id="{00999CB0-E7E4-C5D1-1489-A0FCF2463FF6}"/>
              </a:ext>
            </a:extLst>
          </p:cNvPr>
          <p:cNvCxnSpPr>
            <a:cxnSpLocks/>
          </p:cNvCxnSpPr>
          <p:nvPr/>
        </p:nvCxnSpPr>
        <p:spPr>
          <a:xfrm>
            <a:off x="6510566" y="2692400"/>
            <a:ext cx="0" cy="2680113"/>
          </a:xfrm>
          <a:prstGeom prst="line">
            <a:avLst/>
          </a:prstGeom>
          <a:ln>
            <a:solidFill>
              <a:srgbClr val="404040"/>
            </a:solidFill>
            <a:prstDash val="lgDashDotDot"/>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770326F-6B1C-6075-44E8-3826051D4BBE}"/>
              </a:ext>
            </a:extLst>
          </p:cNvPr>
          <p:cNvGrpSpPr/>
          <p:nvPr/>
        </p:nvGrpSpPr>
        <p:grpSpPr>
          <a:xfrm>
            <a:off x="352926" y="2759709"/>
            <a:ext cx="6094140" cy="2761670"/>
            <a:chOff x="352926" y="2607309"/>
            <a:chExt cx="6094140" cy="2761670"/>
          </a:xfrm>
        </p:grpSpPr>
        <p:pic>
          <p:nvPicPr>
            <p:cNvPr id="8" name="图片 7">
              <a:extLst>
                <a:ext uri="{FF2B5EF4-FFF2-40B4-BE49-F238E27FC236}">
                  <a16:creationId xmlns:a16="http://schemas.microsoft.com/office/drawing/2014/main" id="{9BCA82C1-1896-DBE0-2F75-88D5AD06DBA0}"/>
                </a:ext>
              </a:extLst>
            </p:cNvPr>
            <p:cNvPicPr>
              <a:picLocks noChangeAspect="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Layer>
                  </a14:imgProps>
                </a:ext>
              </a:extLst>
            </a:blip>
            <a:srcRect r="2681"/>
            <a:stretch/>
          </p:blipFill>
          <p:spPr>
            <a:xfrm>
              <a:off x="352926" y="2607309"/>
              <a:ext cx="6094140" cy="2353758"/>
            </a:xfrm>
            <a:prstGeom prst="rect">
              <a:avLst/>
            </a:prstGeom>
          </p:spPr>
        </p:pic>
        <p:pic>
          <p:nvPicPr>
            <p:cNvPr id="38" name="图片 37">
              <a:extLst>
                <a:ext uri="{FF2B5EF4-FFF2-40B4-BE49-F238E27FC236}">
                  <a16:creationId xmlns:a16="http://schemas.microsoft.com/office/drawing/2014/main" id="{376A39AA-1EA2-4C3C-FFF0-20FD3B38C0E3}"/>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1706791" y="4911158"/>
              <a:ext cx="3143250" cy="457821"/>
            </a:xfrm>
            <a:prstGeom prst="rect">
              <a:avLst/>
            </a:prstGeom>
          </p:spPr>
        </p:pic>
      </p:grpSp>
      <p:sp>
        <p:nvSpPr>
          <p:cNvPr id="40" name="文本框 39">
            <a:extLst>
              <a:ext uri="{FF2B5EF4-FFF2-40B4-BE49-F238E27FC236}">
                <a16:creationId xmlns:a16="http://schemas.microsoft.com/office/drawing/2014/main" id="{88243883-3273-41B6-9897-CD87E9D6CCDA}"/>
              </a:ext>
            </a:extLst>
          </p:cNvPr>
          <p:cNvSpPr txBox="1"/>
          <p:nvPr/>
        </p:nvSpPr>
        <p:spPr>
          <a:xfrm>
            <a:off x="230416" y="5785536"/>
            <a:ext cx="6096000" cy="369332"/>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FPI </a:t>
            </a:r>
            <a:r>
              <a:rPr lang="en-US" altLang="zh-CN" dirty="0">
                <a:latin typeface="Times New Roman" panose="02020603050405020304" pitchFamily="18" charset="0"/>
                <a:cs typeface="Times New Roman" panose="02020603050405020304" pitchFamily="18" charset="0"/>
              </a:rPr>
              <a:t>: index </a:t>
            </a:r>
            <a:r>
              <a:rPr lang="zh-CN" altLang="en-US" dirty="0">
                <a:latin typeface="Times New Roman" panose="02020603050405020304" pitchFamily="18" charset="0"/>
                <a:cs typeface="Times New Roman" panose="02020603050405020304" pitchFamily="18" charset="0"/>
              </a:rPr>
              <a:t>mapping functions</a:t>
            </a:r>
          </a:p>
        </p:txBody>
      </p:sp>
      <p:sp>
        <p:nvSpPr>
          <p:cNvPr id="44" name="文本框 43">
            <a:extLst>
              <a:ext uri="{FF2B5EF4-FFF2-40B4-BE49-F238E27FC236}">
                <a16:creationId xmlns:a16="http://schemas.microsoft.com/office/drawing/2014/main" id="{EC50A62D-8ECC-BFB6-D067-7E118AE66BA9}"/>
              </a:ext>
            </a:extLst>
          </p:cNvPr>
          <p:cNvSpPr txBox="1"/>
          <p:nvPr/>
        </p:nvSpPr>
        <p:spPr>
          <a:xfrm>
            <a:off x="6271865" y="5785536"/>
            <a:ext cx="6096000" cy="369332"/>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FPI </a:t>
            </a:r>
            <a:r>
              <a:rPr lang="en-US" altLang="zh-CN" dirty="0">
                <a:latin typeface="Times New Roman" panose="02020603050405020304" pitchFamily="18" charset="0"/>
                <a:cs typeface="Times New Roman" panose="02020603050405020304" pitchFamily="18" charset="0"/>
              </a:rPr>
              <a:t>: in-dimension &amp; out-dimension expansion</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C2ADC7E-5EE0-A8D8-BDA8-E887118C8DE9}"/>
              </a:ext>
            </a:extLst>
          </p:cNvPr>
          <p:cNvSpPr txBox="1"/>
          <p:nvPr/>
        </p:nvSpPr>
        <p:spPr>
          <a:xfrm>
            <a:off x="623254" y="1867832"/>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宽度扩展（</a:t>
            </a:r>
            <a:r>
              <a:rPr lang="en-US" altLang="zh-CN" sz="2000" dirty="0">
                <a:solidFill>
                  <a:srgbClr val="404040"/>
                </a:solidFill>
                <a:latin typeface="Times New Roman" panose="02020603050405020304" pitchFamily="18" charset="0"/>
                <a:cs typeface="Times New Roman" panose="02020603050405020304" pitchFamily="18" charset="0"/>
              </a:rPr>
              <a:t>width-wise expansion</a:t>
            </a:r>
            <a:r>
              <a:rPr lang="zh-CN" altLang="en-US" sz="2000" dirty="0">
                <a:solidFill>
                  <a:srgbClr val="404040"/>
                </a:solidFill>
              </a:rPr>
              <a:t>）：</a:t>
            </a:r>
            <a:r>
              <a:rPr lang="en-US" altLang="zh-CN" sz="2000" dirty="0">
                <a:solidFill>
                  <a:srgbClr val="404040"/>
                </a:solidFill>
                <a:latin typeface="Times New Roman" panose="02020603050405020304" pitchFamily="18" charset="0"/>
                <a:cs typeface="Times New Roman" panose="02020603050405020304" pitchFamily="18" charset="0"/>
              </a:rPr>
              <a:t>FPI</a:t>
            </a:r>
          </a:p>
        </p:txBody>
      </p:sp>
    </p:spTree>
    <p:extLst>
      <p:ext uri="{BB962C8B-B14F-4D97-AF65-F5344CB8AC3E}">
        <p14:creationId xmlns:p14="http://schemas.microsoft.com/office/powerpoint/2010/main" val="331964347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13</a:t>
            </a:fld>
            <a:endParaRPr lang="zh-CN" altLang="en-US"/>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
        <p:nvSpPr>
          <p:cNvPr id="11" name="文本框 10">
            <a:extLst>
              <a:ext uri="{FF2B5EF4-FFF2-40B4-BE49-F238E27FC236}">
                <a16:creationId xmlns:a16="http://schemas.microsoft.com/office/drawing/2014/main" id="{22ED7A4A-DA6B-9A38-B591-F1660EFE4955}"/>
              </a:ext>
            </a:extLst>
          </p:cNvPr>
          <p:cNvSpPr txBox="1"/>
          <p:nvPr/>
        </p:nvSpPr>
        <p:spPr>
          <a:xfrm>
            <a:off x="2860319" y="5885300"/>
            <a:ext cx="6096000" cy="369332"/>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Function preserving initialization (FPI)</a:t>
            </a:r>
          </a:p>
        </p:txBody>
      </p:sp>
      <p:grpSp>
        <p:nvGrpSpPr>
          <p:cNvPr id="37" name="组合 36">
            <a:extLst>
              <a:ext uri="{FF2B5EF4-FFF2-40B4-BE49-F238E27FC236}">
                <a16:creationId xmlns:a16="http://schemas.microsoft.com/office/drawing/2014/main" id="{65E3A57E-531D-6B8F-E80C-0148C6F2C501}"/>
              </a:ext>
            </a:extLst>
          </p:cNvPr>
          <p:cNvGrpSpPr/>
          <p:nvPr/>
        </p:nvGrpSpPr>
        <p:grpSpPr>
          <a:xfrm>
            <a:off x="966619" y="2431728"/>
            <a:ext cx="5071376" cy="581591"/>
            <a:chOff x="506639" y="2306698"/>
            <a:chExt cx="5071376" cy="581591"/>
          </a:xfrm>
        </p:grpSpPr>
        <p:sp>
          <p:nvSpPr>
            <p:cNvPr id="32" name="矩形 31">
              <a:extLst>
                <a:ext uri="{FF2B5EF4-FFF2-40B4-BE49-F238E27FC236}">
                  <a16:creationId xmlns:a16="http://schemas.microsoft.com/office/drawing/2014/main" id="{13DAAFEA-0208-5303-4321-CEE34A7D7D8F}"/>
                </a:ext>
              </a:extLst>
            </p:cNvPr>
            <p:cNvSpPr/>
            <p:nvPr/>
          </p:nvSpPr>
          <p:spPr>
            <a:xfrm>
              <a:off x="506639" y="2306698"/>
              <a:ext cx="5071376" cy="581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C787C35C-2D68-E843-06CE-E6023F821240}"/>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533600" y="2324856"/>
              <a:ext cx="3677754" cy="513694"/>
            </a:xfrm>
            <a:prstGeom prst="rect">
              <a:avLst/>
            </a:prstGeom>
          </p:spPr>
        </p:pic>
      </p:grpSp>
      <p:grpSp>
        <p:nvGrpSpPr>
          <p:cNvPr id="36" name="组合 35">
            <a:extLst>
              <a:ext uri="{FF2B5EF4-FFF2-40B4-BE49-F238E27FC236}">
                <a16:creationId xmlns:a16="http://schemas.microsoft.com/office/drawing/2014/main" id="{0E71A75B-EC68-4A5E-D570-C50B828A4206}"/>
              </a:ext>
            </a:extLst>
          </p:cNvPr>
          <p:cNvGrpSpPr/>
          <p:nvPr/>
        </p:nvGrpSpPr>
        <p:grpSpPr>
          <a:xfrm>
            <a:off x="966618" y="3109107"/>
            <a:ext cx="5202352" cy="2502421"/>
            <a:chOff x="694091" y="3080185"/>
            <a:chExt cx="5202352" cy="2502421"/>
          </a:xfrm>
        </p:grpSpPr>
        <p:sp>
          <p:nvSpPr>
            <p:cNvPr id="33" name="矩形 32">
              <a:extLst>
                <a:ext uri="{FF2B5EF4-FFF2-40B4-BE49-F238E27FC236}">
                  <a16:creationId xmlns:a16="http://schemas.microsoft.com/office/drawing/2014/main" id="{04949CD8-42F7-5B72-FA30-5E3D6DA7EF78}"/>
                </a:ext>
              </a:extLst>
            </p:cNvPr>
            <p:cNvSpPr/>
            <p:nvPr/>
          </p:nvSpPr>
          <p:spPr>
            <a:xfrm>
              <a:off x="694091" y="3080185"/>
              <a:ext cx="5084321" cy="250242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1" name="组合 30">
              <a:extLst>
                <a:ext uri="{FF2B5EF4-FFF2-40B4-BE49-F238E27FC236}">
                  <a16:creationId xmlns:a16="http://schemas.microsoft.com/office/drawing/2014/main" id="{550B89BB-FAEE-9CA1-17CC-4D178302B242}"/>
                </a:ext>
              </a:extLst>
            </p:cNvPr>
            <p:cNvGrpSpPr/>
            <p:nvPr/>
          </p:nvGrpSpPr>
          <p:grpSpPr>
            <a:xfrm>
              <a:off x="756552" y="3190186"/>
              <a:ext cx="5139891" cy="2208956"/>
              <a:chOff x="717570" y="3212761"/>
              <a:chExt cx="5139891" cy="2208956"/>
            </a:xfrm>
          </p:grpSpPr>
          <p:pic>
            <p:nvPicPr>
              <p:cNvPr id="10" name="图片 9">
                <a:extLst>
                  <a:ext uri="{FF2B5EF4-FFF2-40B4-BE49-F238E27FC236}">
                    <a16:creationId xmlns:a16="http://schemas.microsoft.com/office/drawing/2014/main" id="{FC0CC541-F235-BC5B-0F86-FAE331C34DAC}"/>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940957" y="3212761"/>
                <a:ext cx="4620359" cy="1096357"/>
              </a:xfrm>
              <a:prstGeom prst="rect">
                <a:avLst/>
              </a:prstGeom>
            </p:spPr>
          </p:pic>
          <p:pic>
            <p:nvPicPr>
              <p:cNvPr id="14" name="图片 13">
                <a:extLst>
                  <a:ext uri="{FF2B5EF4-FFF2-40B4-BE49-F238E27FC236}">
                    <a16:creationId xmlns:a16="http://schemas.microsoft.com/office/drawing/2014/main" id="{099900E6-C7A9-45E8-AC4C-47CB0DC3CE6A}"/>
                  </a:ext>
                </a:extLst>
              </p:cNvPr>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sharpenSoften amount="25000"/>
                        </a14:imgEffect>
                      </a14:imgLayer>
                    </a14:imgProps>
                  </a:ext>
                </a:extLst>
              </a:blip>
              <a:stretch>
                <a:fillRect/>
              </a:stretch>
            </p:blipFill>
            <p:spPr>
              <a:xfrm>
                <a:off x="717570" y="3953433"/>
                <a:ext cx="5139891" cy="1082842"/>
              </a:xfrm>
              <a:prstGeom prst="rect">
                <a:avLst/>
              </a:prstGeom>
            </p:spPr>
          </p:pic>
          <p:grpSp>
            <p:nvGrpSpPr>
              <p:cNvPr id="30" name="组合 29">
                <a:extLst>
                  <a:ext uri="{FF2B5EF4-FFF2-40B4-BE49-F238E27FC236}">
                    <a16:creationId xmlns:a16="http://schemas.microsoft.com/office/drawing/2014/main" id="{A22C729C-EA6A-D341-F53A-90BC530E69B3}"/>
                  </a:ext>
                </a:extLst>
              </p:cNvPr>
              <p:cNvGrpSpPr/>
              <p:nvPr/>
            </p:nvGrpSpPr>
            <p:grpSpPr>
              <a:xfrm>
                <a:off x="1015270" y="5053823"/>
                <a:ext cx="4052864" cy="367894"/>
                <a:chOff x="5666810" y="3890728"/>
                <a:chExt cx="5587087" cy="507161"/>
              </a:xfrm>
            </p:grpSpPr>
            <p:pic>
              <p:nvPicPr>
                <p:cNvPr id="27" name="图片 26">
                  <a:extLst>
                    <a:ext uri="{FF2B5EF4-FFF2-40B4-BE49-F238E27FC236}">
                      <a16:creationId xmlns:a16="http://schemas.microsoft.com/office/drawing/2014/main" id="{E617546B-0A80-7168-D2F8-5210401B375F}"/>
                    </a:ext>
                  </a:extLst>
                </p:cNvPr>
                <p:cNvPicPr>
                  <a:picLocks noChangeAspect="1"/>
                </p:cNvPicPr>
                <p:nvPr/>
              </p:nvPicPr>
              <p:blipFill>
                <a:blip r:embed="rId10">
                  <a:clrChange>
                    <a:clrFrom>
                      <a:srgbClr val="FFFFFF"/>
                    </a:clrFrom>
                    <a:clrTo>
                      <a:srgbClr val="FFFFFF">
                        <a:alpha val="0"/>
                      </a:srgbClr>
                    </a:clrTo>
                  </a:clrChange>
                  <a:extLst>
                    <a:ext uri="{BEBA8EAE-BF5A-486C-A8C5-ECC9F3942E4B}">
                      <a14:imgProps xmlns:a14="http://schemas.microsoft.com/office/drawing/2010/main">
                        <a14:imgLayer r:embed="rId11">
                          <a14:imgEffect>
                            <a14:sharpenSoften amount="25000"/>
                          </a14:imgEffect>
                        </a14:imgLayer>
                      </a14:imgProps>
                    </a:ext>
                  </a:extLst>
                </a:blip>
                <a:stretch>
                  <a:fillRect/>
                </a:stretch>
              </p:blipFill>
              <p:spPr>
                <a:xfrm>
                  <a:off x="5666810" y="3912113"/>
                  <a:ext cx="3762377" cy="485776"/>
                </a:xfrm>
                <a:prstGeom prst="rect">
                  <a:avLst/>
                </a:prstGeom>
              </p:spPr>
            </p:pic>
            <p:pic>
              <p:nvPicPr>
                <p:cNvPr id="29" name="图片 28">
                  <a:extLst>
                    <a:ext uri="{FF2B5EF4-FFF2-40B4-BE49-F238E27FC236}">
                      <a16:creationId xmlns:a16="http://schemas.microsoft.com/office/drawing/2014/main" id="{50FC142C-8518-67B7-AD09-670F08E99ACF}"/>
                    </a:ext>
                  </a:extLst>
                </p:cNvPr>
                <p:cNvPicPr>
                  <a:picLocks noChangeAspect="1"/>
                </p:cNvPicPr>
                <p:nvPr/>
              </p:nvPicPr>
              <p:blipFill>
                <a:blip r:embed="rId12">
                  <a:clrChange>
                    <a:clrFrom>
                      <a:srgbClr val="FFFFFF"/>
                    </a:clrFrom>
                    <a:clrTo>
                      <a:srgbClr val="FFFFFF">
                        <a:alpha val="0"/>
                      </a:srgbClr>
                    </a:clrTo>
                  </a:clrChange>
                  <a:extLst>
                    <a:ext uri="{BEBA8EAE-BF5A-486C-A8C5-ECC9F3942E4B}">
                      <a14:imgProps xmlns:a14="http://schemas.microsoft.com/office/drawing/2010/main">
                        <a14:imgLayer r:embed="rId13">
                          <a14:imgEffect>
                            <a14:sharpenSoften amount="25000"/>
                          </a14:imgEffect>
                        </a14:imgLayer>
                      </a14:imgProps>
                    </a:ext>
                  </a:extLst>
                </a:blip>
                <a:stretch>
                  <a:fillRect/>
                </a:stretch>
              </p:blipFill>
              <p:spPr>
                <a:xfrm>
                  <a:off x="9396523" y="3890728"/>
                  <a:ext cx="1857374" cy="466726"/>
                </a:xfrm>
                <a:prstGeom prst="rect">
                  <a:avLst/>
                </a:prstGeom>
              </p:spPr>
            </p:pic>
          </p:grpSp>
        </p:grpSp>
      </p:grpSp>
      <p:cxnSp>
        <p:nvCxnSpPr>
          <p:cNvPr id="38" name="直接连接符 37">
            <a:extLst>
              <a:ext uri="{FF2B5EF4-FFF2-40B4-BE49-F238E27FC236}">
                <a16:creationId xmlns:a16="http://schemas.microsoft.com/office/drawing/2014/main" id="{6C443F03-271B-9419-F627-0539DD17EF27}"/>
              </a:ext>
            </a:extLst>
          </p:cNvPr>
          <p:cNvCxnSpPr>
            <a:cxnSpLocks/>
          </p:cNvCxnSpPr>
          <p:nvPr/>
        </p:nvCxnSpPr>
        <p:spPr>
          <a:xfrm>
            <a:off x="6231430" y="2752825"/>
            <a:ext cx="0" cy="2428916"/>
          </a:xfrm>
          <a:prstGeom prst="line">
            <a:avLst/>
          </a:prstGeom>
          <a:ln>
            <a:solidFill>
              <a:srgbClr val="404040"/>
            </a:solidFill>
            <a:prstDash val="lgDashDotDot"/>
          </a:ln>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7BE272D3-0041-4C9C-7282-F947E119CB7A}"/>
              </a:ext>
            </a:extLst>
          </p:cNvPr>
          <p:cNvGrpSpPr/>
          <p:nvPr/>
        </p:nvGrpSpPr>
        <p:grpSpPr>
          <a:xfrm>
            <a:off x="6454818" y="2431728"/>
            <a:ext cx="4867729" cy="1339306"/>
            <a:chOff x="681976" y="3368168"/>
            <a:chExt cx="4867729" cy="1339306"/>
          </a:xfrm>
        </p:grpSpPr>
        <p:grpSp>
          <p:nvGrpSpPr>
            <p:cNvPr id="70" name="组合 69">
              <a:extLst>
                <a:ext uri="{FF2B5EF4-FFF2-40B4-BE49-F238E27FC236}">
                  <a16:creationId xmlns:a16="http://schemas.microsoft.com/office/drawing/2014/main" id="{6F620911-748B-D80B-E66C-2699FCFF2D38}"/>
                </a:ext>
              </a:extLst>
            </p:cNvPr>
            <p:cNvGrpSpPr/>
            <p:nvPr/>
          </p:nvGrpSpPr>
          <p:grpSpPr>
            <a:xfrm>
              <a:off x="681976" y="3368168"/>
              <a:ext cx="4867729" cy="1339306"/>
              <a:chOff x="679473" y="3612539"/>
              <a:chExt cx="4867729" cy="1339306"/>
            </a:xfrm>
          </p:grpSpPr>
          <p:sp>
            <p:nvSpPr>
              <p:cNvPr id="34" name="矩形 33">
                <a:extLst>
                  <a:ext uri="{FF2B5EF4-FFF2-40B4-BE49-F238E27FC236}">
                    <a16:creationId xmlns:a16="http://schemas.microsoft.com/office/drawing/2014/main" id="{9A296F5D-74E3-208C-D280-A65E950BE98B}"/>
                  </a:ext>
                </a:extLst>
              </p:cNvPr>
              <p:cNvSpPr/>
              <p:nvPr/>
            </p:nvSpPr>
            <p:spPr>
              <a:xfrm>
                <a:off x="679473" y="3612539"/>
                <a:ext cx="4867729" cy="133930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A9E83D28-71FE-58C8-7208-2002B7C909AC}"/>
                  </a:ext>
                </a:extLst>
              </p:cNvPr>
              <p:cNvPicPr>
                <a:picLocks noChangeAspect="1"/>
              </p:cNvPicPr>
              <p:nvPr/>
            </p:nvPicPr>
            <p:blipFill>
              <a:blip r:embed="rId14">
                <a:clrChange>
                  <a:clrFrom>
                    <a:srgbClr val="FFFFFF"/>
                  </a:clrFrom>
                  <a:clrTo>
                    <a:srgbClr val="FFFFFF">
                      <a:alpha val="0"/>
                    </a:srgbClr>
                  </a:clrTo>
                </a:clrChange>
                <a:extLst>
                  <a:ext uri="{BEBA8EAE-BF5A-486C-A8C5-ECC9F3942E4B}">
                    <a14:imgProps xmlns:a14="http://schemas.microsoft.com/office/drawing/2010/main">
                      <a14:imgLayer r:embed="rId15">
                        <a14:imgEffect>
                          <a14:sharpenSoften amount="25000"/>
                        </a14:imgEffect>
                      </a14:imgLayer>
                    </a14:imgProps>
                  </a:ext>
                </a:extLst>
              </a:blip>
              <a:stretch>
                <a:fillRect/>
              </a:stretch>
            </p:blipFill>
            <p:spPr>
              <a:xfrm>
                <a:off x="1209122" y="3656185"/>
                <a:ext cx="4187888" cy="914513"/>
              </a:xfrm>
              <a:prstGeom prst="rect">
                <a:avLst/>
              </a:prstGeom>
            </p:spPr>
          </p:pic>
        </p:grpSp>
        <p:grpSp>
          <p:nvGrpSpPr>
            <p:cNvPr id="69" name="组合 68">
              <a:extLst>
                <a:ext uri="{FF2B5EF4-FFF2-40B4-BE49-F238E27FC236}">
                  <a16:creationId xmlns:a16="http://schemas.microsoft.com/office/drawing/2014/main" id="{83F4FD86-8B52-4FFC-1ED4-487FBCD37355}"/>
                </a:ext>
              </a:extLst>
            </p:cNvPr>
            <p:cNvGrpSpPr/>
            <p:nvPr/>
          </p:nvGrpSpPr>
          <p:grpSpPr>
            <a:xfrm>
              <a:off x="1371846" y="4336614"/>
              <a:ext cx="3127434" cy="352056"/>
              <a:chOff x="6416992" y="1586461"/>
              <a:chExt cx="4303606" cy="484458"/>
            </a:xfrm>
          </p:grpSpPr>
          <p:pic>
            <p:nvPicPr>
              <p:cNvPr id="64" name="图片 63">
                <a:extLst>
                  <a:ext uri="{FF2B5EF4-FFF2-40B4-BE49-F238E27FC236}">
                    <a16:creationId xmlns:a16="http://schemas.microsoft.com/office/drawing/2014/main" id="{552AF92A-74C3-0B80-E58C-4EC3F7CD370C}"/>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6416992" y="1632769"/>
                <a:ext cx="1552575" cy="438150"/>
              </a:xfrm>
              <a:prstGeom prst="rect">
                <a:avLst/>
              </a:prstGeom>
            </p:spPr>
          </p:pic>
          <p:pic>
            <p:nvPicPr>
              <p:cNvPr id="68" name="图片 67">
                <a:extLst>
                  <a:ext uri="{FF2B5EF4-FFF2-40B4-BE49-F238E27FC236}">
                    <a16:creationId xmlns:a16="http://schemas.microsoft.com/office/drawing/2014/main" id="{65BE0EBA-1D6C-E12B-1198-657BED6C14F8}"/>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7834523" y="1586461"/>
                <a:ext cx="2886075" cy="457200"/>
              </a:xfrm>
              <a:prstGeom prst="rect">
                <a:avLst/>
              </a:prstGeom>
            </p:spPr>
          </p:pic>
        </p:grpSp>
      </p:grpSp>
      <p:grpSp>
        <p:nvGrpSpPr>
          <p:cNvPr id="86" name="组合 85">
            <a:extLst>
              <a:ext uri="{FF2B5EF4-FFF2-40B4-BE49-F238E27FC236}">
                <a16:creationId xmlns:a16="http://schemas.microsoft.com/office/drawing/2014/main" id="{71F1C4FC-56D7-51DF-5A42-9F2245887C27}"/>
              </a:ext>
            </a:extLst>
          </p:cNvPr>
          <p:cNvGrpSpPr/>
          <p:nvPr/>
        </p:nvGrpSpPr>
        <p:grpSpPr>
          <a:xfrm>
            <a:off x="6467762" y="3969741"/>
            <a:ext cx="4867729" cy="1233399"/>
            <a:chOff x="6424866" y="3826770"/>
            <a:chExt cx="4867729" cy="1233399"/>
          </a:xfrm>
        </p:grpSpPr>
        <p:grpSp>
          <p:nvGrpSpPr>
            <p:cNvPr id="78" name="组合 77">
              <a:extLst>
                <a:ext uri="{FF2B5EF4-FFF2-40B4-BE49-F238E27FC236}">
                  <a16:creationId xmlns:a16="http://schemas.microsoft.com/office/drawing/2014/main" id="{87248B88-6BCC-650D-0C1A-A2212253E4D1}"/>
                </a:ext>
              </a:extLst>
            </p:cNvPr>
            <p:cNvGrpSpPr/>
            <p:nvPr/>
          </p:nvGrpSpPr>
          <p:grpSpPr>
            <a:xfrm>
              <a:off x="6424866" y="3826770"/>
              <a:ext cx="4867729" cy="1233399"/>
              <a:chOff x="681976" y="4767596"/>
              <a:chExt cx="4867729" cy="1233399"/>
            </a:xfrm>
          </p:grpSpPr>
          <p:sp>
            <p:nvSpPr>
              <p:cNvPr id="77" name="矩形 76">
                <a:extLst>
                  <a:ext uri="{FF2B5EF4-FFF2-40B4-BE49-F238E27FC236}">
                    <a16:creationId xmlns:a16="http://schemas.microsoft.com/office/drawing/2014/main" id="{E1ECEA40-104F-CA0F-F440-0EA68994870C}"/>
                  </a:ext>
                </a:extLst>
              </p:cNvPr>
              <p:cNvSpPr/>
              <p:nvPr/>
            </p:nvSpPr>
            <p:spPr>
              <a:xfrm>
                <a:off x="681976" y="4786374"/>
                <a:ext cx="4867729" cy="12146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C64583E1-EAF8-8206-5D10-ADE9D35618A7}"/>
                  </a:ext>
                </a:extLst>
              </p:cNvPr>
              <p:cNvPicPr>
                <a:picLocks noChangeAspect="1"/>
              </p:cNvPicPr>
              <p:nvPr/>
            </p:nvPicPr>
            <p:blipFill>
              <a:blip r:embed="rId18">
                <a:clrChange>
                  <a:clrFrom>
                    <a:srgbClr val="FFFFFF"/>
                  </a:clrFrom>
                  <a:clrTo>
                    <a:srgbClr val="FFFFFF">
                      <a:alpha val="0"/>
                    </a:srgbClr>
                  </a:clrTo>
                </a:clrChange>
                <a:extLst>
                  <a:ext uri="{BEBA8EAE-BF5A-486C-A8C5-ECC9F3942E4B}">
                    <a14:imgProps xmlns:a14="http://schemas.microsoft.com/office/drawing/2010/main">
                      <a14:imgLayer r:embed="rId19">
                        <a14:imgEffect>
                          <a14:sharpenSoften amount="25000"/>
                        </a14:imgEffect>
                      </a14:imgLayer>
                    </a14:imgProps>
                  </a:ext>
                </a:extLst>
              </a:blip>
              <a:stretch>
                <a:fillRect/>
              </a:stretch>
            </p:blipFill>
            <p:spPr>
              <a:xfrm>
                <a:off x="1848826" y="4767596"/>
                <a:ext cx="3638419" cy="554769"/>
              </a:xfrm>
              <a:prstGeom prst="rect">
                <a:avLst/>
              </a:prstGeom>
            </p:spPr>
          </p:pic>
        </p:grpSp>
        <p:pic>
          <p:nvPicPr>
            <p:cNvPr id="85" name="图片 84">
              <a:extLst>
                <a:ext uri="{FF2B5EF4-FFF2-40B4-BE49-F238E27FC236}">
                  <a16:creationId xmlns:a16="http://schemas.microsoft.com/office/drawing/2014/main" id="{97012819-8E16-15D6-E247-8113CE40C114}"/>
                </a:ext>
              </a:extLst>
            </p:cNvPr>
            <p:cNvPicPr>
              <a:picLocks noChangeAspect="1"/>
            </p:cNvPicPr>
            <p:nvPr/>
          </p:nvPicPr>
          <p:blipFill rotWithShape="1">
            <a:blip r:embed="rId20">
              <a:clrChange>
                <a:clrFrom>
                  <a:srgbClr val="FFFFFF"/>
                </a:clrFrom>
                <a:clrTo>
                  <a:srgbClr val="FFFFFF">
                    <a:alpha val="0"/>
                  </a:srgbClr>
                </a:clrTo>
              </a:clrChange>
              <a:extLst>
                <a:ext uri="{BEBA8EAE-BF5A-486C-A8C5-ECC9F3942E4B}">
                  <a14:imgProps xmlns:a14="http://schemas.microsoft.com/office/drawing/2010/main">
                    <a14:imgLayer r:embed="rId21">
                      <a14:imgEffect>
                        <a14:sharpenSoften amount="25000"/>
                      </a14:imgEffect>
                    </a14:imgLayer>
                  </a14:imgProps>
                </a:ext>
              </a:extLst>
            </a:blip>
            <a:srcRect t="8902" r="1482"/>
            <a:stretch/>
          </p:blipFill>
          <p:spPr>
            <a:xfrm>
              <a:off x="6585091" y="4425256"/>
              <a:ext cx="4557312" cy="567650"/>
            </a:xfrm>
            <a:prstGeom prst="rect">
              <a:avLst/>
            </a:prstGeom>
          </p:spPr>
        </p:pic>
      </p:grpSp>
      <p:sp>
        <p:nvSpPr>
          <p:cNvPr id="5" name="文本框 4">
            <a:extLst>
              <a:ext uri="{FF2B5EF4-FFF2-40B4-BE49-F238E27FC236}">
                <a16:creationId xmlns:a16="http://schemas.microsoft.com/office/drawing/2014/main" id="{35D21A04-95D0-D650-EE1C-2C4E1E409FBE}"/>
              </a:ext>
            </a:extLst>
          </p:cNvPr>
          <p:cNvSpPr txBox="1"/>
          <p:nvPr/>
        </p:nvSpPr>
        <p:spPr>
          <a:xfrm>
            <a:off x="667859" y="1756676"/>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宽度扩展（</a:t>
            </a:r>
            <a:r>
              <a:rPr lang="en-US" altLang="zh-CN" sz="2000" dirty="0">
                <a:solidFill>
                  <a:srgbClr val="404040"/>
                </a:solidFill>
                <a:latin typeface="Times New Roman" panose="02020603050405020304" pitchFamily="18" charset="0"/>
                <a:cs typeface="Times New Roman" panose="02020603050405020304" pitchFamily="18" charset="0"/>
              </a:rPr>
              <a:t>width-wise expansion</a:t>
            </a:r>
            <a:r>
              <a:rPr lang="zh-CN" altLang="en-US" sz="2000" dirty="0">
                <a:solidFill>
                  <a:srgbClr val="404040"/>
                </a:solidFill>
              </a:rPr>
              <a:t>）：</a:t>
            </a:r>
            <a:r>
              <a:rPr lang="en-US" altLang="zh-CN" sz="2000" dirty="0">
                <a:solidFill>
                  <a:srgbClr val="404040"/>
                </a:solidFill>
                <a:latin typeface="Times New Roman" panose="02020603050405020304" pitchFamily="18" charset="0"/>
                <a:cs typeface="Times New Roman" panose="02020603050405020304" pitchFamily="18" charset="0"/>
              </a:rPr>
              <a:t>FPI</a:t>
            </a:r>
          </a:p>
        </p:txBody>
      </p:sp>
    </p:spTree>
    <p:extLst>
      <p:ext uri="{BB962C8B-B14F-4D97-AF65-F5344CB8AC3E}">
        <p14:creationId xmlns:p14="http://schemas.microsoft.com/office/powerpoint/2010/main" val="40557413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14</a:t>
            </a:fld>
            <a:endParaRPr lang="zh-CN" altLang="en-US"/>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
        <p:nvSpPr>
          <p:cNvPr id="11" name="文本框 10">
            <a:extLst>
              <a:ext uri="{FF2B5EF4-FFF2-40B4-BE49-F238E27FC236}">
                <a16:creationId xmlns:a16="http://schemas.microsoft.com/office/drawing/2014/main" id="{22ED7A4A-DA6B-9A38-B591-F1660EFE4955}"/>
              </a:ext>
            </a:extLst>
          </p:cNvPr>
          <p:cNvSpPr txBox="1"/>
          <p:nvPr/>
        </p:nvSpPr>
        <p:spPr>
          <a:xfrm>
            <a:off x="2860319" y="5885300"/>
            <a:ext cx="609600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Advanced knowledge initialization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AK</a:t>
            </a:r>
            <a:r>
              <a:rPr lang="zh-CN" altLang="en-US" dirty="0">
                <a:latin typeface="Times New Roman" panose="02020603050405020304" pitchFamily="18" charset="0"/>
                <a:cs typeface="Times New Roman" panose="02020603050405020304" pitchFamily="18" charset="0"/>
              </a:rPr>
              <a:t>I)</a:t>
            </a:r>
          </a:p>
        </p:txBody>
      </p:sp>
      <p:pic>
        <p:nvPicPr>
          <p:cNvPr id="6" name="图片 5">
            <a:extLst>
              <a:ext uri="{FF2B5EF4-FFF2-40B4-BE49-F238E27FC236}">
                <a16:creationId xmlns:a16="http://schemas.microsoft.com/office/drawing/2014/main" id="{26734AD8-4440-ACA3-6345-5EC8453A15C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202821" y="2474480"/>
            <a:ext cx="7863006" cy="3277005"/>
          </a:xfrm>
          <a:prstGeom prst="rect">
            <a:avLst/>
          </a:prstGeom>
        </p:spPr>
      </p:pic>
      <p:sp>
        <p:nvSpPr>
          <p:cNvPr id="8" name="文本框 7">
            <a:extLst>
              <a:ext uri="{FF2B5EF4-FFF2-40B4-BE49-F238E27FC236}">
                <a16:creationId xmlns:a16="http://schemas.microsoft.com/office/drawing/2014/main" id="{4D122C5B-E853-92EA-AC72-629259F39DC3}"/>
              </a:ext>
            </a:extLst>
          </p:cNvPr>
          <p:cNvSpPr txBox="1"/>
          <p:nvPr/>
        </p:nvSpPr>
        <p:spPr>
          <a:xfrm>
            <a:off x="667859" y="1756676"/>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宽度扩展（</a:t>
            </a:r>
            <a:r>
              <a:rPr lang="en-US" altLang="zh-CN" sz="2000" dirty="0">
                <a:solidFill>
                  <a:srgbClr val="404040"/>
                </a:solidFill>
                <a:latin typeface="Times New Roman" panose="02020603050405020304" pitchFamily="18" charset="0"/>
                <a:cs typeface="Times New Roman" panose="02020603050405020304" pitchFamily="18" charset="0"/>
              </a:rPr>
              <a:t>width-wise expansion</a:t>
            </a:r>
            <a:r>
              <a:rPr lang="zh-CN" altLang="en-US" sz="2000" dirty="0">
                <a:solidFill>
                  <a:srgbClr val="404040"/>
                </a:solidFill>
              </a:rPr>
              <a:t>）：</a:t>
            </a:r>
            <a:r>
              <a:rPr lang="en-US" altLang="zh-CN" sz="2000" dirty="0">
                <a:solidFill>
                  <a:srgbClr val="404040"/>
                </a:solidFill>
                <a:latin typeface="Times New Roman" panose="02020603050405020304" pitchFamily="18" charset="0"/>
                <a:cs typeface="Times New Roman" panose="02020603050405020304" pitchFamily="18" charset="0"/>
              </a:rPr>
              <a:t>AKI</a:t>
            </a:r>
          </a:p>
        </p:txBody>
      </p:sp>
    </p:spTree>
    <p:extLst>
      <p:ext uri="{BB962C8B-B14F-4D97-AF65-F5344CB8AC3E}">
        <p14:creationId xmlns:p14="http://schemas.microsoft.com/office/powerpoint/2010/main" val="14880515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15</a:t>
            </a:fld>
            <a:endParaRPr lang="zh-CN" altLang="en-US"/>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ED7A4A-DA6B-9A38-B591-F1660EFE4955}"/>
                  </a:ext>
                </a:extLst>
              </p:cNvPr>
              <p:cNvSpPr txBox="1"/>
              <p:nvPr/>
            </p:nvSpPr>
            <p:spPr>
              <a:xfrm>
                <a:off x="359004" y="6033736"/>
                <a:ext cx="6096000" cy="392993"/>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AKI: top part from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𝑈</m:t>
                            </m:r>
                          </m:e>
                        </m:acc>
                      </m:e>
                      <m:sup>
                        <m:r>
                          <m:rPr>
                            <m:sty m:val="p"/>
                          </m:rPr>
                          <a:rPr lang="en-US" altLang="zh-CN" i="1" dirty="0">
                            <a:latin typeface="Cambria Math" panose="02040503050406030204" pitchFamily="18" charset="0"/>
                            <a:cs typeface="Times New Roman" panose="02020603050405020304" pitchFamily="18" charset="0"/>
                          </a:rPr>
                          <m:t>l</m:t>
                        </m:r>
                      </m:sup>
                    </m:sSup>
                  </m:oMath>
                </a14:m>
                <a:r>
                  <a:rPr lang="en-US" altLang="zh-CN" dirty="0">
                    <a:latin typeface="Times New Roman" panose="02020603050405020304" pitchFamily="18" charset="0"/>
                    <a:cs typeface="Times New Roman" panose="02020603050405020304" pitchFamily="18" charset="0"/>
                  </a:rPr>
                  <a:t> and bottom  from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𝑈</m:t>
                            </m:r>
                          </m:e>
                        </m:acc>
                      </m:e>
                      <m:sup>
                        <m:r>
                          <m:rPr>
                            <m:sty m:val="p"/>
                          </m:rPr>
                          <a:rPr lang="en-US" altLang="zh-CN" i="1" dirty="0">
                            <a:latin typeface="Cambria Math" panose="02040503050406030204" pitchFamily="18" charset="0"/>
                            <a:cs typeface="Times New Roman" panose="02020603050405020304" pitchFamily="18" charset="0"/>
                          </a:rPr>
                          <m:t>l</m:t>
                        </m:r>
                        <m:r>
                          <a:rPr lang="en-US" altLang="zh-CN" b="0" i="1" dirty="0" smtClean="0">
                            <a:latin typeface="Cambria Math" panose="02040503050406030204" pitchFamily="18" charset="0"/>
                            <a:cs typeface="Times New Roman" panose="02020603050405020304" pitchFamily="18" charset="0"/>
                          </a:rPr>
                          <m:t>+1</m:t>
                        </m:r>
                      </m:sup>
                    </m:sSup>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2ED7A4A-DA6B-9A38-B591-F1660EFE4955}"/>
                  </a:ext>
                </a:extLst>
              </p:cNvPr>
              <p:cNvSpPr txBox="1">
                <a:spLocks noRot="1" noChangeAspect="1" noMove="1" noResize="1" noEditPoints="1" noAdjustHandles="1" noChangeArrowheads="1" noChangeShapeType="1" noTextEdit="1"/>
              </p:cNvSpPr>
              <p:nvPr/>
            </p:nvSpPr>
            <p:spPr>
              <a:xfrm>
                <a:off x="359004" y="6033736"/>
                <a:ext cx="6096000" cy="392993"/>
              </a:xfrm>
              <a:prstGeom prst="rect">
                <a:avLst/>
              </a:prstGeom>
              <a:blipFill>
                <a:blip r:embed="rId4"/>
                <a:stretch>
                  <a:fillRect t="-6250" b="-21875"/>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C4EF49BE-07F1-EAA2-C3C6-996DAA164B17}"/>
              </a:ext>
            </a:extLst>
          </p:cNvPr>
          <p:cNvGrpSpPr/>
          <p:nvPr/>
        </p:nvGrpSpPr>
        <p:grpSpPr>
          <a:xfrm>
            <a:off x="585896" y="2443363"/>
            <a:ext cx="5510104" cy="3462801"/>
            <a:chOff x="585896" y="2443927"/>
            <a:chExt cx="5603032" cy="3521201"/>
          </a:xfrm>
        </p:grpSpPr>
        <p:sp>
          <p:nvSpPr>
            <p:cNvPr id="15" name="矩形 14">
              <a:extLst>
                <a:ext uri="{FF2B5EF4-FFF2-40B4-BE49-F238E27FC236}">
                  <a16:creationId xmlns:a16="http://schemas.microsoft.com/office/drawing/2014/main" id="{57239550-79FD-1A42-5680-B9A09997AC43}"/>
                </a:ext>
              </a:extLst>
            </p:cNvPr>
            <p:cNvSpPr/>
            <p:nvPr/>
          </p:nvSpPr>
          <p:spPr>
            <a:xfrm>
              <a:off x="585896" y="2443927"/>
              <a:ext cx="5603032" cy="35212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F04D6D9A-47CF-49CA-C148-FEE8715AEA1D}"/>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813163" y="2481656"/>
              <a:ext cx="5282837" cy="636586"/>
            </a:xfrm>
            <a:prstGeom prst="rect">
              <a:avLst/>
            </a:prstGeom>
          </p:spPr>
        </p:pic>
        <p:pic>
          <p:nvPicPr>
            <p:cNvPr id="9" name="图片 8">
              <a:extLst>
                <a:ext uri="{FF2B5EF4-FFF2-40B4-BE49-F238E27FC236}">
                  <a16:creationId xmlns:a16="http://schemas.microsoft.com/office/drawing/2014/main" id="{B0A05C99-A1EC-7446-F57A-382C20F935DC}"/>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1299460" y="3073314"/>
              <a:ext cx="4889468" cy="1720964"/>
            </a:xfrm>
            <a:prstGeom prst="rect">
              <a:avLst/>
            </a:prstGeom>
          </p:spPr>
        </p:pic>
        <p:pic>
          <p:nvPicPr>
            <p:cNvPr id="12" name="图片 11">
              <a:extLst>
                <a:ext uri="{FF2B5EF4-FFF2-40B4-BE49-F238E27FC236}">
                  <a16:creationId xmlns:a16="http://schemas.microsoft.com/office/drawing/2014/main" id="{A141B1AE-9FC5-613A-5B4C-4DC839B84BAC}"/>
                </a:ext>
              </a:extLst>
            </p:cNvPr>
            <p:cNvPicPr>
              <a:picLocks noChangeAspect="1"/>
            </p:cNvPicPr>
            <p:nvPr/>
          </p:nvPicPr>
          <p:blipFill>
            <a:blip r:embed="rId9">
              <a:clrChange>
                <a:clrFrom>
                  <a:srgbClr val="FFFFFF"/>
                </a:clrFrom>
                <a:clrTo>
                  <a:srgbClr val="FFFFFF">
                    <a:alpha val="0"/>
                  </a:srgbClr>
                </a:clrTo>
              </a:clrChange>
              <a:extLst>
                <a:ext uri="{BEBA8EAE-BF5A-486C-A8C5-ECC9F3942E4B}">
                  <a14:imgProps xmlns:a14="http://schemas.microsoft.com/office/drawing/2010/main">
                    <a14:imgLayer r:embed="rId10">
                      <a14:imgEffect>
                        <a14:sharpenSoften amount="25000"/>
                      </a14:imgEffect>
                    </a14:imgLayer>
                  </a14:imgProps>
                </a:ext>
              </a:extLst>
            </a:blip>
            <a:stretch>
              <a:fillRect/>
            </a:stretch>
          </p:blipFill>
          <p:spPr>
            <a:xfrm>
              <a:off x="765785" y="4780145"/>
              <a:ext cx="5423143" cy="1105611"/>
            </a:xfrm>
            <a:prstGeom prst="rect">
              <a:avLst/>
            </a:prstGeom>
          </p:spPr>
        </p:pic>
      </p:grpSp>
      <p:sp>
        <p:nvSpPr>
          <p:cNvPr id="13" name="文本框 12">
            <a:extLst>
              <a:ext uri="{FF2B5EF4-FFF2-40B4-BE49-F238E27FC236}">
                <a16:creationId xmlns:a16="http://schemas.microsoft.com/office/drawing/2014/main" id="{EFA4014D-4A95-AF4E-83EE-204F45595F91}"/>
              </a:ext>
            </a:extLst>
          </p:cNvPr>
          <p:cNvSpPr txBox="1"/>
          <p:nvPr/>
        </p:nvSpPr>
        <p:spPr>
          <a:xfrm>
            <a:off x="6498838" y="3059668"/>
            <a:ext cx="4223524" cy="400110"/>
          </a:xfrm>
          <a:prstGeom prst="rect">
            <a:avLst/>
          </a:prstGeom>
          <a:noFill/>
        </p:spPr>
        <p:txBody>
          <a:bodyPr wrap="square">
            <a:spAutoFit/>
          </a:bodyPr>
          <a:lstStyle/>
          <a:p>
            <a:r>
              <a:rPr lang="en-US" altLang="zh-CN" sz="2000" i="1" dirty="0">
                <a:latin typeface="Times New Roman" panose="02020603050405020304" pitchFamily="18" charset="0"/>
                <a:cs typeface="Times New Roman" panose="02020603050405020304" pitchFamily="18" charset="0"/>
              </a:rPr>
              <a:t>Intuitions:</a:t>
            </a:r>
            <a:endParaRPr lang="zh-CN" altLang="en-US" sz="2000" i="1" dirty="0"/>
          </a:p>
        </p:txBody>
      </p:sp>
      <p:sp>
        <p:nvSpPr>
          <p:cNvPr id="14" name="文本框 13">
            <a:extLst>
              <a:ext uri="{FF2B5EF4-FFF2-40B4-BE49-F238E27FC236}">
                <a16:creationId xmlns:a16="http://schemas.microsoft.com/office/drawing/2014/main" id="{53CA10D7-0C2D-507D-00F1-05E20736A12C}"/>
              </a:ext>
            </a:extLst>
          </p:cNvPr>
          <p:cNvSpPr txBox="1"/>
          <p:nvPr/>
        </p:nvSpPr>
        <p:spPr>
          <a:xfrm>
            <a:off x="6272905" y="3460628"/>
            <a:ext cx="5697362"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Breaks</a:t>
            </a:r>
            <a:r>
              <a:rPr lang="zh-CN" altLang="en-US" dirty="0">
                <a:solidFill>
                  <a:srgbClr val="404040"/>
                </a:solidFill>
                <a:latin typeface="Times New Roman" panose="02020603050405020304" pitchFamily="18" charset="0"/>
                <a:cs typeface="Times New Roman" panose="02020603050405020304" pitchFamily="18" charset="0"/>
              </a:rPr>
              <a:t> </a:t>
            </a:r>
            <a:r>
              <a:rPr lang="en-US" altLang="zh-CN" b="1" dirty="0">
                <a:solidFill>
                  <a:srgbClr val="404040"/>
                </a:solidFill>
                <a:latin typeface="Times New Roman" panose="02020603050405020304" pitchFamily="18" charset="0"/>
                <a:cs typeface="Times New Roman" panose="02020603050405020304" pitchFamily="18" charset="0"/>
              </a:rPr>
              <a:t>FPI symmetry </a:t>
            </a:r>
            <a:r>
              <a:rPr lang="en-US" altLang="zh-CN" dirty="0">
                <a:solidFill>
                  <a:srgbClr val="404040"/>
                </a:solidFill>
                <a:latin typeface="Times New Roman" panose="02020603050405020304" pitchFamily="18" charset="0"/>
                <a:cs typeface="Times New Roman" panose="02020603050405020304" pitchFamily="18" charset="0"/>
              </a:rPr>
              <a:t>that hinders </a:t>
            </a:r>
            <a:r>
              <a:rPr lang="en-US" altLang="zh-CN" b="1" dirty="0">
                <a:solidFill>
                  <a:srgbClr val="404040"/>
                </a:solidFill>
                <a:latin typeface="Times New Roman" panose="02020603050405020304" pitchFamily="18" charset="0"/>
                <a:cs typeface="Times New Roman" panose="02020603050405020304" pitchFamily="18" charset="0"/>
              </a:rPr>
              <a:t>model convergence</a:t>
            </a: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Upper-layer information can be used as </a:t>
            </a:r>
            <a:r>
              <a:rPr lang="en-US" altLang="zh-CN" b="1" dirty="0">
                <a:solidFill>
                  <a:srgbClr val="404040"/>
                </a:solidFill>
                <a:latin typeface="Times New Roman" panose="02020603050405020304" pitchFamily="18" charset="0"/>
                <a:cs typeface="Times New Roman" panose="02020603050405020304" pitchFamily="18" charset="0"/>
              </a:rPr>
              <a:t>high-level </a:t>
            </a:r>
            <a:r>
              <a:rPr lang="en-US" altLang="zh-CN" dirty="0">
                <a:solidFill>
                  <a:srgbClr val="404040"/>
                </a:solidFill>
                <a:latin typeface="Times New Roman" panose="02020603050405020304" pitchFamily="18" charset="0"/>
                <a:cs typeface="Times New Roman" panose="02020603050405020304" pitchFamily="18" charset="0"/>
              </a:rPr>
              <a:t>knowledge</a:t>
            </a:r>
          </a:p>
        </p:txBody>
      </p:sp>
      <p:sp>
        <p:nvSpPr>
          <p:cNvPr id="17" name="文本框 16">
            <a:extLst>
              <a:ext uri="{FF2B5EF4-FFF2-40B4-BE49-F238E27FC236}">
                <a16:creationId xmlns:a16="http://schemas.microsoft.com/office/drawing/2014/main" id="{46B0F008-5887-6656-28B6-EBD0DF00B5BB}"/>
              </a:ext>
            </a:extLst>
          </p:cNvPr>
          <p:cNvSpPr txBox="1"/>
          <p:nvPr/>
        </p:nvSpPr>
        <p:spPr>
          <a:xfrm>
            <a:off x="667859" y="1756676"/>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宽度扩展（</a:t>
            </a:r>
            <a:r>
              <a:rPr lang="en-US" altLang="zh-CN" sz="2000" dirty="0">
                <a:solidFill>
                  <a:srgbClr val="404040"/>
                </a:solidFill>
                <a:latin typeface="Times New Roman" panose="02020603050405020304" pitchFamily="18" charset="0"/>
                <a:cs typeface="Times New Roman" panose="02020603050405020304" pitchFamily="18" charset="0"/>
              </a:rPr>
              <a:t>width-wise expansion</a:t>
            </a:r>
            <a:r>
              <a:rPr lang="zh-CN" altLang="en-US" sz="2000" dirty="0">
                <a:solidFill>
                  <a:srgbClr val="404040"/>
                </a:solidFill>
              </a:rPr>
              <a:t>）：</a:t>
            </a:r>
            <a:r>
              <a:rPr lang="en-US" altLang="zh-CN" sz="2000" dirty="0">
                <a:solidFill>
                  <a:srgbClr val="404040"/>
                </a:solidFill>
                <a:latin typeface="Times New Roman" panose="02020603050405020304" pitchFamily="18" charset="0"/>
                <a:cs typeface="Times New Roman" panose="02020603050405020304" pitchFamily="18" charset="0"/>
              </a:rPr>
              <a:t>AKI</a:t>
            </a:r>
          </a:p>
        </p:txBody>
      </p:sp>
    </p:spTree>
    <p:extLst>
      <p:ext uri="{BB962C8B-B14F-4D97-AF65-F5344CB8AC3E}">
        <p14:creationId xmlns:p14="http://schemas.microsoft.com/office/powerpoint/2010/main" val="40692923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16</a:t>
            </a:fld>
            <a:endParaRPr lang="zh-CN" altLang="en-US" dirty="0"/>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参数初始化</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
        <p:nvSpPr>
          <p:cNvPr id="5" name="文本框 4">
            <a:extLst>
              <a:ext uri="{FF2B5EF4-FFF2-40B4-BE49-F238E27FC236}">
                <a16:creationId xmlns:a16="http://schemas.microsoft.com/office/drawing/2014/main" id="{D320A50B-BD31-B961-8798-DF55EF640102}"/>
              </a:ext>
            </a:extLst>
          </p:cNvPr>
          <p:cNvSpPr txBox="1"/>
          <p:nvPr/>
        </p:nvSpPr>
        <p:spPr>
          <a:xfrm>
            <a:off x="667859" y="1756676"/>
            <a:ext cx="6094140" cy="499432"/>
          </a:xfrm>
          <a:prstGeom prst="rect">
            <a:avLst/>
          </a:prstGeom>
          <a:noFill/>
        </p:spPr>
        <p:txBody>
          <a:bodyPr wrap="square">
            <a:spAutoFit/>
          </a:bodyPr>
          <a:lstStyle/>
          <a:p>
            <a:pPr algn="just">
              <a:lnSpc>
                <a:spcPct val="150000"/>
              </a:lnSpc>
            </a:pPr>
            <a:r>
              <a:rPr lang="zh-CN" altLang="en-US" sz="2000" dirty="0">
                <a:solidFill>
                  <a:srgbClr val="404040"/>
                </a:solidFill>
              </a:rPr>
              <a:t>深度扩展（</a:t>
            </a:r>
            <a:r>
              <a:rPr lang="en-US" altLang="zh-CN" sz="2000" dirty="0">
                <a:solidFill>
                  <a:srgbClr val="404040"/>
                </a:solidFill>
                <a:latin typeface="Times New Roman" panose="02020603050405020304" pitchFamily="18" charset="0"/>
                <a:cs typeface="Times New Roman" panose="02020603050405020304" pitchFamily="18" charset="0"/>
              </a:rPr>
              <a:t>depth-wise expansion</a:t>
            </a:r>
            <a:r>
              <a:rPr lang="zh-CN" altLang="en-US" sz="2000" dirty="0">
                <a:solidFill>
                  <a:srgbClr val="404040"/>
                </a:solidFill>
              </a:rPr>
              <a:t>）</a:t>
            </a:r>
            <a:endParaRPr lang="en-US" altLang="zh-CN" sz="2000" dirty="0">
              <a:solidFill>
                <a:srgbClr val="40404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83DD0B53-B027-13F6-3FAC-FD3B3D8F51EB}"/>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096549" y="2325212"/>
            <a:ext cx="5998901" cy="4037924"/>
          </a:xfrm>
          <a:prstGeom prst="rect">
            <a:avLst/>
          </a:prstGeom>
        </p:spPr>
      </p:pic>
    </p:spTree>
    <p:extLst>
      <p:ext uri="{BB962C8B-B14F-4D97-AF65-F5344CB8AC3E}">
        <p14:creationId xmlns:p14="http://schemas.microsoft.com/office/powerpoint/2010/main" val="393900944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17</a:t>
            </a:fld>
            <a:endParaRPr lang="zh-CN" altLang="en-US" dirty="0"/>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两阶段预训练</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grpSp>
        <p:nvGrpSpPr>
          <p:cNvPr id="13" name="组合 12">
            <a:extLst>
              <a:ext uri="{FF2B5EF4-FFF2-40B4-BE49-F238E27FC236}">
                <a16:creationId xmlns:a16="http://schemas.microsoft.com/office/drawing/2014/main" id="{BEF5BA88-1437-2770-F0B7-D6F173BE4015}"/>
              </a:ext>
            </a:extLst>
          </p:cNvPr>
          <p:cNvGrpSpPr/>
          <p:nvPr/>
        </p:nvGrpSpPr>
        <p:grpSpPr>
          <a:xfrm>
            <a:off x="1072156" y="1980635"/>
            <a:ext cx="4135200" cy="3635297"/>
            <a:chOff x="1747977" y="2207941"/>
            <a:chExt cx="4135200" cy="3635297"/>
          </a:xfrm>
        </p:grpSpPr>
        <p:pic>
          <p:nvPicPr>
            <p:cNvPr id="7" name="图片 6">
              <a:extLst>
                <a:ext uri="{FF2B5EF4-FFF2-40B4-BE49-F238E27FC236}">
                  <a16:creationId xmlns:a16="http://schemas.microsoft.com/office/drawing/2014/main" id="{2188412E-6D28-901F-3C9C-229B80A905DE}"/>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b="34869"/>
            <a:stretch/>
          </p:blipFill>
          <p:spPr>
            <a:xfrm>
              <a:off x="1747977" y="2207941"/>
              <a:ext cx="4135200" cy="3543544"/>
            </a:xfrm>
            <a:prstGeom prst="rect">
              <a:avLst/>
            </a:prstGeom>
          </p:spPr>
        </p:pic>
        <p:pic>
          <p:nvPicPr>
            <p:cNvPr id="12" name="图片 11">
              <a:extLst>
                <a:ext uri="{FF2B5EF4-FFF2-40B4-BE49-F238E27FC236}">
                  <a16:creationId xmlns:a16="http://schemas.microsoft.com/office/drawing/2014/main" id="{DF732458-3580-3C74-4A20-448B85164E5B}"/>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t="97028" b="1286"/>
            <a:stretch/>
          </p:blipFill>
          <p:spPr>
            <a:xfrm>
              <a:off x="1747977" y="5751485"/>
              <a:ext cx="4135200" cy="91753"/>
            </a:xfrm>
            <a:prstGeom prst="rect">
              <a:avLst/>
            </a:prstGeom>
          </p:spPr>
        </p:pic>
      </p:grpSp>
      <p:grpSp>
        <p:nvGrpSpPr>
          <p:cNvPr id="15" name="组合 14">
            <a:extLst>
              <a:ext uri="{FF2B5EF4-FFF2-40B4-BE49-F238E27FC236}">
                <a16:creationId xmlns:a16="http://schemas.microsoft.com/office/drawing/2014/main" id="{E491FACE-DE9C-9D70-2564-A219AF063602}"/>
              </a:ext>
            </a:extLst>
          </p:cNvPr>
          <p:cNvGrpSpPr/>
          <p:nvPr/>
        </p:nvGrpSpPr>
        <p:grpSpPr>
          <a:xfrm>
            <a:off x="6420337" y="1984916"/>
            <a:ext cx="4135200" cy="3631016"/>
            <a:chOff x="5963137" y="1984916"/>
            <a:chExt cx="4135200" cy="3631016"/>
          </a:xfrm>
        </p:grpSpPr>
        <p:grpSp>
          <p:nvGrpSpPr>
            <p:cNvPr id="11" name="组合 10">
              <a:extLst>
                <a:ext uri="{FF2B5EF4-FFF2-40B4-BE49-F238E27FC236}">
                  <a16:creationId xmlns:a16="http://schemas.microsoft.com/office/drawing/2014/main" id="{4D2388CC-14EF-DCA9-3745-47C0CADA290E}"/>
                </a:ext>
              </a:extLst>
            </p:cNvPr>
            <p:cNvGrpSpPr/>
            <p:nvPr/>
          </p:nvGrpSpPr>
          <p:grpSpPr>
            <a:xfrm>
              <a:off x="5963137" y="1984916"/>
              <a:ext cx="4135200" cy="3631016"/>
              <a:chOff x="6418129" y="3189249"/>
              <a:chExt cx="4135200" cy="3631016"/>
            </a:xfrm>
          </p:grpSpPr>
          <p:pic>
            <p:nvPicPr>
              <p:cNvPr id="8" name="图片 7">
                <a:extLst>
                  <a:ext uri="{FF2B5EF4-FFF2-40B4-BE49-F238E27FC236}">
                    <a16:creationId xmlns:a16="http://schemas.microsoft.com/office/drawing/2014/main" id="{DD73BBF4-00EB-B61A-AC8B-F8A9E57CE858}"/>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t="65651" b="1446"/>
              <a:stretch/>
            </p:blipFill>
            <p:spPr>
              <a:xfrm>
                <a:off x="6418129" y="5030118"/>
                <a:ext cx="4135200" cy="1790147"/>
              </a:xfrm>
              <a:prstGeom prst="rect">
                <a:avLst/>
              </a:prstGeom>
            </p:spPr>
          </p:pic>
          <p:pic>
            <p:nvPicPr>
              <p:cNvPr id="9" name="图片 8">
                <a:extLst>
                  <a:ext uri="{FF2B5EF4-FFF2-40B4-BE49-F238E27FC236}">
                    <a16:creationId xmlns:a16="http://schemas.microsoft.com/office/drawing/2014/main" id="{9C7DD55A-D613-FD57-0DF7-10C834F3BEC0}"/>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b="92235"/>
              <a:stretch/>
            </p:blipFill>
            <p:spPr>
              <a:xfrm>
                <a:off x="6418129" y="3189249"/>
                <a:ext cx="4135200" cy="422475"/>
              </a:xfrm>
              <a:prstGeom prst="rect">
                <a:avLst/>
              </a:prstGeom>
            </p:spPr>
          </p:pic>
        </p:grpSp>
        <p:pic>
          <p:nvPicPr>
            <p:cNvPr id="14" name="图片 13">
              <a:extLst>
                <a:ext uri="{FF2B5EF4-FFF2-40B4-BE49-F238E27FC236}">
                  <a16:creationId xmlns:a16="http://schemas.microsoft.com/office/drawing/2014/main" id="{3E9C921A-BB76-2F5B-213B-9F66EA162A28}"/>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t="6149" b="75404"/>
            <a:stretch/>
          </p:blipFill>
          <p:spPr>
            <a:xfrm>
              <a:off x="5963137" y="2319454"/>
              <a:ext cx="4135200" cy="1003609"/>
            </a:xfrm>
            <a:prstGeom prst="rect">
              <a:avLst/>
            </a:prstGeom>
          </p:spPr>
        </p:pic>
      </p:grpSp>
      <p:sp>
        <p:nvSpPr>
          <p:cNvPr id="16" name="文本框 15">
            <a:extLst>
              <a:ext uri="{FF2B5EF4-FFF2-40B4-BE49-F238E27FC236}">
                <a16:creationId xmlns:a16="http://schemas.microsoft.com/office/drawing/2014/main" id="{78547345-61B1-C110-DBD7-91BC0E16FBB6}"/>
              </a:ext>
            </a:extLst>
          </p:cNvPr>
          <p:cNvSpPr txBox="1"/>
          <p:nvPr/>
        </p:nvSpPr>
        <p:spPr>
          <a:xfrm>
            <a:off x="91756" y="5817242"/>
            <a:ext cx="609600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Stage1: Train sub-modules</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EE7D892-ABCA-D29D-EA2D-147DEC1151A3}"/>
              </a:ext>
            </a:extLst>
          </p:cNvPr>
          <p:cNvSpPr txBox="1"/>
          <p:nvPr/>
        </p:nvSpPr>
        <p:spPr>
          <a:xfrm>
            <a:off x="5439937" y="5814889"/>
            <a:ext cx="609600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Stage2: Train full-model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7223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03</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实验内容</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EXPERIMENT CONTENTS</a:t>
            </a:r>
          </a:p>
        </p:txBody>
      </p:sp>
    </p:spTree>
    <p:extLst>
      <p:ext uri="{BB962C8B-B14F-4D97-AF65-F5344CB8AC3E}">
        <p14:creationId xmlns:p14="http://schemas.microsoft.com/office/powerpoint/2010/main" val="40072638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19</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实验设置（</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Setup</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B2CB59-25AF-0807-2CC2-4BD139278B2D}"/>
                  </a:ext>
                </a:extLst>
              </p:cNvPr>
              <p:cNvSpPr txBox="1"/>
              <p:nvPr/>
            </p:nvSpPr>
            <p:spPr>
              <a:xfrm>
                <a:off x="493663" y="1923357"/>
                <a:ext cx="10382884" cy="49398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rgbClr val="404040"/>
                    </a:solidFill>
                  </a:rPr>
                  <a:t>预训练设置（</a:t>
                </a:r>
                <a:r>
                  <a:rPr lang="en-US" altLang="zh-CN" dirty="0">
                    <a:solidFill>
                      <a:srgbClr val="404040"/>
                    </a:solidFill>
                    <a:latin typeface="Times New Roman" panose="02020603050405020304" pitchFamily="18" charset="0"/>
                    <a:cs typeface="Times New Roman" panose="02020603050405020304" pitchFamily="18" charset="0"/>
                  </a:rPr>
                  <a:t>Pre-training Details</a:t>
                </a:r>
                <a:r>
                  <a:rPr lang="zh-CN" altLang="en-US" dirty="0">
                    <a:solidFill>
                      <a:srgbClr val="404040"/>
                    </a:solidFill>
                    <a:latin typeface="微软雅黑"/>
                    <a:ea typeface="微软雅黑"/>
                    <a:cs typeface="Times New Roman" panose="02020603050405020304" pitchFamily="18" charset="0"/>
                  </a:rPr>
                  <a:t>）</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使用 </a:t>
                </a:r>
                <a:r>
                  <a:rPr lang="en-US" altLang="zh-CN" dirty="0">
                    <a:solidFill>
                      <a:srgbClr val="404040"/>
                    </a:solidFill>
                    <a:latin typeface="Times New Roman" panose="02020603050405020304" pitchFamily="18" charset="0"/>
                    <a:cs typeface="Times New Roman" panose="02020603050405020304" pitchFamily="18" charset="0"/>
                  </a:rPr>
                  <a:t>English Wikipedia </a:t>
                </a:r>
                <a:r>
                  <a:rPr lang="zh-CN" altLang="en-US" dirty="0">
                    <a:solidFill>
                      <a:srgbClr val="404040"/>
                    </a:solidFill>
                  </a:rPr>
                  <a:t>和 </a:t>
                </a:r>
                <a:r>
                  <a:rPr lang="en-US" altLang="zh-CN" dirty="0">
                    <a:solidFill>
                      <a:srgbClr val="404040"/>
                    </a:solidFill>
                    <a:latin typeface="Times New Roman" panose="02020603050405020304" pitchFamily="18" charset="0"/>
                    <a:cs typeface="Times New Roman" panose="02020603050405020304" pitchFamily="18" charset="0"/>
                  </a:rPr>
                  <a:t>Toronto Book </a:t>
                </a:r>
                <a:r>
                  <a:rPr lang="zh-CN" altLang="en-US" dirty="0">
                    <a:solidFill>
                      <a:srgbClr val="404040"/>
                    </a:solidFill>
                  </a:rPr>
                  <a:t>作为预训练数据</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在两阶段的预训练中，子模块的训练轮次</a:t>
                </a:r>
                <a:r>
                  <a:rPr lang="en-US" altLang="zh-CN" dirty="0">
                    <a:solidFill>
                      <a:srgbClr val="404040"/>
                    </a:solidFill>
                  </a:rPr>
                  <a:t> </a:t>
                </a:r>
                <a14:m>
                  <m:oMath xmlns:m="http://schemas.openxmlformats.org/officeDocument/2006/math">
                    <m:sSub>
                      <m:sSubPr>
                        <m:ctrlPr>
                          <a:rPr lang="en-US" altLang="zh-CN" i="1" dirty="0" smtClean="0">
                            <a:solidFill>
                              <a:srgbClr val="404040"/>
                            </a:solidFill>
                            <a:latin typeface="Cambria Math" panose="02040503050406030204" pitchFamily="18" charset="0"/>
                          </a:rPr>
                        </m:ctrlPr>
                      </m:sSubPr>
                      <m:e>
                        <m:r>
                          <a:rPr lang="en-US" altLang="zh-CN" b="0" i="1" dirty="0" smtClean="0">
                            <a:solidFill>
                              <a:srgbClr val="404040"/>
                            </a:solidFill>
                            <a:latin typeface="Cambria Math" panose="02040503050406030204" pitchFamily="18" charset="0"/>
                          </a:rPr>
                          <m:t>𝐸</m:t>
                        </m:r>
                      </m:e>
                      <m:sub>
                        <m:r>
                          <m:rPr>
                            <m:sty m:val="p"/>
                          </m:rPr>
                          <a:rPr lang="en-US" altLang="zh-CN" i="1" dirty="0">
                            <a:solidFill>
                              <a:srgbClr val="404040"/>
                            </a:solidFill>
                            <a:latin typeface="Cambria Math" panose="02040503050406030204" pitchFamily="18" charset="0"/>
                          </a:rPr>
                          <m:t>b</m:t>
                        </m:r>
                      </m:sub>
                    </m:sSub>
                    <m:r>
                      <a:rPr lang="en-US" altLang="zh-CN" i="1" dirty="0">
                        <a:solidFill>
                          <a:srgbClr val="404040"/>
                        </a:solidFill>
                        <a:latin typeface="Cambria Math" panose="02040503050406030204" pitchFamily="18" charset="0"/>
                      </a:rPr>
                      <m:t>=</m:t>
                    </m:r>
                    <m:r>
                      <a:rPr lang="en-US" altLang="zh-CN" i="1" dirty="0" smtClean="0">
                        <a:solidFill>
                          <a:srgbClr val="404040"/>
                        </a:solidFill>
                        <a:latin typeface="Cambria Math" panose="02040503050406030204" pitchFamily="18" charset="0"/>
                      </a:rPr>
                      <m:t>5</m:t>
                    </m:r>
                  </m:oMath>
                </a14:m>
                <a:r>
                  <a:rPr lang="zh-CN" altLang="en-US" dirty="0">
                    <a:solidFill>
                      <a:srgbClr val="404040"/>
                    </a:solidFill>
                  </a:rPr>
                  <a:t>，</a:t>
                </a:r>
                <a:r>
                  <a:rPr lang="en-US" altLang="zh-CN" dirty="0">
                    <a:solidFill>
                      <a:srgbClr val="404040"/>
                    </a:solidFill>
                  </a:rPr>
                  <a:t> </a:t>
                </a:r>
                <a:r>
                  <a:rPr lang="zh-CN" altLang="en-US" dirty="0">
                    <a:solidFill>
                      <a:srgbClr val="404040"/>
                    </a:solidFill>
                  </a:rPr>
                  <a:t>层数</a:t>
                </a:r>
                <a14:m>
                  <m:oMath xmlns:m="http://schemas.openxmlformats.org/officeDocument/2006/math">
                    <m:sSub>
                      <m:sSubPr>
                        <m:ctrlPr>
                          <a:rPr lang="en-US" altLang="zh-CN" i="1" dirty="0">
                            <a:solidFill>
                              <a:srgbClr val="404040"/>
                            </a:solidFill>
                            <a:latin typeface="Cambria Math" panose="02040503050406030204" pitchFamily="18" charset="0"/>
                          </a:rPr>
                        </m:ctrlPr>
                      </m:sSubPr>
                      <m:e>
                        <m:r>
                          <a:rPr lang="en-US" altLang="zh-CN" b="0" i="1" dirty="0" smtClean="0">
                            <a:solidFill>
                              <a:srgbClr val="404040"/>
                            </a:solidFill>
                            <a:latin typeface="Cambria Math" panose="02040503050406030204" pitchFamily="18" charset="0"/>
                          </a:rPr>
                          <m:t> </m:t>
                        </m:r>
                        <m:r>
                          <m:rPr>
                            <m:sty m:val="p"/>
                          </m:rPr>
                          <a:rPr lang="en-US" altLang="zh-CN" i="1" dirty="0">
                            <a:solidFill>
                              <a:srgbClr val="404040"/>
                            </a:solidFill>
                            <a:latin typeface="Cambria Math" panose="02040503050406030204" pitchFamily="18" charset="0"/>
                          </a:rPr>
                          <m:t>l</m:t>
                        </m:r>
                      </m:e>
                      <m:sub>
                        <m:r>
                          <m:rPr>
                            <m:sty m:val="p"/>
                          </m:rPr>
                          <a:rPr lang="en-US" altLang="zh-CN" i="1" dirty="0">
                            <a:solidFill>
                              <a:srgbClr val="404040"/>
                            </a:solidFill>
                            <a:latin typeface="Cambria Math" panose="02040503050406030204" pitchFamily="18" charset="0"/>
                          </a:rPr>
                          <m:t>b</m:t>
                        </m:r>
                      </m:sub>
                    </m:sSub>
                    <m:r>
                      <a:rPr lang="en-US" altLang="zh-CN" i="1" dirty="0">
                        <a:solidFill>
                          <a:srgbClr val="404040"/>
                        </a:solidFill>
                        <a:latin typeface="Cambria Math" panose="02040503050406030204" pitchFamily="18" charset="0"/>
                      </a:rPr>
                      <m:t>=3</m:t>
                    </m:r>
                  </m:oMath>
                </a14:m>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目标模型</a:t>
                </a:r>
                <a:r>
                  <a:rPr lang="en-US" altLang="zh-CN" dirty="0">
                    <a:solidFill>
                      <a:srgbClr val="404040"/>
                    </a:solidFill>
                  </a:rPr>
                  <a:t>/</a:t>
                </a:r>
                <a:r>
                  <a:rPr lang="en-US" altLang="zh-CN" dirty="0">
                    <a:solidFill>
                      <a:srgbClr val="404040"/>
                    </a:solidFill>
                    <a:latin typeface="Times New Roman" panose="02020603050405020304" pitchFamily="18" charset="0"/>
                    <a:cs typeface="Times New Roman" panose="02020603050405020304" pitchFamily="18" charset="0"/>
                  </a:rPr>
                  <a:t>bert2BERT</a:t>
                </a:r>
                <a:r>
                  <a:rPr lang="zh-CN" altLang="en-US" dirty="0">
                    <a:solidFill>
                      <a:srgbClr val="404040"/>
                    </a:solidFill>
                  </a:rPr>
                  <a:t>的规模同</a:t>
                </a:r>
                <a14:m>
                  <m:oMath xmlns:m="http://schemas.openxmlformats.org/officeDocument/2006/math">
                    <m:sSub>
                      <m:sSubPr>
                        <m:ctrlPr>
                          <a:rPr lang="en-US" altLang="zh-CN" i="1" dirty="0">
                            <a:solidFill>
                              <a:srgbClr val="404040"/>
                            </a:solidFill>
                            <a:latin typeface="Cambria Math" panose="02040503050406030204" pitchFamily="18" charset="0"/>
                            <a:cs typeface="Times New Roman" panose="02020603050405020304" pitchFamily="18" charset="0"/>
                          </a:rPr>
                        </m:ctrlPr>
                      </m:sSubPr>
                      <m:e>
                        <m:r>
                          <m:rPr>
                            <m:nor/>
                          </m:rPr>
                          <a:rPr lang="en-US" altLang="zh-CN" dirty="0">
                            <a:solidFill>
                              <a:srgbClr val="404040"/>
                            </a:solidFill>
                            <a:latin typeface="Times New Roman" panose="02020603050405020304" pitchFamily="18" charset="0"/>
                            <a:cs typeface="Times New Roman" panose="02020603050405020304" pitchFamily="18" charset="0"/>
                          </a:rPr>
                          <m:t>BERT</m:t>
                        </m:r>
                      </m:e>
                      <m:sub>
                        <m:r>
                          <a:rPr lang="en-US" altLang="zh-CN" dirty="0">
                            <a:solidFill>
                              <a:srgbClr val="404040"/>
                            </a:solidFill>
                            <a:latin typeface="Cambria Math" panose="02040503050406030204" pitchFamily="18" charset="0"/>
                            <a:cs typeface="Times New Roman" panose="02020603050405020304" pitchFamily="18" charset="0"/>
                          </a:rPr>
                          <m:t>𝐵𝐴𝑆𝐸</m:t>
                        </m:r>
                      </m:sub>
                    </m:sSub>
                  </m:oMath>
                </a14:m>
                <a:r>
                  <a:rPr lang="zh-CN" altLang="en-US" dirty="0">
                    <a:solidFill>
                      <a:srgbClr val="404040"/>
                    </a:solidFill>
                  </a:rPr>
                  <a:t>，为 </a:t>
                </a:r>
                <a14:m>
                  <m:oMath xmlns:m="http://schemas.openxmlformats.org/officeDocument/2006/math">
                    <m:r>
                      <a:rPr lang="en-US" altLang="zh-CN" i="1" dirty="0" smtClean="0">
                        <a:solidFill>
                          <a:srgbClr val="404040"/>
                        </a:solidFill>
                        <a:latin typeface="Cambria Math" panose="02040503050406030204" pitchFamily="18" charset="0"/>
                        <a:cs typeface="Times New Roman" panose="02020603050405020304" pitchFamily="18" charset="0"/>
                      </a:rPr>
                      <m:t>𝑇</m:t>
                    </m:r>
                    <m:r>
                      <a:rPr lang="en-US" altLang="zh-CN" i="1" dirty="0" smtClean="0">
                        <a:solidFill>
                          <a:srgbClr val="404040"/>
                        </a:solidFill>
                        <a:latin typeface="Cambria Math" panose="02040503050406030204" pitchFamily="18" charset="0"/>
                      </a:rPr>
                      <m:t>(12, 768)</m:t>
                    </m:r>
                  </m:oMath>
                </a14:m>
                <a:r>
                  <a:rPr lang="zh-CN" altLang="en-US" dirty="0">
                    <a:solidFill>
                      <a:srgbClr val="404040"/>
                    </a:solidFill>
                  </a:rPr>
                  <a:t>；源模型的规模分别为</a:t>
                </a:r>
                <a14:m>
                  <m:oMath xmlns:m="http://schemas.openxmlformats.org/officeDocument/2006/math">
                    <m:r>
                      <a:rPr lang="en-US" altLang="zh-CN" i="1" dirty="0" smtClean="0">
                        <a:solidFill>
                          <a:srgbClr val="404040"/>
                        </a:solidFill>
                        <a:latin typeface="Cambria Math" panose="02040503050406030204" pitchFamily="18" charset="0"/>
                      </a:rPr>
                      <m:t>𝑆</m:t>
                    </m:r>
                    <m:r>
                      <a:rPr lang="en-US" altLang="zh-CN" i="1" dirty="0" smtClean="0">
                        <a:solidFill>
                          <a:srgbClr val="404040"/>
                        </a:solidFill>
                        <a:latin typeface="Cambria Math" panose="02040503050406030204" pitchFamily="18" charset="0"/>
                      </a:rPr>
                      <m:t>(12, 512) </m:t>
                    </m:r>
                  </m:oMath>
                </a14:m>
                <a:r>
                  <a:rPr lang="zh-CN" altLang="en-US" dirty="0">
                    <a:solidFill>
                      <a:srgbClr val="404040"/>
                    </a:solidFill>
                  </a:rPr>
                  <a:t>和</a:t>
                </a:r>
                <a14:m>
                  <m:oMath xmlns:m="http://schemas.openxmlformats.org/officeDocument/2006/math">
                    <m:r>
                      <a:rPr lang="en-US" altLang="zh-CN" b="0" i="0" dirty="0" smtClean="0">
                        <a:solidFill>
                          <a:srgbClr val="404040"/>
                        </a:solidFill>
                        <a:latin typeface="Cambria Math" panose="02040503050406030204" pitchFamily="18" charset="0"/>
                      </a:rPr>
                      <m:t> </m:t>
                    </m:r>
                    <m:r>
                      <a:rPr lang="en-US" altLang="zh-CN" i="1" dirty="0" smtClean="0">
                        <a:solidFill>
                          <a:srgbClr val="404040"/>
                        </a:solidFill>
                        <a:latin typeface="Cambria Math" panose="02040503050406030204" pitchFamily="18" charset="0"/>
                      </a:rPr>
                      <m:t>𝑆</m:t>
                    </m:r>
                    <m:r>
                      <a:rPr lang="en-US" altLang="zh-CN" i="1" dirty="0" smtClean="0">
                        <a:solidFill>
                          <a:srgbClr val="404040"/>
                        </a:solidFill>
                        <a:latin typeface="Cambria Math" panose="02040503050406030204" pitchFamily="18" charset="0"/>
                      </a:rPr>
                      <m:t>(6, 512)</m:t>
                    </m:r>
                  </m:oMath>
                </a14:m>
                <a:endParaRPr lang="en-US" altLang="zh-CN" dirty="0"/>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404040"/>
                    </a:solidFill>
                    <a:latin typeface="微软雅黑"/>
                    <a:ea typeface="微软雅黑"/>
                  </a:rPr>
                  <a:t>微调</a:t>
                </a:r>
                <a:r>
                  <a:rPr kumimoji="0" lang="zh-CN" altLang="en-US" sz="1800" b="0" i="0" u="none" strike="noStrike" kern="1200" cap="none" spc="0" normalizeH="0" baseline="0" noProof="0" dirty="0">
                    <a:ln>
                      <a:noFill/>
                    </a:ln>
                    <a:solidFill>
                      <a:srgbClr val="404040"/>
                    </a:solidFill>
                    <a:effectLst/>
                    <a:uLnTx/>
                    <a:uFillTx/>
                    <a:latin typeface="微软雅黑"/>
                    <a:ea typeface="微软雅黑"/>
                    <a:cs typeface="+mn-cs"/>
                  </a:rPr>
                  <a:t>设置（</a:t>
                </a:r>
                <a:r>
                  <a:rPr lang="en-US" altLang="zh-CN" dirty="0">
                    <a:solidFill>
                      <a:srgbClr val="404040"/>
                    </a:solidFill>
                    <a:latin typeface="Times New Roman" panose="02020603050405020304" pitchFamily="18" charset="0"/>
                    <a:cs typeface="Times New Roman" panose="02020603050405020304" pitchFamily="18" charset="0"/>
                  </a:rPr>
                  <a:t>Fine-tuning Details</a:t>
                </a:r>
                <a:r>
                  <a:rPr kumimoji="0" lang="zh-CN" altLang="en-US" sz="1800" b="0" i="0" u="none" strike="noStrike" kern="1200" cap="none" spc="0" normalizeH="0" baseline="0" noProof="0" dirty="0">
                    <a:ln>
                      <a:noFill/>
                    </a:ln>
                    <a:solidFill>
                      <a:srgbClr val="404040"/>
                    </a:solidFill>
                    <a:effectLst/>
                    <a:uLnTx/>
                    <a:uFillTx/>
                    <a:latin typeface="微软雅黑"/>
                    <a:ea typeface="微软雅黑"/>
                    <a:cs typeface="+mn-cs"/>
                  </a:rPr>
                  <a:t>）</a:t>
                </a:r>
                <a:endParaRPr kumimoji="0" lang="en-US" altLang="zh-CN" sz="1800" b="0" i="0" u="none" strike="noStrike" kern="1200" cap="none" spc="0" normalizeH="0" baseline="0" noProof="0" dirty="0">
                  <a:ln>
                    <a:noFill/>
                  </a:ln>
                  <a:solidFill>
                    <a:srgbClr val="404040"/>
                  </a:solidFill>
                  <a:effectLst/>
                  <a:uLnTx/>
                  <a:uFillTx/>
                  <a:latin typeface="微软雅黑"/>
                  <a:ea typeface="微软雅黑"/>
                  <a:cs typeface="+mn-cs"/>
                </a:endParaRPr>
              </a:p>
              <a:p>
                <a:pPr marL="742950" lvl="1" indent="-285750" algn="just">
                  <a:lnSpc>
                    <a:spcPct val="150000"/>
                  </a:lnSpc>
                  <a:buFont typeface="Wingdings" panose="05000000000000000000" pitchFamily="2" charset="2"/>
                  <a:buChar char="Ø"/>
                </a:pPr>
                <a:r>
                  <a:rPr lang="zh-CN" altLang="en-US" dirty="0">
                    <a:solidFill>
                      <a:srgbClr val="404040"/>
                    </a:solidFill>
                  </a:rPr>
                  <a:t>使用 </a:t>
                </a:r>
                <a:r>
                  <a:rPr lang="en-US" altLang="zh-CN" dirty="0">
                    <a:solidFill>
                      <a:srgbClr val="404040"/>
                    </a:solidFill>
                    <a:latin typeface="Times New Roman" panose="02020603050405020304" pitchFamily="18" charset="0"/>
                    <a:cs typeface="Times New Roman" panose="02020603050405020304" pitchFamily="18" charset="0"/>
                  </a:rPr>
                  <a:t>GLUE benchmark </a:t>
                </a:r>
                <a:r>
                  <a:rPr lang="zh-CN" altLang="en-US" dirty="0">
                    <a:solidFill>
                      <a:srgbClr val="404040"/>
                    </a:solidFill>
                  </a:rPr>
                  <a:t>和 </a:t>
                </a:r>
                <a:r>
                  <a:rPr lang="en-US" altLang="zh-CN" dirty="0">
                    <a:solidFill>
                      <a:srgbClr val="404040"/>
                    </a:solidFill>
                    <a:latin typeface="Times New Roman" panose="02020603050405020304" pitchFamily="18" charset="0"/>
                    <a:cs typeface="Times New Roman" panose="02020603050405020304" pitchFamily="18" charset="0"/>
                  </a:rPr>
                  <a:t>SQuADv1.1 </a:t>
                </a:r>
                <a:r>
                  <a:rPr lang="zh-CN" altLang="en-US" dirty="0">
                    <a:solidFill>
                      <a:srgbClr val="404040"/>
                    </a:solidFill>
                    <a:latin typeface="Times New Roman" panose="02020603050405020304" pitchFamily="18" charset="0"/>
                    <a:cs typeface="Times New Roman" panose="02020603050405020304" pitchFamily="18" charset="0"/>
                  </a:rPr>
                  <a:t>作为下游任务</a:t>
                </a:r>
                <a:endParaRPr lang="en-US" altLang="zh-CN" dirty="0">
                  <a:solidFill>
                    <a:srgbClr val="404040"/>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404040"/>
                    </a:solidFill>
                    <a:latin typeface="微软雅黑"/>
                    <a:ea typeface="微软雅黑"/>
                  </a:rPr>
                  <a:t>基准模型（</a:t>
                </a:r>
                <a:r>
                  <a:rPr lang="en-US" altLang="zh-CN" dirty="0">
                    <a:solidFill>
                      <a:srgbClr val="404040"/>
                    </a:solidFill>
                    <a:latin typeface="Times New Roman" panose="02020603050405020304" pitchFamily="18" charset="0"/>
                    <a:cs typeface="Times New Roman" panose="02020603050405020304" pitchFamily="18" charset="0"/>
                  </a:rPr>
                  <a:t>Baselines</a:t>
                </a:r>
                <a:r>
                  <a:rPr lang="zh-CN" altLang="en-US" dirty="0">
                    <a:solidFill>
                      <a:srgbClr val="404040"/>
                    </a:solidFill>
                    <a:latin typeface="微软雅黑"/>
                    <a:ea typeface="微软雅黑"/>
                  </a:rPr>
                  <a:t>）</a:t>
                </a:r>
                <a:endParaRPr lang="en-US" altLang="zh-CN" dirty="0">
                  <a:solidFill>
                    <a:srgbClr val="404040"/>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en-US" altLang="zh-CN" dirty="0" err="1">
                    <a:solidFill>
                      <a:srgbClr val="404040"/>
                    </a:solidFill>
                    <a:latin typeface="Times New Roman" panose="02020603050405020304" pitchFamily="18" charset="0"/>
                    <a:cs typeface="Times New Roman" panose="02020603050405020304" pitchFamily="18" charset="0"/>
                  </a:rPr>
                  <a:t>DirectCopy</a:t>
                </a:r>
                <a:r>
                  <a:rPr lang="zh-CN" altLang="en-US" dirty="0">
                    <a:solidFill>
                      <a:srgbClr val="404040"/>
                    </a:solidFill>
                    <a:latin typeface="Times New Roman" panose="02020603050405020304" pitchFamily="18" charset="0"/>
                    <a:cs typeface="Times New Roman" panose="02020603050405020304" pitchFamily="18" charset="0"/>
                  </a:rPr>
                  <a:t>：即直接将源模型的参数复制到目标模型，剩余的参数随机初始化</a:t>
                </a:r>
                <a:endParaRPr lang="en-US" altLang="zh-CN" dirty="0">
                  <a:solidFill>
                    <a:srgbClr val="404040"/>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Ø"/>
                </a:pPr>
                <a:r>
                  <a:rPr lang="da-DK" altLang="zh-CN" dirty="0">
                    <a:solidFill>
                      <a:srgbClr val="404040"/>
                    </a:solidFill>
                    <a:latin typeface="Times New Roman" panose="02020603050405020304" pitchFamily="18" charset="0"/>
                    <a:cs typeface="Times New Roman" panose="02020603050405020304" pitchFamily="18" charset="0"/>
                  </a:rPr>
                  <a:t>Stack-BERT </a:t>
                </a:r>
                <a:r>
                  <a:rPr lang="en-US" altLang="zh-CN" dirty="0">
                    <a:solidFill>
                      <a:srgbClr val="404040"/>
                    </a:solidFill>
                    <a:latin typeface="Times New Roman" panose="02020603050405020304" pitchFamily="18" charset="0"/>
                    <a:cs typeface="Times New Roman" panose="02020603050405020304" pitchFamily="18" charset="0"/>
                  </a:rPr>
                  <a:t>/ </a:t>
                </a:r>
                <a:r>
                  <a:rPr lang="da-DK" altLang="zh-CN" dirty="0">
                    <a:solidFill>
                      <a:srgbClr val="404040"/>
                    </a:solidFill>
                    <a:latin typeface="Times New Roman" panose="02020603050405020304" pitchFamily="18" charset="0"/>
                    <a:cs typeface="Times New Roman" panose="02020603050405020304" pitchFamily="18" charset="0"/>
                  </a:rPr>
                  <a:t>MSLT</a:t>
                </a:r>
                <a:endParaRPr lang="en-US" altLang="zh-CN" dirty="0">
                  <a:solidFill>
                    <a:srgbClr val="404040"/>
                  </a:solidFill>
                  <a:latin typeface="Times New Roman" panose="02020603050405020304" pitchFamily="18" charset="0"/>
                  <a:cs typeface="Times New Roman" panose="02020603050405020304" pitchFamily="18" charset="0"/>
                </a:endParaRPr>
              </a:p>
              <a:p>
                <a:pPr lvl="1" algn="just">
                  <a:lnSpc>
                    <a:spcPct val="150000"/>
                  </a:lnSpc>
                </a:pPr>
                <a:endParaRPr lang="en-US" altLang="zh-CN" dirty="0"/>
              </a:p>
              <a:p>
                <a:endParaRPr lang="zh-CN" altLang="en-US" dirty="0"/>
              </a:p>
            </p:txBody>
          </p:sp>
        </mc:Choice>
        <mc:Fallback xmlns="">
          <p:sp>
            <p:nvSpPr>
              <p:cNvPr id="6" name="文本框 5">
                <a:extLst>
                  <a:ext uri="{FF2B5EF4-FFF2-40B4-BE49-F238E27FC236}">
                    <a16:creationId xmlns:a16="http://schemas.microsoft.com/office/drawing/2014/main" id="{ABB2CB59-25AF-0807-2CC2-4BD139278B2D}"/>
                  </a:ext>
                </a:extLst>
              </p:cNvPr>
              <p:cNvSpPr txBox="1">
                <a:spLocks noRot="1" noChangeAspect="1" noMove="1" noResize="1" noEditPoints="1" noAdjustHandles="1" noChangeArrowheads="1" noChangeShapeType="1" noTextEdit="1"/>
              </p:cNvSpPr>
              <p:nvPr/>
            </p:nvSpPr>
            <p:spPr>
              <a:xfrm>
                <a:off x="493663" y="1923357"/>
                <a:ext cx="10382884" cy="4939814"/>
              </a:xfrm>
              <a:prstGeom prst="rect">
                <a:avLst/>
              </a:prstGeom>
              <a:blipFill>
                <a:blip r:embed="rId4"/>
                <a:stretch>
                  <a:fillRect l="-411" r="-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6909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4160179" cy="715971"/>
            <a:chOff x="1070951" y="280461"/>
            <a:chExt cx="416017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416017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作者简介</a:t>
              </a:r>
            </a:p>
          </p:txBody>
        </p:sp>
        <p:sp>
          <p:nvSpPr>
            <p:cNvPr id="23" name="矩形 22">
              <a:extLst>
                <a:ext uri="{FF2B5EF4-FFF2-40B4-BE49-F238E27FC236}">
                  <a16:creationId xmlns:a16="http://schemas.microsoft.com/office/drawing/2014/main" id="{B4A33C3B-070E-4A7B-BE6C-176C067173BD}"/>
                </a:ext>
              </a:extLst>
            </p:cNvPr>
            <p:cNvSpPr/>
            <p:nvPr/>
          </p:nvSpPr>
          <p:spPr>
            <a:xfrm>
              <a:off x="3134164"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296202" y="374820"/>
              <a:ext cx="1882247"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AUTHORS</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77FDBA8F-0586-5BB8-EE54-AD7EE9B9053D}"/>
              </a:ext>
            </a:extLst>
          </p:cNvPr>
          <p:cNvSpPr>
            <a:spLocks noGrp="1"/>
          </p:cNvSpPr>
          <p:nvPr>
            <p:ph type="sldNum" sz="quarter" idx="12"/>
          </p:nvPr>
        </p:nvSpPr>
        <p:spPr/>
        <p:txBody>
          <a:bodyPr/>
          <a:lstStyle/>
          <a:p>
            <a:fld id="{03925C85-E2BB-45A6-90ED-40C082253376}" type="slidenum">
              <a:rPr lang="zh-CN" altLang="en-US" smtClean="0"/>
              <a:t>2</a:t>
            </a:fld>
            <a:endParaRPr lang="zh-CN" altLang="en-US"/>
          </a:p>
        </p:txBody>
      </p:sp>
      <p:sp>
        <p:nvSpPr>
          <p:cNvPr id="11" name="文本框 10">
            <a:extLst>
              <a:ext uri="{FF2B5EF4-FFF2-40B4-BE49-F238E27FC236}">
                <a16:creationId xmlns:a16="http://schemas.microsoft.com/office/drawing/2014/main" id="{FA70CE02-BC91-2AAE-1016-8ADD5D8A5F29}"/>
              </a:ext>
            </a:extLst>
          </p:cNvPr>
          <p:cNvSpPr txBox="1"/>
          <p:nvPr/>
        </p:nvSpPr>
        <p:spPr>
          <a:xfrm>
            <a:off x="493663" y="6429087"/>
            <a:ext cx="8961092" cy="292388"/>
          </a:xfrm>
          <a:prstGeom prst="rect">
            <a:avLst/>
          </a:prstGeom>
          <a:noFill/>
        </p:spPr>
        <p:txBody>
          <a:bodyPr wrap="square">
            <a:spAutoFit/>
          </a:bodyPr>
          <a:lstStyle/>
          <a:p>
            <a:r>
              <a:rPr lang="en-US" altLang="zh-CN" sz="1300" dirty="0">
                <a:solidFill>
                  <a:schemeClr val="tx1">
                    <a:lumMod val="65000"/>
                    <a:lumOff val="35000"/>
                  </a:schemeClr>
                </a:solidFill>
                <a:latin typeface="Sylfaen" panose="010A0502050306030303" pitchFamily="18" charset="0"/>
              </a:rPr>
              <a:t>Chen et al. "bert2BERT: Towards Reusable Pretrained Language Models." ACL 2022.</a:t>
            </a:r>
            <a:endParaRPr lang="zh-CN" altLang="en-US" sz="1300" dirty="0">
              <a:solidFill>
                <a:schemeClr val="tx1">
                  <a:lumMod val="65000"/>
                  <a:lumOff val="35000"/>
                </a:schemeClr>
              </a:solidFill>
              <a:latin typeface="Sylfaen" panose="010A0502050306030303" pitchFamily="18" charset="0"/>
            </a:endParaRPr>
          </a:p>
        </p:txBody>
      </p:sp>
      <p:pic>
        <p:nvPicPr>
          <p:cNvPr id="4" name="图片 3">
            <a:extLst>
              <a:ext uri="{FF2B5EF4-FFF2-40B4-BE49-F238E27FC236}">
                <a16:creationId xmlns:a16="http://schemas.microsoft.com/office/drawing/2014/main" id="{845950AF-A2AB-BE32-633A-70746A5A65E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73199" y="1519256"/>
            <a:ext cx="9845602" cy="2875541"/>
          </a:xfrm>
          <a:prstGeom prst="rect">
            <a:avLst/>
          </a:prstGeom>
        </p:spPr>
      </p:pic>
      <p:pic>
        <p:nvPicPr>
          <p:cNvPr id="1030" name="Picture 6">
            <a:extLst>
              <a:ext uri="{FF2B5EF4-FFF2-40B4-BE49-F238E27FC236}">
                <a16:creationId xmlns:a16="http://schemas.microsoft.com/office/drawing/2014/main" id="{6D8B6F07-607C-6C55-D345-C061BAA571EC}"/>
              </a:ext>
            </a:extLst>
          </p:cNvPr>
          <p:cNvPicPr>
            <a:picLocks noChangeAspect="1" noChangeArrowheads="1"/>
          </p:cNvPicPr>
          <p:nvPr/>
        </p:nvPicPr>
        <p:blipFill>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638305" y="4498779"/>
            <a:ext cx="1668897" cy="16622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FF1E3A-6B89-CF3A-D785-4B6EC04C8C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84800" y="4642623"/>
            <a:ext cx="1725800" cy="139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99131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20</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8C9DF27-A369-F446-8EF7-EA90A6277E67}"/>
              </a:ext>
            </a:extLst>
          </p:cNvPr>
          <p:cNvSpPr txBox="1"/>
          <p:nvPr/>
        </p:nvSpPr>
        <p:spPr>
          <a:xfrm>
            <a:off x="580203" y="5522127"/>
            <a:ext cx="11031591" cy="458715"/>
          </a:xfrm>
          <a:prstGeom prst="rect">
            <a:avLst/>
          </a:prstGeom>
          <a:noFill/>
        </p:spPr>
        <p:txBody>
          <a:bodyPr wrap="square">
            <a:spAutoFit/>
          </a:bodyPr>
          <a:lstStyle/>
          <a:p>
            <a:pPr algn="ctr">
              <a:lnSpc>
                <a:spcPct val="150000"/>
              </a:lnSpc>
            </a:pPr>
            <a:r>
              <a:rPr lang="zh-CN" altLang="en-US" dirty="0">
                <a:solidFill>
                  <a:srgbClr val="404040"/>
                </a:solidFill>
              </a:rPr>
              <a:t>基于</a:t>
            </a:r>
            <a:r>
              <a:rPr lang="en-US" altLang="zh-CN" dirty="0">
                <a:solidFill>
                  <a:srgbClr val="404040"/>
                </a:solidFill>
                <a:latin typeface="Times New Roman" panose="02020603050405020304" pitchFamily="18" charset="0"/>
                <a:cs typeface="Times New Roman" panose="02020603050405020304" pitchFamily="18" charset="0"/>
              </a:rPr>
              <a:t>BERT</a:t>
            </a:r>
            <a:r>
              <a:rPr lang="zh-CN" altLang="en-US" dirty="0">
                <a:solidFill>
                  <a:srgbClr val="404040"/>
                </a:solidFill>
              </a:rPr>
              <a:t>进行实验，在 </a:t>
            </a:r>
            <a:r>
              <a:rPr lang="en-US" altLang="zh-CN" dirty="0">
                <a:solidFill>
                  <a:srgbClr val="404040"/>
                </a:solidFill>
                <a:latin typeface="Times New Roman" panose="02020603050405020304" pitchFamily="18" charset="0"/>
                <a:cs typeface="Times New Roman" panose="02020603050405020304" pitchFamily="18" charset="0"/>
              </a:rPr>
              <a:t>GLUE benchmark</a:t>
            </a:r>
            <a:r>
              <a:rPr lang="zh-CN" altLang="en-US" dirty="0">
                <a:solidFill>
                  <a:srgbClr val="404040"/>
                </a:solidFill>
                <a:latin typeface="Times New Roman" panose="02020603050405020304" pitchFamily="18" charset="0"/>
                <a:cs typeface="Times New Roman" panose="02020603050405020304" pitchFamily="18" charset="0"/>
              </a:rPr>
              <a:t> </a:t>
            </a:r>
            <a:r>
              <a:rPr lang="zh-CN" altLang="en-US" dirty="0">
                <a:solidFill>
                  <a:srgbClr val="404040"/>
                </a:solidFill>
              </a:rPr>
              <a:t>和 </a:t>
            </a:r>
            <a:r>
              <a:rPr lang="en-US" altLang="zh-CN" dirty="0">
                <a:solidFill>
                  <a:srgbClr val="404040"/>
                </a:solidFill>
                <a:latin typeface="Times New Roman" panose="02020603050405020304" pitchFamily="18" charset="0"/>
                <a:cs typeface="Times New Roman" panose="02020603050405020304" pitchFamily="18" charset="0"/>
              </a:rPr>
              <a:t>SQuADv1.1 </a:t>
            </a:r>
            <a:r>
              <a:rPr lang="zh-CN" altLang="en-US" dirty="0">
                <a:solidFill>
                  <a:srgbClr val="404040"/>
                </a:solidFill>
                <a:latin typeface="Times New Roman" panose="02020603050405020304" pitchFamily="18" charset="0"/>
                <a:cs typeface="Times New Roman" panose="02020603050405020304" pitchFamily="18" charset="0"/>
              </a:rPr>
              <a:t>上的表现</a:t>
            </a:r>
            <a:endParaRPr lang="zh-CN" altLang="en-US" dirty="0">
              <a:solidFill>
                <a:srgbClr val="404040"/>
              </a:solidFill>
            </a:endParaRPr>
          </a:p>
        </p:txBody>
      </p:sp>
      <p:pic>
        <p:nvPicPr>
          <p:cNvPr id="11" name="图片 10">
            <a:extLst>
              <a:ext uri="{FF2B5EF4-FFF2-40B4-BE49-F238E27FC236}">
                <a16:creationId xmlns:a16="http://schemas.microsoft.com/office/drawing/2014/main" id="{A132558B-9F75-8D69-824F-D4535760FF1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99345" y="2063080"/>
            <a:ext cx="11393305" cy="3324490"/>
          </a:xfrm>
          <a:prstGeom prst="rect">
            <a:avLst/>
          </a:prstGeom>
        </p:spPr>
      </p:pic>
    </p:spTree>
    <p:extLst>
      <p:ext uri="{BB962C8B-B14F-4D97-AF65-F5344CB8AC3E}">
        <p14:creationId xmlns:p14="http://schemas.microsoft.com/office/powerpoint/2010/main" val="13827610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21</a:t>
            </a:fld>
            <a:endParaRPr lang="zh-CN" altLang="en-US"/>
          </a:p>
        </p:txBody>
      </p:sp>
      <p:sp>
        <p:nvSpPr>
          <p:cNvPr id="14" name="文本框 13">
            <a:extLst>
              <a:ext uri="{FF2B5EF4-FFF2-40B4-BE49-F238E27FC236}">
                <a16:creationId xmlns:a16="http://schemas.microsoft.com/office/drawing/2014/main" id="{82B51361-30DA-010D-4AA4-EB4BB124F462}"/>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AE9461D-F56E-9D61-61C8-9AC23BB88F0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764368" y="2823364"/>
            <a:ext cx="5199677" cy="2118124"/>
          </a:xfrm>
          <a:prstGeom prst="rect">
            <a:avLst/>
          </a:prstGeom>
        </p:spPr>
      </p:pic>
      <p:sp>
        <p:nvSpPr>
          <p:cNvPr id="4" name="文本框 3">
            <a:extLst>
              <a:ext uri="{FF2B5EF4-FFF2-40B4-BE49-F238E27FC236}">
                <a16:creationId xmlns:a16="http://schemas.microsoft.com/office/drawing/2014/main" id="{8D01F86A-F974-3116-DF8A-61577531BE74}"/>
              </a:ext>
            </a:extLst>
          </p:cNvPr>
          <p:cNvSpPr txBox="1"/>
          <p:nvPr/>
        </p:nvSpPr>
        <p:spPr>
          <a:xfrm>
            <a:off x="982532" y="5750715"/>
            <a:ext cx="10226935" cy="458908"/>
          </a:xfrm>
          <a:prstGeom prst="rect">
            <a:avLst/>
          </a:prstGeom>
          <a:noFill/>
        </p:spPr>
        <p:txBody>
          <a:bodyPr wrap="square">
            <a:spAutoFit/>
          </a:bodyPr>
          <a:lstStyle/>
          <a:p>
            <a:pPr algn="ctr">
              <a:lnSpc>
                <a:spcPct val="150000"/>
              </a:lnSpc>
            </a:pPr>
            <a:r>
              <a:rPr lang="zh-CN" altLang="en-US" dirty="0">
                <a:solidFill>
                  <a:srgbClr val="404040"/>
                </a:solidFill>
                <a:latin typeface="Times New Roman" panose="02020603050405020304" pitchFamily="18" charset="0"/>
                <a:ea typeface="微软雅黑"/>
                <a:cs typeface="Times New Roman" panose="02020603050405020304" pitchFamily="18" charset="0"/>
              </a:rPr>
              <a:t>探究源模型尺寸的影响</a:t>
            </a:r>
            <a:endParaRPr lang="en-US" altLang="zh-CN" dirty="0"/>
          </a:p>
        </p:txBody>
      </p:sp>
      <p:pic>
        <p:nvPicPr>
          <p:cNvPr id="5" name="图片 4">
            <a:extLst>
              <a:ext uri="{FF2B5EF4-FFF2-40B4-BE49-F238E27FC236}">
                <a16:creationId xmlns:a16="http://schemas.microsoft.com/office/drawing/2014/main" id="{FCE29289-6A51-6AE8-6995-958592B493DA}"/>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6227957" y="1912135"/>
            <a:ext cx="4912112" cy="3614017"/>
          </a:xfrm>
          <a:prstGeom prst="rect">
            <a:avLst/>
          </a:prstGeom>
        </p:spPr>
      </p:pic>
    </p:spTree>
    <p:extLst>
      <p:ext uri="{BB962C8B-B14F-4D97-AF65-F5344CB8AC3E}">
        <p14:creationId xmlns:p14="http://schemas.microsoft.com/office/powerpoint/2010/main" val="5953743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22</a:t>
            </a:fld>
            <a:endParaRPr lang="zh-CN" altLang="en-US"/>
          </a:p>
        </p:txBody>
      </p:sp>
      <p:sp>
        <p:nvSpPr>
          <p:cNvPr id="11" name="文本框 10">
            <a:extLst>
              <a:ext uri="{FF2B5EF4-FFF2-40B4-BE49-F238E27FC236}">
                <a16:creationId xmlns:a16="http://schemas.microsoft.com/office/drawing/2014/main" id="{1C5320B8-A127-1F5B-ABBB-4220B3AFBDC2}"/>
              </a:ext>
            </a:extLst>
          </p:cNvPr>
          <p:cNvSpPr txBox="1"/>
          <p:nvPr/>
        </p:nvSpPr>
        <p:spPr>
          <a:xfrm>
            <a:off x="-3201413" y="-997328"/>
            <a:ext cx="16950868" cy="580865"/>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Sample Efficiency</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20E9F2C-6745-29BE-F2F9-8883B2DFA764}"/>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b="11671"/>
          <a:stretch/>
        </p:blipFill>
        <p:spPr>
          <a:xfrm>
            <a:off x="585895" y="2666433"/>
            <a:ext cx="5863094" cy="2548273"/>
          </a:xfrm>
          <a:prstGeom prst="rect">
            <a:avLst/>
          </a:prstGeom>
        </p:spPr>
      </p:pic>
      <p:pic>
        <p:nvPicPr>
          <p:cNvPr id="4" name="图片 3">
            <a:extLst>
              <a:ext uri="{FF2B5EF4-FFF2-40B4-BE49-F238E27FC236}">
                <a16:creationId xmlns:a16="http://schemas.microsoft.com/office/drawing/2014/main" id="{BF5EE840-96B1-A76B-7C8F-A24F8535831D}"/>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6915671" y="2077585"/>
            <a:ext cx="4792653" cy="3598223"/>
          </a:xfrm>
          <a:prstGeom prst="rect">
            <a:avLst/>
          </a:prstGeom>
        </p:spPr>
      </p:pic>
      <p:sp>
        <p:nvSpPr>
          <p:cNvPr id="6" name="文本框 5">
            <a:extLst>
              <a:ext uri="{FF2B5EF4-FFF2-40B4-BE49-F238E27FC236}">
                <a16:creationId xmlns:a16="http://schemas.microsoft.com/office/drawing/2014/main" id="{ACFB2A28-F6E6-C59E-8ECE-E597A199422B}"/>
              </a:ext>
            </a:extLst>
          </p:cNvPr>
          <p:cNvSpPr txBox="1"/>
          <p:nvPr/>
        </p:nvSpPr>
        <p:spPr>
          <a:xfrm>
            <a:off x="982532" y="5786625"/>
            <a:ext cx="10226935" cy="458908"/>
          </a:xfrm>
          <a:prstGeom prst="rect">
            <a:avLst/>
          </a:prstGeom>
          <a:noFill/>
        </p:spPr>
        <p:txBody>
          <a:bodyPr wrap="square">
            <a:spAutoFit/>
          </a:bodyPr>
          <a:lstStyle/>
          <a:p>
            <a:pPr algn="ctr">
              <a:lnSpc>
                <a:spcPct val="150000"/>
              </a:lnSpc>
            </a:pPr>
            <a:r>
              <a:rPr lang="zh-CN" altLang="en-US" dirty="0">
                <a:solidFill>
                  <a:srgbClr val="404040"/>
                </a:solidFill>
              </a:rPr>
              <a:t>探究子模块训练轮次的影响</a:t>
            </a:r>
            <a:endParaRPr lang="en-US" altLang="zh-CN" dirty="0"/>
          </a:p>
        </p:txBody>
      </p:sp>
      <p:sp>
        <p:nvSpPr>
          <p:cNvPr id="9" name="文本框 8">
            <a:extLst>
              <a:ext uri="{FF2B5EF4-FFF2-40B4-BE49-F238E27FC236}">
                <a16:creationId xmlns:a16="http://schemas.microsoft.com/office/drawing/2014/main" id="{CCB6F491-F2CF-CD90-0130-E33D35794921}"/>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4480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23</a:t>
            </a:fld>
            <a:endParaRPr lang="zh-CN" altLang="en-US"/>
          </a:p>
        </p:txBody>
      </p:sp>
      <p:sp>
        <p:nvSpPr>
          <p:cNvPr id="10" name="文本框 9">
            <a:extLst>
              <a:ext uri="{FF2B5EF4-FFF2-40B4-BE49-F238E27FC236}">
                <a16:creationId xmlns:a16="http://schemas.microsoft.com/office/drawing/2014/main" id="{B0B31083-E85A-55C7-D654-924D248C34F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BF133BF-2E64-A7B4-4BA8-DB2C1A0FA21A}"/>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637017" y="2462783"/>
            <a:ext cx="8917966" cy="2604802"/>
          </a:xfrm>
          <a:prstGeom prst="rect">
            <a:avLst/>
          </a:prstGeom>
        </p:spPr>
      </p:pic>
      <p:sp>
        <p:nvSpPr>
          <p:cNvPr id="7" name="文本框 6">
            <a:extLst>
              <a:ext uri="{FF2B5EF4-FFF2-40B4-BE49-F238E27FC236}">
                <a16:creationId xmlns:a16="http://schemas.microsoft.com/office/drawing/2014/main" id="{1C2BAF36-0680-C01E-194A-2E11D990AFB2}"/>
              </a:ext>
            </a:extLst>
          </p:cNvPr>
          <p:cNvSpPr txBox="1"/>
          <p:nvPr/>
        </p:nvSpPr>
        <p:spPr>
          <a:xfrm>
            <a:off x="982532" y="5383888"/>
            <a:ext cx="10226935" cy="458908"/>
          </a:xfrm>
          <a:prstGeom prst="rect">
            <a:avLst/>
          </a:prstGeom>
          <a:noFill/>
        </p:spPr>
        <p:txBody>
          <a:bodyPr wrap="square">
            <a:spAutoFit/>
          </a:bodyPr>
          <a:lstStyle/>
          <a:p>
            <a:pPr algn="ctr">
              <a:lnSpc>
                <a:spcPct val="150000"/>
              </a:lnSpc>
            </a:pPr>
            <a:r>
              <a:rPr lang="zh-CN" altLang="en-US" dirty="0">
                <a:solidFill>
                  <a:srgbClr val="404040"/>
                </a:solidFill>
              </a:rPr>
              <a:t>基于</a:t>
            </a:r>
            <a:r>
              <a:rPr lang="en-US" altLang="zh-CN" dirty="0">
                <a:solidFill>
                  <a:srgbClr val="404040"/>
                </a:solidFill>
                <a:latin typeface="Times New Roman" panose="02020603050405020304" pitchFamily="18" charset="0"/>
                <a:cs typeface="Times New Roman" panose="02020603050405020304" pitchFamily="18" charset="0"/>
              </a:rPr>
              <a:t>GPT</a:t>
            </a:r>
            <a:r>
              <a:rPr lang="zh-CN" altLang="en-US" dirty="0">
                <a:solidFill>
                  <a:srgbClr val="404040"/>
                </a:solidFill>
              </a:rPr>
              <a:t>进行实验，在 </a:t>
            </a:r>
            <a:r>
              <a:rPr lang="en-US" altLang="zh-CN" dirty="0">
                <a:solidFill>
                  <a:srgbClr val="404040"/>
                </a:solidFill>
                <a:latin typeface="Times New Roman" panose="02020603050405020304" pitchFamily="18" charset="0"/>
                <a:cs typeface="Times New Roman" panose="02020603050405020304" pitchFamily="18" charset="0"/>
              </a:rPr>
              <a:t>WikiText-2</a:t>
            </a:r>
            <a:r>
              <a:rPr lang="zh-CN" altLang="en-US" dirty="0">
                <a:solidFill>
                  <a:srgbClr val="404040"/>
                </a:solidFill>
                <a:latin typeface="Times New Roman" panose="02020603050405020304" pitchFamily="18" charset="0"/>
                <a:cs typeface="Times New Roman" panose="02020603050405020304" pitchFamily="18" charset="0"/>
              </a:rPr>
              <a:t>、</a:t>
            </a:r>
            <a:r>
              <a:rPr lang="en-US" altLang="zh-CN" dirty="0">
                <a:solidFill>
                  <a:srgbClr val="404040"/>
                </a:solidFill>
                <a:latin typeface="Times New Roman" panose="02020603050405020304" pitchFamily="18" charset="0"/>
                <a:cs typeface="Times New Roman" panose="02020603050405020304" pitchFamily="18" charset="0"/>
              </a:rPr>
              <a:t>PTB</a:t>
            </a:r>
            <a:r>
              <a:rPr lang="zh-CN" altLang="en-US" dirty="0">
                <a:solidFill>
                  <a:srgbClr val="404040"/>
                </a:solidFill>
                <a:latin typeface="Times New Roman" panose="02020603050405020304" pitchFamily="18" charset="0"/>
                <a:cs typeface="Times New Roman" panose="02020603050405020304" pitchFamily="18" charset="0"/>
              </a:rPr>
              <a:t>和</a:t>
            </a:r>
            <a:r>
              <a:rPr lang="en-US" altLang="zh-CN" dirty="0">
                <a:solidFill>
                  <a:srgbClr val="404040"/>
                </a:solidFill>
                <a:latin typeface="Times New Roman" panose="02020603050405020304" pitchFamily="18" charset="0"/>
                <a:cs typeface="Times New Roman" panose="02020603050405020304" pitchFamily="18" charset="0"/>
              </a:rPr>
              <a:t>WikiText103</a:t>
            </a:r>
            <a:r>
              <a:rPr lang="zh-CN" altLang="en-US" dirty="0">
                <a:solidFill>
                  <a:srgbClr val="404040"/>
                </a:solidFill>
                <a:latin typeface="Times New Roman" panose="02020603050405020304" pitchFamily="18" charset="0"/>
                <a:cs typeface="Times New Roman" panose="02020603050405020304" pitchFamily="18" charset="0"/>
              </a:rPr>
              <a:t>上的表现</a:t>
            </a:r>
            <a:endParaRPr lang="zh-CN" altLang="en-US" dirty="0">
              <a:solidFill>
                <a:srgbClr val="404040"/>
              </a:solidFill>
            </a:endParaRPr>
          </a:p>
        </p:txBody>
      </p:sp>
    </p:spTree>
    <p:extLst>
      <p:ext uri="{BB962C8B-B14F-4D97-AF65-F5344CB8AC3E}">
        <p14:creationId xmlns:p14="http://schemas.microsoft.com/office/powerpoint/2010/main" val="35080060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24</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
        <p:nvSpPr>
          <p:cNvPr id="4" name="文本框 3">
            <a:extLst>
              <a:ext uri="{FF2B5EF4-FFF2-40B4-BE49-F238E27FC236}">
                <a16:creationId xmlns:a16="http://schemas.microsoft.com/office/drawing/2014/main" id="{27DEBCB4-9997-2560-D95C-8FD7A058BCA1}"/>
              </a:ext>
            </a:extLst>
          </p:cNvPr>
          <p:cNvSpPr txBox="1"/>
          <p:nvPr/>
        </p:nvSpPr>
        <p:spPr>
          <a:xfrm>
            <a:off x="724791" y="5961794"/>
            <a:ext cx="9995807" cy="458908"/>
          </a:xfrm>
          <a:prstGeom prst="rect">
            <a:avLst/>
          </a:prstGeom>
          <a:noFill/>
        </p:spPr>
        <p:txBody>
          <a:bodyPr wrap="square">
            <a:spAutoFit/>
          </a:bodyPr>
          <a:lstStyle/>
          <a:p>
            <a:pPr algn="ctr">
              <a:lnSpc>
                <a:spcPct val="150000"/>
              </a:lnSpc>
            </a:pPr>
            <a:r>
              <a:rPr lang="zh-CN" altLang="en-US" dirty="0">
                <a:solidFill>
                  <a:srgbClr val="404040"/>
                </a:solidFill>
              </a:rPr>
              <a:t>在</a:t>
            </a:r>
            <a:r>
              <a:rPr lang="en-US" altLang="zh-CN" dirty="0">
                <a:solidFill>
                  <a:srgbClr val="404040"/>
                </a:solidFill>
              </a:rPr>
              <a:t>BERT/GPT</a:t>
            </a:r>
            <a:r>
              <a:rPr lang="zh-CN" altLang="en-US" dirty="0">
                <a:solidFill>
                  <a:srgbClr val="404040"/>
                </a:solidFill>
              </a:rPr>
              <a:t>两类模型上进行实验，均有效降低了计算成本</a:t>
            </a:r>
            <a:endParaRPr lang="en-US" altLang="zh-CN" dirty="0">
              <a:solidFill>
                <a:srgbClr val="404040"/>
              </a:solidFill>
            </a:endParaRPr>
          </a:p>
        </p:txBody>
      </p:sp>
      <p:pic>
        <p:nvPicPr>
          <p:cNvPr id="6" name="图片 5">
            <a:extLst>
              <a:ext uri="{FF2B5EF4-FFF2-40B4-BE49-F238E27FC236}">
                <a16:creationId xmlns:a16="http://schemas.microsoft.com/office/drawing/2014/main" id="{AC87DC1D-7F98-DDF4-A61A-919A000A1B26}"/>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453174" y="2142900"/>
            <a:ext cx="4965566" cy="3859108"/>
          </a:xfrm>
          <a:prstGeom prst="rect">
            <a:avLst/>
          </a:prstGeom>
        </p:spPr>
      </p:pic>
      <p:pic>
        <p:nvPicPr>
          <p:cNvPr id="7" name="图片 6">
            <a:extLst>
              <a:ext uri="{FF2B5EF4-FFF2-40B4-BE49-F238E27FC236}">
                <a16:creationId xmlns:a16="http://schemas.microsoft.com/office/drawing/2014/main" id="{2606C7A0-C791-85B2-D82D-92E7C2B894F0}"/>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585895" y="2142900"/>
            <a:ext cx="5238474" cy="3840210"/>
          </a:xfrm>
          <a:prstGeom prst="rect">
            <a:avLst/>
          </a:prstGeom>
        </p:spPr>
      </p:pic>
    </p:spTree>
    <p:extLst>
      <p:ext uri="{BB962C8B-B14F-4D97-AF65-F5344CB8AC3E}">
        <p14:creationId xmlns:p14="http://schemas.microsoft.com/office/powerpoint/2010/main" val="332211139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25</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
        <p:nvSpPr>
          <p:cNvPr id="4" name="文本框 3">
            <a:extLst>
              <a:ext uri="{FF2B5EF4-FFF2-40B4-BE49-F238E27FC236}">
                <a16:creationId xmlns:a16="http://schemas.microsoft.com/office/drawing/2014/main" id="{27DEBCB4-9997-2560-D95C-8FD7A058BCA1}"/>
              </a:ext>
            </a:extLst>
          </p:cNvPr>
          <p:cNvSpPr txBox="1"/>
          <p:nvPr/>
        </p:nvSpPr>
        <p:spPr>
          <a:xfrm>
            <a:off x="982531" y="6045689"/>
            <a:ext cx="10226935" cy="458908"/>
          </a:xfrm>
          <a:prstGeom prst="rect">
            <a:avLst/>
          </a:prstGeom>
          <a:noFill/>
        </p:spPr>
        <p:txBody>
          <a:bodyPr wrap="square">
            <a:spAutoFit/>
          </a:bodyPr>
          <a:lstStyle/>
          <a:p>
            <a:pPr algn="ctr">
              <a:lnSpc>
                <a:spcPct val="150000"/>
              </a:lnSpc>
            </a:pPr>
            <a:r>
              <a:rPr lang="zh-CN" altLang="en-US" dirty="0">
                <a:solidFill>
                  <a:srgbClr val="404040"/>
                </a:solidFill>
              </a:rPr>
              <a:t>消融实验验证了</a:t>
            </a:r>
            <a:r>
              <a:rPr lang="en-US" altLang="zh-CN" dirty="0">
                <a:solidFill>
                  <a:srgbClr val="404040"/>
                </a:solidFill>
              </a:rPr>
              <a:t>AKI</a:t>
            </a:r>
            <a:r>
              <a:rPr lang="zh-CN" altLang="en-US" dirty="0">
                <a:solidFill>
                  <a:srgbClr val="404040"/>
                </a:solidFill>
              </a:rPr>
              <a:t>和两阶段训练的有效性</a:t>
            </a:r>
            <a:endParaRPr lang="en-US" altLang="zh-CN" dirty="0"/>
          </a:p>
        </p:txBody>
      </p:sp>
      <p:pic>
        <p:nvPicPr>
          <p:cNvPr id="8" name="图片 7">
            <a:extLst>
              <a:ext uri="{FF2B5EF4-FFF2-40B4-BE49-F238E27FC236}">
                <a16:creationId xmlns:a16="http://schemas.microsoft.com/office/drawing/2014/main" id="{9F8D126C-C07C-0360-791B-AADB632787F5}"/>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980611" y="1521107"/>
            <a:ext cx="6230776" cy="4497109"/>
          </a:xfrm>
          <a:prstGeom prst="rect">
            <a:avLst/>
          </a:prstGeom>
        </p:spPr>
      </p:pic>
    </p:spTree>
    <p:extLst>
      <p:ext uri="{BB962C8B-B14F-4D97-AF65-F5344CB8AC3E}">
        <p14:creationId xmlns:p14="http://schemas.microsoft.com/office/powerpoint/2010/main" val="21605529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04</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结论与展望</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CONCLUSION AND FUTURE WORK</a:t>
            </a:r>
          </a:p>
        </p:txBody>
      </p:sp>
    </p:spTree>
    <p:extLst>
      <p:ext uri="{BB962C8B-B14F-4D97-AF65-F5344CB8AC3E}">
        <p14:creationId xmlns:p14="http://schemas.microsoft.com/office/powerpoint/2010/main" val="353439625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439423"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4" y="374820"/>
              <a:ext cx="2376858" cy="523220"/>
            </a:xfrm>
            <a:prstGeom prst="rect">
              <a:avLst/>
            </a:prstGeom>
            <a:noFill/>
          </p:spPr>
          <p:txBody>
            <a:bodyPr wrap="square" rtlCol="0">
              <a:spAutoFit/>
            </a:bodyPr>
            <a:lstStyle/>
            <a:p>
              <a:r>
                <a:rPr lang="zh-CN" altLang="en-US" sz="2800" b="1" spc="300" dirty="0">
                  <a:solidFill>
                    <a:schemeClr val="tx1">
                      <a:lumMod val="75000"/>
                      <a:lumOff val="25000"/>
                    </a:schemeClr>
                  </a:solidFill>
                </a:rPr>
                <a:t>结论与展望</a:t>
              </a:r>
            </a:p>
          </p:txBody>
        </p:sp>
        <p:sp>
          <p:nvSpPr>
            <p:cNvPr id="23" name="矩形 22">
              <a:extLst>
                <a:ext uri="{FF2B5EF4-FFF2-40B4-BE49-F238E27FC236}">
                  <a16:creationId xmlns:a16="http://schemas.microsoft.com/office/drawing/2014/main" id="{B4A33C3B-070E-4A7B-BE6C-176C067173BD}"/>
                </a:ext>
              </a:extLst>
            </p:cNvPr>
            <p:cNvSpPr/>
            <p:nvPr/>
          </p:nvSpPr>
          <p:spPr>
            <a:xfrm>
              <a:off x="3363163"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565271" y="374820"/>
              <a:ext cx="2376857" cy="523220"/>
            </a:xfrm>
            <a:prstGeom prst="rect">
              <a:avLst/>
            </a:prstGeom>
          </p:spPr>
          <p:txBody>
            <a:bodyPr wrap="squar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CONCLUSION</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27</a:t>
            </a:fld>
            <a:endParaRPr lang="zh-CN" altLang="en-US"/>
          </a:p>
        </p:txBody>
      </p:sp>
      <p:sp>
        <p:nvSpPr>
          <p:cNvPr id="6" name="文本框 5">
            <a:extLst>
              <a:ext uri="{FF2B5EF4-FFF2-40B4-BE49-F238E27FC236}">
                <a16:creationId xmlns:a16="http://schemas.microsoft.com/office/drawing/2014/main" id="{406902FA-9948-A9B2-D6E1-7D3B89AF46BD}"/>
              </a:ext>
            </a:extLst>
          </p:cNvPr>
          <p:cNvSpPr txBox="1"/>
          <p:nvPr/>
        </p:nvSpPr>
        <p:spPr>
          <a:xfrm>
            <a:off x="905480" y="2159446"/>
            <a:ext cx="10448320" cy="2807435"/>
          </a:xfrm>
          <a:prstGeom prst="rect">
            <a:avLst/>
          </a:prstGeom>
          <a:noFill/>
        </p:spPr>
        <p:txBody>
          <a:bodyPr wrap="square">
            <a:spAutoFit/>
          </a:bodyPr>
          <a:lstStyle/>
          <a:p>
            <a:pPr indent="457200" algn="just" rtl="0">
              <a:lnSpc>
                <a:spcPct val="150000"/>
              </a:lnSpc>
            </a:pPr>
            <a:r>
              <a:rPr lang="zh-CN" altLang="en-US" sz="2000" b="0" i="0" dirty="0">
                <a:solidFill>
                  <a:srgbClr val="404040"/>
                </a:solidFill>
                <a:effectLst/>
                <a:latin typeface="Arial" panose="020B0604020202020204" pitchFamily="34" charset="0"/>
              </a:rPr>
              <a:t>本文提出了一种新的预训练方法</a:t>
            </a:r>
            <a:r>
              <a:rPr lang="en-US" altLang="zh-CN" sz="2000" b="1" i="0" dirty="0">
                <a:solidFill>
                  <a:srgbClr val="404040"/>
                </a:solidFill>
                <a:effectLst/>
                <a:latin typeface="Times New Roman" panose="02020603050405020304" pitchFamily="18" charset="0"/>
                <a:cs typeface="Times New Roman" panose="02020603050405020304" pitchFamily="18" charset="0"/>
              </a:rPr>
              <a:t>bert2BERT</a:t>
            </a:r>
            <a:r>
              <a:rPr lang="zh-CN" altLang="en-US" sz="2000" b="0" i="0" dirty="0">
                <a:solidFill>
                  <a:srgbClr val="404040"/>
                </a:solidFill>
                <a:effectLst/>
                <a:latin typeface="Arial" panose="020B0604020202020204" pitchFamily="34" charset="0"/>
              </a:rPr>
              <a:t>，该方法将预训练</a:t>
            </a:r>
            <a:r>
              <a:rPr lang="zh-CN" altLang="en-US" sz="2000" dirty="0">
                <a:solidFill>
                  <a:srgbClr val="404040"/>
                </a:solidFill>
                <a:latin typeface="Arial" panose="020B0604020202020204" pitchFamily="34" charset="0"/>
              </a:rPr>
              <a:t>好</a:t>
            </a:r>
            <a:r>
              <a:rPr lang="zh-CN" altLang="en-US" sz="2000" b="0" i="0" dirty="0">
                <a:solidFill>
                  <a:srgbClr val="404040"/>
                </a:solidFill>
                <a:effectLst/>
                <a:latin typeface="Arial" panose="020B0604020202020204" pitchFamily="34" charset="0"/>
              </a:rPr>
              <a:t>的小模型参数用于大模型参数的初始化。在不同模型大小的设置下，我们在</a:t>
            </a:r>
            <a:r>
              <a:rPr lang="en-US" altLang="zh-CN" sz="2000" dirty="0">
                <a:solidFill>
                  <a:srgbClr val="404040"/>
                </a:solidFill>
                <a:latin typeface="Times New Roman" panose="02020603050405020304" pitchFamily="18" charset="0"/>
                <a:cs typeface="Times New Roman" panose="02020603050405020304" pitchFamily="18" charset="0"/>
              </a:rPr>
              <a:t>BERT</a:t>
            </a:r>
            <a:r>
              <a:rPr lang="zh-CN" altLang="en-US" sz="2000" b="0" i="0" dirty="0">
                <a:solidFill>
                  <a:srgbClr val="404040"/>
                </a:solidFill>
                <a:effectLst/>
                <a:latin typeface="Arial" panose="020B0604020202020204" pitchFamily="34" charset="0"/>
              </a:rPr>
              <a:t>和</a:t>
            </a:r>
            <a:r>
              <a:rPr lang="en-US" altLang="zh-CN" sz="2000" dirty="0">
                <a:solidFill>
                  <a:srgbClr val="404040"/>
                </a:solidFill>
                <a:latin typeface="Times New Roman" panose="02020603050405020304" pitchFamily="18" charset="0"/>
                <a:cs typeface="Times New Roman" panose="02020603050405020304" pitchFamily="18" charset="0"/>
              </a:rPr>
              <a:t>GPT</a:t>
            </a:r>
            <a:r>
              <a:rPr lang="zh-CN" altLang="en-US" sz="2000" b="0" i="0" dirty="0">
                <a:solidFill>
                  <a:srgbClr val="404040"/>
                </a:solidFill>
                <a:effectLst/>
                <a:latin typeface="Arial" panose="020B0604020202020204" pitchFamily="34" charset="0"/>
              </a:rPr>
              <a:t>中都采用了该方案。大量结果表明，</a:t>
            </a:r>
            <a:r>
              <a:rPr lang="en-US" altLang="zh-CN" sz="2000" dirty="0">
                <a:solidFill>
                  <a:srgbClr val="404040"/>
                </a:solidFill>
                <a:latin typeface="Times New Roman" panose="02020603050405020304" pitchFamily="18" charset="0"/>
                <a:cs typeface="Times New Roman" panose="02020603050405020304" pitchFamily="18" charset="0"/>
              </a:rPr>
              <a:t>bert2BERT</a:t>
            </a:r>
            <a:r>
              <a:rPr lang="zh-CN" altLang="en-US" sz="2000" b="0" i="0" dirty="0">
                <a:solidFill>
                  <a:srgbClr val="404040"/>
                </a:solidFill>
                <a:effectLst/>
                <a:latin typeface="Arial" panose="020B0604020202020204" pitchFamily="34" charset="0"/>
              </a:rPr>
              <a:t>对基于</a:t>
            </a:r>
            <a:r>
              <a:rPr lang="en-US" altLang="zh-CN" sz="2000" dirty="0">
                <a:solidFill>
                  <a:srgbClr val="404040"/>
                </a:solidFill>
                <a:latin typeface="Times New Roman" panose="02020603050405020304" pitchFamily="18" charset="0"/>
                <a:cs typeface="Times New Roman" panose="02020603050405020304" pitchFamily="18" charset="0"/>
              </a:rPr>
              <a:t>Transformer</a:t>
            </a:r>
            <a:r>
              <a:rPr lang="zh-CN" altLang="en-US" sz="2000" b="0" i="0" dirty="0">
                <a:solidFill>
                  <a:srgbClr val="404040"/>
                </a:solidFill>
                <a:effectLst/>
                <a:latin typeface="Arial" panose="020B0604020202020204" pitchFamily="34" charset="0"/>
              </a:rPr>
              <a:t>的模型具有通用性，并节省了大量的计算成本。此外，本文通过详细的分析验证了</a:t>
            </a:r>
            <a:r>
              <a:rPr lang="en-US" altLang="zh-CN" sz="2000" b="1" dirty="0">
                <a:solidFill>
                  <a:srgbClr val="404040"/>
                </a:solidFill>
                <a:latin typeface="Times New Roman" panose="02020603050405020304" pitchFamily="18" charset="0"/>
                <a:cs typeface="Times New Roman" panose="02020603050405020304" pitchFamily="18" charset="0"/>
              </a:rPr>
              <a:t>FPI/AKI</a:t>
            </a:r>
            <a:r>
              <a:rPr lang="zh-CN" altLang="en-US" sz="2000" b="0" i="0" dirty="0">
                <a:solidFill>
                  <a:srgbClr val="404040"/>
                </a:solidFill>
                <a:effectLst/>
                <a:latin typeface="Arial" panose="020B0604020202020204" pitchFamily="34" charset="0"/>
              </a:rPr>
              <a:t>和</a:t>
            </a:r>
            <a:r>
              <a:rPr lang="zh-CN" altLang="en-US" sz="2000" b="1" i="0" dirty="0">
                <a:solidFill>
                  <a:srgbClr val="404040"/>
                </a:solidFill>
                <a:effectLst/>
                <a:latin typeface="Arial" panose="020B0604020202020204" pitchFamily="34" charset="0"/>
              </a:rPr>
              <a:t>两阶段预训练</a:t>
            </a:r>
            <a:r>
              <a:rPr lang="zh-CN" altLang="en-US" sz="2000" b="0" i="0" dirty="0">
                <a:solidFill>
                  <a:srgbClr val="404040"/>
                </a:solidFill>
                <a:effectLst/>
                <a:latin typeface="Arial" panose="020B0604020202020204" pitchFamily="34" charset="0"/>
              </a:rPr>
              <a:t>等策略的有效性。</a:t>
            </a:r>
            <a:endParaRPr lang="en-US" altLang="zh-CN" sz="2000" b="0" i="0" dirty="0">
              <a:solidFill>
                <a:srgbClr val="404040"/>
              </a:solidFill>
              <a:effectLst/>
              <a:latin typeface="Arial" panose="020B0604020202020204" pitchFamily="34" charset="0"/>
            </a:endParaRPr>
          </a:p>
          <a:p>
            <a:pPr indent="457200" algn="just" rtl="0">
              <a:lnSpc>
                <a:spcPct val="150000"/>
              </a:lnSpc>
            </a:pPr>
            <a:r>
              <a:rPr lang="zh-CN" altLang="en-US" sz="2000" b="0" i="0" dirty="0">
                <a:solidFill>
                  <a:srgbClr val="404040"/>
                </a:solidFill>
                <a:effectLst/>
                <a:latin typeface="Arial" panose="020B0604020202020204" pitchFamily="34" charset="0"/>
              </a:rPr>
              <a:t>今后的工作将探究如何将</a:t>
            </a:r>
            <a:r>
              <a:rPr lang="en-US" altLang="zh-CN" sz="2000" dirty="0">
                <a:solidFill>
                  <a:srgbClr val="404040"/>
                </a:solidFill>
                <a:latin typeface="Times New Roman" panose="02020603050405020304" pitchFamily="18" charset="0"/>
                <a:cs typeface="Times New Roman" panose="02020603050405020304" pitchFamily="18" charset="0"/>
              </a:rPr>
              <a:t>bert2BERT</a:t>
            </a:r>
            <a:r>
              <a:rPr lang="zh-CN" altLang="en-US" sz="2000" b="0" i="0" dirty="0">
                <a:solidFill>
                  <a:srgbClr val="404040"/>
                </a:solidFill>
                <a:effectLst/>
                <a:latin typeface="Arial" panose="020B0604020202020204" pitchFamily="34" charset="0"/>
              </a:rPr>
              <a:t>应用于超大型语言模型的训练，并将范围扩展到如</a:t>
            </a:r>
            <a:r>
              <a:rPr lang="en-US" altLang="zh-CN" sz="2000" dirty="0">
                <a:solidFill>
                  <a:srgbClr val="404040"/>
                </a:solidFill>
                <a:latin typeface="Times New Roman" panose="02020603050405020304" pitchFamily="18" charset="0"/>
                <a:cs typeface="Times New Roman" panose="02020603050405020304" pitchFamily="18" charset="0"/>
              </a:rPr>
              <a:t>ELECTRA</a:t>
            </a:r>
            <a:r>
              <a:rPr lang="zh-CN" altLang="en-US" sz="2000" b="0" i="0" dirty="0">
                <a:solidFill>
                  <a:srgbClr val="404040"/>
                </a:solidFill>
                <a:effectLst/>
                <a:latin typeface="Arial" panose="020B0604020202020204" pitchFamily="34" charset="0"/>
              </a:rPr>
              <a:t>和</a:t>
            </a:r>
            <a:r>
              <a:rPr lang="en-US" altLang="zh-CN" sz="2000" dirty="0">
                <a:solidFill>
                  <a:srgbClr val="404040"/>
                </a:solidFill>
                <a:latin typeface="Times New Roman" panose="02020603050405020304" pitchFamily="18" charset="0"/>
                <a:cs typeface="Times New Roman" panose="02020603050405020304" pitchFamily="18" charset="0"/>
              </a:rPr>
              <a:t>BART</a:t>
            </a:r>
            <a:r>
              <a:rPr lang="zh-CN" altLang="en-US" sz="2000" b="0" i="0" dirty="0">
                <a:solidFill>
                  <a:srgbClr val="404040"/>
                </a:solidFill>
                <a:effectLst/>
                <a:latin typeface="Arial" panose="020B0604020202020204" pitchFamily="34" charset="0"/>
              </a:rPr>
              <a:t>的其他</a:t>
            </a:r>
            <a:r>
              <a:rPr lang="en-US" altLang="zh-CN" sz="2000" dirty="0">
                <a:solidFill>
                  <a:srgbClr val="404040"/>
                </a:solidFill>
                <a:latin typeface="Times New Roman" panose="02020603050405020304" pitchFamily="18" charset="0"/>
                <a:cs typeface="Times New Roman" panose="02020603050405020304" pitchFamily="18" charset="0"/>
              </a:rPr>
              <a:t>PLM</a:t>
            </a:r>
            <a:r>
              <a:rPr lang="zh-CN" altLang="en-US" sz="2000" b="0" i="0" dirty="0">
                <a:solidFill>
                  <a:srgbClr val="404040"/>
                </a:solidFill>
                <a:effectLst/>
                <a:latin typeface="Arial" panose="020B0604020202020204" pitchFamily="34" charset="0"/>
              </a:rPr>
              <a:t>变体。</a:t>
            </a:r>
          </a:p>
        </p:txBody>
      </p:sp>
      <p:sp>
        <p:nvSpPr>
          <p:cNvPr id="8" name="文本框 7">
            <a:extLst>
              <a:ext uri="{FF2B5EF4-FFF2-40B4-BE49-F238E27FC236}">
                <a16:creationId xmlns:a16="http://schemas.microsoft.com/office/drawing/2014/main" id="{6B1CA740-D494-F6D9-AA3F-E372894CFB70}"/>
              </a:ext>
            </a:extLst>
          </p:cNvPr>
          <p:cNvSpPr txBox="1"/>
          <p:nvPr/>
        </p:nvSpPr>
        <p:spPr>
          <a:xfrm>
            <a:off x="605949" y="1284253"/>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结论和展望（</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Conclusion &amp; Future work</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219173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83"/>
          <p:cNvSpPr/>
          <p:nvPr/>
        </p:nvSpPr>
        <p:spPr>
          <a:xfrm>
            <a:off x="1" y="0"/>
            <a:ext cx="12191998" cy="1790700"/>
          </a:xfrm>
          <a:custGeom>
            <a:avLst/>
            <a:gdLst>
              <a:gd name="connsiteX0" fmla="*/ 0 w 12191998"/>
              <a:gd name="connsiteY0" fmla="*/ 0 h 1790700"/>
              <a:gd name="connsiteX1" fmla="*/ 12191998 w 12191998"/>
              <a:gd name="connsiteY1" fmla="*/ 0 h 1790700"/>
              <a:gd name="connsiteX2" fmla="*/ 12191998 w 12191998"/>
              <a:gd name="connsiteY2" fmla="*/ 467886 h 1790700"/>
              <a:gd name="connsiteX3" fmla="*/ 11809073 w 12191998"/>
              <a:gd name="connsiteY3" fmla="*/ 644320 h 1790700"/>
              <a:gd name="connsiteX4" fmla="*/ 6095999 w 12191998"/>
              <a:gd name="connsiteY4" fmla="*/ 1790700 h 1790700"/>
              <a:gd name="connsiteX5" fmla="*/ 382925 w 12191998"/>
              <a:gd name="connsiteY5" fmla="*/ 644320 h 1790700"/>
              <a:gd name="connsiteX6" fmla="*/ 0 w 12191998"/>
              <a:gd name="connsiteY6" fmla="*/ 467886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1790700">
                <a:moveTo>
                  <a:pt x="0" y="0"/>
                </a:moveTo>
                <a:lnTo>
                  <a:pt x="12191998" y="0"/>
                </a:lnTo>
                <a:lnTo>
                  <a:pt x="12191998" y="467886"/>
                </a:lnTo>
                <a:lnTo>
                  <a:pt x="11809073" y="644320"/>
                </a:lnTo>
                <a:cubicBezTo>
                  <a:pt x="10143231" y="1371784"/>
                  <a:pt x="8187684" y="1790700"/>
                  <a:pt x="6095999" y="1790700"/>
                </a:cubicBezTo>
                <a:cubicBezTo>
                  <a:pt x="4004313" y="1790700"/>
                  <a:pt x="2048766" y="1371784"/>
                  <a:pt x="382925" y="644320"/>
                </a:cubicBezTo>
                <a:lnTo>
                  <a:pt x="0" y="4678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012304" y="4990491"/>
            <a:ext cx="2906446" cy="466290"/>
            <a:chOff x="4474782" y="5065103"/>
            <a:chExt cx="1567268" cy="316214"/>
          </a:xfrm>
        </p:grpSpPr>
        <p:sp>
          <p:nvSpPr>
            <p:cNvPr id="15" name="圆角矩形 14"/>
            <p:cNvSpPr/>
            <p:nvPr/>
          </p:nvSpPr>
          <p:spPr>
            <a:xfrm>
              <a:off x="4474782" y="5065103"/>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3" name="文本框 12"/>
            <p:cNvSpPr txBox="1"/>
            <p:nvPr/>
          </p:nvSpPr>
          <p:spPr>
            <a:xfrm>
              <a:off x="4564213" y="5101568"/>
              <a:ext cx="1388408" cy="250462"/>
            </a:xfrm>
            <a:prstGeom prst="rect">
              <a:avLst/>
            </a:prstGeom>
            <a:noFill/>
          </p:spPr>
          <p:txBody>
            <a:bodyPr wrap="square" rtlCol="0">
              <a:spAutoFit/>
            </a:bodyPr>
            <a:lstStyle/>
            <a:p>
              <a:pPr algn="ctr"/>
              <a:r>
                <a:rPr lang="zh-CN" altLang="en-US" b="1" dirty="0">
                  <a:solidFill>
                    <a:schemeClr val="bg1"/>
                  </a:solidFill>
                </a:rPr>
                <a:t>汇报人：邹佳玲</a:t>
              </a:r>
            </a:p>
          </p:txBody>
        </p:sp>
      </p:grpSp>
      <p:sp>
        <p:nvSpPr>
          <p:cNvPr id="5" name="椭圆 4"/>
          <p:cNvSpPr/>
          <p:nvPr/>
        </p:nvSpPr>
        <p:spPr>
          <a:xfrm>
            <a:off x="5231246" y="802450"/>
            <a:ext cx="1729509" cy="1729510"/>
          </a:xfrm>
          <a:prstGeom prst="ellipse">
            <a:avLst/>
          </a:prstGeom>
          <a:solidFill>
            <a:schemeClr val="bg1"/>
          </a:solidFill>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 name="组合 1">
            <a:extLst>
              <a:ext uri="{FF2B5EF4-FFF2-40B4-BE49-F238E27FC236}">
                <a16:creationId xmlns:a16="http://schemas.microsoft.com/office/drawing/2014/main" id="{A1F36853-0F7A-941D-B75A-665E670DAB77}"/>
              </a:ext>
            </a:extLst>
          </p:cNvPr>
          <p:cNvGrpSpPr/>
          <p:nvPr/>
        </p:nvGrpSpPr>
        <p:grpSpPr>
          <a:xfrm>
            <a:off x="6397378" y="4990491"/>
            <a:ext cx="2896814" cy="704544"/>
            <a:chOff x="4474783" y="5062091"/>
            <a:chExt cx="1567268" cy="477785"/>
          </a:xfrm>
        </p:grpSpPr>
        <p:sp>
          <p:nvSpPr>
            <p:cNvPr id="3" name="圆角矩形 14">
              <a:extLst>
                <a:ext uri="{FF2B5EF4-FFF2-40B4-BE49-F238E27FC236}">
                  <a16:creationId xmlns:a16="http://schemas.microsoft.com/office/drawing/2014/main" id="{19132374-20BB-435E-8F9F-B52D4CCA66A1}"/>
                </a:ext>
              </a:extLst>
            </p:cNvPr>
            <p:cNvSpPr/>
            <p:nvPr/>
          </p:nvSpPr>
          <p:spPr>
            <a:xfrm>
              <a:off x="4474783" y="5062091"/>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05A56A67-6BB0-AC0B-02E6-E4D8CFE07EFE}"/>
                </a:ext>
              </a:extLst>
            </p:cNvPr>
            <p:cNvSpPr txBox="1"/>
            <p:nvPr/>
          </p:nvSpPr>
          <p:spPr>
            <a:xfrm>
              <a:off x="4564213" y="5101567"/>
              <a:ext cx="1388408" cy="438309"/>
            </a:xfrm>
            <a:prstGeom prst="rect">
              <a:avLst/>
            </a:prstGeom>
            <a:noFill/>
          </p:spPr>
          <p:txBody>
            <a:bodyPr wrap="square" rtlCol="0">
              <a:spAutoFit/>
            </a:bodyPr>
            <a:lstStyle/>
            <a:p>
              <a:pPr algn="ctr"/>
              <a:r>
                <a:rPr lang="zh-CN" altLang="en-US" b="1" dirty="0">
                  <a:solidFill>
                    <a:schemeClr val="bg1"/>
                  </a:solidFill>
                </a:rPr>
                <a:t>学号：</a:t>
              </a:r>
              <a:r>
                <a:rPr lang="en-US" altLang="zh-CN" b="1" dirty="0">
                  <a:solidFill>
                    <a:schemeClr val="bg1"/>
                  </a:solidFill>
                </a:rPr>
                <a:t>51255901103</a:t>
              </a:r>
              <a:endParaRPr lang="zh-CN" altLang="en-US" b="1" dirty="0">
                <a:solidFill>
                  <a:schemeClr val="bg1"/>
                </a:solidFill>
              </a:endParaRPr>
            </a:p>
          </p:txBody>
        </p:sp>
      </p:grpSp>
      <p:pic>
        <p:nvPicPr>
          <p:cNvPr id="6" name="Picture 6" descr="C:\Users\Administrator\Desktop\未处理\1526907122(1).png">
            <a:extLst>
              <a:ext uri="{FF2B5EF4-FFF2-40B4-BE49-F238E27FC236}">
                <a16:creationId xmlns:a16="http://schemas.microsoft.com/office/drawing/2014/main" id="{3A7F7E17-791B-D2AA-607E-A4809E03B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695" y="741681"/>
            <a:ext cx="2003465" cy="18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066C41D-D673-1027-EE53-036E8F3CD986}"/>
              </a:ext>
            </a:extLst>
          </p:cNvPr>
          <p:cNvSpPr txBox="1"/>
          <p:nvPr/>
        </p:nvSpPr>
        <p:spPr>
          <a:xfrm>
            <a:off x="1882093" y="3160892"/>
            <a:ext cx="8476667" cy="1200329"/>
          </a:xfrm>
          <a:prstGeom prst="rect">
            <a:avLst/>
          </a:prstGeom>
          <a:noFill/>
        </p:spPr>
        <p:txBody>
          <a:bodyPr wrap="square" rtlCol="0">
            <a:spAutoFit/>
          </a:bodyPr>
          <a:lstStyle/>
          <a:p>
            <a:pPr algn="ctr" fontAlgn="auto">
              <a:spcBef>
                <a:spcPts val="0"/>
              </a:spcBef>
              <a:spcAft>
                <a:spcPts val="0"/>
              </a:spcAft>
              <a:defRPr/>
            </a:pPr>
            <a:r>
              <a:rPr lang="en-US" altLang="zh-CN" sz="7200" b="1" dirty="0">
                <a:solidFill>
                  <a:srgbClr val="575D6A"/>
                </a:solidFill>
                <a:latin typeface="Times New Roman" panose="02020603050405020304" pitchFamily="18" charset="0"/>
                <a:cs typeface="Times New Roman" panose="02020603050405020304" pitchFamily="18" charset="0"/>
                <a:sym typeface="+mn-lt"/>
              </a:rPr>
              <a:t>THANKS</a:t>
            </a:r>
            <a:endParaRPr lang="zh-CN" altLang="en-US" sz="7200" b="1" dirty="0">
              <a:solidFill>
                <a:srgbClr val="575D6A"/>
              </a:solidFill>
              <a:latin typeface="Times New Roman" panose="02020603050405020304" pitchFamily="18" charset="0"/>
              <a:cs typeface="Times New Roman" panose="02020603050405020304" pitchFamily="18" charset="0"/>
              <a:sym typeface="+mn-lt"/>
            </a:endParaRPr>
          </a:p>
        </p:txBody>
      </p:sp>
      <p:sp>
        <p:nvSpPr>
          <p:cNvPr id="8" name="灯片编号占位符 7">
            <a:extLst>
              <a:ext uri="{FF2B5EF4-FFF2-40B4-BE49-F238E27FC236}">
                <a16:creationId xmlns:a16="http://schemas.microsoft.com/office/drawing/2014/main" id="{9076877B-655A-4C28-5B91-5EA21CA1EC1F}"/>
              </a:ext>
            </a:extLst>
          </p:cNvPr>
          <p:cNvSpPr>
            <a:spLocks noGrp="1"/>
          </p:cNvSpPr>
          <p:nvPr>
            <p:ph type="sldNum" sz="quarter" idx="12"/>
          </p:nvPr>
        </p:nvSpPr>
        <p:spPr/>
        <p:txBody>
          <a:bodyPr/>
          <a:lstStyle/>
          <a:p>
            <a:fld id="{03925C85-E2BB-45A6-90ED-40C082253376}" type="slidenum">
              <a:rPr lang="zh-CN" altLang="en-US" smtClean="0"/>
              <a:t>28</a:t>
            </a:fld>
            <a:endParaRPr lang="zh-CN" altLang="en-US"/>
          </a:p>
        </p:txBody>
      </p:sp>
    </p:spTree>
    <p:extLst>
      <p:ext uri="{BB962C8B-B14F-4D97-AF65-F5344CB8AC3E}">
        <p14:creationId xmlns:p14="http://schemas.microsoft.com/office/powerpoint/2010/main" val="9674399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7" y="0"/>
            <a:ext cx="1248940" cy="6858000"/>
            <a:chOff x="-397" y="0"/>
            <a:chExt cx="1248940" cy="6858000"/>
          </a:xfrm>
        </p:grpSpPr>
        <p:sp>
          <p:nvSpPr>
            <p:cNvPr id="48" name="任意多边形 47"/>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40" name="文本框 39"/>
            <p:cNvSpPr txBox="1"/>
            <p:nvPr/>
          </p:nvSpPr>
          <p:spPr>
            <a:xfrm>
              <a:off x="-397" y="1195679"/>
              <a:ext cx="1015663" cy="4466642"/>
            </a:xfrm>
            <a:prstGeom prst="rect">
              <a:avLst/>
            </a:prstGeom>
            <a:noFill/>
          </p:spPr>
          <p:txBody>
            <a:bodyPr vert="eaVert" wrap="square" rtlCol="0">
              <a:spAutoFit/>
            </a:bodyPr>
            <a:lstStyle/>
            <a:p>
              <a:pPr algn="dist"/>
              <a:r>
                <a:rPr lang="en-US" altLang="zh-CN" sz="5400" b="1" dirty="0">
                  <a:solidFill>
                    <a:schemeClr val="bg1">
                      <a:alpha val="10000"/>
                    </a:schemeClr>
                  </a:solidFill>
                </a:rPr>
                <a:t>CONTENTS</a:t>
              </a:r>
              <a:endParaRPr lang="zh-CN" altLang="en-US" sz="5400" b="1" dirty="0">
                <a:solidFill>
                  <a:schemeClr val="bg1">
                    <a:alpha val="10000"/>
                  </a:schemeClr>
                </a:solidFill>
              </a:endParaRPr>
            </a:p>
          </p:txBody>
        </p:sp>
      </p:grpSp>
      <p:sp>
        <p:nvSpPr>
          <p:cNvPr id="6" name="矩形 5"/>
          <p:cNvSpPr/>
          <p:nvPr/>
        </p:nvSpPr>
        <p:spPr>
          <a:xfrm>
            <a:off x="6037943" y="1195679"/>
            <a:ext cx="116114" cy="46390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709749" y="-1386252"/>
            <a:ext cx="2772501" cy="2772503"/>
          </a:xfrm>
          <a:prstGeom prst="ellipse">
            <a:avLst/>
          </a:prstGeom>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p:cNvSpPr txBox="1"/>
          <p:nvPr/>
        </p:nvSpPr>
        <p:spPr>
          <a:xfrm>
            <a:off x="5314950" y="826348"/>
            <a:ext cx="1562100" cy="369331"/>
          </a:xfrm>
          <a:prstGeom prst="rect">
            <a:avLst/>
          </a:prstGeom>
          <a:noFill/>
        </p:spPr>
        <p:txBody>
          <a:bodyPr wrap="square" rtlCol="0">
            <a:spAutoFit/>
          </a:bodyPr>
          <a:lstStyle/>
          <a:p>
            <a:pPr algn="dist"/>
            <a:r>
              <a:rPr lang="en-US" altLang="zh-CN" dirty="0">
                <a:solidFill>
                  <a:schemeClr val="bg1"/>
                </a:solidFill>
              </a:rPr>
              <a:t>CONTENTS</a:t>
            </a:r>
            <a:endParaRPr lang="zh-CN" altLang="en-US" dirty="0">
              <a:solidFill>
                <a:schemeClr val="bg1"/>
              </a:solidFill>
            </a:endParaRPr>
          </a:p>
        </p:txBody>
      </p:sp>
      <p:sp>
        <p:nvSpPr>
          <p:cNvPr id="5" name="文本框 4"/>
          <p:cNvSpPr txBox="1"/>
          <p:nvPr/>
        </p:nvSpPr>
        <p:spPr>
          <a:xfrm>
            <a:off x="4638890" y="4026"/>
            <a:ext cx="2914220" cy="923330"/>
          </a:xfrm>
          <a:prstGeom prst="rect">
            <a:avLst/>
          </a:prstGeom>
          <a:noFill/>
        </p:spPr>
        <p:txBody>
          <a:bodyPr wrap="square" rtlCol="0">
            <a:spAutoFit/>
          </a:bodyPr>
          <a:lstStyle/>
          <a:p>
            <a:pPr algn="ctr"/>
            <a:r>
              <a:rPr lang="zh-CN" altLang="en-US" sz="5400" b="1" spc="600" dirty="0">
                <a:solidFill>
                  <a:schemeClr val="bg1"/>
                </a:solidFill>
              </a:rPr>
              <a:t>目录</a:t>
            </a:r>
          </a:p>
        </p:txBody>
      </p:sp>
      <p:grpSp>
        <p:nvGrpSpPr>
          <p:cNvPr id="8" name="组合 7"/>
          <p:cNvGrpSpPr/>
          <p:nvPr/>
        </p:nvGrpSpPr>
        <p:grpSpPr>
          <a:xfrm>
            <a:off x="5733648" y="1802287"/>
            <a:ext cx="720670" cy="642272"/>
            <a:chOff x="4438248" y="1649887"/>
            <a:chExt cx="720670" cy="642272"/>
          </a:xfrm>
        </p:grpSpPr>
        <p:sp>
          <p:nvSpPr>
            <p:cNvPr id="9" name="椭圆 8"/>
            <p:cNvSpPr/>
            <p:nvPr/>
          </p:nvSpPr>
          <p:spPr>
            <a:xfrm>
              <a:off x="4460144" y="1649887"/>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4438248" y="1739863"/>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11" name="组合 10"/>
          <p:cNvGrpSpPr/>
          <p:nvPr/>
        </p:nvGrpSpPr>
        <p:grpSpPr>
          <a:xfrm>
            <a:off x="5733648" y="2940230"/>
            <a:ext cx="720670" cy="642272"/>
            <a:chOff x="4438248" y="2615110"/>
            <a:chExt cx="720670" cy="642272"/>
          </a:xfrm>
        </p:grpSpPr>
        <p:sp>
          <p:nvSpPr>
            <p:cNvPr id="12" name="椭圆 11"/>
            <p:cNvSpPr/>
            <p:nvPr/>
          </p:nvSpPr>
          <p:spPr>
            <a:xfrm>
              <a:off x="4460144" y="2615110"/>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4438248" y="2709794"/>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14" name="组合 13"/>
          <p:cNvGrpSpPr/>
          <p:nvPr/>
        </p:nvGrpSpPr>
        <p:grpSpPr>
          <a:xfrm>
            <a:off x="5733648" y="4068013"/>
            <a:ext cx="720670" cy="642272"/>
            <a:chOff x="4438248" y="3580333"/>
            <a:chExt cx="720670" cy="642272"/>
          </a:xfrm>
        </p:grpSpPr>
        <p:sp>
          <p:nvSpPr>
            <p:cNvPr id="15" name="椭圆 14"/>
            <p:cNvSpPr/>
            <p:nvPr/>
          </p:nvSpPr>
          <p:spPr>
            <a:xfrm>
              <a:off x="4460144" y="3580333"/>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7" name="组合 16"/>
          <p:cNvGrpSpPr/>
          <p:nvPr/>
        </p:nvGrpSpPr>
        <p:grpSpPr>
          <a:xfrm>
            <a:off x="5733648" y="5185636"/>
            <a:ext cx="720670" cy="642272"/>
            <a:chOff x="4438248" y="4545556"/>
            <a:chExt cx="720670" cy="642272"/>
          </a:xfrm>
        </p:grpSpPr>
        <p:sp>
          <p:nvSpPr>
            <p:cNvPr id="18" name="椭圆 17"/>
            <p:cNvSpPr/>
            <p:nvPr/>
          </p:nvSpPr>
          <p:spPr>
            <a:xfrm>
              <a:off x="4460144" y="4545556"/>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p:cNvSpPr txBox="1"/>
            <p:nvPr/>
          </p:nvSpPr>
          <p:spPr>
            <a:xfrm>
              <a:off x="4438248" y="4643226"/>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sp>
        <p:nvSpPr>
          <p:cNvPr id="23" name="文本框 22"/>
          <p:cNvSpPr txBox="1"/>
          <p:nvPr/>
        </p:nvSpPr>
        <p:spPr>
          <a:xfrm>
            <a:off x="2751836" y="1812888"/>
            <a:ext cx="2791715" cy="461665"/>
          </a:xfrm>
          <a:prstGeom prst="rect">
            <a:avLst/>
          </a:prstGeom>
          <a:noFill/>
        </p:spPr>
        <p:txBody>
          <a:bodyPr wrap="square" rtlCol="0">
            <a:spAutoFit/>
          </a:bodyPr>
          <a:lstStyle/>
          <a:p>
            <a:pPr algn="r"/>
            <a:r>
              <a:rPr lang="zh-CN" altLang="en-US" sz="2400" b="1" spc="300" dirty="0">
                <a:solidFill>
                  <a:schemeClr val="tx1">
                    <a:lumMod val="75000"/>
                    <a:lumOff val="25000"/>
                  </a:schemeClr>
                </a:solidFill>
              </a:rPr>
              <a:t>研究背景</a:t>
            </a:r>
          </a:p>
        </p:txBody>
      </p:sp>
      <p:sp>
        <p:nvSpPr>
          <p:cNvPr id="24" name="文本框 23"/>
          <p:cNvSpPr txBox="1"/>
          <p:nvPr/>
        </p:nvSpPr>
        <p:spPr>
          <a:xfrm>
            <a:off x="6714236" y="291305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模型架构</a:t>
            </a:r>
          </a:p>
        </p:txBody>
      </p:sp>
      <p:sp>
        <p:nvSpPr>
          <p:cNvPr id="25" name="文本框 24"/>
          <p:cNvSpPr txBox="1"/>
          <p:nvPr/>
        </p:nvSpPr>
        <p:spPr>
          <a:xfrm>
            <a:off x="2751836" y="4053910"/>
            <a:ext cx="2791715" cy="461665"/>
          </a:xfrm>
          <a:prstGeom prst="rect">
            <a:avLst/>
          </a:prstGeom>
          <a:noFill/>
        </p:spPr>
        <p:txBody>
          <a:bodyPr wrap="square" rtlCol="0">
            <a:spAutoFit/>
          </a:bodyPr>
          <a:lstStyle/>
          <a:p>
            <a:pPr algn="r"/>
            <a:r>
              <a:rPr lang="zh-CN" altLang="en-US" sz="2400" b="1" spc="300" dirty="0">
                <a:solidFill>
                  <a:schemeClr val="tx1">
                    <a:lumMod val="75000"/>
                    <a:lumOff val="25000"/>
                  </a:schemeClr>
                </a:solidFill>
              </a:rPr>
              <a:t>实验内容</a:t>
            </a:r>
          </a:p>
        </p:txBody>
      </p:sp>
      <p:sp>
        <p:nvSpPr>
          <p:cNvPr id="26" name="文本框 25"/>
          <p:cNvSpPr txBox="1"/>
          <p:nvPr/>
        </p:nvSpPr>
        <p:spPr>
          <a:xfrm>
            <a:off x="6714236" y="5115031"/>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结论与展望</a:t>
            </a:r>
          </a:p>
        </p:txBody>
      </p:sp>
      <p:sp>
        <p:nvSpPr>
          <p:cNvPr id="28" name="矩形 27"/>
          <p:cNvSpPr/>
          <p:nvPr/>
        </p:nvSpPr>
        <p:spPr>
          <a:xfrm>
            <a:off x="2343460" y="2239384"/>
            <a:ext cx="3136591" cy="276999"/>
          </a:xfrm>
          <a:prstGeom prst="rect">
            <a:avLst/>
          </a:prstGeom>
        </p:spPr>
        <p:txBody>
          <a:bodyPr wrap="square">
            <a:spAutoFit/>
          </a:bodyPr>
          <a:lstStyle/>
          <a:p>
            <a:pPr algn="r"/>
            <a:r>
              <a:rPr lang="en-US" altLang="zh-CN" sz="1200" dirty="0">
                <a:solidFill>
                  <a:schemeClr val="tx1">
                    <a:lumMod val="65000"/>
                    <a:lumOff val="35000"/>
                  </a:schemeClr>
                </a:solidFill>
              </a:rPr>
              <a:t>RESEARCH BACKGROUND</a:t>
            </a:r>
          </a:p>
        </p:txBody>
      </p:sp>
      <p:sp>
        <p:nvSpPr>
          <p:cNvPr id="29" name="矩形 28"/>
          <p:cNvSpPr/>
          <p:nvPr/>
        </p:nvSpPr>
        <p:spPr>
          <a:xfrm>
            <a:off x="6726728" y="3334078"/>
            <a:ext cx="3274522" cy="276999"/>
          </a:xfrm>
          <a:prstGeom prst="rect">
            <a:avLst/>
          </a:prstGeom>
        </p:spPr>
        <p:txBody>
          <a:bodyPr wrap="square">
            <a:spAutoFit/>
          </a:bodyPr>
          <a:lstStyle/>
          <a:p>
            <a:r>
              <a:rPr lang="en-US" altLang="zh-CN" sz="1200" dirty="0">
                <a:solidFill>
                  <a:schemeClr val="tx1">
                    <a:lumMod val="65000"/>
                    <a:lumOff val="35000"/>
                  </a:schemeClr>
                </a:solidFill>
              </a:rPr>
              <a:t>MODEL FRAMEWORK</a:t>
            </a:r>
            <a:endParaRPr lang="zh-CN" altLang="en-US" sz="1200" dirty="0">
              <a:solidFill>
                <a:schemeClr val="tx1">
                  <a:lumMod val="65000"/>
                  <a:lumOff val="35000"/>
                </a:schemeClr>
              </a:solidFill>
            </a:endParaRPr>
          </a:p>
        </p:txBody>
      </p:sp>
      <p:sp>
        <p:nvSpPr>
          <p:cNvPr id="30" name="矩形 29"/>
          <p:cNvSpPr/>
          <p:nvPr/>
        </p:nvSpPr>
        <p:spPr>
          <a:xfrm>
            <a:off x="3075571" y="4478838"/>
            <a:ext cx="2404480" cy="276999"/>
          </a:xfrm>
          <a:prstGeom prst="rect">
            <a:avLst/>
          </a:prstGeom>
        </p:spPr>
        <p:txBody>
          <a:bodyPr wrap="square">
            <a:spAutoFit/>
          </a:bodyPr>
          <a:lstStyle/>
          <a:p>
            <a:pPr algn="r"/>
            <a:r>
              <a:rPr lang="en-US" altLang="zh-CN" sz="1200" dirty="0">
                <a:solidFill>
                  <a:schemeClr val="tx1">
                    <a:lumMod val="65000"/>
                    <a:lumOff val="35000"/>
                  </a:schemeClr>
                </a:solidFill>
              </a:rPr>
              <a:t>EXPERIMENT CONTENTS</a:t>
            </a:r>
          </a:p>
        </p:txBody>
      </p:sp>
      <p:sp>
        <p:nvSpPr>
          <p:cNvPr id="31" name="矩形 30"/>
          <p:cNvSpPr/>
          <p:nvPr/>
        </p:nvSpPr>
        <p:spPr>
          <a:xfrm>
            <a:off x="6726728" y="5546146"/>
            <a:ext cx="3064747" cy="276999"/>
          </a:xfrm>
          <a:prstGeom prst="rect">
            <a:avLst/>
          </a:prstGeom>
        </p:spPr>
        <p:txBody>
          <a:bodyPr wrap="square">
            <a:spAutoFit/>
          </a:bodyPr>
          <a:lstStyle/>
          <a:p>
            <a:r>
              <a:rPr lang="en-US" altLang="zh-CN" sz="1200" dirty="0">
                <a:solidFill>
                  <a:schemeClr val="tx1">
                    <a:lumMod val="65000"/>
                    <a:lumOff val="35000"/>
                  </a:schemeClr>
                </a:solidFill>
              </a:rPr>
              <a:t>CONCLUSION AND FUTURE WORK</a:t>
            </a:r>
            <a:endParaRPr lang="zh-CN" altLang="en-US" sz="1200" dirty="0">
              <a:solidFill>
                <a:schemeClr val="tx1">
                  <a:lumMod val="65000"/>
                  <a:lumOff val="35000"/>
                </a:schemeClr>
              </a:solidFill>
            </a:endParaRPr>
          </a:p>
        </p:txBody>
      </p:sp>
      <p:grpSp>
        <p:nvGrpSpPr>
          <p:cNvPr id="34" name="组合 33"/>
          <p:cNvGrpSpPr/>
          <p:nvPr/>
        </p:nvGrpSpPr>
        <p:grpSpPr>
          <a:xfrm>
            <a:off x="10943457" y="0"/>
            <a:ext cx="1248543" cy="6858000"/>
            <a:chOff x="10943457" y="0"/>
            <a:chExt cx="1248543" cy="6858000"/>
          </a:xfrm>
        </p:grpSpPr>
        <p:sp>
          <p:nvSpPr>
            <p:cNvPr id="51" name="任意多边形 50"/>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52" name="文本框 51"/>
            <p:cNvSpPr txBox="1"/>
            <p:nvPr/>
          </p:nvSpPr>
          <p:spPr>
            <a:xfrm flipH="1">
              <a:off x="11160601" y="1195679"/>
              <a:ext cx="1015663" cy="4466642"/>
            </a:xfrm>
            <a:prstGeom prst="rect">
              <a:avLst/>
            </a:prstGeom>
            <a:noFill/>
          </p:spPr>
          <p:txBody>
            <a:bodyPr vert="eaVert" wrap="square" rtlCol="0">
              <a:spAutoFit/>
            </a:bodyPr>
            <a:lstStyle/>
            <a:p>
              <a:pPr algn="dist"/>
              <a:r>
                <a:rPr lang="en-US" altLang="zh-CN" sz="5400" b="1" dirty="0">
                  <a:solidFill>
                    <a:schemeClr val="bg1">
                      <a:alpha val="10000"/>
                    </a:schemeClr>
                  </a:solidFill>
                </a:rPr>
                <a:t>CONTENTS</a:t>
              </a:r>
              <a:endParaRPr lang="zh-CN" altLang="en-US" sz="5400" b="1" dirty="0">
                <a:solidFill>
                  <a:schemeClr val="bg1">
                    <a:alpha val="10000"/>
                  </a:schemeClr>
                </a:solidFill>
              </a:endParaRPr>
            </a:p>
          </p:txBody>
        </p:sp>
      </p:grpSp>
    </p:spTree>
    <p:extLst>
      <p:ext uri="{BB962C8B-B14F-4D97-AF65-F5344CB8AC3E}">
        <p14:creationId xmlns:p14="http://schemas.microsoft.com/office/powerpoint/2010/main" val="530059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fill="hold"/>
                                        <p:tgtEl>
                                          <p:spTgt spid="34"/>
                                        </p:tgtEl>
                                        <p:attrNameLst>
                                          <p:attrName>ppt_x</p:attrName>
                                        </p:attrNameLst>
                                      </p:cBhvr>
                                      <p:tavLst>
                                        <p:tav tm="0">
                                          <p:val>
                                            <p:strVal val="1+#ppt_w/2"/>
                                          </p:val>
                                        </p:tav>
                                        <p:tav tm="100000">
                                          <p:val>
                                            <p:strVal val="#ppt_x"/>
                                          </p:val>
                                        </p:tav>
                                      </p:tavLst>
                                    </p:anim>
                                    <p:anim calcmode="lin" valueType="num">
                                      <p:cBhvr additive="base">
                                        <p:cTn id="11" dur="500" fill="hold"/>
                                        <p:tgtEl>
                                          <p:spTgt spid="34"/>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4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22" presetClass="entr" presetSubtype="1" fill="hold" grpId="0"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grpId="0" nodeType="withEffect">
                                  <p:stCondLst>
                                    <p:cond delay="110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3100"/>
                                        <p:tgtEl>
                                          <p:spTgt spid="6"/>
                                        </p:tgtEl>
                                      </p:cBhvr>
                                    </p:animEffect>
                                  </p:childTnLst>
                                </p:cTn>
                              </p:par>
                              <p:par>
                                <p:cTn id="27" presetID="42" presetClass="entr" presetSubtype="0" fill="hold" nodeType="withEffect">
                                  <p:stCondLst>
                                    <p:cond delay="12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par>
                                <p:cTn id="32" presetID="17" presetClass="entr" presetSubtype="2" fill="hold" grpId="0" nodeType="withEffect">
                                  <p:stCondLst>
                                    <p:cond delay="130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ppt_x</p:attrName>
                                        </p:attrNameLst>
                                      </p:cBhvr>
                                      <p:tavLst>
                                        <p:tav tm="0">
                                          <p:val>
                                            <p:strVal val="#ppt_x+#ppt_w/2"/>
                                          </p:val>
                                        </p:tav>
                                        <p:tav tm="100000">
                                          <p:val>
                                            <p:strVal val="#ppt_x"/>
                                          </p:val>
                                        </p:tav>
                                      </p:tavLst>
                                    </p:anim>
                                    <p:anim calcmode="lin" valueType="num">
                                      <p:cBhvr>
                                        <p:cTn id="35" dur="500" fill="hold"/>
                                        <p:tgtEl>
                                          <p:spTgt spid="23"/>
                                        </p:tgtEl>
                                        <p:attrNameLst>
                                          <p:attrName>ppt_y</p:attrName>
                                        </p:attrNameLst>
                                      </p:cBhvr>
                                      <p:tavLst>
                                        <p:tav tm="0">
                                          <p:val>
                                            <p:strVal val="#ppt_y"/>
                                          </p:val>
                                        </p:tav>
                                        <p:tav tm="100000">
                                          <p:val>
                                            <p:strVal val="#ppt_y"/>
                                          </p:val>
                                        </p:tav>
                                      </p:tavLst>
                                    </p:anim>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strVal val="#ppt_h"/>
                                          </p:val>
                                        </p:tav>
                                        <p:tav tm="100000">
                                          <p:val>
                                            <p:strVal val="#ppt_h"/>
                                          </p:val>
                                        </p:tav>
                                      </p:tavLst>
                                    </p:anim>
                                  </p:childTnLst>
                                </p:cTn>
                              </p:par>
                              <p:par>
                                <p:cTn id="38" presetID="10" presetClass="entr" presetSubtype="0" fill="hold" grpId="0" nodeType="withEffect">
                                  <p:stCondLst>
                                    <p:cond delay="13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42" presetClass="entr" presetSubtype="0" fill="hold" nodeType="withEffect">
                                  <p:stCondLst>
                                    <p:cond delay="17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1"/>
                                          </p:val>
                                        </p:tav>
                                        <p:tav tm="100000">
                                          <p:val>
                                            <p:strVal val="#ppt_y"/>
                                          </p:val>
                                        </p:tav>
                                      </p:tavLst>
                                    </p:anim>
                                  </p:childTnLst>
                                </p:cTn>
                              </p:par>
                              <p:par>
                                <p:cTn id="46" presetID="17" presetClass="entr" presetSubtype="8" fill="hold" grpId="0" nodeType="withEffect">
                                  <p:stCondLst>
                                    <p:cond delay="19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ppt_x</p:attrName>
                                        </p:attrNameLst>
                                      </p:cBhvr>
                                      <p:tavLst>
                                        <p:tav tm="0">
                                          <p:val>
                                            <p:strVal val="#ppt_x-#ppt_w/2"/>
                                          </p:val>
                                        </p:tav>
                                        <p:tav tm="100000">
                                          <p:val>
                                            <p:strVal val="#ppt_x"/>
                                          </p:val>
                                        </p:tav>
                                      </p:tavLst>
                                    </p:anim>
                                    <p:anim calcmode="lin" valueType="num">
                                      <p:cBhvr>
                                        <p:cTn id="49" dur="500" fill="hold"/>
                                        <p:tgtEl>
                                          <p:spTgt spid="24"/>
                                        </p:tgtEl>
                                        <p:attrNameLst>
                                          <p:attrName>ppt_y</p:attrName>
                                        </p:attrNameLst>
                                      </p:cBhvr>
                                      <p:tavLst>
                                        <p:tav tm="0">
                                          <p:val>
                                            <p:strVal val="#ppt_y"/>
                                          </p:val>
                                        </p:tav>
                                        <p:tav tm="100000">
                                          <p:val>
                                            <p:strVal val="#ppt_y"/>
                                          </p:val>
                                        </p:tav>
                                      </p:tavLst>
                                    </p:anim>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190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42" presetClass="entr" presetSubtype="0" fill="hold" nodeType="withEffect">
                                  <p:stCondLst>
                                    <p:cond delay="23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par>
                                <p:cTn id="60" presetID="17" presetClass="entr" presetSubtype="2" fill="hold" grpId="0" nodeType="withEffect">
                                  <p:stCondLst>
                                    <p:cond delay="25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ppt_x</p:attrName>
                                        </p:attrNameLst>
                                      </p:cBhvr>
                                      <p:tavLst>
                                        <p:tav tm="0">
                                          <p:val>
                                            <p:strVal val="#ppt_x+#ppt_w/2"/>
                                          </p:val>
                                        </p:tav>
                                        <p:tav tm="100000">
                                          <p:val>
                                            <p:strVal val="#ppt_x"/>
                                          </p:val>
                                        </p:tav>
                                      </p:tavLst>
                                    </p:anim>
                                    <p:anim calcmode="lin" valueType="num">
                                      <p:cBhvr>
                                        <p:cTn id="63" dur="500" fill="hold"/>
                                        <p:tgtEl>
                                          <p:spTgt spid="25"/>
                                        </p:tgtEl>
                                        <p:attrNameLst>
                                          <p:attrName>ppt_y</p:attrName>
                                        </p:attrNameLst>
                                      </p:cBhvr>
                                      <p:tavLst>
                                        <p:tav tm="0">
                                          <p:val>
                                            <p:strVal val="#ppt_y"/>
                                          </p:val>
                                        </p:tav>
                                        <p:tav tm="100000">
                                          <p:val>
                                            <p:strVal val="#ppt_y"/>
                                          </p:val>
                                        </p:tav>
                                      </p:tavLst>
                                    </p:anim>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strVal val="#ppt_h"/>
                                          </p:val>
                                        </p:tav>
                                        <p:tav tm="100000">
                                          <p:val>
                                            <p:strVal val="#ppt_h"/>
                                          </p:val>
                                        </p:tav>
                                      </p:tavLst>
                                    </p:anim>
                                  </p:childTnLst>
                                </p:cTn>
                              </p:par>
                              <p:par>
                                <p:cTn id="66" presetID="10" presetClass="entr" presetSubtype="0" fill="hold" grpId="0" nodeType="withEffect">
                                  <p:stCondLst>
                                    <p:cond delay="250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42" presetClass="entr" presetSubtype="0" fill="hold" nodeType="withEffect">
                                  <p:stCondLst>
                                    <p:cond delay="290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par>
                                <p:cTn id="74" presetID="17" presetClass="entr" presetSubtype="8" fill="hold" grpId="0" nodeType="withEffect">
                                  <p:stCondLst>
                                    <p:cond delay="310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ppt_x</p:attrName>
                                        </p:attrNameLst>
                                      </p:cBhvr>
                                      <p:tavLst>
                                        <p:tav tm="0">
                                          <p:val>
                                            <p:strVal val="#ppt_x-#ppt_w/2"/>
                                          </p:val>
                                        </p:tav>
                                        <p:tav tm="100000">
                                          <p:val>
                                            <p:strVal val="#ppt_x"/>
                                          </p:val>
                                        </p:tav>
                                      </p:tavLst>
                                    </p:anim>
                                    <p:anim calcmode="lin" valueType="num">
                                      <p:cBhvr>
                                        <p:cTn id="77" dur="500" fill="hold"/>
                                        <p:tgtEl>
                                          <p:spTgt spid="26"/>
                                        </p:tgtEl>
                                        <p:attrNameLst>
                                          <p:attrName>ppt_y</p:attrName>
                                        </p:attrNameLst>
                                      </p:cBhvr>
                                      <p:tavLst>
                                        <p:tav tm="0">
                                          <p:val>
                                            <p:strVal val="#ppt_y"/>
                                          </p:val>
                                        </p:tav>
                                        <p:tav tm="100000">
                                          <p:val>
                                            <p:strVal val="#ppt_y"/>
                                          </p:val>
                                        </p:tav>
                                      </p:tavLst>
                                    </p:anim>
                                    <p:anim calcmode="lin" valueType="num">
                                      <p:cBhvr>
                                        <p:cTn id="78" dur="500" fill="hold"/>
                                        <p:tgtEl>
                                          <p:spTgt spid="26"/>
                                        </p:tgtEl>
                                        <p:attrNameLst>
                                          <p:attrName>ppt_w</p:attrName>
                                        </p:attrNameLst>
                                      </p:cBhvr>
                                      <p:tavLst>
                                        <p:tav tm="0">
                                          <p:val>
                                            <p:fltVal val="0"/>
                                          </p:val>
                                        </p:tav>
                                        <p:tav tm="100000">
                                          <p:val>
                                            <p:strVal val="#ppt_w"/>
                                          </p:val>
                                        </p:tav>
                                      </p:tavLst>
                                    </p:anim>
                                    <p:anim calcmode="lin" valueType="num">
                                      <p:cBhvr>
                                        <p:cTn id="79" dur="500" fill="hold"/>
                                        <p:tgtEl>
                                          <p:spTgt spid="26"/>
                                        </p:tgtEl>
                                        <p:attrNameLst>
                                          <p:attrName>ppt_h</p:attrName>
                                        </p:attrNameLst>
                                      </p:cBhvr>
                                      <p:tavLst>
                                        <p:tav tm="0">
                                          <p:val>
                                            <p:strVal val="#ppt_h"/>
                                          </p:val>
                                        </p:tav>
                                        <p:tav tm="100000">
                                          <p:val>
                                            <p:strVal val="#ppt_h"/>
                                          </p:val>
                                        </p:tav>
                                      </p:tavLst>
                                    </p:anim>
                                  </p:childTnLst>
                                </p:cTn>
                              </p:par>
                              <p:par>
                                <p:cTn id="80" presetID="10" presetClass="entr" presetSubtype="0" fill="hold" grpId="0" nodeType="withEffect">
                                  <p:stCondLst>
                                    <p:cond delay="310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4" grpId="0"/>
      <p:bldP spid="5" grpId="0"/>
      <p:bldP spid="23" grpId="0"/>
      <p:bldP spid="24" grpId="0"/>
      <p:bldP spid="25" grpId="0"/>
      <p:bldP spid="26" grpId="0"/>
      <p:bldP spid="28" grpId="0"/>
      <p:bldP spid="29"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01</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01</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01</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研究背景</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RESEARCH BACKGROUND</a:t>
            </a:r>
          </a:p>
        </p:txBody>
      </p:sp>
    </p:spTree>
    <p:extLst>
      <p:ext uri="{BB962C8B-B14F-4D97-AF65-F5344CB8AC3E}">
        <p14:creationId xmlns:p14="http://schemas.microsoft.com/office/powerpoint/2010/main" val="33081998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70C4DC8-F31A-AA0D-5002-D0CFDFA688F8}"/>
              </a:ext>
            </a:extLst>
          </p:cNvPr>
          <p:cNvGrpSpPr/>
          <p:nvPr/>
        </p:nvGrpSpPr>
        <p:grpSpPr>
          <a:xfrm>
            <a:off x="278471" y="286517"/>
            <a:ext cx="6244241" cy="715971"/>
            <a:chOff x="1070951" y="280461"/>
            <a:chExt cx="6244241" cy="715971"/>
          </a:xfrm>
        </p:grpSpPr>
        <p:sp>
          <p:nvSpPr>
            <p:cNvPr id="6" name="圆角矩形 12">
              <a:extLst>
                <a:ext uri="{FF2B5EF4-FFF2-40B4-BE49-F238E27FC236}">
                  <a16:creationId xmlns:a16="http://schemas.microsoft.com/office/drawing/2014/main" id="{CAA79DE1-E61B-7EC4-C2F7-CB37662A5F39}"/>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a:extLst>
                <a:ext uri="{FF2B5EF4-FFF2-40B4-BE49-F238E27FC236}">
                  <a16:creationId xmlns:a16="http://schemas.microsoft.com/office/drawing/2014/main" id="{53F02028-FA0D-287A-A0CD-718E8A03E660}"/>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11" name="矩形 10">
              <a:extLst>
                <a:ext uri="{FF2B5EF4-FFF2-40B4-BE49-F238E27FC236}">
                  <a16:creationId xmlns:a16="http://schemas.microsoft.com/office/drawing/2014/main" id="{F304F865-9838-088D-41D1-29C4D6C92F1E}"/>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12" name="矩形 11">
              <a:extLst>
                <a:ext uri="{FF2B5EF4-FFF2-40B4-BE49-F238E27FC236}">
                  <a16:creationId xmlns:a16="http://schemas.microsoft.com/office/drawing/2014/main" id="{0D39CCEF-FDF2-D0A2-9F8C-85989F735811}"/>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13" name="灯片编号占位符 12">
            <a:extLst>
              <a:ext uri="{FF2B5EF4-FFF2-40B4-BE49-F238E27FC236}">
                <a16:creationId xmlns:a16="http://schemas.microsoft.com/office/drawing/2014/main" id="{B002572C-9543-CBE5-5B98-461B6C3C7135}"/>
              </a:ext>
            </a:extLst>
          </p:cNvPr>
          <p:cNvSpPr>
            <a:spLocks noGrp="1"/>
          </p:cNvSpPr>
          <p:nvPr>
            <p:ph type="sldNum" sz="quarter" idx="12"/>
          </p:nvPr>
        </p:nvSpPr>
        <p:spPr/>
        <p:txBody>
          <a:bodyPr/>
          <a:lstStyle/>
          <a:p>
            <a:fld id="{03925C85-E2BB-45A6-90ED-40C082253376}" type="slidenum">
              <a:rPr lang="zh-CN" altLang="en-US" smtClean="0"/>
              <a:t>5</a:t>
            </a:fld>
            <a:endParaRPr lang="zh-CN" altLang="en-US" dirty="0"/>
          </a:p>
        </p:txBody>
      </p:sp>
      <p:sp>
        <p:nvSpPr>
          <p:cNvPr id="16" name="文本框 15">
            <a:extLst>
              <a:ext uri="{FF2B5EF4-FFF2-40B4-BE49-F238E27FC236}">
                <a16:creationId xmlns:a16="http://schemas.microsoft.com/office/drawing/2014/main" id="{E0A63147-0637-44C1-740E-0D2E6D4A0C79}"/>
              </a:ext>
            </a:extLst>
          </p:cNvPr>
          <p:cNvSpPr txBox="1"/>
          <p:nvPr/>
        </p:nvSpPr>
        <p:spPr>
          <a:xfrm>
            <a:off x="585896" y="1055925"/>
            <a:ext cx="6940432" cy="592342"/>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相关工作</a:t>
            </a:r>
            <a:r>
              <a:rPr lang="en-US" altLang="zh-CN"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Net2Net</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8" name="文本框 7">
            <a:extLst>
              <a:ext uri="{FF2B5EF4-FFF2-40B4-BE49-F238E27FC236}">
                <a16:creationId xmlns:a16="http://schemas.microsoft.com/office/drawing/2014/main" id="{0DAD685D-B035-4FB7-C14F-3E0EDBCD24CE}"/>
              </a:ext>
            </a:extLst>
          </p:cNvPr>
          <p:cNvSpPr txBox="1"/>
          <p:nvPr/>
        </p:nvSpPr>
        <p:spPr>
          <a:xfrm>
            <a:off x="493663" y="6429087"/>
            <a:ext cx="8961092" cy="292388"/>
          </a:xfrm>
          <a:prstGeom prst="rect">
            <a:avLst/>
          </a:prstGeom>
          <a:noFill/>
        </p:spPr>
        <p:txBody>
          <a:bodyPr wrap="square">
            <a:spAutoFit/>
          </a:bodyPr>
          <a:lstStyle/>
          <a:p>
            <a:r>
              <a:rPr lang="en-US" altLang="zh-CN" sz="1300" dirty="0">
                <a:solidFill>
                  <a:schemeClr val="tx1">
                    <a:lumMod val="65000"/>
                    <a:lumOff val="35000"/>
                  </a:schemeClr>
                </a:solidFill>
                <a:latin typeface="Sylfaen" panose="010A0502050306030303" pitchFamily="18" charset="0"/>
              </a:rPr>
              <a:t>Chen et al. "Net2net: Accelerating learning via knowledge transfer." ICLR 2016.</a:t>
            </a:r>
            <a:endParaRPr lang="zh-CN" altLang="en-US" sz="1300" dirty="0">
              <a:solidFill>
                <a:schemeClr val="tx1">
                  <a:lumMod val="65000"/>
                  <a:lumOff val="35000"/>
                </a:schemeClr>
              </a:solidFill>
              <a:latin typeface="Sylfaen" panose="010A0502050306030303" pitchFamily="18" charset="0"/>
            </a:endParaRPr>
          </a:p>
        </p:txBody>
      </p:sp>
      <p:sp>
        <p:nvSpPr>
          <p:cNvPr id="18" name="文本框 17">
            <a:extLst>
              <a:ext uri="{FF2B5EF4-FFF2-40B4-BE49-F238E27FC236}">
                <a16:creationId xmlns:a16="http://schemas.microsoft.com/office/drawing/2014/main" id="{AD93FCA3-0A8D-D3DC-EB29-55AE5BA8612A}"/>
              </a:ext>
            </a:extLst>
          </p:cNvPr>
          <p:cNvSpPr txBox="1"/>
          <p:nvPr/>
        </p:nvSpPr>
        <p:spPr>
          <a:xfrm>
            <a:off x="3047998" y="5704612"/>
            <a:ext cx="6096000"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Net2Net</a:t>
            </a:r>
            <a:r>
              <a:rPr lang="zh-CN" altLang="en-US" sz="1600" dirty="0">
                <a:latin typeface="Times New Roman" panose="02020603050405020304" pitchFamily="18" charset="0"/>
                <a:cs typeface="Times New Roman" panose="02020603050405020304" pitchFamily="18" charset="0"/>
              </a:rPr>
              <a:t>：</a:t>
            </a:r>
            <a:r>
              <a:rPr lang="zh-CN" altLang="en-US" sz="1600" dirty="0"/>
              <a:t>小模型的参数矩阵扩展后迁移到大模型</a:t>
            </a:r>
          </a:p>
        </p:txBody>
      </p:sp>
      <p:pic>
        <p:nvPicPr>
          <p:cNvPr id="20" name="图片 19">
            <a:extLst>
              <a:ext uri="{FF2B5EF4-FFF2-40B4-BE49-F238E27FC236}">
                <a16:creationId xmlns:a16="http://schemas.microsoft.com/office/drawing/2014/main" id="{95ADB4BE-E97B-B3A6-689E-C2BC3292FD61}"/>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382496" y="1792025"/>
            <a:ext cx="9427005" cy="3903233"/>
          </a:xfrm>
          <a:prstGeom prst="rect">
            <a:avLst/>
          </a:prstGeom>
        </p:spPr>
      </p:pic>
    </p:spTree>
    <p:extLst>
      <p:ext uri="{BB962C8B-B14F-4D97-AF65-F5344CB8AC3E}">
        <p14:creationId xmlns:p14="http://schemas.microsoft.com/office/powerpoint/2010/main" val="3897789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70C4DC8-F31A-AA0D-5002-D0CFDFA688F8}"/>
              </a:ext>
            </a:extLst>
          </p:cNvPr>
          <p:cNvGrpSpPr/>
          <p:nvPr/>
        </p:nvGrpSpPr>
        <p:grpSpPr>
          <a:xfrm>
            <a:off x="278471" y="286517"/>
            <a:ext cx="6244241" cy="715971"/>
            <a:chOff x="1070951" y="280461"/>
            <a:chExt cx="6244241" cy="715971"/>
          </a:xfrm>
        </p:grpSpPr>
        <p:sp>
          <p:nvSpPr>
            <p:cNvPr id="6" name="圆角矩形 12">
              <a:extLst>
                <a:ext uri="{FF2B5EF4-FFF2-40B4-BE49-F238E27FC236}">
                  <a16:creationId xmlns:a16="http://schemas.microsoft.com/office/drawing/2014/main" id="{CAA79DE1-E61B-7EC4-C2F7-CB37662A5F39}"/>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a:extLst>
                <a:ext uri="{FF2B5EF4-FFF2-40B4-BE49-F238E27FC236}">
                  <a16:creationId xmlns:a16="http://schemas.microsoft.com/office/drawing/2014/main" id="{53F02028-FA0D-287A-A0CD-718E8A03E660}"/>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11" name="矩形 10">
              <a:extLst>
                <a:ext uri="{FF2B5EF4-FFF2-40B4-BE49-F238E27FC236}">
                  <a16:creationId xmlns:a16="http://schemas.microsoft.com/office/drawing/2014/main" id="{F304F865-9838-088D-41D1-29C4D6C92F1E}"/>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12" name="矩形 11">
              <a:extLst>
                <a:ext uri="{FF2B5EF4-FFF2-40B4-BE49-F238E27FC236}">
                  <a16:creationId xmlns:a16="http://schemas.microsoft.com/office/drawing/2014/main" id="{0D39CCEF-FDF2-D0A2-9F8C-85989F735811}"/>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13" name="灯片编号占位符 12">
            <a:extLst>
              <a:ext uri="{FF2B5EF4-FFF2-40B4-BE49-F238E27FC236}">
                <a16:creationId xmlns:a16="http://schemas.microsoft.com/office/drawing/2014/main" id="{B002572C-9543-CBE5-5B98-461B6C3C7135}"/>
              </a:ext>
            </a:extLst>
          </p:cNvPr>
          <p:cNvSpPr>
            <a:spLocks noGrp="1"/>
          </p:cNvSpPr>
          <p:nvPr>
            <p:ph type="sldNum" sz="quarter" idx="12"/>
          </p:nvPr>
        </p:nvSpPr>
        <p:spPr/>
        <p:txBody>
          <a:bodyPr/>
          <a:lstStyle/>
          <a:p>
            <a:fld id="{03925C85-E2BB-45A6-90ED-40C082253376}" type="slidenum">
              <a:rPr lang="zh-CN" altLang="en-US" smtClean="0"/>
              <a:t>6</a:t>
            </a:fld>
            <a:endParaRPr lang="zh-CN" altLang="en-US" dirty="0"/>
          </a:p>
        </p:txBody>
      </p:sp>
      <p:sp>
        <p:nvSpPr>
          <p:cNvPr id="16" name="文本框 15">
            <a:extLst>
              <a:ext uri="{FF2B5EF4-FFF2-40B4-BE49-F238E27FC236}">
                <a16:creationId xmlns:a16="http://schemas.microsoft.com/office/drawing/2014/main" id="{E0A63147-0637-44C1-740E-0D2E6D4A0C79}"/>
              </a:ext>
            </a:extLst>
          </p:cNvPr>
          <p:cNvSpPr txBox="1"/>
          <p:nvPr/>
        </p:nvSpPr>
        <p:spPr>
          <a:xfrm>
            <a:off x="585896" y="105592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相关工作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a:t>
            </a:r>
            <a:r>
              <a:rPr lang="en-US" altLang="zh-CN" sz="2400" b="1" dirty="0" err="1">
                <a:solidFill>
                  <a:srgbClr val="8E1A33"/>
                </a:solidFill>
                <a:latin typeface="Times New Roman" panose="02020603050405020304" pitchFamily="18" charset="0"/>
                <a:ea typeface="微软雅黑"/>
                <a:cs typeface="Times New Roman" panose="02020603050405020304" pitchFamily="18" charset="0"/>
              </a:rPr>
              <a:t>StackingBERT</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
        <p:nvSpPr>
          <p:cNvPr id="8" name="文本框 7">
            <a:extLst>
              <a:ext uri="{FF2B5EF4-FFF2-40B4-BE49-F238E27FC236}">
                <a16:creationId xmlns:a16="http://schemas.microsoft.com/office/drawing/2014/main" id="{0DAD685D-B035-4FB7-C14F-3E0EDBCD24CE}"/>
              </a:ext>
            </a:extLst>
          </p:cNvPr>
          <p:cNvSpPr txBox="1"/>
          <p:nvPr/>
        </p:nvSpPr>
        <p:spPr>
          <a:xfrm>
            <a:off x="493663" y="6429087"/>
            <a:ext cx="8961092" cy="292388"/>
          </a:xfrm>
          <a:prstGeom prst="rect">
            <a:avLst/>
          </a:prstGeom>
          <a:noFill/>
        </p:spPr>
        <p:txBody>
          <a:bodyPr wrap="square">
            <a:spAutoFit/>
          </a:bodyPr>
          <a:lstStyle/>
          <a:p>
            <a:r>
              <a:rPr lang="en-US" altLang="zh-CN" sz="1300" dirty="0">
                <a:solidFill>
                  <a:schemeClr val="tx1">
                    <a:lumMod val="65000"/>
                    <a:lumOff val="35000"/>
                  </a:schemeClr>
                </a:solidFill>
                <a:latin typeface="Sylfaen" panose="010A0502050306030303" pitchFamily="18" charset="0"/>
              </a:rPr>
              <a:t>Gong et al. " Efficient training of BERT by progressively stacking." ICML 2019.</a:t>
            </a:r>
            <a:endParaRPr lang="zh-CN" altLang="en-US" sz="1300" dirty="0">
              <a:solidFill>
                <a:schemeClr val="tx1">
                  <a:lumMod val="65000"/>
                  <a:lumOff val="35000"/>
                </a:schemeClr>
              </a:solidFill>
              <a:latin typeface="Sylfaen" panose="010A0502050306030303" pitchFamily="18" charset="0"/>
            </a:endParaRPr>
          </a:p>
        </p:txBody>
      </p:sp>
      <p:sp>
        <p:nvSpPr>
          <p:cNvPr id="18" name="文本框 17">
            <a:extLst>
              <a:ext uri="{FF2B5EF4-FFF2-40B4-BE49-F238E27FC236}">
                <a16:creationId xmlns:a16="http://schemas.microsoft.com/office/drawing/2014/main" id="{AD93FCA3-0A8D-D3DC-EB29-55AE5BA8612A}"/>
              </a:ext>
            </a:extLst>
          </p:cNvPr>
          <p:cNvSpPr txBox="1"/>
          <p:nvPr/>
        </p:nvSpPr>
        <p:spPr>
          <a:xfrm>
            <a:off x="2370879" y="5863402"/>
            <a:ext cx="7450241" cy="584775"/>
          </a:xfrm>
          <a:prstGeom prst="rect">
            <a:avLst/>
          </a:prstGeom>
          <a:noFill/>
        </p:spPr>
        <p:txBody>
          <a:bodyPr wrap="square">
            <a:spAutoFit/>
          </a:bodyPr>
          <a:lstStyle/>
          <a:p>
            <a:pPr algn="ctr"/>
            <a:r>
              <a:rPr lang="en-US" altLang="zh-CN" sz="1600" dirty="0" err="1">
                <a:latin typeface="Times New Roman" panose="02020603050405020304" pitchFamily="18" charset="0"/>
                <a:cs typeface="Times New Roman" panose="02020603050405020304" pitchFamily="18" charset="0"/>
              </a:rPr>
              <a:t>StackingBERT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BERT</a:t>
            </a:r>
            <a:r>
              <a:rPr lang="zh-CN" altLang="en-US" sz="1600" dirty="0"/>
              <a:t>模型在低层和高层的注意力模式较为相似</a:t>
            </a:r>
          </a:p>
          <a:p>
            <a:pPr algn="ctr"/>
            <a:endParaRPr lang="zh-CN" altLang="en-US" sz="1600" dirty="0"/>
          </a:p>
        </p:txBody>
      </p:sp>
      <p:pic>
        <p:nvPicPr>
          <p:cNvPr id="7" name="图片 6">
            <a:extLst>
              <a:ext uri="{FF2B5EF4-FFF2-40B4-BE49-F238E27FC236}">
                <a16:creationId xmlns:a16="http://schemas.microsoft.com/office/drawing/2014/main" id="{10AF3928-DF58-1A3B-A101-62095C3208B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310334" y="1725881"/>
            <a:ext cx="5571332" cy="4106456"/>
          </a:xfrm>
          <a:prstGeom prst="rect">
            <a:avLst/>
          </a:prstGeom>
        </p:spPr>
      </p:pic>
    </p:spTree>
    <p:extLst>
      <p:ext uri="{BB962C8B-B14F-4D97-AF65-F5344CB8AC3E}">
        <p14:creationId xmlns:p14="http://schemas.microsoft.com/office/powerpoint/2010/main" val="178878964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70C4DC8-F31A-AA0D-5002-D0CFDFA688F8}"/>
              </a:ext>
            </a:extLst>
          </p:cNvPr>
          <p:cNvGrpSpPr/>
          <p:nvPr/>
        </p:nvGrpSpPr>
        <p:grpSpPr>
          <a:xfrm>
            <a:off x="278471" y="286517"/>
            <a:ext cx="6244241" cy="715971"/>
            <a:chOff x="1070951" y="280461"/>
            <a:chExt cx="6244241" cy="715971"/>
          </a:xfrm>
        </p:grpSpPr>
        <p:sp>
          <p:nvSpPr>
            <p:cNvPr id="6" name="圆角矩形 12">
              <a:extLst>
                <a:ext uri="{FF2B5EF4-FFF2-40B4-BE49-F238E27FC236}">
                  <a16:creationId xmlns:a16="http://schemas.microsoft.com/office/drawing/2014/main" id="{CAA79DE1-E61B-7EC4-C2F7-CB37662A5F39}"/>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a:extLst>
                <a:ext uri="{FF2B5EF4-FFF2-40B4-BE49-F238E27FC236}">
                  <a16:creationId xmlns:a16="http://schemas.microsoft.com/office/drawing/2014/main" id="{53F02028-FA0D-287A-A0CD-718E8A03E660}"/>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11" name="矩形 10">
              <a:extLst>
                <a:ext uri="{FF2B5EF4-FFF2-40B4-BE49-F238E27FC236}">
                  <a16:creationId xmlns:a16="http://schemas.microsoft.com/office/drawing/2014/main" id="{F304F865-9838-088D-41D1-29C4D6C92F1E}"/>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12" name="矩形 11">
              <a:extLst>
                <a:ext uri="{FF2B5EF4-FFF2-40B4-BE49-F238E27FC236}">
                  <a16:creationId xmlns:a16="http://schemas.microsoft.com/office/drawing/2014/main" id="{0D39CCEF-FDF2-D0A2-9F8C-85989F735811}"/>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13" name="灯片编号占位符 12">
            <a:extLst>
              <a:ext uri="{FF2B5EF4-FFF2-40B4-BE49-F238E27FC236}">
                <a16:creationId xmlns:a16="http://schemas.microsoft.com/office/drawing/2014/main" id="{B002572C-9543-CBE5-5B98-461B6C3C7135}"/>
              </a:ext>
            </a:extLst>
          </p:cNvPr>
          <p:cNvSpPr>
            <a:spLocks noGrp="1"/>
          </p:cNvSpPr>
          <p:nvPr>
            <p:ph type="sldNum" sz="quarter" idx="12"/>
          </p:nvPr>
        </p:nvSpPr>
        <p:spPr/>
        <p:txBody>
          <a:bodyPr/>
          <a:lstStyle/>
          <a:p>
            <a:fld id="{03925C85-E2BB-45A6-90ED-40C082253376}" type="slidenum">
              <a:rPr lang="zh-CN" altLang="en-US" smtClean="0"/>
              <a:t>7</a:t>
            </a:fld>
            <a:endParaRPr lang="zh-CN" altLang="en-US"/>
          </a:p>
        </p:txBody>
      </p:sp>
      <p:sp>
        <p:nvSpPr>
          <p:cNvPr id="16" name="文本框 15">
            <a:extLst>
              <a:ext uri="{FF2B5EF4-FFF2-40B4-BE49-F238E27FC236}">
                <a16:creationId xmlns:a16="http://schemas.microsoft.com/office/drawing/2014/main" id="{E0A63147-0637-44C1-740E-0D2E6D4A0C79}"/>
              </a:ext>
            </a:extLst>
          </p:cNvPr>
          <p:cNvSpPr txBox="1"/>
          <p:nvPr/>
        </p:nvSpPr>
        <p:spPr>
          <a:xfrm>
            <a:off x="585896" y="105592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提出动机</a:t>
            </a:r>
          </a:p>
        </p:txBody>
      </p:sp>
      <p:sp>
        <p:nvSpPr>
          <p:cNvPr id="5" name="文本框 4">
            <a:extLst>
              <a:ext uri="{FF2B5EF4-FFF2-40B4-BE49-F238E27FC236}">
                <a16:creationId xmlns:a16="http://schemas.microsoft.com/office/drawing/2014/main" id="{D5ADEAAD-909A-412D-D8BD-D25ACB55F613}"/>
              </a:ext>
            </a:extLst>
          </p:cNvPr>
          <p:cNvSpPr txBox="1"/>
          <p:nvPr/>
        </p:nvSpPr>
        <p:spPr>
          <a:xfrm>
            <a:off x="697375" y="1714926"/>
            <a:ext cx="6094070" cy="87440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rgbClr val="404040"/>
                </a:solidFill>
              </a:rPr>
              <a:t>大模型训练成本高昂，已经训好的小模型合理未被利用。</a:t>
            </a:r>
            <a:endParaRPr lang="en-US" altLang="zh-CN" dirty="0">
              <a:solidFill>
                <a:srgbClr val="404040"/>
              </a:solidFill>
            </a:endParaRPr>
          </a:p>
          <a:p>
            <a:pPr marL="285750" indent="-285750" algn="just">
              <a:lnSpc>
                <a:spcPct val="150000"/>
              </a:lnSpc>
              <a:buFont typeface="Arial" panose="020B0604020202020204" pitchFamily="34" charset="0"/>
              <a:buChar char="•"/>
            </a:pPr>
            <a:r>
              <a:rPr lang="zh-CN" altLang="en-US" dirty="0">
                <a:solidFill>
                  <a:srgbClr val="404040"/>
                </a:solidFill>
              </a:rPr>
              <a:t>不同规模的模型从不同的</a:t>
            </a:r>
            <a:r>
              <a:rPr lang="en-US" altLang="zh-CN" dirty="0">
                <a:solidFill>
                  <a:srgbClr val="404040"/>
                </a:solidFill>
                <a:latin typeface="Times New Roman" panose="02020603050405020304" pitchFamily="18" charset="0"/>
                <a:cs typeface="Times New Roman" panose="02020603050405020304" pitchFamily="18" charset="0"/>
              </a:rPr>
              <a:t>scale</a:t>
            </a:r>
            <a:r>
              <a:rPr lang="zh-CN" altLang="en-US" dirty="0">
                <a:solidFill>
                  <a:srgbClr val="404040"/>
                </a:solidFill>
              </a:rPr>
              <a:t>共享相同的知识。</a:t>
            </a:r>
            <a:endParaRPr lang="en-US" altLang="zh-CN" dirty="0">
              <a:solidFill>
                <a:srgbClr val="404040"/>
              </a:solidFill>
            </a:endParaRPr>
          </a:p>
        </p:txBody>
      </p:sp>
      <p:sp>
        <p:nvSpPr>
          <p:cNvPr id="20" name="文本框 19">
            <a:extLst>
              <a:ext uri="{FF2B5EF4-FFF2-40B4-BE49-F238E27FC236}">
                <a16:creationId xmlns:a16="http://schemas.microsoft.com/office/drawing/2014/main" id="{46C561E8-F37F-837E-5239-75A137F6F59A}"/>
              </a:ext>
            </a:extLst>
          </p:cNvPr>
          <p:cNvSpPr txBox="1"/>
          <p:nvPr/>
        </p:nvSpPr>
        <p:spPr>
          <a:xfrm>
            <a:off x="2907941" y="5917825"/>
            <a:ext cx="6096000" cy="369332"/>
          </a:xfrm>
          <a:prstGeom prst="rect">
            <a:avLst/>
          </a:prstGeom>
          <a:noFill/>
        </p:spPr>
        <p:txBody>
          <a:bodyPr wrap="square">
            <a:spAutoFit/>
          </a:bodyPr>
          <a:lstStyle/>
          <a:p>
            <a:pPr algn="ctr"/>
            <a:r>
              <a:rPr lang="zh-CN" altLang="en-US" sz="1600" dirty="0"/>
              <a:t>不同规模的</a:t>
            </a:r>
            <a:r>
              <a:rPr lang="en-US" altLang="zh-CN" dirty="0">
                <a:solidFill>
                  <a:srgbClr val="404040"/>
                </a:solidFill>
                <a:latin typeface="Times New Roman" panose="02020603050405020304" pitchFamily="18" charset="0"/>
                <a:cs typeface="Times New Roman" panose="02020603050405020304" pitchFamily="18" charset="0"/>
              </a:rPr>
              <a:t>BERT</a:t>
            </a:r>
            <a:r>
              <a:rPr lang="zh-CN" altLang="en-US" sz="1600" dirty="0"/>
              <a:t>模型在同一层的注意力模式较为相似</a:t>
            </a:r>
          </a:p>
        </p:txBody>
      </p:sp>
      <p:pic>
        <p:nvPicPr>
          <p:cNvPr id="24" name="图片 23">
            <a:extLst>
              <a:ext uri="{FF2B5EF4-FFF2-40B4-BE49-F238E27FC236}">
                <a16:creationId xmlns:a16="http://schemas.microsoft.com/office/drawing/2014/main" id="{1767FD93-2835-F41A-CDC0-89239FDF30CA}"/>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466137" y="2885016"/>
            <a:ext cx="9259725" cy="2856509"/>
          </a:xfrm>
          <a:prstGeom prst="rect">
            <a:avLst/>
          </a:prstGeom>
        </p:spPr>
      </p:pic>
    </p:spTree>
    <p:extLst>
      <p:ext uri="{BB962C8B-B14F-4D97-AF65-F5344CB8AC3E}">
        <p14:creationId xmlns:p14="http://schemas.microsoft.com/office/powerpoint/2010/main" val="309139763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70C4DC8-F31A-AA0D-5002-D0CFDFA688F8}"/>
              </a:ext>
            </a:extLst>
          </p:cNvPr>
          <p:cNvGrpSpPr/>
          <p:nvPr/>
        </p:nvGrpSpPr>
        <p:grpSpPr>
          <a:xfrm>
            <a:off x="278471" y="286517"/>
            <a:ext cx="6244241" cy="715971"/>
            <a:chOff x="1070951" y="280461"/>
            <a:chExt cx="6244241" cy="715971"/>
          </a:xfrm>
        </p:grpSpPr>
        <p:sp>
          <p:nvSpPr>
            <p:cNvPr id="6" name="圆角矩形 12">
              <a:extLst>
                <a:ext uri="{FF2B5EF4-FFF2-40B4-BE49-F238E27FC236}">
                  <a16:creationId xmlns:a16="http://schemas.microsoft.com/office/drawing/2014/main" id="{CAA79DE1-E61B-7EC4-C2F7-CB37662A5F39}"/>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a:extLst>
                <a:ext uri="{FF2B5EF4-FFF2-40B4-BE49-F238E27FC236}">
                  <a16:creationId xmlns:a16="http://schemas.microsoft.com/office/drawing/2014/main" id="{53F02028-FA0D-287A-A0CD-718E8A03E660}"/>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11" name="矩形 10">
              <a:extLst>
                <a:ext uri="{FF2B5EF4-FFF2-40B4-BE49-F238E27FC236}">
                  <a16:creationId xmlns:a16="http://schemas.microsoft.com/office/drawing/2014/main" id="{F304F865-9838-088D-41D1-29C4D6C92F1E}"/>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12" name="矩形 11">
              <a:extLst>
                <a:ext uri="{FF2B5EF4-FFF2-40B4-BE49-F238E27FC236}">
                  <a16:creationId xmlns:a16="http://schemas.microsoft.com/office/drawing/2014/main" id="{0D39CCEF-FDF2-D0A2-9F8C-85989F735811}"/>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13" name="灯片编号占位符 12">
            <a:extLst>
              <a:ext uri="{FF2B5EF4-FFF2-40B4-BE49-F238E27FC236}">
                <a16:creationId xmlns:a16="http://schemas.microsoft.com/office/drawing/2014/main" id="{B002572C-9543-CBE5-5B98-461B6C3C7135}"/>
              </a:ext>
            </a:extLst>
          </p:cNvPr>
          <p:cNvSpPr>
            <a:spLocks noGrp="1"/>
          </p:cNvSpPr>
          <p:nvPr>
            <p:ph type="sldNum" sz="quarter" idx="12"/>
          </p:nvPr>
        </p:nvSpPr>
        <p:spPr/>
        <p:txBody>
          <a:bodyPr/>
          <a:lstStyle/>
          <a:p>
            <a:fld id="{03925C85-E2BB-45A6-90ED-40C082253376}" type="slidenum">
              <a:rPr lang="zh-CN" altLang="en-US" smtClean="0"/>
              <a:t>8</a:t>
            </a:fld>
            <a:endParaRPr lang="zh-CN" altLang="en-US"/>
          </a:p>
        </p:txBody>
      </p:sp>
      <p:sp>
        <p:nvSpPr>
          <p:cNvPr id="16" name="文本框 15">
            <a:extLst>
              <a:ext uri="{FF2B5EF4-FFF2-40B4-BE49-F238E27FC236}">
                <a16:creationId xmlns:a16="http://schemas.microsoft.com/office/drawing/2014/main" id="{E0A63147-0637-44C1-740E-0D2E6D4A0C79}"/>
              </a:ext>
            </a:extLst>
          </p:cNvPr>
          <p:cNvSpPr txBox="1"/>
          <p:nvPr/>
        </p:nvSpPr>
        <p:spPr>
          <a:xfrm>
            <a:off x="585896" y="105592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论文思路</a:t>
            </a:r>
          </a:p>
        </p:txBody>
      </p:sp>
      <p:sp>
        <p:nvSpPr>
          <p:cNvPr id="5" name="文本框 4">
            <a:extLst>
              <a:ext uri="{FF2B5EF4-FFF2-40B4-BE49-F238E27FC236}">
                <a16:creationId xmlns:a16="http://schemas.microsoft.com/office/drawing/2014/main" id="{D5ADEAAD-909A-412D-D8BD-D25ACB55F613}"/>
              </a:ext>
            </a:extLst>
          </p:cNvPr>
          <p:cNvSpPr txBox="1"/>
          <p:nvPr/>
        </p:nvSpPr>
        <p:spPr>
          <a:xfrm>
            <a:off x="697375" y="2730370"/>
            <a:ext cx="10023223" cy="29518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solidFill>
                  <a:srgbClr val="404040"/>
                </a:solidFill>
              </a:rPr>
              <a:t>参数初始化（</a:t>
            </a:r>
            <a:r>
              <a:rPr lang="en-US" altLang="zh-CN" dirty="0">
                <a:solidFill>
                  <a:srgbClr val="404040"/>
                </a:solidFill>
                <a:latin typeface="Times New Roman" panose="02020603050405020304" pitchFamily="18" charset="0"/>
                <a:cs typeface="Times New Roman" panose="02020603050405020304" pitchFamily="18" charset="0"/>
              </a:rPr>
              <a:t>parameter initialization</a:t>
            </a:r>
            <a:r>
              <a:rPr lang="zh-CN" altLang="en-US" dirty="0">
                <a:solidFill>
                  <a:srgbClr val="404040"/>
                </a:solidFill>
              </a:rPr>
              <a:t>）</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保证大模型经由小模型初始化后具有同等能力表现 → </a:t>
            </a:r>
            <a:r>
              <a:rPr lang="en-US" altLang="zh-CN" b="1" dirty="0">
                <a:solidFill>
                  <a:srgbClr val="404040"/>
                </a:solidFill>
                <a:latin typeface="Times New Roman" panose="02020603050405020304" pitchFamily="18" charset="0"/>
                <a:cs typeface="Times New Roman" panose="02020603050405020304" pitchFamily="18" charset="0"/>
              </a:rPr>
              <a:t>FPI</a:t>
            </a:r>
            <a:r>
              <a:rPr lang="zh-CN" altLang="en-US" dirty="0">
                <a:solidFill>
                  <a:srgbClr val="404040"/>
                </a:solidFill>
              </a:rPr>
              <a:t>（功能保留初始化）</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保证大模型经由小模型初始化后能更快地达到拟合 → </a:t>
            </a:r>
            <a:r>
              <a:rPr lang="en-US" altLang="zh-CN" b="1" dirty="0">
                <a:solidFill>
                  <a:srgbClr val="404040"/>
                </a:solidFill>
                <a:latin typeface="Times New Roman" panose="02020603050405020304" pitchFamily="18" charset="0"/>
                <a:cs typeface="Times New Roman" panose="02020603050405020304" pitchFamily="18" charset="0"/>
              </a:rPr>
              <a:t>AKI</a:t>
            </a:r>
            <a:r>
              <a:rPr lang="zh-CN" altLang="en-US" dirty="0">
                <a:solidFill>
                  <a:srgbClr val="404040"/>
                </a:solidFill>
              </a:rPr>
              <a:t>（高等知识初始化）</a:t>
            </a:r>
            <a:endParaRPr lang="en-US" altLang="zh-CN" dirty="0">
              <a:solidFill>
                <a:srgbClr val="404040"/>
              </a:solidFill>
            </a:endParaRPr>
          </a:p>
          <a:p>
            <a:pPr marL="742950" lvl="1" indent="-285750" algn="just">
              <a:lnSpc>
                <a:spcPct val="150000"/>
              </a:lnSpc>
              <a:buFont typeface="Wingdings" panose="05000000000000000000" pitchFamily="2" charset="2"/>
              <a:buChar char="Ø"/>
            </a:pPr>
            <a:endParaRPr lang="en-US" altLang="zh-CN" dirty="0">
              <a:solidFill>
                <a:srgbClr val="404040"/>
              </a:solidFill>
            </a:endParaRPr>
          </a:p>
          <a:p>
            <a:pPr marL="285750" indent="-285750" algn="just">
              <a:lnSpc>
                <a:spcPct val="150000"/>
              </a:lnSpc>
              <a:buFont typeface="Arial" panose="020B0604020202020204" pitchFamily="34" charset="0"/>
              <a:buChar char="•"/>
            </a:pPr>
            <a:r>
              <a:rPr lang="zh-CN" altLang="en-US" dirty="0">
                <a:solidFill>
                  <a:srgbClr val="404040"/>
                </a:solidFill>
              </a:rPr>
              <a:t>训练加速（</a:t>
            </a:r>
            <a:r>
              <a:rPr lang="en-US" altLang="zh-CN" dirty="0">
                <a:solidFill>
                  <a:srgbClr val="404040"/>
                </a:solidFill>
                <a:latin typeface="Times New Roman" panose="02020603050405020304" pitchFamily="18" charset="0"/>
                <a:cs typeface="Times New Roman" panose="02020603050405020304" pitchFamily="18" charset="0"/>
              </a:rPr>
              <a:t>Training acceleration</a:t>
            </a:r>
            <a:r>
              <a:rPr lang="zh-CN" altLang="en-US" dirty="0">
                <a:solidFill>
                  <a:srgbClr val="404040"/>
                </a:solidFill>
              </a:rPr>
              <a:t>）</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阶段一：模型子结构训练</a:t>
            </a:r>
            <a:endParaRPr lang="en-US" altLang="zh-CN" dirty="0">
              <a:solidFill>
                <a:srgbClr val="404040"/>
              </a:solidFill>
            </a:endParaRPr>
          </a:p>
          <a:p>
            <a:pPr marL="742950" lvl="1" indent="-285750" algn="just">
              <a:lnSpc>
                <a:spcPct val="150000"/>
              </a:lnSpc>
              <a:buFont typeface="Wingdings" panose="05000000000000000000" pitchFamily="2" charset="2"/>
              <a:buChar char="Ø"/>
            </a:pPr>
            <a:r>
              <a:rPr lang="zh-CN" altLang="en-US" dirty="0">
                <a:solidFill>
                  <a:srgbClr val="404040"/>
                </a:solidFill>
              </a:rPr>
              <a:t>阶段二：模型整体训练</a:t>
            </a:r>
            <a:endParaRPr lang="en-US" altLang="zh-CN" dirty="0">
              <a:solidFill>
                <a:srgbClr val="404040"/>
              </a:solidFill>
            </a:endParaRPr>
          </a:p>
        </p:txBody>
      </p:sp>
      <p:sp>
        <p:nvSpPr>
          <p:cNvPr id="7" name="文本框 6">
            <a:extLst>
              <a:ext uri="{FF2B5EF4-FFF2-40B4-BE49-F238E27FC236}">
                <a16:creationId xmlns:a16="http://schemas.microsoft.com/office/drawing/2014/main" id="{461B4C98-04F9-3756-B56B-BD330418F11C}"/>
              </a:ext>
            </a:extLst>
          </p:cNvPr>
          <p:cNvSpPr txBox="1"/>
          <p:nvPr/>
        </p:nvSpPr>
        <p:spPr>
          <a:xfrm>
            <a:off x="697375" y="2100197"/>
            <a:ext cx="9025359" cy="369332"/>
          </a:xfrm>
          <a:prstGeom prst="rect">
            <a:avLst/>
          </a:prstGeom>
          <a:noFill/>
        </p:spPr>
        <p:txBody>
          <a:bodyPr wrap="square">
            <a:spAutoFit/>
          </a:bodyPr>
          <a:lstStyle/>
          <a:p>
            <a:r>
              <a:rPr lang="zh-CN" altLang="en-US" dirty="0">
                <a:solidFill>
                  <a:srgbClr val="404040"/>
                </a:solidFill>
              </a:rPr>
              <a:t>提出了 </a:t>
            </a:r>
            <a:r>
              <a:rPr lang="en-US" altLang="zh-CN" b="1" dirty="0">
                <a:solidFill>
                  <a:srgbClr val="404040"/>
                </a:solidFill>
                <a:latin typeface="Times New Roman" panose="02020603050405020304" pitchFamily="18" charset="0"/>
                <a:cs typeface="Times New Roman" panose="02020603050405020304" pitchFamily="18" charset="0"/>
              </a:rPr>
              <a:t>bert2BERT</a:t>
            </a:r>
            <a:r>
              <a:rPr lang="zh-CN" altLang="en-US" b="1" dirty="0">
                <a:solidFill>
                  <a:srgbClr val="404040"/>
                </a:solidFill>
              </a:rPr>
              <a:t>，</a:t>
            </a:r>
            <a:r>
              <a:rPr lang="zh-CN" altLang="en-US" dirty="0">
                <a:solidFill>
                  <a:srgbClr val="404040"/>
                </a:solidFill>
              </a:rPr>
              <a:t>用已经训好的小模型来初始化大模型的参数。</a:t>
            </a:r>
            <a:endParaRPr lang="en-US" altLang="zh-CN" dirty="0">
              <a:solidFill>
                <a:srgbClr val="404040"/>
              </a:solidFill>
            </a:endParaRPr>
          </a:p>
        </p:txBody>
      </p:sp>
    </p:spTree>
    <p:extLst>
      <p:ext uri="{BB962C8B-B14F-4D97-AF65-F5344CB8AC3E}">
        <p14:creationId xmlns:p14="http://schemas.microsoft.com/office/powerpoint/2010/main" val="49485929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02</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02</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02</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模型架构</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MODEL FRAMEWORK</a:t>
            </a:r>
          </a:p>
        </p:txBody>
      </p:sp>
    </p:spTree>
    <p:extLst>
      <p:ext uri="{BB962C8B-B14F-4D97-AF65-F5344CB8AC3E}">
        <p14:creationId xmlns:p14="http://schemas.microsoft.com/office/powerpoint/2010/main" val="31210072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时尚商务">
      <a:dk1>
        <a:sysClr val="windowText" lastClr="000000"/>
      </a:dk1>
      <a:lt1>
        <a:sysClr val="window" lastClr="FFFFFF"/>
      </a:lt1>
      <a:dk2>
        <a:srgbClr val="44546A"/>
      </a:dk2>
      <a:lt2>
        <a:srgbClr val="C15B43"/>
      </a:lt2>
      <a:accent1>
        <a:srgbClr val="743443"/>
      </a:accent1>
      <a:accent2>
        <a:srgbClr val="F2A66F"/>
      </a:accent2>
      <a:accent3>
        <a:srgbClr val="94C375"/>
      </a:accent3>
      <a:accent4>
        <a:srgbClr val="935DBB"/>
      </a:accent4>
      <a:accent5>
        <a:srgbClr val="FFD965"/>
      </a:accent5>
      <a:accent6>
        <a:srgbClr val="F2523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2910</Words>
  <Application>Microsoft Office PowerPoint</Application>
  <PresentationFormat>宽屏</PresentationFormat>
  <Paragraphs>265</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-apple-system</vt:lpstr>
      <vt:lpstr>PingFang SC</vt:lpstr>
      <vt:lpstr>Söhne</vt:lpstr>
      <vt:lpstr>微软雅黑</vt:lpstr>
      <vt:lpstr>Arial</vt:lpstr>
      <vt:lpstr>Calibri</vt:lpstr>
      <vt:lpstr>Cambria Math</vt:lpstr>
      <vt:lpstr>Impact</vt:lpstr>
      <vt:lpstr>Sylfaen</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邹 佳玲</cp:lastModifiedBy>
  <cp:revision>673</cp:revision>
  <dcterms:created xsi:type="dcterms:W3CDTF">2016-05-12T23:35:58Z</dcterms:created>
  <dcterms:modified xsi:type="dcterms:W3CDTF">2023-05-25T03:09:46Z</dcterms:modified>
</cp:coreProperties>
</file>