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330" r:id="rId6"/>
    <p:sldId id="372" r:id="rId7"/>
    <p:sldId id="378" r:id="rId8"/>
    <p:sldId id="379" r:id="rId9"/>
    <p:sldId id="383" r:id="rId10"/>
    <p:sldId id="384" r:id="rId11"/>
    <p:sldId id="385" r:id="rId12"/>
    <p:sldId id="387" r:id="rId13"/>
    <p:sldId id="388" r:id="rId14"/>
    <p:sldId id="391" r:id="rId15"/>
    <p:sldId id="274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6339"/>
    <a:srgbClr val="D0A793"/>
    <a:srgbClr val="D4B5B2"/>
    <a:srgbClr val="2E3F55"/>
    <a:srgbClr val="EFE6DD"/>
    <a:srgbClr val="7F7D7E"/>
    <a:srgbClr val="CECCCF"/>
    <a:srgbClr val="ECE1DB"/>
    <a:srgbClr val="E6E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34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ADD44-F234-45CD-A068-3D40607DEF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B849B-8AA4-462E-90D4-30B99F7942E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</a:t>
            </a:r>
            <a:r>
              <a:rPr lang="en-US" altLang="zh-CN"/>
              <a:t>oday,im gonna talk about the subject’Game on Leaves’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B849B-8AA4-462E-90D4-30B99F794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B849B-8AA4-462E-90D4-30B99F794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B849B-8AA4-462E-90D4-30B99F794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B849B-8AA4-462E-90D4-30B99F794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B849B-8AA4-462E-90D4-30B99F794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B849B-8AA4-462E-90D4-30B99F794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B849B-8AA4-462E-90D4-30B99F794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B849B-8AA4-462E-90D4-30B99F794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B849B-8AA4-462E-90D4-30B99F794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B849B-8AA4-462E-90D4-30B99F794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>
              <a:solidFill>
                <a:srgbClr val="2E3F55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B849B-8AA4-462E-90D4-30B99F794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B849B-8AA4-462E-90D4-30B99F794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drap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drap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drap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tags" Target="../tags/tag33.xml"/><Relationship Id="rId3" Type="http://schemas.openxmlformats.org/officeDocument/2006/relationships/image" Target="../media/image16.png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image" Target="../media/image4.png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tags" Target="../tags/tag16.xml"/><Relationship Id="rId4" Type="http://schemas.openxmlformats.org/officeDocument/2006/relationships/image" Target="../media/image6.png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image" Target="../media/image8.png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tags" Target="../tags/tag24.xml"/><Relationship Id="rId4" Type="http://schemas.openxmlformats.org/officeDocument/2006/relationships/image" Target="../media/image10.png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4.png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多边形: 形状 38"/>
          <p:cNvSpPr/>
          <p:nvPr/>
        </p:nvSpPr>
        <p:spPr>
          <a:xfrm>
            <a:off x="2227226" y="6530831"/>
            <a:ext cx="7766446" cy="327169"/>
          </a:xfrm>
          <a:custGeom>
            <a:avLst/>
            <a:gdLst>
              <a:gd name="connsiteX0" fmla="*/ 2552410 w 7766446"/>
              <a:gd name="connsiteY0" fmla="*/ 217 h 327169"/>
              <a:gd name="connsiteX1" fmla="*/ 4402755 w 7766446"/>
              <a:gd name="connsiteY1" fmla="*/ 93489 h 327169"/>
              <a:gd name="connsiteX2" fmla="*/ 5784515 w 7766446"/>
              <a:gd name="connsiteY2" fmla="*/ 144289 h 327169"/>
              <a:gd name="connsiteX3" fmla="*/ 6861475 w 7766446"/>
              <a:gd name="connsiteY3" fmla="*/ 32529 h 327169"/>
              <a:gd name="connsiteX4" fmla="*/ 7636175 w 7766446"/>
              <a:gd name="connsiteY4" fmla="*/ 271289 h 327169"/>
              <a:gd name="connsiteX5" fmla="*/ 7766446 w 7766446"/>
              <a:gd name="connsiteY5" fmla="*/ 327169 h 327169"/>
              <a:gd name="connsiteX6" fmla="*/ 0 w 7766446"/>
              <a:gd name="connsiteY6" fmla="*/ 327169 h 327169"/>
              <a:gd name="connsiteX7" fmla="*/ 32753 w 7766446"/>
              <a:gd name="connsiteY7" fmla="*/ 318531 h 327169"/>
              <a:gd name="connsiteX8" fmla="*/ 2045635 w 7766446"/>
              <a:gd name="connsiteY8" fmla="*/ 12209 h 327169"/>
              <a:gd name="connsiteX9" fmla="*/ 2552410 w 7766446"/>
              <a:gd name="connsiteY9" fmla="*/ 217 h 32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66446" h="327169">
                <a:moveTo>
                  <a:pt x="2552410" y="217"/>
                </a:moveTo>
                <a:cubicBezTo>
                  <a:pt x="3360905" y="5178"/>
                  <a:pt x="4402755" y="93489"/>
                  <a:pt x="4402755" y="93489"/>
                </a:cubicBezTo>
                <a:cubicBezTo>
                  <a:pt x="5025902" y="115502"/>
                  <a:pt x="5374728" y="154449"/>
                  <a:pt x="5784515" y="144289"/>
                </a:cubicBezTo>
                <a:cubicBezTo>
                  <a:pt x="6194302" y="134129"/>
                  <a:pt x="6456768" y="-43671"/>
                  <a:pt x="6861475" y="32529"/>
                </a:cubicBezTo>
                <a:cubicBezTo>
                  <a:pt x="7063828" y="70629"/>
                  <a:pt x="7366512" y="163339"/>
                  <a:pt x="7636175" y="271289"/>
                </a:cubicBezTo>
                <a:lnTo>
                  <a:pt x="7766446" y="327169"/>
                </a:lnTo>
                <a:lnTo>
                  <a:pt x="0" y="327169"/>
                </a:lnTo>
                <a:lnTo>
                  <a:pt x="32753" y="318531"/>
                </a:lnTo>
                <a:cubicBezTo>
                  <a:pt x="557413" y="186940"/>
                  <a:pt x="1412752" y="54860"/>
                  <a:pt x="2045635" y="12209"/>
                </a:cubicBezTo>
                <a:cubicBezTo>
                  <a:pt x="2191685" y="2367"/>
                  <a:pt x="2365834" y="-927"/>
                  <a:pt x="2552410" y="217"/>
                </a:cubicBezTo>
                <a:close/>
              </a:path>
            </a:pathLst>
          </a:custGeom>
          <a:solidFill>
            <a:srgbClr val="D4B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834515" y="1765300"/>
            <a:ext cx="8687435" cy="2136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[ACL 22]CONTaiNER: Few-Shot Named Entity Recognition via Contrastive Learning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Sarkar Snigdha Sarathi Das, Arzoo Katiyar, Rebecca J. Passonneau, Rui Zhang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Pennsylvania State University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/>
        </p:nvSpPr>
        <p:spPr>
          <a:xfrm>
            <a:off x="0" y="6530831"/>
            <a:ext cx="7766446" cy="327169"/>
          </a:xfrm>
          <a:custGeom>
            <a:avLst/>
            <a:gdLst>
              <a:gd name="connsiteX0" fmla="*/ 2552410 w 7766446"/>
              <a:gd name="connsiteY0" fmla="*/ 217 h 327169"/>
              <a:gd name="connsiteX1" fmla="*/ 4402755 w 7766446"/>
              <a:gd name="connsiteY1" fmla="*/ 93489 h 327169"/>
              <a:gd name="connsiteX2" fmla="*/ 5784515 w 7766446"/>
              <a:gd name="connsiteY2" fmla="*/ 144289 h 327169"/>
              <a:gd name="connsiteX3" fmla="*/ 6861475 w 7766446"/>
              <a:gd name="connsiteY3" fmla="*/ 32529 h 327169"/>
              <a:gd name="connsiteX4" fmla="*/ 7636175 w 7766446"/>
              <a:gd name="connsiteY4" fmla="*/ 271289 h 327169"/>
              <a:gd name="connsiteX5" fmla="*/ 7766446 w 7766446"/>
              <a:gd name="connsiteY5" fmla="*/ 327169 h 327169"/>
              <a:gd name="connsiteX6" fmla="*/ 0 w 7766446"/>
              <a:gd name="connsiteY6" fmla="*/ 327169 h 327169"/>
              <a:gd name="connsiteX7" fmla="*/ 32753 w 7766446"/>
              <a:gd name="connsiteY7" fmla="*/ 318531 h 327169"/>
              <a:gd name="connsiteX8" fmla="*/ 2045635 w 7766446"/>
              <a:gd name="connsiteY8" fmla="*/ 12209 h 327169"/>
              <a:gd name="connsiteX9" fmla="*/ 2552410 w 7766446"/>
              <a:gd name="connsiteY9" fmla="*/ 217 h 32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66446" h="327169">
                <a:moveTo>
                  <a:pt x="2552410" y="217"/>
                </a:moveTo>
                <a:cubicBezTo>
                  <a:pt x="3360905" y="5178"/>
                  <a:pt x="4402755" y="93489"/>
                  <a:pt x="4402755" y="93489"/>
                </a:cubicBezTo>
                <a:cubicBezTo>
                  <a:pt x="5025902" y="115502"/>
                  <a:pt x="5374728" y="154449"/>
                  <a:pt x="5784515" y="144289"/>
                </a:cubicBezTo>
                <a:cubicBezTo>
                  <a:pt x="6194302" y="134129"/>
                  <a:pt x="6456768" y="-43671"/>
                  <a:pt x="6861475" y="32529"/>
                </a:cubicBezTo>
                <a:cubicBezTo>
                  <a:pt x="7063828" y="70629"/>
                  <a:pt x="7366512" y="163339"/>
                  <a:pt x="7636175" y="271289"/>
                </a:cubicBezTo>
                <a:lnTo>
                  <a:pt x="7766446" y="327169"/>
                </a:lnTo>
                <a:lnTo>
                  <a:pt x="0" y="327169"/>
                </a:lnTo>
                <a:lnTo>
                  <a:pt x="32753" y="318531"/>
                </a:lnTo>
                <a:cubicBezTo>
                  <a:pt x="557413" y="186940"/>
                  <a:pt x="1412752" y="54860"/>
                  <a:pt x="2045635" y="12209"/>
                </a:cubicBezTo>
                <a:cubicBezTo>
                  <a:pt x="2191685" y="2367"/>
                  <a:pt x="2365834" y="-927"/>
                  <a:pt x="2552410" y="217"/>
                </a:cubicBezTo>
                <a:close/>
              </a:path>
            </a:pathLst>
          </a:custGeom>
          <a:solidFill>
            <a:srgbClr val="D4B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4039" y="-34924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i="1" dirty="0">
                <a:solidFill>
                  <a:srgbClr val="2E3F55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Experiments</a:t>
            </a:r>
            <a:endParaRPr lang="en-US" altLang="zh-CN" i="1" dirty="0">
              <a:solidFill>
                <a:srgbClr val="2E3F55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59105" y="984250"/>
            <a:ext cx="1082167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75945" y="2352675"/>
            <a:ext cx="11039475" cy="2152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/>
        </p:nvSpPr>
        <p:spPr>
          <a:xfrm>
            <a:off x="0" y="6530831"/>
            <a:ext cx="7766446" cy="327169"/>
          </a:xfrm>
          <a:custGeom>
            <a:avLst/>
            <a:gdLst>
              <a:gd name="connsiteX0" fmla="*/ 2552410 w 7766446"/>
              <a:gd name="connsiteY0" fmla="*/ 217 h 327169"/>
              <a:gd name="connsiteX1" fmla="*/ 4402755 w 7766446"/>
              <a:gd name="connsiteY1" fmla="*/ 93489 h 327169"/>
              <a:gd name="connsiteX2" fmla="*/ 5784515 w 7766446"/>
              <a:gd name="connsiteY2" fmla="*/ 144289 h 327169"/>
              <a:gd name="connsiteX3" fmla="*/ 6861475 w 7766446"/>
              <a:gd name="connsiteY3" fmla="*/ 32529 h 327169"/>
              <a:gd name="connsiteX4" fmla="*/ 7636175 w 7766446"/>
              <a:gd name="connsiteY4" fmla="*/ 271289 h 327169"/>
              <a:gd name="connsiteX5" fmla="*/ 7766446 w 7766446"/>
              <a:gd name="connsiteY5" fmla="*/ 327169 h 327169"/>
              <a:gd name="connsiteX6" fmla="*/ 0 w 7766446"/>
              <a:gd name="connsiteY6" fmla="*/ 327169 h 327169"/>
              <a:gd name="connsiteX7" fmla="*/ 32753 w 7766446"/>
              <a:gd name="connsiteY7" fmla="*/ 318531 h 327169"/>
              <a:gd name="connsiteX8" fmla="*/ 2045635 w 7766446"/>
              <a:gd name="connsiteY8" fmla="*/ 12209 h 327169"/>
              <a:gd name="connsiteX9" fmla="*/ 2552410 w 7766446"/>
              <a:gd name="connsiteY9" fmla="*/ 217 h 32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66446" h="327169">
                <a:moveTo>
                  <a:pt x="2552410" y="217"/>
                </a:moveTo>
                <a:cubicBezTo>
                  <a:pt x="3360905" y="5178"/>
                  <a:pt x="4402755" y="93489"/>
                  <a:pt x="4402755" y="93489"/>
                </a:cubicBezTo>
                <a:cubicBezTo>
                  <a:pt x="5025902" y="115502"/>
                  <a:pt x="5374728" y="154449"/>
                  <a:pt x="5784515" y="144289"/>
                </a:cubicBezTo>
                <a:cubicBezTo>
                  <a:pt x="6194302" y="134129"/>
                  <a:pt x="6456768" y="-43671"/>
                  <a:pt x="6861475" y="32529"/>
                </a:cubicBezTo>
                <a:cubicBezTo>
                  <a:pt x="7063828" y="70629"/>
                  <a:pt x="7366512" y="163339"/>
                  <a:pt x="7636175" y="271289"/>
                </a:cubicBezTo>
                <a:lnTo>
                  <a:pt x="7766446" y="327169"/>
                </a:lnTo>
                <a:lnTo>
                  <a:pt x="0" y="327169"/>
                </a:lnTo>
                <a:lnTo>
                  <a:pt x="32753" y="318531"/>
                </a:lnTo>
                <a:cubicBezTo>
                  <a:pt x="557413" y="186940"/>
                  <a:pt x="1412752" y="54860"/>
                  <a:pt x="2045635" y="12209"/>
                </a:cubicBezTo>
                <a:cubicBezTo>
                  <a:pt x="2191685" y="2367"/>
                  <a:pt x="2365834" y="-927"/>
                  <a:pt x="2552410" y="217"/>
                </a:cubicBezTo>
                <a:close/>
              </a:path>
            </a:pathLst>
          </a:custGeom>
          <a:solidFill>
            <a:srgbClr val="D4B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4039" y="-34924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i="1" dirty="0">
                <a:solidFill>
                  <a:srgbClr val="2E3F55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Experiments</a:t>
            </a:r>
            <a:endParaRPr lang="en-US" altLang="zh-CN" i="1" dirty="0">
              <a:solidFill>
                <a:srgbClr val="2E3F55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59105" y="984250"/>
            <a:ext cx="1082167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9075" y="1849120"/>
            <a:ext cx="5808980" cy="25412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260465" y="1849120"/>
            <a:ext cx="5624195" cy="2531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: 形状 21"/>
          <p:cNvSpPr/>
          <p:nvPr/>
        </p:nvSpPr>
        <p:spPr>
          <a:xfrm>
            <a:off x="0" y="0"/>
            <a:ext cx="4052262" cy="3016345"/>
          </a:xfrm>
          <a:custGeom>
            <a:avLst/>
            <a:gdLst>
              <a:gd name="connsiteX0" fmla="*/ 0 w 4052262"/>
              <a:gd name="connsiteY0" fmla="*/ 0 h 3016345"/>
              <a:gd name="connsiteX1" fmla="*/ 4052262 w 4052262"/>
              <a:gd name="connsiteY1" fmla="*/ 0 h 3016345"/>
              <a:gd name="connsiteX2" fmla="*/ 3939818 w 4052262"/>
              <a:gd name="connsiteY2" fmla="*/ 42030 h 3016345"/>
              <a:gd name="connsiteX3" fmla="*/ 2418080 w 4052262"/>
              <a:gd name="connsiteY3" fmla="*/ 762001 h 3016345"/>
              <a:gd name="connsiteX4" fmla="*/ 1503680 w 4052262"/>
              <a:gd name="connsiteY4" fmla="*/ 1899921 h 3016345"/>
              <a:gd name="connsiteX5" fmla="*/ 77467 w 4052262"/>
              <a:gd name="connsiteY5" fmla="*/ 3016345 h 3016345"/>
              <a:gd name="connsiteX6" fmla="*/ 0 w 4052262"/>
              <a:gd name="connsiteY6" fmla="*/ 3015938 h 3016345"/>
              <a:gd name="connsiteX7" fmla="*/ 0 w 4052262"/>
              <a:gd name="connsiteY7" fmla="*/ 0 h 301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2262" h="3016345">
                <a:moveTo>
                  <a:pt x="0" y="0"/>
                </a:moveTo>
                <a:lnTo>
                  <a:pt x="4052262" y="0"/>
                </a:lnTo>
                <a:lnTo>
                  <a:pt x="3939818" y="42030"/>
                </a:lnTo>
                <a:cubicBezTo>
                  <a:pt x="3347561" y="268447"/>
                  <a:pt x="2797810" y="501651"/>
                  <a:pt x="2418080" y="762001"/>
                </a:cubicBezTo>
                <a:cubicBezTo>
                  <a:pt x="1911773" y="1109134"/>
                  <a:pt x="1930400" y="1539241"/>
                  <a:pt x="1503680" y="1899921"/>
                </a:cubicBezTo>
                <a:cubicBezTo>
                  <a:pt x="1156970" y="2192974"/>
                  <a:pt x="472665" y="2961119"/>
                  <a:pt x="77467" y="3016345"/>
                </a:cubicBezTo>
                <a:lnTo>
                  <a:pt x="0" y="3015938"/>
                </a:lnTo>
                <a:lnTo>
                  <a:pt x="0" y="0"/>
                </a:lnTo>
                <a:close/>
              </a:path>
            </a:pathLst>
          </a:cu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>
            <a:off x="9993672" y="2964606"/>
            <a:ext cx="2198329" cy="3893394"/>
          </a:xfrm>
          <a:custGeom>
            <a:avLst/>
            <a:gdLst>
              <a:gd name="connsiteX0" fmla="*/ 2198329 w 2198329"/>
              <a:gd name="connsiteY0" fmla="*/ 0 h 3893394"/>
              <a:gd name="connsiteX1" fmla="*/ 2198329 w 2198329"/>
              <a:gd name="connsiteY1" fmla="*/ 3893394 h 3893394"/>
              <a:gd name="connsiteX2" fmla="*/ 0 w 2198329"/>
              <a:gd name="connsiteY2" fmla="*/ 3893394 h 3893394"/>
              <a:gd name="connsiteX3" fmla="*/ 35142 w 2198329"/>
              <a:gd name="connsiteY3" fmla="*/ 3797340 h 3893394"/>
              <a:gd name="connsiteX4" fmla="*/ 1060409 w 2198329"/>
              <a:gd name="connsiteY4" fmla="*/ 1830914 h 3893394"/>
              <a:gd name="connsiteX5" fmla="*/ 2183125 w 2198329"/>
              <a:gd name="connsiteY5" fmla="*/ 16110 h 3893394"/>
              <a:gd name="connsiteX6" fmla="*/ 2198329 w 2198329"/>
              <a:gd name="connsiteY6" fmla="*/ 0 h 389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8329" h="3893394">
                <a:moveTo>
                  <a:pt x="2198329" y="0"/>
                </a:moveTo>
                <a:lnTo>
                  <a:pt x="2198329" y="3893394"/>
                </a:lnTo>
                <a:lnTo>
                  <a:pt x="0" y="3893394"/>
                </a:lnTo>
                <a:lnTo>
                  <a:pt x="35142" y="3797340"/>
                </a:lnTo>
                <a:cubicBezTo>
                  <a:pt x="238825" y="3265353"/>
                  <a:pt x="678139" y="2429508"/>
                  <a:pt x="1060409" y="1830914"/>
                </a:cubicBezTo>
                <a:cubicBezTo>
                  <a:pt x="1360764" y="1360591"/>
                  <a:pt x="1823593" y="417252"/>
                  <a:pt x="2183125" y="16110"/>
                </a:cubicBezTo>
                <a:lnTo>
                  <a:pt x="2198329" y="0"/>
                </a:lnTo>
                <a:close/>
              </a:path>
            </a:pathLst>
          </a:custGeom>
          <a:solidFill>
            <a:srgbClr val="AE6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/>
          <p:cNvSpPr/>
          <p:nvPr/>
        </p:nvSpPr>
        <p:spPr>
          <a:xfrm>
            <a:off x="2227226" y="6530831"/>
            <a:ext cx="7766446" cy="327169"/>
          </a:xfrm>
          <a:custGeom>
            <a:avLst/>
            <a:gdLst>
              <a:gd name="connsiteX0" fmla="*/ 2552410 w 7766446"/>
              <a:gd name="connsiteY0" fmla="*/ 217 h 327169"/>
              <a:gd name="connsiteX1" fmla="*/ 4402755 w 7766446"/>
              <a:gd name="connsiteY1" fmla="*/ 93489 h 327169"/>
              <a:gd name="connsiteX2" fmla="*/ 5784515 w 7766446"/>
              <a:gd name="connsiteY2" fmla="*/ 144289 h 327169"/>
              <a:gd name="connsiteX3" fmla="*/ 6861475 w 7766446"/>
              <a:gd name="connsiteY3" fmla="*/ 32529 h 327169"/>
              <a:gd name="connsiteX4" fmla="*/ 7636175 w 7766446"/>
              <a:gd name="connsiteY4" fmla="*/ 271289 h 327169"/>
              <a:gd name="connsiteX5" fmla="*/ 7766446 w 7766446"/>
              <a:gd name="connsiteY5" fmla="*/ 327169 h 327169"/>
              <a:gd name="connsiteX6" fmla="*/ 0 w 7766446"/>
              <a:gd name="connsiteY6" fmla="*/ 327169 h 327169"/>
              <a:gd name="connsiteX7" fmla="*/ 32753 w 7766446"/>
              <a:gd name="connsiteY7" fmla="*/ 318531 h 327169"/>
              <a:gd name="connsiteX8" fmla="*/ 2045635 w 7766446"/>
              <a:gd name="connsiteY8" fmla="*/ 12209 h 327169"/>
              <a:gd name="connsiteX9" fmla="*/ 2552410 w 7766446"/>
              <a:gd name="connsiteY9" fmla="*/ 217 h 32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66446" h="327169">
                <a:moveTo>
                  <a:pt x="2552410" y="217"/>
                </a:moveTo>
                <a:cubicBezTo>
                  <a:pt x="3360905" y="5178"/>
                  <a:pt x="4402755" y="93489"/>
                  <a:pt x="4402755" y="93489"/>
                </a:cubicBezTo>
                <a:cubicBezTo>
                  <a:pt x="5025902" y="115502"/>
                  <a:pt x="5374728" y="154449"/>
                  <a:pt x="5784515" y="144289"/>
                </a:cubicBezTo>
                <a:cubicBezTo>
                  <a:pt x="6194302" y="134129"/>
                  <a:pt x="6456768" y="-43671"/>
                  <a:pt x="6861475" y="32529"/>
                </a:cubicBezTo>
                <a:cubicBezTo>
                  <a:pt x="7063828" y="70629"/>
                  <a:pt x="7366512" y="163339"/>
                  <a:pt x="7636175" y="271289"/>
                </a:cubicBezTo>
                <a:lnTo>
                  <a:pt x="7766446" y="327169"/>
                </a:lnTo>
                <a:lnTo>
                  <a:pt x="0" y="327169"/>
                </a:lnTo>
                <a:lnTo>
                  <a:pt x="32753" y="318531"/>
                </a:lnTo>
                <a:cubicBezTo>
                  <a:pt x="557413" y="186940"/>
                  <a:pt x="1412752" y="54860"/>
                  <a:pt x="2045635" y="12209"/>
                </a:cubicBezTo>
                <a:cubicBezTo>
                  <a:pt x="2191685" y="2367"/>
                  <a:pt x="2365834" y="-927"/>
                  <a:pt x="2552410" y="217"/>
                </a:cubicBezTo>
                <a:close/>
              </a:path>
            </a:pathLst>
          </a:custGeom>
          <a:solidFill>
            <a:srgbClr val="D4B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3550920" y="3016250"/>
            <a:ext cx="44011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</a:t>
            </a:r>
            <a:r>
              <a:rPr lang="en-US" altLang="zh-CN" sz="5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endParaRPr lang="zh-CN" altLang="en-US" sz="6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/>
        </p:nvSpPr>
        <p:spPr>
          <a:xfrm>
            <a:off x="0" y="6530831"/>
            <a:ext cx="7766446" cy="327169"/>
          </a:xfrm>
          <a:custGeom>
            <a:avLst/>
            <a:gdLst>
              <a:gd name="connsiteX0" fmla="*/ 2552410 w 7766446"/>
              <a:gd name="connsiteY0" fmla="*/ 217 h 327169"/>
              <a:gd name="connsiteX1" fmla="*/ 4402755 w 7766446"/>
              <a:gd name="connsiteY1" fmla="*/ 93489 h 327169"/>
              <a:gd name="connsiteX2" fmla="*/ 5784515 w 7766446"/>
              <a:gd name="connsiteY2" fmla="*/ 144289 h 327169"/>
              <a:gd name="connsiteX3" fmla="*/ 6861475 w 7766446"/>
              <a:gd name="connsiteY3" fmla="*/ 32529 h 327169"/>
              <a:gd name="connsiteX4" fmla="*/ 7636175 w 7766446"/>
              <a:gd name="connsiteY4" fmla="*/ 271289 h 327169"/>
              <a:gd name="connsiteX5" fmla="*/ 7766446 w 7766446"/>
              <a:gd name="connsiteY5" fmla="*/ 327169 h 327169"/>
              <a:gd name="connsiteX6" fmla="*/ 0 w 7766446"/>
              <a:gd name="connsiteY6" fmla="*/ 327169 h 327169"/>
              <a:gd name="connsiteX7" fmla="*/ 32753 w 7766446"/>
              <a:gd name="connsiteY7" fmla="*/ 318531 h 327169"/>
              <a:gd name="connsiteX8" fmla="*/ 2045635 w 7766446"/>
              <a:gd name="connsiteY8" fmla="*/ 12209 h 327169"/>
              <a:gd name="connsiteX9" fmla="*/ 2552410 w 7766446"/>
              <a:gd name="connsiteY9" fmla="*/ 217 h 32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66446" h="327169">
                <a:moveTo>
                  <a:pt x="2552410" y="217"/>
                </a:moveTo>
                <a:cubicBezTo>
                  <a:pt x="3360905" y="5178"/>
                  <a:pt x="4402755" y="93489"/>
                  <a:pt x="4402755" y="93489"/>
                </a:cubicBezTo>
                <a:cubicBezTo>
                  <a:pt x="5025902" y="115502"/>
                  <a:pt x="5374728" y="154449"/>
                  <a:pt x="5784515" y="144289"/>
                </a:cubicBezTo>
                <a:cubicBezTo>
                  <a:pt x="6194302" y="134129"/>
                  <a:pt x="6456768" y="-43671"/>
                  <a:pt x="6861475" y="32529"/>
                </a:cubicBezTo>
                <a:cubicBezTo>
                  <a:pt x="7063828" y="70629"/>
                  <a:pt x="7366512" y="163339"/>
                  <a:pt x="7636175" y="271289"/>
                </a:cubicBezTo>
                <a:lnTo>
                  <a:pt x="7766446" y="327169"/>
                </a:lnTo>
                <a:lnTo>
                  <a:pt x="0" y="327169"/>
                </a:lnTo>
                <a:lnTo>
                  <a:pt x="32753" y="318531"/>
                </a:lnTo>
                <a:cubicBezTo>
                  <a:pt x="557413" y="186940"/>
                  <a:pt x="1412752" y="54860"/>
                  <a:pt x="2045635" y="12209"/>
                </a:cubicBezTo>
                <a:cubicBezTo>
                  <a:pt x="2191685" y="2367"/>
                  <a:pt x="2365834" y="-927"/>
                  <a:pt x="2552410" y="217"/>
                </a:cubicBezTo>
                <a:close/>
              </a:path>
            </a:pathLst>
          </a:custGeom>
          <a:solidFill>
            <a:srgbClr val="D4B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4039" y="-34924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i="1" dirty="0">
                <a:solidFill>
                  <a:srgbClr val="2E3F55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BackGround</a:t>
            </a:r>
            <a:endParaRPr lang="en-US" altLang="zh-CN" i="1" dirty="0">
              <a:solidFill>
                <a:srgbClr val="2E3F55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59105" y="984250"/>
            <a:ext cx="1082167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9105" y="1363345"/>
            <a:ext cx="10821670" cy="15627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Existing approaches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only learn class-specific semantic features and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representations from source domains. This affects generalizability to unseen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target domains, resulting in suboptimal performances.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fix this: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9105" y="2926080"/>
            <a:ext cx="10434955" cy="3398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/>
        </p:nvSpPr>
        <p:spPr>
          <a:xfrm>
            <a:off x="0" y="6530831"/>
            <a:ext cx="7766446" cy="327169"/>
          </a:xfrm>
          <a:custGeom>
            <a:avLst/>
            <a:gdLst>
              <a:gd name="connsiteX0" fmla="*/ 2552410 w 7766446"/>
              <a:gd name="connsiteY0" fmla="*/ 217 h 327169"/>
              <a:gd name="connsiteX1" fmla="*/ 4402755 w 7766446"/>
              <a:gd name="connsiteY1" fmla="*/ 93489 h 327169"/>
              <a:gd name="connsiteX2" fmla="*/ 5784515 w 7766446"/>
              <a:gd name="connsiteY2" fmla="*/ 144289 h 327169"/>
              <a:gd name="connsiteX3" fmla="*/ 6861475 w 7766446"/>
              <a:gd name="connsiteY3" fmla="*/ 32529 h 327169"/>
              <a:gd name="connsiteX4" fmla="*/ 7636175 w 7766446"/>
              <a:gd name="connsiteY4" fmla="*/ 271289 h 327169"/>
              <a:gd name="connsiteX5" fmla="*/ 7766446 w 7766446"/>
              <a:gd name="connsiteY5" fmla="*/ 327169 h 327169"/>
              <a:gd name="connsiteX6" fmla="*/ 0 w 7766446"/>
              <a:gd name="connsiteY6" fmla="*/ 327169 h 327169"/>
              <a:gd name="connsiteX7" fmla="*/ 32753 w 7766446"/>
              <a:gd name="connsiteY7" fmla="*/ 318531 h 327169"/>
              <a:gd name="connsiteX8" fmla="*/ 2045635 w 7766446"/>
              <a:gd name="connsiteY8" fmla="*/ 12209 h 327169"/>
              <a:gd name="connsiteX9" fmla="*/ 2552410 w 7766446"/>
              <a:gd name="connsiteY9" fmla="*/ 217 h 32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66446" h="327169">
                <a:moveTo>
                  <a:pt x="2552410" y="217"/>
                </a:moveTo>
                <a:cubicBezTo>
                  <a:pt x="3360905" y="5178"/>
                  <a:pt x="4402755" y="93489"/>
                  <a:pt x="4402755" y="93489"/>
                </a:cubicBezTo>
                <a:cubicBezTo>
                  <a:pt x="5025902" y="115502"/>
                  <a:pt x="5374728" y="154449"/>
                  <a:pt x="5784515" y="144289"/>
                </a:cubicBezTo>
                <a:cubicBezTo>
                  <a:pt x="6194302" y="134129"/>
                  <a:pt x="6456768" y="-43671"/>
                  <a:pt x="6861475" y="32529"/>
                </a:cubicBezTo>
                <a:cubicBezTo>
                  <a:pt x="7063828" y="70629"/>
                  <a:pt x="7366512" y="163339"/>
                  <a:pt x="7636175" y="271289"/>
                </a:cubicBezTo>
                <a:lnTo>
                  <a:pt x="7766446" y="327169"/>
                </a:lnTo>
                <a:lnTo>
                  <a:pt x="0" y="327169"/>
                </a:lnTo>
                <a:lnTo>
                  <a:pt x="32753" y="318531"/>
                </a:lnTo>
                <a:cubicBezTo>
                  <a:pt x="557413" y="186940"/>
                  <a:pt x="1412752" y="54860"/>
                  <a:pt x="2045635" y="12209"/>
                </a:cubicBezTo>
                <a:cubicBezTo>
                  <a:pt x="2191685" y="2367"/>
                  <a:pt x="2365834" y="-927"/>
                  <a:pt x="2552410" y="217"/>
                </a:cubicBezTo>
                <a:close/>
              </a:path>
            </a:pathLst>
          </a:custGeom>
          <a:solidFill>
            <a:srgbClr val="D4B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4039" y="-34924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i="1" dirty="0">
                <a:solidFill>
                  <a:srgbClr val="2E3F55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BackGround</a:t>
            </a:r>
            <a:endParaRPr lang="en-US" altLang="zh-CN" i="1" dirty="0">
              <a:solidFill>
                <a:srgbClr val="2E3F55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59105" y="984250"/>
            <a:ext cx="1082167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459105" y="1740535"/>
            <a:ext cx="10821670" cy="15627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Moreover, unlike traditional contrastive learners that optimize similarity objective between point embeddings, CONTAINER optimizes distributional divergence effectively modeling Gaussian Embeddings. 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Point embeddings: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r="2622"/>
          <a:stretch>
            <a:fillRect/>
          </a:stretch>
        </p:blipFill>
        <p:spPr>
          <a:xfrm>
            <a:off x="1364615" y="3489325"/>
            <a:ext cx="9010015" cy="1637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/>
        </p:nvSpPr>
        <p:spPr>
          <a:xfrm>
            <a:off x="0" y="6530831"/>
            <a:ext cx="7766446" cy="327169"/>
          </a:xfrm>
          <a:custGeom>
            <a:avLst/>
            <a:gdLst>
              <a:gd name="connsiteX0" fmla="*/ 2552410 w 7766446"/>
              <a:gd name="connsiteY0" fmla="*/ 217 h 327169"/>
              <a:gd name="connsiteX1" fmla="*/ 4402755 w 7766446"/>
              <a:gd name="connsiteY1" fmla="*/ 93489 h 327169"/>
              <a:gd name="connsiteX2" fmla="*/ 5784515 w 7766446"/>
              <a:gd name="connsiteY2" fmla="*/ 144289 h 327169"/>
              <a:gd name="connsiteX3" fmla="*/ 6861475 w 7766446"/>
              <a:gd name="connsiteY3" fmla="*/ 32529 h 327169"/>
              <a:gd name="connsiteX4" fmla="*/ 7636175 w 7766446"/>
              <a:gd name="connsiteY4" fmla="*/ 271289 h 327169"/>
              <a:gd name="connsiteX5" fmla="*/ 7766446 w 7766446"/>
              <a:gd name="connsiteY5" fmla="*/ 327169 h 327169"/>
              <a:gd name="connsiteX6" fmla="*/ 0 w 7766446"/>
              <a:gd name="connsiteY6" fmla="*/ 327169 h 327169"/>
              <a:gd name="connsiteX7" fmla="*/ 32753 w 7766446"/>
              <a:gd name="connsiteY7" fmla="*/ 318531 h 327169"/>
              <a:gd name="connsiteX8" fmla="*/ 2045635 w 7766446"/>
              <a:gd name="connsiteY8" fmla="*/ 12209 h 327169"/>
              <a:gd name="connsiteX9" fmla="*/ 2552410 w 7766446"/>
              <a:gd name="connsiteY9" fmla="*/ 217 h 32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66446" h="327169">
                <a:moveTo>
                  <a:pt x="2552410" y="217"/>
                </a:moveTo>
                <a:cubicBezTo>
                  <a:pt x="3360905" y="5178"/>
                  <a:pt x="4402755" y="93489"/>
                  <a:pt x="4402755" y="93489"/>
                </a:cubicBezTo>
                <a:cubicBezTo>
                  <a:pt x="5025902" y="115502"/>
                  <a:pt x="5374728" y="154449"/>
                  <a:pt x="5784515" y="144289"/>
                </a:cubicBezTo>
                <a:cubicBezTo>
                  <a:pt x="6194302" y="134129"/>
                  <a:pt x="6456768" y="-43671"/>
                  <a:pt x="6861475" y="32529"/>
                </a:cubicBezTo>
                <a:cubicBezTo>
                  <a:pt x="7063828" y="70629"/>
                  <a:pt x="7366512" y="163339"/>
                  <a:pt x="7636175" y="271289"/>
                </a:cubicBezTo>
                <a:lnTo>
                  <a:pt x="7766446" y="327169"/>
                </a:lnTo>
                <a:lnTo>
                  <a:pt x="0" y="327169"/>
                </a:lnTo>
                <a:lnTo>
                  <a:pt x="32753" y="318531"/>
                </a:lnTo>
                <a:cubicBezTo>
                  <a:pt x="557413" y="186940"/>
                  <a:pt x="1412752" y="54860"/>
                  <a:pt x="2045635" y="12209"/>
                </a:cubicBezTo>
                <a:cubicBezTo>
                  <a:pt x="2191685" y="2367"/>
                  <a:pt x="2365834" y="-927"/>
                  <a:pt x="2552410" y="217"/>
                </a:cubicBezTo>
                <a:close/>
              </a:path>
            </a:pathLst>
          </a:custGeom>
          <a:solidFill>
            <a:srgbClr val="D4B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4039" y="-34924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i="1" dirty="0">
                <a:solidFill>
                  <a:srgbClr val="2E3F55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i="1" dirty="0">
                <a:solidFill>
                  <a:srgbClr val="2E3F55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odel</a:t>
            </a:r>
            <a:endParaRPr lang="en-US" altLang="zh-CN" i="1" dirty="0">
              <a:solidFill>
                <a:srgbClr val="2E3F55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59105" y="984250"/>
            <a:ext cx="1082167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41020" y="1306195"/>
            <a:ext cx="10739755" cy="4912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/>
        </p:nvSpPr>
        <p:spPr>
          <a:xfrm>
            <a:off x="0" y="6530831"/>
            <a:ext cx="7766446" cy="327169"/>
          </a:xfrm>
          <a:custGeom>
            <a:avLst/>
            <a:gdLst>
              <a:gd name="connsiteX0" fmla="*/ 2552410 w 7766446"/>
              <a:gd name="connsiteY0" fmla="*/ 217 h 327169"/>
              <a:gd name="connsiteX1" fmla="*/ 4402755 w 7766446"/>
              <a:gd name="connsiteY1" fmla="*/ 93489 h 327169"/>
              <a:gd name="connsiteX2" fmla="*/ 5784515 w 7766446"/>
              <a:gd name="connsiteY2" fmla="*/ 144289 h 327169"/>
              <a:gd name="connsiteX3" fmla="*/ 6861475 w 7766446"/>
              <a:gd name="connsiteY3" fmla="*/ 32529 h 327169"/>
              <a:gd name="connsiteX4" fmla="*/ 7636175 w 7766446"/>
              <a:gd name="connsiteY4" fmla="*/ 271289 h 327169"/>
              <a:gd name="connsiteX5" fmla="*/ 7766446 w 7766446"/>
              <a:gd name="connsiteY5" fmla="*/ 327169 h 327169"/>
              <a:gd name="connsiteX6" fmla="*/ 0 w 7766446"/>
              <a:gd name="connsiteY6" fmla="*/ 327169 h 327169"/>
              <a:gd name="connsiteX7" fmla="*/ 32753 w 7766446"/>
              <a:gd name="connsiteY7" fmla="*/ 318531 h 327169"/>
              <a:gd name="connsiteX8" fmla="*/ 2045635 w 7766446"/>
              <a:gd name="connsiteY8" fmla="*/ 12209 h 327169"/>
              <a:gd name="connsiteX9" fmla="*/ 2552410 w 7766446"/>
              <a:gd name="connsiteY9" fmla="*/ 217 h 32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66446" h="327169">
                <a:moveTo>
                  <a:pt x="2552410" y="217"/>
                </a:moveTo>
                <a:cubicBezTo>
                  <a:pt x="3360905" y="5178"/>
                  <a:pt x="4402755" y="93489"/>
                  <a:pt x="4402755" y="93489"/>
                </a:cubicBezTo>
                <a:cubicBezTo>
                  <a:pt x="5025902" y="115502"/>
                  <a:pt x="5374728" y="154449"/>
                  <a:pt x="5784515" y="144289"/>
                </a:cubicBezTo>
                <a:cubicBezTo>
                  <a:pt x="6194302" y="134129"/>
                  <a:pt x="6456768" y="-43671"/>
                  <a:pt x="6861475" y="32529"/>
                </a:cubicBezTo>
                <a:cubicBezTo>
                  <a:pt x="7063828" y="70629"/>
                  <a:pt x="7366512" y="163339"/>
                  <a:pt x="7636175" y="271289"/>
                </a:cubicBezTo>
                <a:lnTo>
                  <a:pt x="7766446" y="327169"/>
                </a:lnTo>
                <a:lnTo>
                  <a:pt x="0" y="327169"/>
                </a:lnTo>
                <a:lnTo>
                  <a:pt x="32753" y="318531"/>
                </a:lnTo>
                <a:cubicBezTo>
                  <a:pt x="557413" y="186940"/>
                  <a:pt x="1412752" y="54860"/>
                  <a:pt x="2045635" y="12209"/>
                </a:cubicBezTo>
                <a:cubicBezTo>
                  <a:pt x="2191685" y="2367"/>
                  <a:pt x="2365834" y="-927"/>
                  <a:pt x="2552410" y="217"/>
                </a:cubicBezTo>
                <a:close/>
              </a:path>
            </a:pathLst>
          </a:custGeom>
          <a:solidFill>
            <a:srgbClr val="D4B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4039" y="-34924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i="1" dirty="0">
                <a:solidFill>
                  <a:srgbClr val="2E3F55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Source domain training</a:t>
            </a:r>
            <a:endParaRPr lang="en-US" altLang="zh-CN" i="1" dirty="0">
              <a:solidFill>
                <a:srgbClr val="2E3F55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59105" y="984250"/>
            <a:ext cx="1082167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59105" y="1348105"/>
            <a:ext cx="10821670" cy="10464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iven a sequence of n tokens [x1, x2, . . . , xn],</a:t>
            </a:r>
            <a:r>
              <a:rPr lang="en-US" altLang="zh-CN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take the final hidden layer output of the PLM</a:t>
            </a:r>
            <a:r>
              <a:rPr lang="en-US" altLang="zh-CN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(BERT)</a:t>
            </a:r>
            <a:r>
              <a:rPr lang="zh-CN" alt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  <a:r>
              <a:rPr lang="en-US" altLang="zh-CN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intermediate representations hi </a:t>
            </a:r>
            <a:endParaRPr lang="zh-CN" altLang="en-US" sz="20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94080" y="2135505"/>
            <a:ext cx="9620885" cy="112331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452120" y="3429000"/>
            <a:ext cx="10821670" cy="10464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intermediate representations are then channeled through simple projection layer for generating the embedding. Unlike point embedding for contrastive learning, we assume that token embeddings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follow Gaussian distributions. Specifically, we employ projection network f</a:t>
            </a:r>
            <a:r>
              <a:rPr sz="2000" baseline="-25000"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f</a:t>
            </a:r>
            <a:r>
              <a:rPr sz="2000" baseline="-25000"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producing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Gaussian distribution parameters:</a:t>
            </a:r>
            <a:endParaRPr sz="20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658620" y="4956175"/>
            <a:ext cx="7581900" cy="1457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/>
        </p:nvSpPr>
        <p:spPr>
          <a:xfrm>
            <a:off x="0" y="6530831"/>
            <a:ext cx="7766446" cy="327169"/>
          </a:xfrm>
          <a:custGeom>
            <a:avLst/>
            <a:gdLst>
              <a:gd name="connsiteX0" fmla="*/ 2552410 w 7766446"/>
              <a:gd name="connsiteY0" fmla="*/ 217 h 327169"/>
              <a:gd name="connsiteX1" fmla="*/ 4402755 w 7766446"/>
              <a:gd name="connsiteY1" fmla="*/ 93489 h 327169"/>
              <a:gd name="connsiteX2" fmla="*/ 5784515 w 7766446"/>
              <a:gd name="connsiteY2" fmla="*/ 144289 h 327169"/>
              <a:gd name="connsiteX3" fmla="*/ 6861475 w 7766446"/>
              <a:gd name="connsiteY3" fmla="*/ 32529 h 327169"/>
              <a:gd name="connsiteX4" fmla="*/ 7636175 w 7766446"/>
              <a:gd name="connsiteY4" fmla="*/ 271289 h 327169"/>
              <a:gd name="connsiteX5" fmla="*/ 7766446 w 7766446"/>
              <a:gd name="connsiteY5" fmla="*/ 327169 h 327169"/>
              <a:gd name="connsiteX6" fmla="*/ 0 w 7766446"/>
              <a:gd name="connsiteY6" fmla="*/ 327169 h 327169"/>
              <a:gd name="connsiteX7" fmla="*/ 32753 w 7766446"/>
              <a:gd name="connsiteY7" fmla="*/ 318531 h 327169"/>
              <a:gd name="connsiteX8" fmla="*/ 2045635 w 7766446"/>
              <a:gd name="connsiteY8" fmla="*/ 12209 h 327169"/>
              <a:gd name="connsiteX9" fmla="*/ 2552410 w 7766446"/>
              <a:gd name="connsiteY9" fmla="*/ 217 h 32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66446" h="327169">
                <a:moveTo>
                  <a:pt x="2552410" y="217"/>
                </a:moveTo>
                <a:cubicBezTo>
                  <a:pt x="3360905" y="5178"/>
                  <a:pt x="4402755" y="93489"/>
                  <a:pt x="4402755" y="93489"/>
                </a:cubicBezTo>
                <a:cubicBezTo>
                  <a:pt x="5025902" y="115502"/>
                  <a:pt x="5374728" y="154449"/>
                  <a:pt x="5784515" y="144289"/>
                </a:cubicBezTo>
                <a:cubicBezTo>
                  <a:pt x="6194302" y="134129"/>
                  <a:pt x="6456768" y="-43671"/>
                  <a:pt x="6861475" y="32529"/>
                </a:cubicBezTo>
                <a:cubicBezTo>
                  <a:pt x="7063828" y="70629"/>
                  <a:pt x="7366512" y="163339"/>
                  <a:pt x="7636175" y="271289"/>
                </a:cubicBezTo>
                <a:lnTo>
                  <a:pt x="7766446" y="327169"/>
                </a:lnTo>
                <a:lnTo>
                  <a:pt x="0" y="327169"/>
                </a:lnTo>
                <a:lnTo>
                  <a:pt x="32753" y="318531"/>
                </a:lnTo>
                <a:cubicBezTo>
                  <a:pt x="557413" y="186940"/>
                  <a:pt x="1412752" y="54860"/>
                  <a:pt x="2045635" y="12209"/>
                </a:cubicBezTo>
                <a:cubicBezTo>
                  <a:pt x="2191685" y="2367"/>
                  <a:pt x="2365834" y="-927"/>
                  <a:pt x="2552410" y="217"/>
                </a:cubicBezTo>
                <a:close/>
              </a:path>
            </a:pathLst>
          </a:custGeom>
          <a:solidFill>
            <a:srgbClr val="D4B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4039" y="-34924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i="1" dirty="0">
                <a:solidFill>
                  <a:srgbClr val="2E3F55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Source domain training</a:t>
            </a:r>
            <a:endParaRPr lang="en-US" altLang="zh-CN" i="1" dirty="0">
              <a:solidFill>
                <a:srgbClr val="2E3F55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59105" y="984250"/>
            <a:ext cx="1082167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59105" y="1164590"/>
            <a:ext cx="10821670" cy="10464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tokens x</a:t>
            </a:r>
            <a:r>
              <a:rPr sz="2000" baseline="-25000"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x</a:t>
            </a:r>
            <a:r>
              <a:rPr sz="2000" baseline="-25000"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considered as positive examples if they have the same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 y</a:t>
            </a:r>
            <a:r>
              <a:rPr sz="2000" baseline="-25000"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y</a:t>
            </a:r>
            <a:r>
              <a:rPr sz="2000" baseline="-25000"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Given their Gaussian Embeddings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(µ</a:t>
            </a:r>
            <a:r>
              <a:rPr sz="2000" baseline="-25000"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Σ</a:t>
            </a:r>
            <a:r>
              <a:rPr sz="2000" baseline="-25000"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and N (µ</a:t>
            </a:r>
            <a:r>
              <a:rPr sz="2000" baseline="-25000"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Σ</a:t>
            </a:r>
            <a:r>
              <a:rPr sz="2000" baseline="-25000"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we can calculate their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KL-divergence as following:</a:t>
            </a:r>
            <a:endParaRPr sz="20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58010" y="2057400"/>
            <a:ext cx="7487920" cy="4579620"/>
            <a:chOff x="2926" y="3240"/>
            <a:chExt cx="11792" cy="7212"/>
          </a:xfrm>
        </p:grpSpPr>
        <p:pic>
          <p:nvPicPr>
            <p:cNvPr id="3" name="图片 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rcRect r="2843"/>
            <a:stretch>
              <a:fillRect/>
            </a:stretch>
          </p:blipFill>
          <p:spPr>
            <a:xfrm>
              <a:off x="2926" y="3240"/>
              <a:ext cx="11792" cy="5698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rcRect l="1050" r="2963"/>
            <a:stretch>
              <a:fillRect/>
            </a:stretch>
          </p:blipFill>
          <p:spPr>
            <a:xfrm>
              <a:off x="2926" y="8938"/>
              <a:ext cx="11792" cy="151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/>
        </p:nvSpPr>
        <p:spPr>
          <a:xfrm>
            <a:off x="0" y="6530831"/>
            <a:ext cx="7766446" cy="327169"/>
          </a:xfrm>
          <a:custGeom>
            <a:avLst/>
            <a:gdLst>
              <a:gd name="connsiteX0" fmla="*/ 2552410 w 7766446"/>
              <a:gd name="connsiteY0" fmla="*/ 217 h 327169"/>
              <a:gd name="connsiteX1" fmla="*/ 4402755 w 7766446"/>
              <a:gd name="connsiteY1" fmla="*/ 93489 h 327169"/>
              <a:gd name="connsiteX2" fmla="*/ 5784515 w 7766446"/>
              <a:gd name="connsiteY2" fmla="*/ 144289 h 327169"/>
              <a:gd name="connsiteX3" fmla="*/ 6861475 w 7766446"/>
              <a:gd name="connsiteY3" fmla="*/ 32529 h 327169"/>
              <a:gd name="connsiteX4" fmla="*/ 7636175 w 7766446"/>
              <a:gd name="connsiteY4" fmla="*/ 271289 h 327169"/>
              <a:gd name="connsiteX5" fmla="*/ 7766446 w 7766446"/>
              <a:gd name="connsiteY5" fmla="*/ 327169 h 327169"/>
              <a:gd name="connsiteX6" fmla="*/ 0 w 7766446"/>
              <a:gd name="connsiteY6" fmla="*/ 327169 h 327169"/>
              <a:gd name="connsiteX7" fmla="*/ 32753 w 7766446"/>
              <a:gd name="connsiteY7" fmla="*/ 318531 h 327169"/>
              <a:gd name="connsiteX8" fmla="*/ 2045635 w 7766446"/>
              <a:gd name="connsiteY8" fmla="*/ 12209 h 327169"/>
              <a:gd name="connsiteX9" fmla="*/ 2552410 w 7766446"/>
              <a:gd name="connsiteY9" fmla="*/ 217 h 32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66446" h="327169">
                <a:moveTo>
                  <a:pt x="2552410" y="217"/>
                </a:moveTo>
                <a:cubicBezTo>
                  <a:pt x="3360905" y="5178"/>
                  <a:pt x="4402755" y="93489"/>
                  <a:pt x="4402755" y="93489"/>
                </a:cubicBezTo>
                <a:cubicBezTo>
                  <a:pt x="5025902" y="115502"/>
                  <a:pt x="5374728" y="154449"/>
                  <a:pt x="5784515" y="144289"/>
                </a:cubicBezTo>
                <a:cubicBezTo>
                  <a:pt x="6194302" y="134129"/>
                  <a:pt x="6456768" y="-43671"/>
                  <a:pt x="6861475" y="32529"/>
                </a:cubicBezTo>
                <a:cubicBezTo>
                  <a:pt x="7063828" y="70629"/>
                  <a:pt x="7366512" y="163339"/>
                  <a:pt x="7636175" y="271289"/>
                </a:cubicBezTo>
                <a:lnTo>
                  <a:pt x="7766446" y="327169"/>
                </a:lnTo>
                <a:lnTo>
                  <a:pt x="0" y="327169"/>
                </a:lnTo>
                <a:lnTo>
                  <a:pt x="32753" y="318531"/>
                </a:lnTo>
                <a:cubicBezTo>
                  <a:pt x="557413" y="186940"/>
                  <a:pt x="1412752" y="54860"/>
                  <a:pt x="2045635" y="12209"/>
                </a:cubicBezTo>
                <a:cubicBezTo>
                  <a:pt x="2191685" y="2367"/>
                  <a:pt x="2365834" y="-927"/>
                  <a:pt x="2552410" y="217"/>
                </a:cubicBezTo>
                <a:close/>
              </a:path>
            </a:pathLst>
          </a:custGeom>
          <a:solidFill>
            <a:srgbClr val="D4B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4039" y="-34924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i="1" dirty="0">
                <a:solidFill>
                  <a:srgbClr val="2E3F55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Source domain training</a:t>
            </a:r>
            <a:endParaRPr lang="en-US" altLang="zh-CN" i="1" dirty="0">
              <a:solidFill>
                <a:srgbClr val="2E3F55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59105" y="984250"/>
            <a:ext cx="1082167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59105" y="124714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The positive samples at the batch level</a:t>
            </a: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18260" y="1825625"/>
            <a:ext cx="8896350" cy="120015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459105" y="322834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Loss Function:</a:t>
            </a:r>
            <a:endParaRPr lang="en-US" altLang="zh-CN" sz="200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33855" y="3857625"/>
            <a:ext cx="7705725" cy="2352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/>
        </p:nvSpPr>
        <p:spPr>
          <a:xfrm>
            <a:off x="0" y="6530831"/>
            <a:ext cx="7766446" cy="327169"/>
          </a:xfrm>
          <a:custGeom>
            <a:avLst/>
            <a:gdLst>
              <a:gd name="connsiteX0" fmla="*/ 2552410 w 7766446"/>
              <a:gd name="connsiteY0" fmla="*/ 217 h 327169"/>
              <a:gd name="connsiteX1" fmla="*/ 4402755 w 7766446"/>
              <a:gd name="connsiteY1" fmla="*/ 93489 h 327169"/>
              <a:gd name="connsiteX2" fmla="*/ 5784515 w 7766446"/>
              <a:gd name="connsiteY2" fmla="*/ 144289 h 327169"/>
              <a:gd name="connsiteX3" fmla="*/ 6861475 w 7766446"/>
              <a:gd name="connsiteY3" fmla="*/ 32529 h 327169"/>
              <a:gd name="connsiteX4" fmla="*/ 7636175 w 7766446"/>
              <a:gd name="connsiteY4" fmla="*/ 271289 h 327169"/>
              <a:gd name="connsiteX5" fmla="*/ 7766446 w 7766446"/>
              <a:gd name="connsiteY5" fmla="*/ 327169 h 327169"/>
              <a:gd name="connsiteX6" fmla="*/ 0 w 7766446"/>
              <a:gd name="connsiteY6" fmla="*/ 327169 h 327169"/>
              <a:gd name="connsiteX7" fmla="*/ 32753 w 7766446"/>
              <a:gd name="connsiteY7" fmla="*/ 318531 h 327169"/>
              <a:gd name="connsiteX8" fmla="*/ 2045635 w 7766446"/>
              <a:gd name="connsiteY8" fmla="*/ 12209 h 327169"/>
              <a:gd name="connsiteX9" fmla="*/ 2552410 w 7766446"/>
              <a:gd name="connsiteY9" fmla="*/ 217 h 32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66446" h="327169">
                <a:moveTo>
                  <a:pt x="2552410" y="217"/>
                </a:moveTo>
                <a:cubicBezTo>
                  <a:pt x="3360905" y="5178"/>
                  <a:pt x="4402755" y="93489"/>
                  <a:pt x="4402755" y="93489"/>
                </a:cubicBezTo>
                <a:cubicBezTo>
                  <a:pt x="5025902" y="115502"/>
                  <a:pt x="5374728" y="154449"/>
                  <a:pt x="5784515" y="144289"/>
                </a:cubicBezTo>
                <a:cubicBezTo>
                  <a:pt x="6194302" y="134129"/>
                  <a:pt x="6456768" y="-43671"/>
                  <a:pt x="6861475" y="32529"/>
                </a:cubicBezTo>
                <a:cubicBezTo>
                  <a:pt x="7063828" y="70629"/>
                  <a:pt x="7366512" y="163339"/>
                  <a:pt x="7636175" y="271289"/>
                </a:cubicBezTo>
                <a:lnTo>
                  <a:pt x="7766446" y="327169"/>
                </a:lnTo>
                <a:lnTo>
                  <a:pt x="0" y="327169"/>
                </a:lnTo>
                <a:lnTo>
                  <a:pt x="32753" y="318531"/>
                </a:lnTo>
                <a:cubicBezTo>
                  <a:pt x="557413" y="186940"/>
                  <a:pt x="1412752" y="54860"/>
                  <a:pt x="2045635" y="12209"/>
                </a:cubicBezTo>
                <a:cubicBezTo>
                  <a:pt x="2191685" y="2367"/>
                  <a:pt x="2365834" y="-927"/>
                  <a:pt x="2552410" y="217"/>
                </a:cubicBezTo>
                <a:close/>
              </a:path>
            </a:pathLst>
          </a:custGeom>
          <a:solidFill>
            <a:srgbClr val="D4B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4039" y="-34924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i="1" dirty="0">
                <a:solidFill>
                  <a:srgbClr val="2E3F55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Target domain fine-tuning</a:t>
            </a:r>
            <a:endParaRPr lang="en-US" altLang="zh-CN" i="1" dirty="0">
              <a:solidFill>
                <a:srgbClr val="2E3F55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59105" y="984250"/>
            <a:ext cx="1082167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59105" y="2018665"/>
            <a:ext cx="10821670" cy="10464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000">
                <a:sym typeface="+mn-ea"/>
              </a:rPr>
              <a:t>When multiple few-shot samples (e.g., 5-shot) are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available for the target classes</a:t>
            </a:r>
            <a:endParaRPr lang="zh-CN" altLang="en-US" sz="2000"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9105" y="391541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In contrast, for 1-shot case</a:t>
            </a:r>
            <a:endParaRPr lang="zh-CN" altLang="en-US" sz="2000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50695" y="2557780"/>
            <a:ext cx="7629525" cy="10858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290570" y="4585970"/>
            <a:ext cx="4476115" cy="707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/>
        </p:nvSpPr>
        <p:spPr>
          <a:xfrm>
            <a:off x="0" y="6530831"/>
            <a:ext cx="7766446" cy="327169"/>
          </a:xfrm>
          <a:custGeom>
            <a:avLst/>
            <a:gdLst>
              <a:gd name="connsiteX0" fmla="*/ 2552410 w 7766446"/>
              <a:gd name="connsiteY0" fmla="*/ 217 h 327169"/>
              <a:gd name="connsiteX1" fmla="*/ 4402755 w 7766446"/>
              <a:gd name="connsiteY1" fmla="*/ 93489 h 327169"/>
              <a:gd name="connsiteX2" fmla="*/ 5784515 w 7766446"/>
              <a:gd name="connsiteY2" fmla="*/ 144289 h 327169"/>
              <a:gd name="connsiteX3" fmla="*/ 6861475 w 7766446"/>
              <a:gd name="connsiteY3" fmla="*/ 32529 h 327169"/>
              <a:gd name="connsiteX4" fmla="*/ 7636175 w 7766446"/>
              <a:gd name="connsiteY4" fmla="*/ 271289 h 327169"/>
              <a:gd name="connsiteX5" fmla="*/ 7766446 w 7766446"/>
              <a:gd name="connsiteY5" fmla="*/ 327169 h 327169"/>
              <a:gd name="connsiteX6" fmla="*/ 0 w 7766446"/>
              <a:gd name="connsiteY6" fmla="*/ 327169 h 327169"/>
              <a:gd name="connsiteX7" fmla="*/ 32753 w 7766446"/>
              <a:gd name="connsiteY7" fmla="*/ 318531 h 327169"/>
              <a:gd name="connsiteX8" fmla="*/ 2045635 w 7766446"/>
              <a:gd name="connsiteY8" fmla="*/ 12209 h 327169"/>
              <a:gd name="connsiteX9" fmla="*/ 2552410 w 7766446"/>
              <a:gd name="connsiteY9" fmla="*/ 217 h 32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66446" h="327169">
                <a:moveTo>
                  <a:pt x="2552410" y="217"/>
                </a:moveTo>
                <a:cubicBezTo>
                  <a:pt x="3360905" y="5178"/>
                  <a:pt x="4402755" y="93489"/>
                  <a:pt x="4402755" y="93489"/>
                </a:cubicBezTo>
                <a:cubicBezTo>
                  <a:pt x="5025902" y="115502"/>
                  <a:pt x="5374728" y="154449"/>
                  <a:pt x="5784515" y="144289"/>
                </a:cubicBezTo>
                <a:cubicBezTo>
                  <a:pt x="6194302" y="134129"/>
                  <a:pt x="6456768" y="-43671"/>
                  <a:pt x="6861475" y="32529"/>
                </a:cubicBezTo>
                <a:cubicBezTo>
                  <a:pt x="7063828" y="70629"/>
                  <a:pt x="7366512" y="163339"/>
                  <a:pt x="7636175" y="271289"/>
                </a:cubicBezTo>
                <a:lnTo>
                  <a:pt x="7766446" y="327169"/>
                </a:lnTo>
                <a:lnTo>
                  <a:pt x="0" y="327169"/>
                </a:lnTo>
                <a:lnTo>
                  <a:pt x="32753" y="318531"/>
                </a:lnTo>
                <a:cubicBezTo>
                  <a:pt x="557413" y="186940"/>
                  <a:pt x="1412752" y="54860"/>
                  <a:pt x="2045635" y="12209"/>
                </a:cubicBezTo>
                <a:cubicBezTo>
                  <a:pt x="2191685" y="2367"/>
                  <a:pt x="2365834" y="-927"/>
                  <a:pt x="2552410" y="217"/>
                </a:cubicBezTo>
                <a:close/>
              </a:path>
            </a:pathLst>
          </a:custGeom>
          <a:solidFill>
            <a:srgbClr val="D4B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4039" y="-34924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i="1" dirty="0">
                <a:solidFill>
                  <a:srgbClr val="2E3F55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Nearest Neighbor inference</a:t>
            </a:r>
            <a:endParaRPr lang="en-US" altLang="zh-CN" i="1" dirty="0">
              <a:solidFill>
                <a:srgbClr val="2E3F55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59105" y="984250"/>
            <a:ext cx="1082167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76475" y="2890520"/>
            <a:ext cx="7639050" cy="10763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59105" y="1989455"/>
                <a:ext cx="11064875" cy="69532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r>
                  <a:rPr lang="zh-CN" altLang="en-US" sz="2000"/>
                  <a:t>Here</a:t>
                </a:r>
                <a:r>
                  <a:rPr lang="en-US" altLang="zh-CN" sz="2000"/>
                  <a:t> </a:t>
                </a:r>
                <a:r>
                  <a:rPr lang="zh-CN" altLang="en-US" sz="2000"/>
                  <a:t>we assign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𝑡𝑒𝑠𝑡</m:t>
                        </m:r>
                      </m:sup>
                    </m:sSubSup>
                  </m:oMath>
                </a14:m>
                <a:r>
                  <a:rPr lang="zh-CN" altLang="en-US" sz="2000"/>
                  <a:t> the same label as the support token</a:t>
                </a:r>
                <a:r>
                  <a:rPr lang="en-US" altLang="zh-CN" sz="2000"/>
                  <a:t> </a:t>
                </a:r>
                <a:r>
                  <a:rPr lang="zh-CN" altLang="en-US" sz="2000"/>
                  <a:t>that is nearest in the PLM representation space</a:t>
                </a:r>
                <a:endParaRPr lang="zh-CN" altLang="en-US" sz="200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05" y="1989455"/>
                <a:ext cx="11064875" cy="6953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574040" y="4398645"/>
                <a:ext cx="11064875" cy="69532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r>
                  <a:rPr lang="zh-CN" altLang="en-US" sz="200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𝑠𝑢𝑝</m:t>
                        </m:r>
                      </m:sup>
                    </m:sSubSup>
                  </m:oMath>
                </a14:m>
                <a:r>
                  <a:rPr lang="zh-CN" altLang="en-US" sz="2000"/>
                  <a:t> </a:t>
                </a:r>
                <a:r>
                  <a:rPr lang="en-US" altLang="zh-CN" sz="2000"/>
                  <a:t>:The PLM representations of each of the support token</a:t>
                </a:r>
                <a:endParaRPr lang="en-US" altLang="zh-CN" sz="200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574040" y="4398645"/>
                <a:ext cx="11064875" cy="69532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ISPRING_PRESENTATION_TITLE" val="PowerPoint 演示文稿"/>
  <p:tag name="ISPRING_FIRST_PUBLISH" val="1"/>
  <p:tag name="KSO_WPP_MARK_KEY" val="cb442dee-64e5-45ec-86e7-74dee42738f4"/>
  <p:tag name="COMMONDATA" val="eyJoZGlkIjoiNDdiYWYyYTI3N2M1ODkxY2EzYjQ3NjdhOTdiZmQzNTc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t">
        <a:no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1815</Words>
  <Application>WPS 演示</Application>
  <PresentationFormat>宽屏</PresentationFormat>
  <Paragraphs>53</Paragraphs>
  <Slides>12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Cambria Math</vt:lpstr>
      <vt:lpstr>Segoe UI Semilight</vt:lpstr>
      <vt:lpstr>等线</vt:lpstr>
      <vt:lpstr>微软雅黑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凯 唐</dc:creator>
  <cp:lastModifiedBy>Cthu1Hu丶</cp:lastModifiedBy>
  <cp:revision>46</cp:revision>
  <dcterms:created xsi:type="dcterms:W3CDTF">2019-05-02T12:53:00Z</dcterms:created>
  <dcterms:modified xsi:type="dcterms:W3CDTF">2023-06-21T06:53:20Z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D26C96B0D0884686A6626BBF8B57CE73_13</vt:lpwstr>
  </property>
  <property fmtid="{D5CDD505-2E9C-101B-9397-08002B2CF9AE}" pid="3" name="KSOProductBuildVer">
    <vt:lpwstr>2052-11.1.0.14309</vt:lpwstr>
  </property>
</Properties>
</file>