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4" r:id="rId4"/>
    <p:sldId id="260" r:id="rId5"/>
    <p:sldId id="262" r:id="rId6"/>
    <p:sldId id="270" r:id="rId7"/>
    <p:sldId id="278" r:id="rId8"/>
    <p:sldId id="275" r:id="rId9"/>
    <p:sldId id="279" r:id="rId10"/>
    <p:sldId id="276" r:id="rId11"/>
    <p:sldId id="277" r:id="rId12"/>
    <p:sldId id="280" r:id="rId13"/>
    <p:sldId id="281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43D9-1BB3-4BD9-96E2-26E272E3390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FF75-E675-437A-BE4E-CC90093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2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FF75-E675-437A-BE4E-CC90093C95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5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A4EB-B290-4DCB-8D6A-A4CDED5E6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8620CF-DD8F-40E5-9A1B-4177A8047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23AD1-C96A-4F78-B410-55B17C00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E7EB8-9969-4EF9-A397-A423910D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4ADC0-3313-4A90-9CC0-0E273045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2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1B1D9-8E62-4D4E-99DF-CDC9F87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64DC2-B28C-45CC-8DBB-DCDBF4C0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E11D9-E0F4-4770-962C-A717F113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9001B-951C-4D3A-81A6-06B5989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0EFED-638B-4C73-82F3-80A0C58F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5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F6208-B57B-45E4-B75C-7CB89E576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C0C60-081E-41F3-BCE3-75233E5E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62D95-E4EC-4995-B0C7-AF1316C8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1778F-AF53-40A7-9853-EF46DE65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0B4BA-35E2-454F-BAF4-5E039529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6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D6E8-2B50-4AB1-851D-1ED3E00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8DC93-4AAB-414F-8D38-C2CF68E1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9EBDA-819D-42FF-AED7-CA6F5954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58169-6FCE-4053-9916-FAA09D6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360D7-82FD-4677-B22A-8F3A300E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E9970-0C3B-4AFE-B76B-9E8BE18F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72D07-8FDD-4CF0-BA91-F1C79824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9E46E-0E3C-4B26-B5AB-BCF16943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3525-FC4E-4E9E-80A8-3184E512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FBBEA-9AF6-4674-A222-E4ACA299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412A4-4452-404D-B848-C653A0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A60A2-BDC4-499D-9C70-603C2354B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57EAD-0ED7-4A90-BA89-9BF29D44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85F6F-AC9A-421C-9AA5-DE68FE7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3E714-3BAF-4AD9-9FF6-F283A1DB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DEC4A-2312-4CF8-AB8B-5453BEF9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0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A8A7-F2E8-43C3-9136-D4E5E747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DF674-0912-4893-BA0E-500DD31E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C1076-80E0-4276-BBAD-BC682A32A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62D932-82DC-4576-8F9B-B0BAEE399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ADF55-8F05-47D8-9663-9DBEED59F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25BFA-9389-428D-A011-5DFA3CC8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F62312-FB4C-4FC1-880E-F1CB72D9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BB893A-4BCB-4346-B2EC-B6B30F7B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2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807E-517F-4812-B16D-A9408A3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962BE-9BCF-483C-A801-8F624669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CDC4F-DB30-4DE8-9AEE-A3CA0AD4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09A99-37D8-400F-B30F-755E8534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59C842-DB11-4615-B16C-AA88E79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5BF0A-8A98-4F20-B024-40133EC8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5A8FCA-5C0C-401E-A9FC-ECB61145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6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579D-919A-4DD8-B3E1-918119B2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EF955-9B40-40C2-B83D-FE6723FA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D161E-31D5-421C-995C-D7D338B3B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ED928-D251-469C-A527-46AF43A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A3CD0-ECE5-4311-B3FF-C9F071DD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6F9C1-810B-4854-A5CD-05821726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C5B38-F58E-4052-AD29-999E5C9C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9C4FA7-5EB8-4923-BED2-E659B65AA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FE76FE-D682-40A4-B194-B6E61266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23E17-89F8-43E5-B10B-9AFED137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8BADC-33C2-4771-B3F2-93EDD3D1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91E96-E0C7-40D3-867F-ED20D44E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495F3A-B193-47FA-B6F7-21AFE395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0D0A9-F02B-41A8-BFD7-22B11051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75AC6-9FC5-4EE6-A651-27077E60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3F44-101B-4EB3-AF2B-4B426ECF77C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8E5B0-4B15-4FDB-B3AC-F5A2FECE3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76C43-D190-4AF7-B98D-78FC3FD48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CDFD-4A05-49A5-9130-6C5E9EDC9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CDA8417-079B-4563-995F-FE1AA5CCE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7160"/>
            <a:ext cx="9144000" cy="123491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51205901044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2021/5/11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5D3F9B-7FFD-4020-8A57-3CC6441FEC31}"/>
              </a:ext>
            </a:extLst>
          </p:cNvPr>
          <p:cNvSpPr/>
          <p:nvPr/>
        </p:nvSpPr>
        <p:spPr>
          <a:xfrm>
            <a:off x="4714969" y="744717"/>
            <a:ext cx="2762054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254AC-85A7-40D1-AFCF-D9145CADC6C8}"/>
              </a:ext>
            </a:extLst>
          </p:cNvPr>
          <p:cNvSpPr txBox="1"/>
          <p:nvPr/>
        </p:nvSpPr>
        <p:spPr>
          <a:xfrm>
            <a:off x="4714969" y="843542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EMNLP 2020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842F99-FBB9-4E93-B82C-5AC86D7F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04" y="2109609"/>
            <a:ext cx="6892392" cy="20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9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400717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Method-SMLM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CBBB20-6741-4835-A94C-D9C3384DEF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4540" y="1793673"/>
            <a:ext cx="4580406" cy="3737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77C8E0-FEBC-46E4-B0CD-1CDB3887CCBC}"/>
              </a:ext>
            </a:extLst>
          </p:cNvPr>
          <p:cNvSpPr txBox="1"/>
          <p:nvPr/>
        </p:nvSpPr>
        <p:spPr>
          <a:xfrm flipH="1">
            <a:off x="707010" y="1793673"/>
            <a:ext cx="106217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把等式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进行建模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用一个分隔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把三元组分隔成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encoder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，用前馈网络来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unmask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也是同样的步骤。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用交叉熵损失函数：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unmasked tokens 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masked tokens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的掩码语言建模的概率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masked tokens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都是联合预测，不做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progressive unmasking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40448C-5887-4AA7-91BD-03016C2E4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3460" y="2334023"/>
            <a:ext cx="2682318" cy="341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E050A7-18B6-476C-B8B2-F936B3E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581" y="2643434"/>
            <a:ext cx="1412489" cy="3060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CFF11C-D847-4D64-A118-DF6A61E929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91752" y="2607921"/>
            <a:ext cx="3019721" cy="373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D59E89-BD56-4D36-AEB4-F772F94EE82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50433" y="3535055"/>
            <a:ext cx="4025402" cy="11554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E5AFE4-C835-4049-8FFF-987252CE2C7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63194" y="4801937"/>
            <a:ext cx="694773" cy="3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627903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Method-</a:t>
            </a:r>
            <a:r>
              <a:rPr lang="en-US" altLang="zh-CN" sz="2200" b="1" dirty="0"/>
              <a:t>Synthetic Graph Construction</a:t>
            </a:r>
            <a:endParaRPr lang="zh-CN" altLang="en-US" sz="2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76885A-A6D6-4B1E-8920-822A9349250F}"/>
              </a:ext>
            </a:extLst>
          </p:cNvPr>
          <p:cNvSpPr txBox="1"/>
          <p:nvPr/>
        </p:nvSpPr>
        <p:spPr>
          <a:xfrm flipH="1">
            <a:off x="707010" y="1793673"/>
            <a:ext cx="106217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Common Concept Graph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QASC science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OMCS concept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语料库，创建两种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synthetic graphs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hypothesis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框架可以使得模型理解两个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中共有的概念（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common in two facts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），从而允许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从每个句子里抽取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noun-chunks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verb-chunks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数据集中出现的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 options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作为图的顶点，句子作为边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和句子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中出现的共有概念表示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Sampling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：因为数据集太大了，所以随机采样，最多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Curriculum Filtering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：只选择至少有一个实体出现在名词和动词集合里的三元组。这和真人场景是符合的，老师会提供问题中问到的概念，然后学生学习。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E40DC1-140F-4B51-ADA9-28ABBED7AA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17908" y="3530948"/>
            <a:ext cx="3363366" cy="3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6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627903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Method-</a:t>
            </a:r>
            <a:r>
              <a:rPr lang="en-US" altLang="zh-CN" sz="2200" b="1" dirty="0"/>
              <a:t>Synthetic Graph Construction</a:t>
            </a:r>
            <a:endParaRPr lang="zh-CN" altLang="en-US" sz="2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76885A-A6D6-4B1E-8920-822A9349250F}"/>
              </a:ext>
            </a:extLst>
          </p:cNvPr>
          <p:cNvSpPr txBox="1"/>
          <p:nvPr/>
        </p:nvSpPr>
        <p:spPr>
          <a:xfrm flipH="1">
            <a:off x="707010" y="1793673"/>
            <a:ext cx="10621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Directed Story Graph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使用来自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RoCStories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 Cloze Test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个句子，于是有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s1,…,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，并且创建一个有向图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(directed graph),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所有的句子都是顶点，每个句子由一条有向边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(directed edge)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指向它之后出现的句子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之间有一条有向路径，且经过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这种图捕获了一个更小的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，且头部事件发生在关系事件和尾部事件之前。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功能：此图旨在使用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框架进行故事理解和归纳推理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857CA1-6323-478D-9646-0F29BFD7CB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25245" y="3034959"/>
            <a:ext cx="2162706" cy="3940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3F8D31-4749-4107-90A2-5538CBEF8F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010" y="3034959"/>
            <a:ext cx="3318235" cy="3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4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353583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F1875-18DF-447E-B2EB-136B0400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 to Hypothesis Conversion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在合成图，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QASC-CCG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OMCS-CCG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中观察到三元组包含事实陈述，而我们的目标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数据集包含含有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词或填空词的问题。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使用基于规则的模型，把含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词的问题转换为假设；把空白替换成答案，或者把每个答案选项和问题合并起来，把填空题和完形填空转换成假设。</a:t>
            </a: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 Creation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对于没有上下文的数据集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QASC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CommonsenseQA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，我们使用问题和答案选项作为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来检索前五个句子，并从相应的源知识句子语料库中进行检索。对于每个检索到的上下文，我们使用等式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评估答案选项得分，并取平均得分。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95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353583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F1875-18DF-447E-B2EB-136B0400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Datasets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D2849A-0F64-4C9F-BAB1-B65D51C1BD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2981" y="1496180"/>
            <a:ext cx="7447968" cy="26425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2C7D6E-5788-4FCB-B388-5C7D029A04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3217" y="4273707"/>
            <a:ext cx="4183380" cy="2423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4E45CC-3FDF-4F2B-AD1C-CEF4EE909CAD}"/>
              </a:ext>
            </a:extLst>
          </p:cNvPr>
          <p:cNvSpPr txBox="1"/>
          <p:nvPr/>
        </p:nvSpPr>
        <p:spPr>
          <a:xfrm>
            <a:off x="263951" y="4564900"/>
            <a:ext cx="461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需要常识推理和外部知识来回答问题：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SocialIQA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CommonsenseQA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需要科学知识：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QASC, Open-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BookQA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ARC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89B9F-7284-47C9-B1BD-E3AAADF1FE7F}"/>
              </a:ext>
            </a:extLst>
          </p:cNvPr>
          <p:cNvSpPr txBox="1"/>
          <p:nvPr/>
        </p:nvSpPr>
        <p:spPr>
          <a:xfrm>
            <a:off x="10180949" y="1109315"/>
            <a:ext cx="2076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任务的数据集统计信息。五个任务中没有上下文。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KTL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图指的是我们学习到的图。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是上下文，问题和答案中的平均单词数。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SocialIQA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测试集大小已隐藏。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EF63FD-2F24-430B-86F6-852F4D57C78D}"/>
              </a:ext>
            </a:extLst>
          </p:cNvPr>
          <p:cNvSpPr txBox="1"/>
          <p:nvPr/>
        </p:nvSpPr>
        <p:spPr>
          <a:xfrm>
            <a:off x="9886597" y="4980399"/>
            <a:ext cx="2076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生成的三元组的数据集统计信息。对于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QASC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Curriculum Filtering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之后进行的。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长度是指平均单词数。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0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353583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F1875-18DF-447E-B2EB-136B0400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Results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826416-D618-4BAC-A792-2AB0382A9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8473" y="1381085"/>
            <a:ext cx="7372554" cy="29711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CDD044-7F43-431B-BE0A-BBF9047CEA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4930" y="4616667"/>
            <a:ext cx="4797536" cy="21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353583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F1875-18DF-447E-B2EB-136B0400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Ablation Studies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DBF3E4-F872-4464-9DD4-F702CF0393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1921" y="2264828"/>
            <a:ext cx="4401532" cy="1710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C0647A-8ECA-44AC-9AFA-65363325D7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8255" y="2089567"/>
            <a:ext cx="4401532" cy="19434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4FB6B9-84E9-4AD1-A582-99EAD1EE63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94496" y="4285491"/>
            <a:ext cx="9385693" cy="22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D3B454-4911-494B-B187-146DEC90AEC5}"/>
              </a:ext>
            </a:extLst>
          </p:cNvPr>
          <p:cNvSpPr/>
          <p:nvPr/>
        </p:nvSpPr>
        <p:spPr>
          <a:xfrm>
            <a:off x="470554" y="626941"/>
            <a:ext cx="2762054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CD4D5-5268-47F6-9DF5-6346E77A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14B3BF9-FBF2-425F-AE80-BCD1211383BE}"/>
              </a:ext>
            </a:extLst>
          </p:cNvPr>
          <p:cNvSpPr txBox="1">
            <a:spLocks/>
          </p:cNvSpPr>
          <p:nvPr/>
        </p:nvSpPr>
        <p:spPr>
          <a:xfrm>
            <a:off x="722681" y="3412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j-ea"/>
              </a:rPr>
              <a:t>Outline</a:t>
            </a:r>
            <a:endParaRPr lang="zh-CN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641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1ADFF-6ADC-4A4E-BCC7-352FBD36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文章主要内容：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work proposes a new framework of Knowledge Triplet Learning over knowledge graph entities and relations.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this paper, we focus on building unsupervised zero-shot multiple-choice QA systems.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本文提出了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 Triplet Learning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）框架，一个基于知识图谱的自监督任务，来帮助解决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zero-shot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A7EC9E-1DAF-4E6F-A8ED-DD38C12F3511}"/>
              </a:ext>
            </a:extLst>
          </p:cNvPr>
          <p:cNvSpPr/>
          <p:nvPr/>
        </p:nvSpPr>
        <p:spPr>
          <a:xfrm>
            <a:off x="470554" y="626941"/>
            <a:ext cx="3724374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AEA6C2-470B-456C-892D-AF3D0A3E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80" y="341231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j-ea"/>
              </a:rPr>
              <a:t>Introduction</a:t>
            </a:r>
            <a:endParaRPr lang="zh-CN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0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2ED91-CCFF-4F20-AA56-7D323BDD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人工数据耗时耗力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从而采用无监督方法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外部知识可以很好的帮助回答问题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从而利用知识图谱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在此之上提出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4A6E8B-DAF8-4DFB-84DB-19C4A4311E23}"/>
              </a:ext>
            </a:extLst>
          </p:cNvPr>
          <p:cNvSpPr/>
          <p:nvPr/>
        </p:nvSpPr>
        <p:spPr>
          <a:xfrm>
            <a:off x="470553" y="626941"/>
            <a:ext cx="3385009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7B12097-1604-43DA-91FB-4E0A7F31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80" y="341231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微软雅黑" panose="020B0503020204020204" pitchFamily="34" charset="-122"/>
              </a:rPr>
              <a:t>Motivation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78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3" y="626941"/>
            <a:ext cx="3837495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Contribution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F1875-18DF-447E-B2EB-136B0400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569"/>
            <a:ext cx="11180975" cy="513760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define the Knowledge Triplet Learning over Knowledge Graph and show how to use it for zero-shot question answering.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，并应用到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zero-shot QA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compare two strategies for the above task.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比较了两种实现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的策略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propose heuristics to create synthetic knowledge graphs.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提出启发式方法来创建综合知识图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perform extensive experiments of our framework on three commonsense and three science question-answering datasets.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在六个数据集上进行实验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achieve state-of-the-art results for zero-shot and propose a strong baseline for the few-shot question answering task.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zero-shot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上达到最优，并为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提供强有力的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46702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400717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Method-KTL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C43DD8-2172-4530-A820-F128BFB72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4361" y="626941"/>
            <a:ext cx="6182809" cy="38141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89F475-55AB-43DE-9B24-F6A21AA625D9}"/>
              </a:ext>
            </a:extLst>
          </p:cNvPr>
          <p:cNvSpPr txBox="1"/>
          <p:nvPr/>
        </p:nvSpPr>
        <p:spPr>
          <a:xfrm>
            <a:off x="245097" y="1795375"/>
            <a:ext cx="4579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 choice QA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：对同一段上下文，两个不同的答案分别对应两个不同的问题；对同一个问题，两个不同的答案分别对应两个不同的上下文。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h, r,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context, question, answer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），给出任意两个，生成另外一个。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这使得系统需要学习三个输入之间所有可能的关系。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学习这三个函数使我们能够对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context, question, answer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之间的这些关系进行评分。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346DE1-4132-4872-BA9F-7C723F7073F6}"/>
              </a:ext>
            </a:extLst>
          </p:cNvPr>
          <p:cNvSpPr txBox="1"/>
          <p:nvPr/>
        </p:nvSpPr>
        <p:spPr>
          <a:xfrm>
            <a:off x="245097" y="5769394"/>
            <a:ext cx="989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puts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PersonX’s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trust in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Q1: How does this affect others? 	A1: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considered trustworthy by others.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Q2: How is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seen as?	A2: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polite.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4DDA5A-4ED8-429B-96EF-796EF465BD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3918" y="4800834"/>
            <a:ext cx="4784496" cy="3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9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400717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Method-KTL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CBBB20-6741-4835-A94C-D9C3384DEF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5545" y="3284576"/>
            <a:ext cx="4784496" cy="3044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89F475-55AB-43DE-9B24-F6A21AA625D9}"/>
              </a:ext>
            </a:extLst>
          </p:cNvPr>
          <p:cNvSpPr txBox="1"/>
          <p:nvPr/>
        </p:nvSpPr>
        <p:spPr>
          <a:xfrm>
            <a:off x="838200" y="2809651"/>
            <a:ext cx="1101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给定输入三元组（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h,r,t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），通过自监督的方式学习到三个函数。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3BA032-94F7-4F1D-AFA7-5DDA0490B3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15545" y="4105058"/>
            <a:ext cx="4784496" cy="10849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37152F-DC60-4CC2-A7FE-3F3A8F10899B}"/>
              </a:ext>
            </a:extLst>
          </p:cNvPr>
          <p:cNvSpPr txBox="1"/>
          <p:nvPr/>
        </p:nvSpPr>
        <p:spPr>
          <a:xfrm>
            <a:off x="838200" y="3677101"/>
            <a:ext cx="1101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打分函数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6EBB1D-806B-4062-BFF9-A197219270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45985" y="5975691"/>
            <a:ext cx="4110087" cy="5853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C42A37-3680-42B3-B40D-F10ACEB8DAF3}"/>
              </a:ext>
            </a:extLst>
          </p:cNvPr>
          <p:cNvSpPr txBox="1"/>
          <p:nvPr/>
        </p:nvSpPr>
        <p:spPr>
          <a:xfrm>
            <a:off x="838200" y="5236008"/>
            <a:ext cx="1101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是距离函数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——the distance 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between the generated output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ground-truth</a:t>
            </a:r>
          </a:p>
          <a:p>
            <a:pPr algn="just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在不同的策略中采用不同的方法，最终目的是取得得分最小的答案。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594918-FA30-4FA5-BA53-2915EFF00DE3}"/>
              </a:ext>
            </a:extLst>
          </p:cNvPr>
          <p:cNvSpPr txBox="1"/>
          <p:nvPr/>
        </p:nvSpPr>
        <p:spPr>
          <a:xfrm>
            <a:off x="838200" y="1576718"/>
            <a:ext cx="11180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定义G=（V，E）为知识图谱，V是顶点，由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中的phrases和named-entities组成，E是边。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S是一系列的facts, S ⊆ V × E × V 基于（h, r, t）的格式。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其中h, t属于V，r属于E。</a:t>
            </a:r>
          </a:p>
        </p:txBody>
      </p:sp>
    </p:spTree>
    <p:extLst>
      <p:ext uri="{BB962C8B-B14F-4D97-AF65-F5344CB8AC3E}">
        <p14:creationId xmlns:p14="http://schemas.microsoft.com/office/powerpoint/2010/main" val="992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400717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Method-KRL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43FBF6-941D-4869-A740-EF8CAB78CC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9895" y="4579457"/>
            <a:ext cx="4285347" cy="14503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7B8406-8B3C-43D3-B8A2-58C50C3097A5}"/>
              </a:ext>
            </a:extLst>
          </p:cNvPr>
          <p:cNvSpPr txBox="1"/>
          <p:nvPr/>
        </p:nvSpPr>
        <p:spPr>
          <a:xfrm flipH="1">
            <a:off x="707010" y="1793673"/>
            <a:ext cx="1036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可以将等式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看成生成函数，给定两个输入向量的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，学习生成第三个元素的向量表示。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可以是预先计算的句子向量表示或上下文向量表示。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5C560D-2A49-4F85-A6BB-D9D874468B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92617" y="2455957"/>
            <a:ext cx="4784496" cy="3044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8F13082-065A-4D31-AF8E-C960817675EF}"/>
              </a:ext>
            </a:extLst>
          </p:cNvPr>
          <p:cNvSpPr txBox="1"/>
          <p:nvPr/>
        </p:nvSpPr>
        <p:spPr>
          <a:xfrm flipH="1">
            <a:off x="707009" y="2996310"/>
            <a:ext cx="10812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由于三元组（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h, r, t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 在每一对中可以有多对多的关系。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首先把两个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encoding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空间映射到另一个和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TransD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相似的空间，然后通过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Encoder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把三元组转换到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encoding space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需要学习两个映射函数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来映射两个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，然后用第三个映射函数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来映射要生成的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利用一个函数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来合并两个映射过的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这些函数都可以通过前向传播网络实现。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生成的输出向量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映射向量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是两个用全连接网络学到的函数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1F07F86-DF7A-400D-83A1-05F4ABD630F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92883" y="5465816"/>
            <a:ext cx="315405" cy="2845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C1A6DA-5BAE-41CF-9DEA-48283735436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92883" y="5745277"/>
            <a:ext cx="315405" cy="2484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DAF1EA3-7625-4D5B-9702-7B2C01084C8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192883" y="5999173"/>
            <a:ext cx="395535" cy="2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987A56-D3DE-44DF-9806-2C981AB9EFE3}"/>
              </a:ext>
            </a:extLst>
          </p:cNvPr>
          <p:cNvSpPr/>
          <p:nvPr/>
        </p:nvSpPr>
        <p:spPr>
          <a:xfrm>
            <a:off x="470554" y="626941"/>
            <a:ext cx="4007178" cy="754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E3EFD-0BBC-4D39-AB2C-F9493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Method-KRL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7B8406-8B3C-43D3-B8A2-58C50C3097A5}"/>
              </a:ext>
            </a:extLst>
          </p:cNvPr>
          <p:cNvSpPr txBox="1"/>
          <p:nvPr/>
        </p:nvSpPr>
        <p:spPr>
          <a:xfrm flipH="1">
            <a:off x="707010" y="1793673"/>
            <a:ext cx="10369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L2Loss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try to minimize the L2 norm between the generated and the projected ground-truth.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NCELoss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along with the ground-truth we have k noise-samples,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these noise samples are selected from other (h; r; t) triples.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A9B8C5-D2E1-4E34-BB2F-D9BEB404EF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9744" y="4204982"/>
            <a:ext cx="4436529" cy="10701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36729F-F46E-45D3-9707-0C67C4DB6394}"/>
              </a:ext>
            </a:extLst>
          </p:cNvPr>
          <p:cNvSpPr txBox="1"/>
          <p:nvPr/>
        </p:nvSpPr>
        <p:spPr>
          <a:xfrm flipH="1">
            <a:off x="7123522" y="4312868"/>
            <a:ext cx="50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映射的噪音样本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相似度函数，可以是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或者余弦相似度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104ED5-FD3F-49BD-9A57-94AB8FC61A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79362" y="4396401"/>
            <a:ext cx="444160" cy="2363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6FABD7-8559-4B42-B80E-204D6E5A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251" y="4651360"/>
            <a:ext cx="408271" cy="2363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C4DEBC-31AE-4435-8F92-D5F4685D0EFC}"/>
              </a:ext>
            </a:extLst>
          </p:cNvPr>
          <p:cNvSpPr txBox="1"/>
          <p:nvPr/>
        </p:nvSpPr>
        <p:spPr>
          <a:xfrm flipH="1">
            <a:off x="707010" y="5601856"/>
            <a:ext cx="687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NCELoss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1-sim</a:t>
            </a:r>
          </a:p>
        </p:txBody>
      </p:sp>
    </p:spTree>
    <p:extLst>
      <p:ext uri="{BB962C8B-B14F-4D97-AF65-F5344CB8AC3E}">
        <p14:creationId xmlns:p14="http://schemas.microsoft.com/office/powerpoint/2010/main" val="39697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1392</Words>
  <Application>Microsoft Office PowerPoint</Application>
  <PresentationFormat>宽屏</PresentationFormat>
  <Paragraphs>144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Introduction</vt:lpstr>
      <vt:lpstr>Motivation</vt:lpstr>
      <vt:lpstr>Contribution</vt:lpstr>
      <vt:lpstr>Method-KTL</vt:lpstr>
      <vt:lpstr>Method-KTL</vt:lpstr>
      <vt:lpstr>Method-KRL</vt:lpstr>
      <vt:lpstr>Method-KRL</vt:lpstr>
      <vt:lpstr>Method-SMLM</vt:lpstr>
      <vt:lpstr>Method-Synthetic Graph Construction</vt:lpstr>
      <vt:lpstr>Method-Synthetic Graph Construction</vt:lpstr>
      <vt:lpstr>Experiment</vt:lpstr>
      <vt:lpstr>Experiment</vt:lpstr>
      <vt:lpstr>Experiment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敬亭</dc:creator>
  <cp:lastModifiedBy>白 敬亭</cp:lastModifiedBy>
  <cp:revision>25</cp:revision>
  <dcterms:created xsi:type="dcterms:W3CDTF">2021-04-06T06:37:56Z</dcterms:created>
  <dcterms:modified xsi:type="dcterms:W3CDTF">2021-05-11T10:38:14Z</dcterms:modified>
</cp:coreProperties>
</file>