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90" r:id="rId4"/>
    <p:sldId id="278" r:id="rId5"/>
    <p:sldId id="279" r:id="rId6"/>
    <p:sldId id="280" r:id="rId7"/>
    <p:sldId id="281" r:id="rId8"/>
    <p:sldId id="282" r:id="rId9"/>
    <p:sldId id="283" r:id="rId10"/>
    <p:sldId id="291" r:id="rId11"/>
    <p:sldId id="284" r:id="rId12"/>
    <p:sldId id="285" r:id="rId13"/>
    <p:sldId id="286" r:id="rId14"/>
    <p:sldId id="287" r:id="rId15"/>
    <p:sldId id="292" r:id="rId16"/>
    <p:sldId id="28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90445-74FB-4BD4-8A66-94EA7A0F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D324C-8535-405E-AE0D-300769C17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7AA2E-2C61-4C03-A9DE-678056B6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CACC7-9847-4272-A7ED-2DEA25DE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469C8-BB06-45B6-B2B3-475360B8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B6E3-2B43-4D88-81C1-ABC9B0B2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E904A-077A-4994-A7D2-5FAD71191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58EB2-FC82-4338-B7D5-C318B8AA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D049E-8D26-4C21-A85F-938387FC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A8615-04FA-4ED5-9D99-E10C13CF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59D2EF-9879-4B0C-8EBA-50226F96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D1410-98BC-4476-B384-4617448F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049DA-699C-4BE7-8B2F-D71032EC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9AD46-8B69-4A27-BBCA-53A762C5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12FC2-0CDE-478C-9733-8361F9A9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2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A0138-B6FE-45E9-8354-BE491BAE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C3CA6-C441-417E-AA2A-EB6E29BF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3A1DA-5ACD-41EE-953C-FF7BB373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C3664-222E-4A1E-90FD-543DE24D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5E992-8093-4664-91EF-344CE71F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5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7C402-7130-4983-9062-88D2441C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9825A-F6AE-46AE-9A0A-809DBD08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F5D82-4483-470B-9324-0B08D9A4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D7DD0-9EFF-41F6-90AF-AEC8CDE6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81605-4B2B-4E7E-8DA8-2D09D99A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4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47CA1-79FA-407E-9032-3BBEE505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0AD89-4AAD-4289-9384-FB4A19BCE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D3124-E1A7-4BA1-801D-6F265113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E733B-5F68-4AC7-99C8-B1CA8709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90CA1-95BE-47F1-8416-911AAAC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1F17F-D786-45A3-AD43-901B0A33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7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14985-2890-4206-99E0-93A13E67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BE1BF-31FF-4D96-BD3F-7531B3D4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A0E33-8204-4EED-B523-29FFBAD3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F89848-4122-475B-9FC8-1298CFC2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262527-CE8B-45ED-8427-CC7CAB03D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44835F-8A45-4148-B378-4E05937F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2D4838-86C6-4723-B3CC-31978104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B847D0-C660-444F-9D6D-D92401D8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1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A7B10-1089-4EC8-BBB5-278B3151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E311B-463F-4AD9-9EBE-7D8EDD88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F8CD3F-3BA0-4D85-83D1-1085D579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F42B8-683E-4B15-B69A-69225D91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3BB17-5D6D-4AB8-89F2-F4E3565B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2D03BC-8454-494E-BA58-2F2816C4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C6C4B0-DA8A-41D1-A3DF-B3C5E374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D5F53-DDCF-4982-8DE5-A073B6A2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7B81D-9042-4AF3-8115-FD1256A0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8846E-559F-4268-A031-69011DC00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08A0E6-691F-4DE5-B093-2F7D6FE3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47ECC7-B32E-4AA5-BDA9-84467957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D2DED-63DD-4012-8E79-870A32A3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3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E09E5-9A6C-41E9-8D6D-DB548ADA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E347FB-E57C-4DBA-B0BF-B20F32179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E4A743-BBCC-4D1F-B7BF-A805251BE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4A2B3E-E292-4F87-BF71-131BD130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0546D-BDE8-402D-A0A7-77E99E04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4EDD2-6D4B-4467-9A07-BC6B5074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8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5A3401-AE3A-4C4E-840C-9CDBA781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4966D-DE1A-44DE-9473-124B7D9E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3E9CF-0198-4929-97BB-EA13D9783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69E1-D8F6-454D-B2BA-95046102921C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ACF1B-60AA-4E29-A7F1-E816A7532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6F7C5-7FE4-4DFB-ACE3-45671B5A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C23A-C622-4844-BB8E-01BF1874B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273FDF-D218-4856-B64A-7DB715F216E3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sz="3200" b="1"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b="1"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Zero-Shot Cross-Lingual Transfer with Meta Learning</a:t>
            </a: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err="1">
                <a:solidFill>
                  <a:schemeClr val="bg1"/>
                </a:solidFill>
                <a:effectLst/>
                <a:latin typeface="NimbusRomNo9L-Medi"/>
              </a:rPr>
              <a:t>Farhad</a:t>
            </a:r>
            <a:r>
              <a:rPr lang="en-US" altLang="zh-CN" sz="2000" b="1" dirty="0">
                <a:solidFill>
                  <a:schemeClr val="bg1"/>
                </a:solidFill>
                <a:effectLst/>
                <a:latin typeface="NimbusRomNo9L-Medi"/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  <a:effectLst/>
                <a:latin typeface="NimbusRomNo9L-Medi"/>
              </a:rPr>
              <a:t>Nooralahzadeh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solidFill>
                  <a:schemeClr val="bg1"/>
                </a:solidFill>
                <a:effectLst/>
                <a:latin typeface="NimbusRomNo9L-Medi"/>
              </a:rPr>
              <a:t>Giannis </a:t>
            </a:r>
            <a:r>
              <a:rPr lang="en-US" altLang="zh-CN" sz="2000" b="1" dirty="0" err="1">
                <a:solidFill>
                  <a:schemeClr val="bg1"/>
                </a:solidFill>
                <a:effectLst/>
                <a:latin typeface="NimbusRomNo9L-Medi"/>
              </a:rPr>
              <a:t>Bekoulis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solidFill>
                  <a:schemeClr val="bg1"/>
                </a:solidFill>
                <a:effectLst/>
                <a:latin typeface="NimbusRomNo9L-Medi"/>
              </a:rPr>
              <a:t>Johannes </a:t>
            </a:r>
            <a:r>
              <a:rPr lang="en-US" altLang="zh-CN" sz="2000" b="1" dirty="0" err="1">
                <a:solidFill>
                  <a:schemeClr val="bg1"/>
                </a:solidFill>
                <a:effectLst/>
                <a:latin typeface="NimbusRomNo9L-Medi"/>
              </a:rPr>
              <a:t>Bjerva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>
                <a:solidFill>
                  <a:schemeClr val="bg1"/>
                </a:solidFill>
                <a:effectLst/>
                <a:latin typeface="NimbusRomNo9L-Medi"/>
              </a:rPr>
              <a:t>Isabelle </a:t>
            </a:r>
            <a:r>
              <a:rPr lang="en-US" altLang="zh-CN" sz="2000" b="1" dirty="0" err="1">
                <a:solidFill>
                  <a:schemeClr val="bg1"/>
                </a:solidFill>
                <a:effectLst/>
                <a:latin typeface="NimbusRomNo9L-Medi"/>
              </a:rPr>
              <a:t>Augenstein</a:t>
            </a:r>
            <a:r>
              <a:rPr lang="en-US" altLang="zh-CN" sz="2000" b="1" dirty="0">
                <a:solidFill>
                  <a:schemeClr val="bg1"/>
                </a:solidFill>
                <a:effectLst/>
                <a:latin typeface="NimbusRomNo9L-Medi"/>
              </a:rPr>
              <a:t> </a:t>
            </a:r>
          </a:p>
          <a:p>
            <a:pPr algn="ctr"/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EMNLP 2020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1C6CD7-3C72-4D3A-803A-64172864683E}"/>
              </a:ext>
            </a:extLst>
          </p:cNvPr>
          <p:cNvSpPr txBox="1"/>
          <p:nvPr/>
        </p:nvSpPr>
        <p:spPr>
          <a:xfrm>
            <a:off x="1555016" y="5110899"/>
            <a:ext cx="9177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陈少斌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2021.03.30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370B92-46AB-44E8-822E-8DA1533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2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: Zero- and Few-shot Cross-Lingual NLI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60"/>
            <a:ext cx="11309499" cy="47562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Model: Multilingual BERT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learning has a strongly positive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effect on predictive performance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704EFD-9DE0-4686-A36A-0C2F7F4D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45" y="1254640"/>
            <a:ext cx="5396193" cy="48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6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: Zero- and Few-shot Cross-Lingual NLI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8" y="1590441"/>
            <a:ext cx="1130949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Hypothesis: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Typological commonalities among the languages has an effect on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the performance of MAML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X-MAML boosts Multi-BERT performance on XNLI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259879" y="6212866"/>
            <a:ext cx="56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BA1259-3EF8-48AF-B8D8-EE5524EE4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063161"/>
            <a:ext cx="5105186" cy="31007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12AE3C-B7BB-422C-A402-D53D87E08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50" y="3029411"/>
            <a:ext cx="2867246" cy="31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2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: Zero shot Cross-Lingual QA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1571"/>
            <a:ext cx="1130949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target languages benefit from meta-learning with at least one of the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auxiliary languages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two auxiliary languages in X-MAML further improves results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270511" y="6212866"/>
            <a:ext cx="59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4C088-AEB5-4A14-97DB-563749376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25" y="3187319"/>
            <a:ext cx="5563740" cy="34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Typological Correlations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2353"/>
            <a:ext cx="11309499" cy="46605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 Atlas of Language Structure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Largest Openly Available Typological Database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Approximately 200 linguistic features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than 2500 languages</a:t>
            </a:r>
          </a:p>
          <a:p>
            <a:pPr marL="914400" lvl="2" indent="0">
              <a:buNone/>
            </a:pP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Inves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tigate typological features based on the mutual gain/loss in performance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using X-MAML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Task: predict the exact WALS feature value of a language, given the change in accuracy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in combination with other languages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695165-8B33-445E-82C9-F28283C98310}"/>
              </a:ext>
            </a:extLst>
          </p:cNvPr>
          <p:cNvSpPr txBox="1"/>
          <p:nvPr/>
        </p:nvSpPr>
        <p:spPr>
          <a:xfrm>
            <a:off x="11270511" y="6212866"/>
            <a:ext cx="59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24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Typological Correlations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32" y="1454015"/>
            <a:ext cx="11309499" cy="45010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anguages sharing the feature value for WALS feature 67A The Future Tense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are beneficial to each other.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ncodes whether or not a language has an inflectional marking of future tense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 be considered to be a morphosyntactic feature (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形态句法特征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en-US" altLang="zh-CN" sz="2000" dirty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E765C3-D6BA-443D-9E72-5A92C7F72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083" y="3081557"/>
            <a:ext cx="5905882" cy="3331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EF4161-1076-4643-989E-288D42ADC033}"/>
              </a:ext>
            </a:extLst>
          </p:cNvPr>
          <p:cNvSpPr txBox="1"/>
          <p:nvPr/>
        </p:nvSpPr>
        <p:spPr>
          <a:xfrm>
            <a:off x="11270511" y="6212866"/>
            <a:ext cx="59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62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Typological Correlations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2353"/>
            <a:ext cx="11309499" cy="46605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 Atlas of Language Structure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Largest Openly Available Typological Database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Approximately 200 linguistic features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More than 2500 languages</a:t>
            </a:r>
          </a:p>
          <a:p>
            <a:pPr marL="914400" lvl="2" indent="0">
              <a:buNone/>
            </a:pP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Investigate whether sharing between two typologically similar languages is beneficial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for performance using X-MAML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Task: predict whether a main and auxiliary language have the same WALS feature value, given the change in accuracy when the two languages are used in X-MAML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695165-8B33-445E-82C9-F28283C98310}"/>
              </a:ext>
            </a:extLst>
          </p:cNvPr>
          <p:cNvSpPr txBox="1"/>
          <p:nvPr/>
        </p:nvSpPr>
        <p:spPr>
          <a:xfrm>
            <a:off x="11270511" y="6212866"/>
            <a:ext cx="59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61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Typological Correlations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66284"/>
            <a:ext cx="11552275" cy="48466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Languages sharing a feature value for the WALS feature 25A Locus of Marking: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Whole-language Typology typically help each other.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scribes whether the morphosyntactic marking in a language is on the syntactic heads 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 dependents of a phrase.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721A0-EBA8-4C9E-926A-C2CC188C2F6A}"/>
              </a:ext>
            </a:extLst>
          </p:cNvPr>
          <p:cNvSpPr txBox="1"/>
          <p:nvPr/>
        </p:nvSpPr>
        <p:spPr>
          <a:xfrm>
            <a:off x="11270511" y="6212866"/>
            <a:ext cx="59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0C6058-1559-4432-A7D8-E347247CD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49" y="3036242"/>
            <a:ext cx="5921037" cy="33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8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Listening!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32" y="1451345"/>
            <a:ext cx="11309499" cy="4692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Conclusion:</a:t>
            </a:r>
          </a:p>
          <a:p>
            <a:pPr marL="0" indent="0">
              <a:buNone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Meta-learning effectively leverage training data from an auxiliary language for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zero-shot and few-shot cross-lingual transfer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anguages which share certain morphosyntactic features tend to benefit from this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type of transfer</a:t>
            </a:r>
            <a:endParaRPr lang="en-US" altLang="zh-CN" sz="2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32A7B-562C-420B-A608-771010964E15}"/>
              </a:ext>
            </a:extLst>
          </p:cNvPr>
          <p:cNvSpPr txBox="1"/>
          <p:nvPr/>
        </p:nvSpPr>
        <p:spPr>
          <a:xfrm>
            <a:off x="11270511" y="6212866"/>
            <a:ext cx="59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11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 for Multilingual Applications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65" y="1961707"/>
            <a:ext cx="11309499" cy="39960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Most languages in the world are under-resourced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Collecting annotated data for all languages is time-consuming and expensive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is not trivial to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 a model for a task in a particular language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 this model directly to other language where only limited training data is available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37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600" b="1" dirty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</a:t>
            </a:r>
            <a:r>
              <a:rPr lang="en-US" altLang="zh-CN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Learning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65" y="1606389"/>
            <a:ext cx="11309499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Cross-lingual Transfer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 a model for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high-source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 it to low-source language where only limited training data is available</a:t>
            </a: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Learning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Repeatedly simulating the learning process on low-source tasks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using many high-resource ones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Optimisation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-based</a:t>
            </a:r>
            <a:endParaRPr lang="en-US" altLang="zh-CN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find good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initialisation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parameter values and adapt to new tasks quickly</a:t>
            </a:r>
          </a:p>
          <a:p>
            <a:pPr marL="457200" lvl="1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Metric-based</a:t>
            </a: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—— learn similarities between feature representations of instances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Model-based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	—— adapting models that learn fast for meta learning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43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Model Agnostic Meta-Learning (MAML)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1571"/>
            <a:ext cx="11309499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Framework - MAML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Assuming these new target tasks are drawn from the same distribution</a:t>
            </a: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able to quickly adapt to new target tasks by using only a few instance at test time</a:t>
            </a: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Application: 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Employ </a:t>
            </a:r>
            <a:r>
              <a:rPr lang="en-US" altLang="zh-CN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set of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high-resource auxiliary tasks to find an optimal initialization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a target task can be done using a small number of training instance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1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X-MAML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1571"/>
            <a:ext cx="1130949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steps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FEA4EC-3255-4CE3-8CB7-098BA1FA0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51" y="2373627"/>
            <a:ext cx="7401847" cy="4039294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AA89505-76E1-43FE-992C-087759DD87D2}"/>
              </a:ext>
            </a:extLst>
          </p:cNvPr>
          <p:cNvSpPr/>
          <p:nvPr/>
        </p:nvSpPr>
        <p:spPr>
          <a:xfrm>
            <a:off x="6751674" y="5092995"/>
            <a:ext cx="1642731" cy="350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0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Inference 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2865"/>
            <a:ext cx="11309499" cy="48200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Tasks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Inference (NLI)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Answering (QA)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NLI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premise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predict whether a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hypothesis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true, false, or neutral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Multi-Genre Natural language inference (Multi-NLI)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433k sentence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genres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Cross-lingual natural language inference (XNLI)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 test and 2500 dev hypothesis-premise pairs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languages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9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Answering 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8814"/>
            <a:ext cx="11309499" cy="4804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 Tasks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Inference (NLI)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 Answering (QA)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a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a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identify the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context which answers the question</a:t>
            </a:r>
          </a:p>
          <a:p>
            <a:pPr marL="457200" lvl="1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accent5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Multilingual Question Answering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(MLQA)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languages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QA instances for English &amp; 5k for every other languages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66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: Few-shot Cross-domain NLI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8F0CFB-DD04-48AB-8D99-D4EC225DD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2353"/>
                <a:ext cx="11309499" cy="466055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Model: Enhanced Sequential Inference Model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Steps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Initialize the model parameters (training set of </a:t>
                </a:r>
                <a:r>
                  <a:rPr lang="en-US" altLang="zh-CN" sz="1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MultiNLI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Fine-tune on dev set of </a:t>
                </a:r>
                <a:r>
                  <a:rPr lang="en-US" altLang="zh-CN" sz="1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MultiNLI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Test on test set of XNLI (</a:t>
                </a:r>
                <a:r>
                  <a:rPr lang="en-US" altLang="zh-CN" sz="1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MultiNLI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test set is not available)</a:t>
                </a:r>
              </a:p>
              <a:p>
                <a:pPr marL="457200" lvl="1" indent="0">
                  <a:buNone/>
                </a:pPr>
                <a:endParaRPr lang="en-US" altLang="zh-CN" sz="24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Baseline: evaluate the pre-trained model on the test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    set of XNLI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MAML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6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𝑇𝑟𝑎𝑖𝑛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 tasks are included in MAML using the training set</a:t>
                </a:r>
              </a:p>
              <a:p>
                <a:pPr lvl="1">
                  <a:buFont typeface="Wingdings" panose="05000000000000000000" pitchFamily="2" charset="2"/>
                  <a:buChar char="p"/>
                </a:pPr>
                <a:r>
                  <a:rPr lang="en-US" altLang="zh-CN" sz="1600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𝐷𝑒𝑣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10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tasks are included in MAML using the dev set</a:t>
                </a:r>
              </a:p>
              <a:p>
                <a:pPr marL="457200" lvl="1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8F0CFB-DD04-48AB-8D99-D4EC225DD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2353"/>
                <a:ext cx="11309499" cy="4660555"/>
              </a:xfrm>
              <a:blipFill>
                <a:blip r:embed="rId2"/>
                <a:stretch>
                  <a:fillRect l="-916" t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68A8B3-D64A-4BCB-8246-A7A737DCB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81" y="2542793"/>
            <a:ext cx="3438980" cy="29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C036F-5220-4221-B229-6B29D6D7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29332"/>
            <a:ext cx="12191999" cy="1325563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CN" dirty="0"/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: Zero- and Few-shot Cross-Lingual NLI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F0CFB-DD04-48AB-8D99-D4EC225D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60"/>
            <a:ext cx="11309499" cy="47562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Model: Multilingual BERT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Zero-shot approach with X-MAML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outperforms the baseline model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without MAML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30AD4A-E835-47F6-AB19-BEFD4060C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10494" r="30221" b="47183"/>
          <a:stretch/>
        </p:blipFill>
        <p:spPr>
          <a:xfrm>
            <a:off x="195469" y="5659124"/>
            <a:ext cx="1152940" cy="110748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9046433-8B85-4EA2-9C27-B02768A55975}"/>
              </a:ext>
            </a:extLst>
          </p:cNvPr>
          <p:cNvSpPr txBox="1"/>
          <p:nvPr/>
        </p:nvSpPr>
        <p:spPr>
          <a:xfrm>
            <a:off x="11465442" y="6212866"/>
            <a:ext cx="36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44177E-FB25-4009-849D-A509EC31A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26" y="1391988"/>
            <a:ext cx="4089958" cy="45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879</Words>
  <Application>Microsoft Office PowerPoint</Application>
  <PresentationFormat>宽屏</PresentationFormat>
  <Paragraphs>157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NimbusRomNo9L-Medi</vt:lpstr>
      <vt:lpstr>等线</vt:lpstr>
      <vt:lpstr>等线 Light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  Challenges for Multilingual Applications</vt:lpstr>
      <vt:lpstr>  Introduction to Meta Learning</vt:lpstr>
      <vt:lpstr>  Model Agnostic Meta-Learning (MAML)</vt:lpstr>
      <vt:lpstr>  X-MAML</vt:lpstr>
      <vt:lpstr>Natural Language Inference  </vt:lpstr>
      <vt:lpstr>Question Answering </vt:lpstr>
      <vt:lpstr>  Experiment : Few-shot Cross-domain NLI</vt:lpstr>
      <vt:lpstr> Experiment : Zero- and Few-shot Cross-Lingual NLI</vt:lpstr>
      <vt:lpstr> Experiment : Zero- and Few-shot Cross-Lingual NLI</vt:lpstr>
      <vt:lpstr> Experiment : Zero- and Few-shot Cross-Lingual NLI</vt:lpstr>
      <vt:lpstr> Experiment : Zero shot Cross-Lingual QA</vt:lpstr>
      <vt:lpstr>  Typological Correlations</vt:lpstr>
      <vt:lpstr>  Typological Correlations</vt:lpstr>
      <vt:lpstr>  Typological Correlations</vt:lpstr>
      <vt:lpstr>  Typological Correlations</vt:lpstr>
      <vt:lpstr>  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少斌</dc:creator>
  <cp:lastModifiedBy>陈 少斌</cp:lastModifiedBy>
  <cp:revision>75</cp:revision>
  <dcterms:created xsi:type="dcterms:W3CDTF">2021-03-27T07:01:20Z</dcterms:created>
  <dcterms:modified xsi:type="dcterms:W3CDTF">2021-03-30T07:00:14Z</dcterms:modified>
</cp:coreProperties>
</file>