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81" r:id="rId4"/>
    <p:sldId id="273" r:id="rId5"/>
    <p:sldId id="274" r:id="rId6"/>
    <p:sldId id="282" r:id="rId7"/>
    <p:sldId id="275" r:id="rId8"/>
    <p:sldId id="280" r:id="rId9"/>
    <p:sldId id="278" r:id="rId10"/>
    <p:sldId id="283" r:id="rId11"/>
    <p:sldId id="284" r:id="rId12"/>
    <p:sldId id="276" r:id="rId13"/>
    <p:sldId id="277" r:id="rId14"/>
    <p:sldId id="279" r:id="rId15"/>
    <p:sldId id="27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CFA0"/>
    <a:srgbClr val="A9C4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80809" autoAdjust="0"/>
  </p:normalViewPr>
  <p:slideViewPr>
    <p:cSldViewPr snapToGrid="0">
      <p:cViewPr varScale="1">
        <p:scale>
          <a:sx n="66" d="100"/>
          <a:sy n="66" d="100"/>
        </p:scale>
        <p:origin x="13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1AB88-F6ED-4D81-A0FA-C80A7A9786C6}" type="datetimeFigureOut">
              <a:rPr lang="zh-CN" altLang="en-US" smtClean="0"/>
              <a:t>2020/6/25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C21B8-A69B-44AE-91C7-6CB178557A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981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Facebook FAIR </a:t>
            </a:r>
            <a:r>
              <a:rPr lang="zh-CN" altLang="en-US" dirty="0"/>
              <a:t>实验室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C21B8-A69B-44AE-91C7-6CB178557AF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57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其中 </a:t>
            </a:r>
            <a:r>
              <a:rPr lang="en-US" altLang="zh-CN" dirty="0"/>
              <a:t>α =0.5 </a:t>
            </a:r>
            <a:r>
              <a:rPr lang="zh-CN" altLang="en-US" dirty="0"/>
              <a:t>。对</a:t>
            </a:r>
            <a:r>
              <a:rPr lang="en-US" altLang="zh-CN" dirty="0"/>
              <a:t>low-resource languages</a:t>
            </a:r>
            <a:r>
              <a:rPr lang="zh-CN" altLang="en-US" dirty="0"/>
              <a:t>更友好。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C21B8-A69B-44AE-91C7-6CB178557AF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90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CLM </a:t>
            </a:r>
            <a:r>
              <a:rPr lang="zh-CN" altLang="en-US" dirty="0"/>
              <a:t>： </a:t>
            </a:r>
            <a:r>
              <a:rPr lang="en-US" altLang="zh-CN" dirty="0"/>
              <a:t>Model the probability of a word given the previous words.</a:t>
            </a:r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我们从文本流中随机抽取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15%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BPE token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，使用的时候，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80%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的时间用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[MASK] token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替换，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10%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时间的用随机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token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替换，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10%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时候保持不变。</a:t>
            </a:r>
            <a:endParaRPr lang="en-US" altLang="zh-CN" b="0" i="0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/>
              <a:t>停止词或者符号。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C21B8-A69B-44AE-91C7-6CB178557AF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881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CLM </a:t>
            </a:r>
            <a:r>
              <a:rPr lang="zh-CN" altLang="en-US" dirty="0"/>
              <a:t>： </a:t>
            </a:r>
            <a:r>
              <a:rPr lang="en-US" altLang="zh-CN" dirty="0"/>
              <a:t>Model the probability of a word given the previous words.</a:t>
            </a:r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我们从文本流中随机抽取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15%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BPE token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，使用的时候，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80%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的时间用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[MASK] token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替换，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10%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时间的用随机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token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替换，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10%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时候保持不变。</a:t>
            </a:r>
            <a:endParaRPr lang="en-US" altLang="zh-CN" b="0" i="0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/>
              <a:t>停止词或者符号。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C21B8-A69B-44AE-91C7-6CB178557AF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881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跨语言</a:t>
            </a:r>
            <a:r>
              <a:rPr lang="en-US" altLang="zh-CN" dirty="0"/>
              <a:t>fine-tuning: (</a:t>
            </a:r>
            <a:r>
              <a:rPr lang="zh-CN" altLang="en-US" dirty="0"/>
              <a:t>跨语言分类）</a:t>
            </a:r>
            <a:endParaRPr lang="en-US" altLang="zh-CN" dirty="0"/>
          </a:p>
          <a:p>
            <a:pPr algn="l"/>
            <a:r>
              <a:rPr lang="en-US" altLang="zh-CN" b="0" i="0" dirty="0">
                <a:solidFill>
                  <a:srgbClr val="1A1A1A"/>
                </a:solidFill>
                <a:effectLst/>
                <a:latin typeface="-apple-system"/>
              </a:rPr>
              <a:t>+ 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测试数据翻译（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-apple-system"/>
              </a:rPr>
              <a:t>Translate Test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）将</a:t>
            </a:r>
            <a:r>
              <a:rPr lang="zh-CN" altLang="en-US" b="1" i="0" dirty="0">
                <a:solidFill>
                  <a:srgbClr val="1A1A1A"/>
                </a:solidFill>
                <a:effectLst/>
                <a:latin typeface="-apple-system"/>
              </a:rPr>
              <a:t>中文的测试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数据翻译</a:t>
            </a:r>
            <a:r>
              <a:rPr lang="zh-CN" altLang="en-US" b="1" i="0" dirty="0">
                <a:solidFill>
                  <a:srgbClr val="1A1A1A"/>
                </a:solidFill>
                <a:effectLst/>
                <a:latin typeface="-apple-system"/>
              </a:rPr>
              <a:t>成英文的测试数据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，将问题转化成英文训练、英文测试的问题。</a:t>
            </a:r>
          </a:p>
          <a:p>
            <a:pPr algn="l"/>
            <a:r>
              <a:rPr lang="en-US" altLang="zh-CN" b="0" i="0" dirty="0">
                <a:solidFill>
                  <a:srgbClr val="1A1A1A"/>
                </a:solidFill>
                <a:effectLst/>
                <a:latin typeface="-apple-system"/>
              </a:rPr>
              <a:t>+ 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训练数据翻译（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-apple-system"/>
              </a:rPr>
              <a:t>Translate Train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）将</a:t>
            </a:r>
            <a:r>
              <a:rPr lang="zh-CN" altLang="en-US" b="1" i="0" dirty="0">
                <a:solidFill>
                  <a:srgbClr val="1A1A1A"/>
                </a:solidFill>
                <a:effectLst/>
                <a:latin typeface="-apple-system"/>
              </a:rPr>
              <a:t>英文的训练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数据翻译</a:t>
            </a:r>
            <a:r>
              <a:rPr lang="zh-CN" altLang="en-US" b="1" i="0" dirty="0">
                <a:solidFill>
                  <a:srgbClr val="1A1A1A"/>
                </a:solidFill>
                <a:effectLst/>
                <a:latin typeface="-apple-system"/>
              </a:rPr>
              <a:t>成中文的训练数据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，将问题转化成中文训练、中文测试的问题。</a:t>
            </a:r>
            <a:endParaRPr lang="en-US" altLang="zh-CN" b="0" i="0" dirty="0">
              <a:solidFill>
                <a:srgbClr val="1A1A1A"/>
              </a:solidFill>
              <a:effectLst/>
              <a:latin typeface="-apple-system"/>
            </a:endParaRPr>
          </a:p>
          <a:p>
            <a:pPr algn="l"/>
            <a:r>
              <a:rPr lang="en-US" altLang="zh-CN" b="0" i="0" dirty="0">
                <a:solidFill>
                  <a:srgbClr val="1A1A1A"/>
                </a:solidFill>
                <a:effectLst/>
                <a:latin typeface="-apple-system"/>
              </a:rPr>
              <a:t>+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跨语言测试（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-apple-system"/>
              </a:rPr>
              <a:t>Cross-lingual Test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），也就是直接将在英语训练集上训练得到的模型在中文上进行测试。英文训练，英文测试。</a:t>
            </a:r>
            <a:endParaRPr lang="en-US" altLang="zh-CN" b="0" i="0" dirty="0">
              <a:solidFill>
                <a:srgbClr val="1A1A1A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分别为：蕴含，矛盾，无关。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C21B8-A69B-44AE-91C7-6CB178557AF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366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第一个隐藏状态之上加一个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-apple-system"/>
              </a:rPr>
              <a:t>classification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，在英文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-apple-system"/>
              </a:rPr>
              <a:t>NLI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训练集上微调所有参数，在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-apple-system"/>
              </a:rPr>
              <a:t>15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个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-apple-system"/>
              </a:rPr>
              <a:t>XNLI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语种数据集上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-apple-system"/>
              </a:rPr>
              <a:t>evaluation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模型。</a:t>
            </a:r>
            <a:endParaRPr lang="en-US" altLang="zh-CN" b="0" i="0" dirty="0">
              <a:solidFill>
                <a:srgbClr val="1A1A1A"/>
              </a:solidFill>
              <a:effectLst/>
              <a:latin typeface="-apple-system"/>
            </a:endParaRPr>
          </a:p>
          <a:p>
            <a:pPr algn="l"/>
            <a:r>
              <a:rPr lang="en-US" altLang="zh-CN" b="0" i="0" dirty="0">
                <a:solidFill>
                  <a:srgbClr val="1A1A1A"/>
                </a:solidFill>
                <a:effectLst/>
                <a:latin typeface="-apple-system"/>
              </a:rPr>
              <a:t>+ 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测试数据翻译（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-apple-system"/>
              </a:rPr>
              <a:t>Translate Test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）将</a:t>
            </a:r>
            <a:r>
              <a:rPr lang="zh-CN" altLang="en-US" b="1" i="0" dirty="0">
                <a:solidFill>
                  <a:srgbClr val="1A1A1A"/>
                </a:solidFill>
                <a:effectLst/>
                <a:latin typeface="-apple-system"/>
              </a:rPr>
              <a:t>中文的测试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数据翻译</a:t>
            </a:r>
            <a:r>
              <a:rPr lang="zh-CN" altLang="en-US" b="1" i="0" dirty="0">
                <a:solidFill>
                  <a:srgbClr val="1A1A1A"/>
                </a:solidFill>
                <a:effectLst/>
                <a:latin typeface="-apple-system"/>
              </a:rPr>
              <a:t>成英文的测试数据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，将问题转化成英文训练、英文测试的问题。</a:t>
            </a:r>
          </a:p>
          <a:p>
            <a:pPr algn="l"/>
            <a:r>
              <a:rPr lang="en-US" altLang="zh-CN" b="0" i="0" dirty="0">
                <a:solidFill>
                  <a:srgbClr val="1A1A1A"/>
                </a:solidFill>
                <a:effectLst/>
                <a:latin typeface="-apple-system"/>
              </a:rPr>
              <a:t>+ 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训练数据翻译（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-apple-system"/>
              </a:rPr>
              <a:t>Translate Train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）将</a:t>
            </a:r>
            <a:r>
              <a:rPr lang="zh-CN" altLang="en-US" b="1" i="0" dirty="0">
                <a:solidFill>
                  <a:srgbClr val="1A1A1A"/>
                </a:solidFill>
                <a:effectLst/>
                <a:latin typeface="-apple-system"/>
              </a:rPr>
              <a:t>英文的训练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数据翻译</a:t>
            </a:r>
            <a:r>
              <a:rPr lang="zh-CN" altLang="en-US" b="1" i="0" dirty="0">
                <a:solidFill>
                  <a:srgbClr val="1A1A1A"/>
                </a:solidFill>
                <a:effectLst/>
                <a:latin typeface="-apple-system"/>
              </a:rPr>
              <a:t>成中文的训练数据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，将问题转化成中文训练、中文测试的问题。</a:t>
            </a:r>
            <a:endParaRPr lang="en-US" altLang="zh-CN" b="0" i="0" dirty="0">
              <a:solidFill>
                <a:srgbClr val="1A1A1A"/>
              </a:solidFill>
              <a:effectLst/>
              <a:latin typeface="-apple-system"/>
            </a:endParaRPr>
          </a:p>
          <a:p>
            <a:pPr algn="l"/>
            <a:r>
              <a:rPr lang="en-US" altLang="zh-CN" b="0" i="0" dirty="0">
                <a:solidFill>
                  <a:srgbClr val="1A1A1A"/>
                </a:solidFill>
                <a:effectLst/>
                <a:latin typeface="-apple-system"/>
              </a:rPr>
              <a:t>+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跨语言测试（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-apple-system"/>
              </a:rPr>
              <a:t>Cross-lingual Test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），也就是直接将在英语训练集上训练得到的模型在中文上进行测试。英文训练，英文测试。</a:t>
            </a:r>
            <a:endParaRPr lang="en-US" altLang="zh-CN" b="0" i="0" dirty="0">
              <a:solidFill>
                <a:srgbClr val="1A1A1A"/>
              </a:solidFill>
              <a:effectLst/>
              <a:latin typeface="-apple-system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C21B8-A69B-44AE-91C7-6CB178557AF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366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跨语言模型因此能够利用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Hindi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或者英文语料所提供的额外上下文信息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，进而提升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Nepali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的语言模型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b="0" i="0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C21B8-A69B-44AE-91C7-6CB178557AF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173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MUSE </a:t>
            </a:r>
            <a:r>
              <a:rPr lang="en-US" altLang="zh-CN" dirty="0" err="1"/>
              <a:t>Concat</a:t>
            </a:r>
            <a:r>
              <a:rPr lang="zh-CN" altLang="en-US" dirty="0"/>
              <a:t>和</a:t>
            </a:r>
            <a:r>
              <a:rPr lang="en-US" altLang="zh-CN" dirty="0"/>
              <a:t>XLM</a:t>
            </a:r>
            <a:r>
              <a:rPr lang="zh-CN" altLang="en-US" dirty="0"/>
              <a:t>（</a:t>
            </a:r>
            <a:r>
              <a:rPr lang="en-US" altLang="zh-CN" dirty="0"/>
              <a:t>MLM</a:t>
            </a:r>
            <a:r>
              <a:rPr lang="zh-CN" altLang="en-US" dirty="0"/>
              <a:t>）方法都提供了无监督跨语言的词嵌入空间。</a:t>
            </a:r>
            <a:endParaRPr lang="en-US" altLang="zh-CN" dirty="0"/>
          </a:p>
          <a:p>
            <a:r>
              <a:rPr lang="zh-CN" altLang="en-US" dirty="0"/>
              <a:t>计算</a:t>
            </a:r>
            <a:r>
              <a:rPr lang="en-US" altLang="zh-CN" dirty="0"/>
              <a:t>MUSE</a:t>
            </a:r>
            <a:r>
              <a:rPr lang="zh-CN" altLang="en-US" dirty="0"/>
              <a:t>字典中</a:t>
            </a:r>
            <a:r>
              <a:rPr lang="en-US" altLang="zh-CN" b="1" dirty="0"/>
              <a:t>word</a:t>
            </a:r>
            <a:r>
              <a:rPr lang="zh-CN" altLang="en-US" b="1" dirty="0"/>
              <a:t>翻译对</a:t>
            </a:r>
            <a:r>
              <a:rPr lang="zh-CN" altLang="en-US" dirty="0"/>
              <a:t>的余弦相似度、</a:t>
            </a:r>
            <a:r>
              <a:rPr lang="en-US" altLang="zh-CN" dirty="0"/>
              <a:t>L2</a:t>
            </a:r>
            <a:r>
              <a:rPr lang="zh-CN" altLang="en-US" dirty="0"/>
              <a:t>距离。同时也用</a:t>
            </a:r>
            <a:r>
              <a:rPr lang="en-US" altLang="zh-CN" dirty="0"/>
              <a:t>SemEval17 </a:t>
            </a:r>
            <a:r>
              <a:rPr lang="zh-CN" altLang="en-US" dirty="0"/>
              <a:t>跨语言的</a:t>
            </a:r>
            <a:r>
              <a:rPr lang="zh-CN" altLang="en-US" b="1" dirty="0"/>
              <a:t>词相似度任务</a:t>
            </a:r>
            <a:r>
              <a:rPr lang="zh-CN" altLang="en-US" dirty="0"/>
              <a:t>评估</a:t>
            </a:r>
            <a:r>
              <a:rPr lang="en-US" altLang="zh-CN" dirty="0"/>
              <a:t>cosine</a:t>
            </a:r>
            <a:r>
              <a:rPr lang="zh-CN" altLang="en-US" dirty="0"/>
              <a:t>相似度的结果。可以看出</a:t>
            </a:r>
            <a:r>
              <a:rPr lang="en-US" altLang="zh-CN" dirty="0"/>
              <a:t>XLM</a:t>
            </a:r>
            <a:r>
              <a:rPr lang="zh-CN" altLang="en-US" dirty="0"/>
              <a:t>在跨语言相似度上同时超过</a:t>
            </a:r>
            <a:r>
              <a:rPr lang="en-US" altLang="zh-CN" dirty="0"/>
              <a:t>MUSE</a:t>
            </a:r>
            <a:r>
              <a:rPr lang="zh-CN" altLang="en-US" dirty="0"/>
              <a:t>和</a:t>
            </a:r>
            <a:r>
              <a:rPr lang="en-US" altLang="zh-CN" dirty="0" err="1"/>
              <a:t>Concat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C21B8-A69B-44AE-91C7-6CB178557AF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09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C21B8-A69B-44AE-91C7-6CB178557AF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452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0860D3-EAA6-46E9-A375-C9F4B7393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F49E1-1721-47BB-A330-90B09D51E31E}" type="datetimeFigureOut">
              <a:rPr lang="zh-CN" altLang="en-US" smtClean="0"/>
              <a:t>2020/6/25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50E99B-9BC4-4F10-864B-CDBF8EB46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8C9EA91-43ED-4709-B192-B83FD59EC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F2896-7AD6-4709-B47C-C59D5E9908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476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63FE6-214E-43DB-9956-9B8B19E98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80E090-97B2-4398-985F-B5A4FA57E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B84C74-E6C2-4F6E-A6AC-43319EF5D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F49E1-1721-47BB-A330-90B09D51E31E}" type="datetimeFigureOut">
              <a:rPr lang="zh-CN" altLang="en-US" smtClean="0"/>
              <a:t>2020/6/25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A51C45-0DB3-42A3-AC6C-936AAF8CE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E930FA-B4BA-4FC9-B794-5E83C0DFD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F2896-7AD6-4709-B47C-C59D5E9908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988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419B9D-2245-4938-B623-DD718E5C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F49E1-1721-47BB-A330-90B09D51E31E}" type="datetimeFigureOut">
              <a:rPr lang="zh-CN" altLang="en-US" smtClean="0"/>
              <a:t>2020/6/25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38AE8C-B886-4FEA-99C7-63270A996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2B60F5-F6F2-464E-975A-CC405F864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F2896-7AD6-4709-B47C-C59D5E9908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56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59A949-B599-4905-AC7A-C52D27453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400401-00DF-42DA-8759-A10CD9C36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63F680-8EE0-4DBC-BE32-5E574E9DED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F49E1-1721-47BB-A330-90B09D51E31E}" type="datetimeFigureOut">
              <a:rPr lang="zh-CN" altLang="en-US" smtClean="0"/>
              <a:t>2020/6/25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55E6A8-48FF-47E5-B678-E73CB324C1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3B543-11D6-4043-A3EF-0A69F2EE00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F2896-7AD6-4709-B47C-C59D5E9908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568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5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0B2E6A8-DBED-4597-9A56-11B616813BF9}"/>
              </a:ext>
            </a:extLst>
          </p:cNvPr>
          <p:cNvSpPr/>
          <p:nvPr/>
        </p:nvSpPr>
        <p:spPr>
          <a:xfrm>
            <a:off x="0" y="0"/>
            <a:ext cx="12195110" cy="802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81D96B-61E6-4B89-B2E1-5B86755F84EC}"/>
              </a:ext>
            </a:extLst>
          </p:cNvPr>
          <p:cNvSpPr txBox="1"/>
          <p:nvPr/>
        </p:nvSpPr>
        <p:spPr>
          <a:xfrm>
            <a:off x="1147665" y="156102"/>
            <a:ext cx="8630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NIPS 2019 /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FAIR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8B2F88C-515F-49BC-B127-8D111ADD44FA}"/>
              </a:ext>
            </a:extLst>
          </p:cNvPr>
          <p:cNvSpPr txBox="1"/>
          <p:nvPr/>
        </p:nvSpPr>
        <p:spPr>
          <a:xfrm>
            <a:off x="0" y="517507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汇报人</a:t>
            </a:r>
            <a:r>
              <a:rPr lang="en-US" altLang="zh-CN" sz="2400" b="1" dirty="0"/>
              <a:t>: </a:t>
            </a:r>
            <a:r>
              <a:rPr lang="zh-CN" altLang="en-US" sz="2400" b="1" dirty="0"/>
              <a:t>陈道佳</a:t>
            </a:r>
            <a:r>
              <a:rPr lang="en-US" altLang="zh-CN" sz="2400" b="1" dirty="0"/>
              <a:t>     51194506004</a:t>
            </a:r>
            <a:endParaRPr lang="zh-CN" altLang="en-US" sz="24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83F20E3-DABA-4461-B739-48D3D38DF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981" y="2097683"/>
            <a:ext cx="7530229" cy="228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96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0B2E6A8-DBED-4597-9A56-11B616813BF9}"/>
              </a:ext>
            </a:extLst>
          </p:cNvPr>
          <p:cNvSpPr/>
          <p:nvPr/>
        </p:nvSpPr>
        <p:spPr>
          <a:xfrm>
            <a:off x="0" y="0"/>
            <a:ext cx="12195110" cy="802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81D96B-61E6-4B89-B2E1-5B86755F84EC}"/>
              </a:ext>
            </a:extLst>
          </p:cNvPr>
          <p:cNvSpPr txBox="1"/>
          <p:nvPr/>
        </p:nvSpPr>
        <p:spPr>
          <a:xfrm>
            <a:off x="1147665" y="156102"/>
            <a:ext cx="8630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Unsupervised MT / Results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77643E9-335B-431D-9DE6-04EDE4E2A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78482" y="6402154"/>
            <a:ext cx="1616348" cy="299744"/>
          </a:xfrm>
        </p:spPr>
        <p:txBody>
          <a:bodyPr/>
          <a:lstStyle/>
          <a:p>
            <a:fld id="{55EF2896-7AD6-4709-B47C-C59D5E99084F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6F59BC4-6ABC-4422-8319-63D38695A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80" y="1389898"/>
            <a:ext cx="5080020" cy="469006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A5916B5-CEFC-4F2B-8D0A-208683BECD97}"/>
              </a:ext>
            </a:extLst>
          </p:cNvPr>
          <p:cNvSpPr txBox="1"/>
          <p:nvPr/>
        </p:nvSpPr>
        <p:spPr>
          <a:xfrm>
            <a:off x="6737684" y="1620253"/>
            <a:ext cx="508002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Difference: </a:t>
            </a:r>
          </a:p>
          <a:p>
            <a:r>
              <a:rPr lang="en-US" altLang="zh-CN" dirty="0"/>
              <a:t>+ Cross-lingual language modeling to </a:t>
            </a:r>
            <a:r>
              <a:rPr lang="en-US" altLang="zh-CN" dirty="0">
                <a:solidFill>
                  <a:schemeClr val="accent6"/>
                </a:solidFill>
              </a:rPr>
              <a:t>pretrain the full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model (encoder and decoder) </a:t>
            </a:r>
            <a:r>
              <a:rPr lang="en-US" altLang="zh-CN" dirty="0"/>
              <a:t>as </a:t>
            </a:r>
            <a:r>
              <a:rPr lang="en-US" altLang="zh-CN" dirty="0">
                <a:solidFill>
                  <a:srgbClr val="FF0000"/>
                </a:solidFill>
              </a:rPr>
              <a:t>opposed to</a:t>
            </a:r>
            <a:r>
              <a:rPr lang="en-US" altLang="zh-CN" dirty="0"/>
              <a:t> only the lookup table.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1221BD4-A06E-4A1A-A4E1-DF8AE9EF3C5B}"/>
              </a:ext>
            </a:extLst>
          </p:cNvPr>
          <p:cNvSpPr txBox="1"/>
          <p:nvPr/>
        </p:nvSpPr>
        <p:spPr>
          <a:xfrm>
            <a:off x="6737684" y="2933751"/>
            <a:ext cx="4920733" cy="212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Both the encoder and the decoder. Consider: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CLM pretraining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MLM pretraining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Random initialization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8C1560A-36FE-45EC-BD75-81547A46B032}"/>
              </a:ext>
            </a:extLst>
          </p:cNvPr>
          <p:cNvSpPr txBox="1"/>
          <p:nvPr/>
        </p:nvSpPr>
        <p:spPr>
          <a:xfrm>
            <a:off x="6750843" y="4853822"/>
            <a:ext cx="5194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Train the model with a </a:t>
            </a:r>
            <a:r>
              <a:rPr lang="en-US" altLang="zh-CN" b="1" dirty="0"/>
              <a:t>denoising auto-encoding loss </a:t>
            </a:r>
            <a:r>
              <a:rPr lang="en-US" altLang="zh-CN" dirty="0"/>
              <a:t>along with an online </a:t>
            </a:r>
            <a:r>
              <a:rPr lang="en-US" altLang="zh-CN" b="1" dirty="0"/>
              <a:t>back-translation loss</a:t>
            </a:r>
            <a:r>
              <a:rPr lang="en-US" altLang="zh-CN" dirty="0"/>
              <a:t>. </a:t>
            </a:r>
            <a:endParaRPr lang="zh-CN" altLang="en-US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B5AA5868-2B77-4D77-BE24-5536C92C1442}"/>
              </a:ext>
            </a:extLst>
          </p:cNvPr>
          <p:cNvCxnSpPr>
            <a:cxnSpLocks/>
          </p:cNvCxnSpPr>
          <p:nvPr/>
        </p:nvCxnSpPr>
        <p:spPr>
          <a:xfrm>
            <a:off x="1015980" y="3856892"/>
            <a:ext cx="0" cy="1289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F7F9DAC-90C6-4CBA-851D-EF6A74B441C4}"/>
              </a:ext>
            </a:extLst>
          </p:cNvPr>
          <p:cNvCxnSpPr/>
          <p:nvPr/>
        </p:nvCxnSpPr>
        <p:spPr>
          <a:xfrm>
            <a:off x="1015980" y="3856892"/>
            <a:ext cx="3438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57E15F0-76FB-44A3-ADEB-2BD8F6A3A9D6}"/>
              </a:ext>
            </a:extLst>
          </p:cNvPr>
          <p:cNvCxnSpPr/>
          <p:nvPr/>
        </p:nvCxnSpPr>
        <p:spPr>
          <a:xfrm>
            <a:off x="1015980" y="5146431"/>
            <a:ext cx="2618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598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0B2E6A8-DBED-4597-9A56-11B616813BF9}"/>
              </a:ext>
            </a:extLst>
          </p:cNvPr>
          <p:cNvSpPr/>
          <p:nvPr/>
        </p:nvSpPr>
        <p:spPr>
          <a:xfrm>
            <a:off x="0" y="0"/>
            <a:ext cx="12195110" cy="802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81D96B-61E6-4B89-B2E1-5B86755F84EC}"/>
              </a:ext>
            </a:extLst>
          </p:cNvPr>
          <p:cNvSpPr txBox="1"/>
          <p:nvPr/>
        </p:nvSpPr>
        <p:spPr>
          <a:xfrm>
            <a:off x="1147665" y="156102"/>
            <a:ext cx="8630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Supervised MT / </a:t>
            </a:r>
            <a:r>
              <a:rPr lang="en-US" altLang="zh-CN" sz="3600" dirty="0" err="1">
                <a:solidFill>
                  <a:schemeClr val="bg1"/>
                </a:solidFill>
              </a:rPr>
              <a:t>ro-en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77643E9-335B-431D-9DE6-04EDE4E2A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78482" y="6402154"/>
            <a:ext cx="1616348" cy="299744"/>
          </a:xfrm>
        </p:spPr>
        <p:txBody>
          <a:bodyPr/>
          <a:lstStyle/>
          <a:p>
            <a:fld id="{55EF2896-7AD6-4709-B47C-C59D5E99084F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086A6F-B4F9-4420-8F31-5962F6EFE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923" y="1781036"/>
            <a:ext cx="4467339" cy="334778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54F45EA-BC44-40E9-A882-8CBA52A520AE}"/>
              </a:ext>
            </a:extLst>
          </p:cNvPr>
          <p:cNvSpPr txBox="1"/>
          <p:nvPr/>
        </p:nvSpPr>
        <p:spPr>
          <a:xfrm>
            <a:off x="2013923" y="5209948"/>
            <a:ext cx="7611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Bidirectional</a:t>
            </a:r>
            <a:r>
              <a:rPr lang="en-US" altLang="zh-CN" dirty="0"/>
              <a:t> (</a:t>
            </a:r>
            <a:r>
              <a:rPr lang="en-US" altLang="zh-CN" dirty="0" err="1"/>
              <a:t>ro↔en</a:t>
            </a:r>
            <a:r>
              <a:rPr lang="en-US" altLang="zh-CN" dirty="0"/>
              <a:t>, a multi-NMT model trained on both </a:t>
            </a:r>
            <a:r>
              <a:rPr lang="en-US" altLang="zh-CN" dirty="0" err="1"/>
              <a:t>en→ro</a:t>
            </a:r>
            <a:r>
              <a:rPr lang="en-US" altLang="zh-CN" dirty="0"/>
              <a:t> and </a:t>
            </a:r>
            <a:r>
              <a:rPr lang="en-US" altLang="zh-CN" dirty="0" err="1"/>
              <a:t>ro→en</a:t>
            </a:r>
            <a:r>
              <a:rPr lang="en-US" altLang="zh-CN" dirty="0"/>
              <a:t>)</a:t>
            </a:r>
          </a:p>
          <a:p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D18AF7F-957D-4B4A-965A-78F895B70EE8}"/>
              </a:ext>
            </a:extLst>
          </p:cNvPr>
          <p:cNvSpPr txBox="1"/>
          <p:nvPr/>
        </p:nvSpPr>
        <p:spPr>
          <a:xfrm>
            <a:off x="1311887" y="1324886"/>
            <a:ext cx="5871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Outperforming</a:t>
            </a:r>
            <a:r>
              <a:rPr lang="en-US" altLang="zh-CN" dirty="0"/>
              <a:t> the previous SOTA by more than </a:t>
            </a:r>
            <a:r>
              <a:rPr lang="en-US" altLang="zh-CN" dirty="0">
                <a:solidFill>
                  <a:srgbClr val="FF0000"/>
                </a:solidFill>
              </a:rPr>
              <a:t>4-BLEU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9155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0B2E6A8-DBED-4597-9A56-11B616813BF9}"/>
              </a:ext>
            </a:extLst>
          </p:cNvPr>
          <p:cNvSpPr/>
          <p:nvPr/>
        </p:nvSpPr>
        <p:spPr>
          <a:xfrm>
            <a:off x="0" y="0"/>
            <a:ext cx="12195110" cy="802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81D96B-61E6-4B89-B2E1-5B86755F84EC}"/>
              </a:ext>
            </a:extLst>
          </p:cNvPr>
          <p:cNvSpPr txBox="1"/>
          <p:nvPr/>
        </p:nvSpPr>
        <p:spPr>
          <a:xfrm>
            <a:off x="1147665" y="156102"/>
            <a:ext cx="8630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Low-resource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77643E9-335B-431D-9DE6-04EDE4E2A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78482" y="6402154"/>
            <a:ext cx="1616348" cy="299744"/>
          </a:xfrm>
        </p:spPr>
        <p:txBody>
          <a:bodyPr/>
          <a:lstStyle/>
          <a:p>
            <a:fld id="{55EF2896-7AD6-4709-B47C-C59D5E99084F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8D8FC20-7A3D-4728-A475-FC78B0BA13CD}"/>
              </a:ext>
            </a:extLst>
          </p:cNvPr>
          <p:cNvSpPr txBox="1"/>
          <p:nvPr/>
        </p:nvSpPr>
        <p:spPr>
          <a:xfrm>
            <a:off x="1147665" y="1203158"/>
            <a:ext cx="935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Improving </a:t>
            </a:r>
            <a:r>
              <a:rPr lang="en-US" altLang="zh-CN" b="1" dirty="0">
                <a:solidFill>
                  <a:srgbClr val="FF0000"/>
                </a:solidFill>
              </a:rPr>
              <a:t>the perplexity</a:t>
            </a:r>
            <a:r>
              <a:rPr lang="en-US" altLang="zh-CN" dirty="0"/>
              <a:t> of a Nepali language model.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77E1711-06BE-4686-895F-0AAC77F23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447" y="1601801"/>
            <a:ext cx="5448233" cy="323092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AFE67ED-4674-4A87-9A97-37AB80436554}"/>
              </a:ext>
            </a:extLst>
          </p:cNvPr>
          <p:cNvSpPr txBox="1"/>
          <p:nvPr/>
        </p:nvSpPr>
        <p:spPr>
          <a:xfrm>
            <a:off x="2028928" y="4862040"/>
            <a:ext cx="8355106" cy="1335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Explanation: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Can be partly explained by the </a:t>
            </a:r>
            <a:r>
              <a:rPr lang="en-US" altLang="zh-CN" dirty="0">
                <a:solidFill>
                  <a:srgbClr val="FF0000"/>
                </a:solidFill>
              </a:rPr>
              <a:t>n-grams anchor points</a:t>
            </a:r>
            <a:r>
              <a:rPr lang="en-US" altLang="zh-CN" dirty="0"/>
              <a:t> that are shared across languages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2975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0B2E6A8-DBED-4597-9A56-11B616813BF9}"/>
              </a:ext>
            </a:extLst>
          </p:cNvPr>
          <p:cNvSpPr/>
          <p:nvPr/>
        </p:nvSpPr>
        <p:spPr>
          <a:xfrm>
            <a:off x="0" y="0"/>
            <a:ext cx="12195110" cy="802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81D96B-61E6-4B89-B2E1-5B86755F84EC}"/>
              </a:ext>
            </a:extLst>
          </p:cNvPr>
          <p:cNvSpPr txBox="1"/>
          <p:nvPr/>
        </p:nvSpPr>
        <p:spPr>
          <a:xfrm>
            <a:off x="1147665" y="156102"/>
            <a:ext cx="8630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Unsupervised cross-lingual word embeddings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77643E9-335B-431D-9DE6-04EDE4E2A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78482" y="6402154"/>
            <a:ext cx="1616348" cy="299744"/>
          </a:xfrm>
        </p:spPr>
        <p:txBody>
          <a:bodyPr/>
          <a:lstStyle/>
          <a:p>
            <a:fld id="{55EF2896-7AD6-4709-B47C-C59D5E99084F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B95B50-2BA5-4330-AFC7-8D9E5C8FD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506" y="1066819"/>
            <a:ext cx="5248024" cy="336597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10CC804-D350-48D6-99F4-60AAD9EECCE6}"/>
              </a:ext>
            </a:extLst>
          </p:cNvPr>
          <p:cNvSpPr txBox="1"/>
          <p:nvPr/>
        </p:nvSpPr>
        <p:spPr>
          <a:xfrm>
            <a:off x="1492651" y="4826331"/>
            <a:ext cx="80684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MUSE, </a:t>
            </a:r>
            <a:r>
              <a:rPr lang="en-US" altLang="zh-CN" dirty="0" err="1"/>
              <a:t>Concat</a:t>
            </a:r>
            <a:r>
              <a:rPr lang="en-US" altLang="zh-CN" dirty="0"/>
              <a:t> and XLM (MLM) methods :Provide </a:t>
            </a:r>
            <a:r>
              <a:rPr lang="en-US" altLang="zh-CN" dirty="0">
                <a:solidFill>
                  <a:srgbClr val="FF0000"/>
                </a:solidFill>
              </a:rPr>
              <a:t>unsupervised cross-lingual word embedding spaces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MUSE and </a:t>
            </a:r>
            <a:r>
              <a:rPr lang="en-US" altLang="zh-CN" dirty="0" err="1"/>
              <a:t>Concat</a:t>
            </a:r>
            <a:r>
              <a:rPr lang="en-US" altLang="zh-CN" dirty="0"/>
              <a:t> are based on </a:t>
            </a:r>
            <a:r>
              <a:rPr lang="en-US" altLang="zh-CN" dirty="0" err="1"/>
              <a:t>fastText</a:t>
            </a:r>
            <a:r>
              <a:rPr lang="en-US" altLang="zh-CN" dirty="0"/>
              <a:t> word embeddings.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2721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0B2E6A8-DBED-4597-9A56-11B616813BF9}"/>
              </a:ext>
            </a:extLst>
          </p:cNvPr>
          <p:cNvSpPr/>
          <p:nvPr/>
        </p:nvSpPr>
        <p:spPr>
          <a:xfrm>
            <a:off x="0" y="0"/>
            <a:ext cx="12195110" cy="802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81D96B-61E6-4B89-B2E1-5B86755F84EC}"/>
              </a:ext>
            </a:extLst>
          </p:cNvPr>
          <p:cNvSpPr txBox="1"/>
          <p:nvPr/>
        </p:nvSpPr>
        <p:spPr>
          <a:xfrm>
            <a:off x="1147665" y="156102"/>
            <a:ext cx="8630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Conclusion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77643E9-335B-431D-9DE6-04EDE4E2A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78482" y="6402154"/>
            <a:ext cx="1616348" cy="299744"/>
          </a:xfrm>
        </p:spPr>
        <p:txBody>
          <a:bodyPr/>
          <a:lstStyle/>
          <a:p>
            <a:fld id="{55EF2896-7AD6-4709-B47C-C59D5E99084F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FAB1216-65D4-4525-B208-29A0F8A31F69}"/>
              </a:ext>
            </a:extLst>
          </p:cNvPr>
          <p:cNvSpPr txBox="1"/>
          <p:nvPr/>
        </p:nvSpPr>
        <p:spPr>
          <a:xfrm>
            <a:off x="1827602" y="1895344"/>
            <a:ext cx="97609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XNLI: Beats the previous state of the art on </a:t>
            </a:r>
            <a:r>
              <a:rPr lang="en-US" altLang="zh-CN" b="1" dirty="0">
                <a:solidFill>
                  <a:srgbClr val="FF0000"/>
                </a:solidFill>
              </a:rPr>
              <a:t>XNLI</a:t>
            </a:r>
            <a:r>
              <a:rPr lang="en-US" altLang="zh-CN" dirty="0"/>
              <a:t> by </a:t>
            </a:r>
            <a:r>
              <a:rPr lang="en-US" altLang="zh-CN" dirty="0">
                <a:solidFill>
                  <a:srgbClr val="FF0000"/>
                </a:solidFill>
              </a:rPr>
              <a:t>4.9%</a:t>
            </a:r>
            <a:r>
              <a:rPr lang="en-US" altLang="zh-CN" dirty="0"/>
              <a:t> accuracy on average.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Unsupervised MT : 34.3 BLEU on WMT’16 </a:t>
            </a:r>
            <a:r>
              <a:rPr lang="en-US" altLang="zh-CN" b="1" dirty="0">
                <a:solidFill>
                  <a:srgbClr val="FF0000"/>
                </a:solidFill>
              </a:rPr>
              <a:t>German- English</a:t>
            </a:r>
            <a:r>
              <a:rPr lang="en-US" altLang="zh-CN" dirty="0"/>
              <a:t>, outperforming the previous best approach by more than </a:t>
            </a:r>
            <a:r>
              <a:rPr lang="en-US" altLang="zh-CN" dirty="0">
                <a:solidFill>
                  <a:srgbClr val="FF0000"/>
                </a:solidFill>
              </a:rPr>
              <a:t>9 BLEU.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Strong improvements on supervised MT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Low-resource : improve language </a:t>
            </a:r>
            <a:r>
              <a:rPr lang="en-US" altLang="zh-CN" dirty="0">
                <a:solidFill>
                  <a:srgbClr val="FF0000"/>
                </a:solidFill>
              </a:rPr>
              <a:t>perplexity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Cross-lingual word embedding: improve </a:t>
            </a:r>
            <a:r>
              <a:rPr lang="en-US" altLang="zh-CN" dirty="0">
                <a:solidFill>
                  <a:srgbClr val="FF0000"/>
                </a:solidFill>
              </a:rPr>
              <a:t>similarity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27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0B2E6A8-DBED-4597-9A56-11B616813BF9}"/>
              </a:ext>
            </a:extLst>
          </p:cNvPr>
          <p:cNvSpPr/>
          <p:nvPr/>
        </p:nvSpPr>
        <p:spPr>
          <a:xfrm>
            <a:off x="0" y="0"/>
            <a:ext cx="12195110" cy="802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81D96B-61E6-4B89-B2E1-5B86755F84EC}"/>
              </a:ext>
            </a:extLst>
          </p:cNvPr>
          <p:cNvSpPr txBox="1"/>
          <p:nvPr/>
        </p:nvSpPr>
        <p:spPr>
          <a:xfrm>
            <a:off x="1147665" y="156102"/>
            <a:ext cx="8630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Conclusion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55220C-F3F1-424D-99A9-B43BB36D2C13}"/>
              </a:ext>
            </a:extLst>
          </p:cNvPr>
          <p:cNvSpPr txBox="1"/>
          <p:nvPr/>
        </p:nvSpPr>
        <p:spPr>
          <a:xfrm>
            <a:off x="4677510" y="3093367"/>
            <a:ext cx="24032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i="1" dirty="0"/>
              <a:t>谢 谢！</a:t>
            </a:r>
          </a:p>
        </p:txBody>
      </p:sp>
    </p:spTree>
    <p:extLst>
      <p:ext uri="{BB962C8B-B14F-4D97-AF65-F5344CB8AC3E}">
        <p14:creationId xmlns:p14="http://schemas.microsoft.com/office/powerpoint/2010/main" val="4262634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0B2E6A8-DBED-4597-9A56-11B616813BF9}"/>
              </a:ext>
            </a:extLst>
          </p:cNvPr>
          <p:cNvSpPr/>
          <p:nvPr/>
        </p:nvSpPr>
        <p:spPr>
          <a:xfrm>
            <a:off x="0" y="0"/>
            <a:ext cx="12195110" cy="802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81D96B-61E6-4B89-B2E1-5B86755F84EC}"/>
              </a:ext>
            </a:extLst>
          </p:cNvPr>
          <p:cNvSpPr txBox="1"/>
          <p:nvPr/>
        </p:nvSpPr>
        <p:spPr>
          <a:xfrm>
            <a:off x="1147665" y="156102"/>
            <a:ext cx="8630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Contents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3F2AC8E-7BEB-4852-AC44-5DB2A6086811}"/>
              </a:ext>
            </a:extLst>
          </p:cNvPr>
          <p:cNvSpPr txBox="1"/>
          <p:nvPr/>
        </p:nvSpPr>
        <p:spPr>
          <a:xfrm>
            <a:off x="1692190" y="958535"/>
            <a:ext cx="8285584" cy="5576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000" dirty="0"/>
              <a:t>Introduction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Motivation (English bias  and BERT)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000" dirty="0"/>
              <a:t>Model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Causal language model (CLM)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Masked language model (MLM)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Translation language model (TLM)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000" dirty="0"/>
              <a:t>Experiment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Cross-lingual classification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 Unsupervised MT &amp; supervised MT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Low –resource LM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Unsupervised cross-lingual word embedding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000" dirty="0"/>
              <a:t>Conclusion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77643E9-335B-431D-9DE6-04EDE4E2A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78482" y="6402154"/>
            <a:ext cx="1616348" cy="299744"/>
          </a:xfrm>
        </p:spPr>
        <p:txBody>
          <a:bodyPr/>
          <a:lstStyle/>
          <a:p>
            <a:fld id="{55EF2896-7AD6-4709-B47C-C59D5E99084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816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0B2E6A8-DBED-4597-9A56-11B616813BF9}"/>
              </a:ext>
            </a:extLst>
          </p:cNvPr>
          <p:cNvSpPr/>
          <p:nvPr/>
        </p:nvSpPr>
        <p:spPr>
          <a:xfrm>
            <a:off x="0" y="0"/>
            <a:ext cx="12195110" cy="802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81D96B-61E6-4B89-B2E1-5B86755F84EC}"/>
              </a:ext>
            </a:extLst>
          </p:cNvPr>
          <p:cNvSpPr txBox="1"/>
          <p:nvPr/>
        </p:nvSpPr>
        <p:spPr>
          <a:xfrm>
            <a:off x="1147665" y="156102"/>
            <a:ext cx="8630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Contribution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77643E9-335B-431D-9DE6-04EDE4E2A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78482" y="6402154"/>
            <a:ext cx="1616348" cy="299744"/>
          </a:xfrm>
        </p:spPr>
        <p:txBody>
          <a:bodyPr/>
          <a:lstStyle/>
          <a:p>
            <a:fld id="{55EF2896-7AD6-4709-B47C-C59D5E99084F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D74631-7D8D-4DC3-979B-F076601E3626}"/>
              </a:ext>
            </a:extLst>
          </p:cNvPr>
          <p:cNvSpPr txBox="1"/>
          <p:nvPr/>
        </p:nvSpPr>
        <p:spPr>
          <a:xfrm>
            <a:off x="1436077" y="1600916"/>
            <a:ext cx="931984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Contribution 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B208CD-CD23-4244-B4AF-2FDC027629D5}"/>
              </a:ext>
            </a:extLst>
          </p:cNvPr>
          <p:cNvSpPr txBox="1"/>
          <p:nvPr/>
        </p:nvSpPr>
        <p:spPr>
          <a:xfrm>
            <a:off x="1927754" y="2304495"/>
            <a:ext cx="86894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提出了一种新的无监督方法。使用跨语言语言建模来学习跨语言表示。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0" i="0" dirty="0">
                <a:solidFill>
                  <a:srgbClr val="4D4D4D"/>
                </a:solidFill>
                <a:effectLst/>
              </a:rPr>
              <a:t>提出一个新的</a:t>
            </a:r>
            <a:r>
              <a:rPr lang="zh-CN" altLang="en-US" b="1" i="0" dirty="0">
                <a:solidFill>
                  <a:srgbClr val="4D4D4D"/>
                </a:solidFill>
                <a:effectLst/>
              </a:rPr>
              <a:t>监督学习目标</a:t>
            </a:r>
            <a:r>
              <a:rPr lang="zh-CN" altLang="en-US" b="0" i="0" dirty="0">
                <a:solidFill>
                  <a:srgbClr val="4D4D4D"/>
                </a:solidFill>
                <a:effectLst/>
              </a:rPr>
              <a:t>。当有</a:t>
            </a:r>
            <a:r>
              <a:rPr lang="zh-CN" altLang="en-US" b="1" i="0" dirty="0">
                <a:solidFill>
                  <a:srgbClr val="4D4D4D"/>
                </a:solidFill>
                <a:effectLst/>
              </a:rPr>
              <a:t>平行语料</a:t>
            </a:r>
            <a:r>
              <a:rPr lang="zh-CN" altLang="en-US" b="0" i="0" dirty="0">
                <a:solidFill>
                  <a:srgbClr val="4D4D4D"/>
                </a:solidFill>
                <a:effectLst/>
              </a:rPr>
              <a:t>时，该目标可以改进跨语言的预训练。</a:t>
            </a:r>
            <a:endParaRPr lang="en-US" altLang="zh-CN" b="0" i="0" dirty="0">
              <a:solidFill>
                <a:srgbClr val="4D4D4D"/>
              </a:solidFill>
              <a:effectLst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4D4D4D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0" i="0" dirty="0">
                <a:solidFill>
                  <a:srgbClr val="4D4D4D"/>
                </a:solidFill>
                <a:effectLst/>
              </a:rPr>
              <a:t>模型在</a:t>
            </a:r>
            <a:r>
              <a:rPr lang="zh-CN" altLang="en-US" b="1" i="0" dirty="0">
                <a:solidFill>
                  <a:srgbClr val="4D4D4D"/>
                </a:solidFill>
                <a:effectLst/>
              </a:rPr>
              <a:t>跨语言分类</a:t>
            </a:r>
            <a:r>
              <a:rPr lang="zh-CN" altLang="en-US" b="0" i="0" dirty="0">
                <a:solidFill>
                  <a:srgbClr val="4D4D4D"/>
                </a:solidFill>
                <a:effectLst/>
              </a:rPr>
              <a:t>、</a:t>
            </a:r>
            <a:r>
              <a:rPr lang="zh-CN" altLang="en-US" b="1" i="0" dirty="0">
                <a:solidFill>
                  <a:srgbClr val="4D4D4D"/>
                </a:solidFill>
                <a:effectLst/>
              </a:rPr>
              <a:t>无监督机器翻译</a:t>
            </a:r>
            <a:r>
              <a:rPr lang="zh-CN" altLang="en-US" b="0" i="0" dirty="0">
                <a:solidFill>
                  <a:srgbClr val="4D4D4D"/>
                </a:solidFill>
                <a:effectLst/>
              </a:rPr>
              <a:t>和有监督机器翻译方面都显著优于以往的最优结果。</a:t>
            </a:r>
            <a:endParaRPr lang="en-US" altLang="zh-CN" b="0" i="0" dirty="0">
              <a:solidFill>
                <a:srgbClr val="4D4D4D"/>
              </a:solidFill>
              <a:effectLst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4D4D4D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0" i="0" dirty="0">
                <a:solidFill>
                  <a:srgbClr val="4D4D4D"/>
                </a:solidFill>
                <a:effectLst/>
              </a:rPr>
              <a:t>跨语言模型对于</a:t>
            </a:r>
            <a:r>
              <a:rPr lang="en-US" altLang="zh-CN" b="0" i="0" dirty="0">
                <a:solidFill>
                  <a:srgbClr val="4D4D4D"/>
                </a:solidFill>
                <a:effectLst/>
              </a:rPr>
              <a:t>low-resource </a:t>
            </a:r>
            <a:r>
              <a:rPr lang="zh-CN" altLang="en-US" b="0" i="0" dirty="0">
                <a:solidFill>
                  <a:srgbClr val="4D4D4D"/>
                </a:solidFill>
                <a:effectLst/>
              </a:rPr>
              <a:t>语种数据集，能明显改善语种困惑度</a:t>
            </a:r>
            <a:r>
              <a:rPr lang="en-US" altLang="zh-CN" b="0" i="0" dirty="0">
                <a:solidFill>
                  <a:srgbClr val="4D4D4D"/>
                </a:solidFill>
                <a:effectLst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4D4D4D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提高</a:t>
            </a:r>
            <a:r>
              <a:rPr lang="zh-CN" altLang="en-US" b="1" dirty="0"/>
              <a:t>跨语言词嵌入</a:t>
            </a:r>
            <a:r>
              <a:rPr lang="zh-CN" altLang="en-US" dirty="0"/>
              <a:t>的相似度。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6264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0B2E6A8-DBED-4597-9A56-11B616813BF9}"/>
              </a:ext>
            </a:extLst>
          </p:cNvPr>
          <p:cNvSpPr/>
          <p:nvPr/>
        </p:nvSpPr>
        <p:spPr>
          <a:xfrm>
            <a:off x="0" y="0"/>
            <a:ext cx="12195110" cy="802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81D96B-61E6-4B89-B2E1-5B86755F84EC}"/>
              </a:ext>
            </a:extLst>
          </p:cNvPr>
          <p:cNvSpPr txBox="1"/>
          <p:nvPr/>
        </p:nvSpPr>
        <p:spPr>
          <a:xfrm>
            <a:off x="1147665" y="156102"/>
            <a:ext cx="8630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Cross-lingual LM / BPE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77643E9-335B-431D-9DE6-04EDE4E2A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78482" y="6402154"/>
            <a:ext cx="1616348" cy="299744"/>
          </a:xfrm>
        </p:spPr>
        <p:txBody>
          <a:bodyPr/>
          <a:lstStyle/>
          <a:p>
            <a:fld id="{55EF2896-7AD6-4709-B47C-C59D5E99084F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613062-82F5-4F8F-A4E0-A775888EAEC3}"/>
              </a:ext>
            </a:extLst>
          </p:cNvPr>
          <p:cNvSpPr txBox="1"/>
          <p:nvPr/>
        </p:nvSpPr>
        <p:spPr>
          <a:xfrm>
            <a:off x="1508613" y="2026210"/>
            <a:ext cx="7246058" cy="31700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/>
              <a:t>Byte Pair Encoding (BPE)</a:t>
            </a:r>
          </a:p>
          <a:p>
            <a:r>
              <a:rPr lang="en-US" altLang="zh-CN" sz="1600" dirty="0"/>
              <a:t># </a:t>
            </a:r>
            <a:r>
              <a:rPr lang="zh-CN" altLang="en-US" sz="1600" dirty="0"/>
              <a:t>给定单词序列</a:t>
            </a:r>
          </a:p>
          <a:p>
            <a:r>
              <a:rPr lang="en-US" altLang="zh-CN" sz="1600" dirty="0"/>
              <a:t>[“the&lt;/w&gt;”, “highest&lt;/w&gt;”, “mountain&lt;/w&gt;”]</a:t>
            </a:r>
          </a:p>
          <a:p>
            <a:endParaRPr lang="en-US" altLang="zh-CN" sz="1600" dirty="0"/>
          </a:p>
          <a:p>
            <a:r>
              <a:rPr lang="en-US" altLang="zh-CN" sz="1600" dirty="0"/>
              <a:t># </a:t>
            </a:r>
            <a:r>
              <a:rPr lang="zh-CN" altLang="en-US" sz="1600" dirty="0"/>
              <a:t>假设已有排好序的</a:t>
            </a:r>
            <a:r>
              <a:rPr lang="en-US" altLang="zh-CN" sz="1600" dirty="0" err="1"/>
              <a:t>subword</a:t>
            </a:r>
            <a:r>
              <a:rPr lang="zh-CN" altLang="en-US" sz="1600" dirty="0"/>
              <a:t>词表</a:t>
            </a:r>
          </a:p>
          <a:p>
            <a:r>
              <a:rPr lang="en-US" altLang="zh-CN" sz="1600" dirty="0"/>
              <a:t>[“</a:t>
            </a:r>
            <a:r>
              <a:rPr lang="en-US" altLang="zh-CN" sz="1600" dirty="0" err="1"/>
              <a:t>errrr</a:t>
            </a:r>
            <a:r>
              <a:rPr lang="en-US" altLang="zh-CN" sz="1600" dirty="0"/>
              <a:t>&lt;/w&gt;”, “</a:t>
            </a:r>
            <a:r>
              <a:rPr lang="en-US" altLang="zh-CN" sz="1600" dirty="0" err="1"/>
              <a:t>tain</a:t>
            </a:r>
            <a:r>
              <a:rPr lang="en-US" altLang="zh-CN" sz="1600" dirty="0"/>
              <a:t>&lt;/w&gt;”, “</a:t>
            </a:r>
            <a:r>
              <a:rPr lang="en-US" altLang="zh-CN" sz="1600" dirty="0" err="1"/>
              <a:t>moun</a:t>
            </a:r>
            <a:r>
              <a:rPr lang="en-US" altLang="zh-CN" sz="1600" dirty="0"/>
              <a:t>”, “</a:t>
            </a:r>
            <a:r>
              <a:rPr lang="en-US" altLang="zh-CN" sz="1600" dirty="0" err="1"/>
              <a:t>est</a:t>
            </a:r>
            <a:r>
              <a:rPr lang="en-US" altLang="zh-CN" sz="1600" dirty="0"/>
              <a:t>&lt;/w&gt;”, “high”, “the&lt;/w&gt;”, “a&lt;/w&gt;”]</a:t>
            </a:r>
          </a:p>
          <a:p>
            <a:endParaRPr lang="en-US" altLang="zh-CN" sz="1600" dirty="0"/>
          </a:p>
          <a:p>
            <a:r>
              <a:rPr lang="en-US" altLang="zh-CN" sz="1600" dirty="0"/>
              <a:t># </a:t>
            </a:r>
            <a:r>
              <a:rPr lang="zh-CN" altLang="en-US" sz="1600" dirty="0"/>
              <a:t>编码序列 </a:t>
            </a:r>
            <a:endParaRPr lang="en-US" altLang="zh-CN" sz="1600" dirty="0"/>
          </a:p>
          <a:p>
            <a:r>
              <a:rPr lang="en-US" altLang="zh-CN" sz="1600" dirty="0"/>
              <a:t>[“the&lt;/w&gt;”, “high”, “</a:t>
            </a:r>
            <a:r>
              <a:rPr lang="en-US" altLang="zh-CN" sz="1600" dirty="0" err="1"/>
              <a:t>est</a:t>
            </a:r>
            <a:r>
              <a:rPr lang="en-US" altLang="zh-CN" sz="1600" dirty="0"/>
              <a:t>&lt;/w&gt;”, “</a:t>
            </a:r>
            <a:r>
              <a:rPr lang="en-US" altLang="zh-CN" sz="1600" dirty="0" err="1"/>
              <a:t>moun</a:t>
            </a:r>
            <a:r>
              <a:rPr lang="en-US" altLang="zh-CN" sz="1600" dirty="0"/>
              <a:t>”, “</a:t>
            </a:r>
            <a:r>
              <a:rPr lang="en-US" altLang="zh-CN" sz="1600" dirty="0" err="1"/>
              <a:t>tain</a:t>
            </a:r>
            <a:r>
              <a:rPr lang="en-US" altLang="zh-CN" sz="1600" dirty="0"/>
              <a:t>&lt;/w&gt;”]</a:t>
            </a:r>
          </a:p>
          <a:p>
            <a:endParaRPr lang="en-US" altLang="zh-CN" sz="1600" dirty="0"/>
          </a:p>
          <a:p>
            <a:r>
              <a:rPr lang="en-US" altLang="zh-CN" sz="1600" dirty="0"/>
              <a:t># </a:t>
            </a:r>
            <a:r>
              <a:rPr lang="zh-CN" altLang="en-US" sz="1600" dirty="0"/>
              <a:t>解码序列</a:t>
            </a:r>
          </a:p>
          <a:p>
            <a:r>
              <a:rPr lang="zh-CN" altLang="en-US" sz="1600" dirty="0"/>
              <a:t>“</a:t>
            </a:r>
            <a:r>
              <a:rPr lang="en-US" altLang="zh-CN" sz="1600" dirty="0"/>
              <a:t>the&lt;/w&gt; highest&lt;/w&gt; mountain&lt;/w&gt;”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59C2A17-C4EB-4DD7-B91A-55B1DFD2B2FA}"/>
              </a:ext>
            </a:extLst>
          </p:cNvPr>
          <p:cNvSpPr txBox="1"/>
          <p:nvPr/>
        </p:nvSpPr>
        <p:spPr>
          <a:xfrm>
            <a:off x="494219" y="1648223"/>
            <a:ext cx="10748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 all experiments : process </a:t>
            </a:r>
            <a:r>
              <a:rPr lang="en-US" altLang="zh-CN" b="1" dirty="0"/>
              <a:t>all</a:t>
            </a:r>
            <a:r>
              <a:rPr lang="en-US" altLang="zh-CN" dirty="0"/>
              <a:t> languages with the </a:t>
            </a:r>
            <a:r>
              <a:rPr lang="en-US" altLang="zh-CN" b="1" dirty="0">
                <a:solidFill>
                  <a:srgbClr val="FF0000"/>
                </a:solidFill>
              </a:rPr>
              <a:t>same shared vocabulary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created through BPE :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FB4C51A-D4C8-434D-AF58-1324DA0AB60E}"/>
              </a:ext>
            </a:extLst>
          </p:cNvPr>
          <p:cNvSpPr txBox="1"/>
          <p:nvPr/>
        </p:nvSpPr>
        <p:spPr>
          <a:xfrm>
            <a:off x="494219" y="5427799"/>
            <a:ext cx="657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When learn BPE splits, Sentence </a:t>
            </a:r>
            <a:r>
              <a:rPr lang="en-US" altLang="zh-CN" b="1" dirty="0">
                <a:solidFill>
                  <a:srgbClr val="FF0000"/>
                </a:solidFill>
              </a:rPr>
              <a:t>sampling</a:t>
            </a:r>
            <a:r>
              <a:rPr lang="en-US" altLang="zh-CN" dirty="0"/>
              <a:t> according: 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3D04EFA-F10C-433B-B9F1-22E5492D5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999" y="5856701"/>
            <a:ext cx="3362325" cy="69532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B946677-055F-4D95-886F-437F3078F506}"/>
              </a:ext>
            </a:extLst>
          </p:cNvPr>
          <p:cNvSpPr txBox="1"/>
          <p:nvPr/>
        </p:nvSpPr>
        <p:spPr>
          <a:xfrm>
            <a:off x="494219" y="1171765"/>
            <a:ext cx="863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Why BPE ?  Improves</a:t>
            </a:r>
            <a:r>
              <a:rPr lang="en-US" altLang="zh-CN" dirty="0">
                <a:solidFill>
                  <a:srgbClr val="FF0000"/>
                </a:solidFill>
              </a:rPr>
              <a:t> the alignment of embedding spaces </a:t>
            </a:r>
            <a:r>
              <a:rPr lang="en-US" altLang="zh-CN" dirty="0"/>
              <a:t>across languages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9145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0B2E6A8-DBED-4597-9A56-11B616813BF9}"/>
              </a:ext>
            </a:extLst>
          </p:cNvPr>
          <p:cNvSpPr/>
          <p:nvPr/>
        </p:nvSpPr>
        <p:spPr>
          <a:xfrm>
            <a:off x="0" y="0"/>
            <a:ext cx="12195110" cy="802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81D96B-61E6-4B89-B2E1-5B86755F84EC}"/>
              </a:ext>
            </a:extLst>
          </p:cNvPr>
          <p:cNvSpPr txBox="1"/>
          <p:nvPr/>
        </p:nvSpPr>
        <p:spPr>
          <a:xfrm>
            <a:off x="1147665" y="156102"/>
            <a:ext cx="8630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Three language model / CLM &amp; MLM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77643E9-335B-431D-9DE6-04EDE4E2A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78482" y="6402154"/>
            <a:ext cx="1616348" cy="299744"/>
          </a:xfrm>
        </p:spPr>
        <p:txBody>
          <a:bodyPr/>
          <a:lstStyle/>
          <a:p>
            <a:fld id="{55EF2896-7AD6-4709-B47C-C59D5E99084F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0E08FAF-0A47-4848-91E4-CE91B6198F8A}"/>
              </a:ext>
            </a:extLst>
          </p:cNvPr>
          <p:cNvSpPr txBox="1"/>
          <p:nvPr/>
        </p:nvSpPr>
        <p:spPr>
          <a:xfrm>
            <a:off x="818148" y="1122948"/>
            <a:ext cx="7732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Causal Language Modeling (CLM) 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435346-016A-4C58-9D94-DA8BE69E3ED3}"/>
              </a:ext>
            </a:extLst>
          </p:cNvPr>
          <p:cNvSpPr txBox="1"/>
          <p:nvPr/>
        </p:nvSpPr>
        <p:spPr>
          <a:xfrm>
            <a:off x="3561347" y="13076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B8DD0DF-37A1-45E6-875D-11451DB0E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025" y="1728350"/>
            <a:ext cx="1752600" cy="27071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D8171CF-AA13-46E4-B826-CC37BD10CB16}"/>
              </a:ext>
            </a:extLst>
          </p:cNvPr>
          <p:cNvSpPr txBox="1"/>
          <p:nvPr/>
        </p:nvSpPr>
        <p:spPr>
          <a:xfrm>
            <a:off x="818148" y="2315438"/>
            <a:ext cx="773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Masked Language Modeling (MLM) :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4929F38-7910-44AC-BE59-B152CE3962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8744" y="2695196"/>
            <a:ext cx="8020050" cy="2209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3E2E3FE-8E3B-475C-BA45-C1D657906B23}"/>
                  </a:ext>
                </a:extLst>
              </p:cNvPr>
              <p:cNvSpPr txBox="1"/>
              <p:nvPr/>
            </p:nvSpPr>
            <p:spPr>
              <a:xfrm>
                <a:off x="1382590" y="4951162"/>
                <a:ext cx="8958360" cy="1750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b="1" dirty="0"/>
                  <a:t>Mask</a:t>
                </a:r>
                <a:r>
                  <a:rPr lang="en-US" altLang="zh-CN" dirty="0"/>
                  <a:t>: 15% BPE ( 80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dirty="0"/>
                  <a:t> [MASK]; 10% [random token]; 10% [unchanged]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Difference :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+ Use the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text stream </a:t>
                </a:r>
                <a:r>
                  <a:rPr lang="en-US" altLang="zh-CN" dirty="0"/>
                  <a:t>of an arbitrary number of sentence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instead of</a:t>
                </a:r>
                <a:r>
                  <a:rPr lang="en-US" altLang="zh-CN" dirty="0"/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pairs of sentence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+ To deal with the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imbalance </a:t>
                </a:r>
                <a:r>
                  <a:rPr lang="en-US" altLang="zh-CN" dirty="0"/>
                  <a:t>between rare and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frequent tokens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3E2E3FE-8E3B-475C-BA45-C1D657906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590" y="4951162"/>
                <a:ext cx="8958360" cy="1750736"/>
              </a:xfrm>
              <a:prstGeom prst="rect">
                <a:avLst/>
              </a:prstGeom>
              <a:blipFill>
                <a:blip r:embed="rId5"/>
                <a:stretch>
                  <a:fillRect l="-749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700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0B2E6A8-DBED-4597-9A56-11B616813BF9}"/>
              </a:ext>
            </a:extLst>
          </p:cNvPr>
          <p:cNvSpPr/>
          <p:nvPr/>
        </p:nvSpPr>
        <p:spPr>
          <a:xfrm>
            <a:off x="0" y="0"/>
            <a:ext cx="12195110" cy="802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77643E9-335B-431D-9DE6-04EDE4E2A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78482" y="6402154"/>
            <a:ext cx="1616348" cy="299744"/>
          </a:xfrm>
        </p:spPr>
        <p:txBody>
          <a:bodyPr/>
          <a:lstStyle/>
          <a:p>
            <a:fld id="{55EF2896-7AD6-4709-B47C-C59D5E99084F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4308104-A1FB-4550-9442-2E9DFA33CC3E}"/>
              </a:ext>
            </a:extLst>
          </p:cNvPr>
          <p:cNvSpPr txBox="1"/>
          <p:nvPr/>
        </p:nvSpPr>
        <p:spPr>
          <a:xfrm>
            <a:off x="866273" y="1215899"/>
            <a:ext cx="847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Translation Language Modeling (TLM)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9C2CB16-112B-4F1A-BF59-2F8C29FBA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504" y="1998697"/>
            <a:ext cx="8688991" cy="226850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5AE9B44-775F-4AA7-8F39-0AC634CFF756}"/>
              </a:ext>
            </a:extLst>
          </p:cNvPr>
          <p:cNvSpPr txBox="1"/>
          <p:nvPr/>
        </p:nvSpPr>
        <p:spPr>
          <a:xfrm>
            <a:off x="1566678" y="4488613"/>
            <a:ext cx="9675753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Parallel</a:t>
            </a:r>
            <a:r>
              <a:rPr lang="en-US" altLang="zh-CN" dirty="0"/>
              <a:t> sentences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Predict a masked English word, the model can attend to both the English </a:t>
            </a:r>
            <a:r>
              <a:rPr lang="en-US" altLang="zh-CN" dirty="0">
                <a:solidFill>
                  <a:srgbClr val="FF0000"/>
                </a:solidFill>
              </a:rPr>
              <a:t>and </a:t>
            </a:r>
            <a:r>
              <a:rPr lang="en-US" altLang="zh-CN" dirty="0"/>
              <a:t>its French translation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Position embeddings of the </a:t>
            </a:r>
            <a:r>
              <a:rPr lang="en-US" altLang="zh-CN" dirty="0">
                <a:solidFill>
                  <a:srgbClr val="FF0000"/>
                </a:solidFill>
              </a:rPr>
              <a:t>target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sentence</a:t>
            </a:r>
            <a:r>
              <a:rPr lang="en-US" altLang="zh-CN" dirty="0"/>
              <a:t> are </a:t>
            </a:r>
            <a:r>
              <a:rPr lang="en-US" altLang="zh-CN" dirty="0">
                <a:solidFill>
                  <a:srgbClr val="FF0000"/>
                </a:solidFill>
              </a:rPr>
              <a:t>reset</a:t>
            </a:r>
            <a:r>
              <a:rPr lang="en-US" altLang="zh-CN" dirty="0"/>
              <a:t> to facilitate the alignment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362541B-63AC-4739-862A-63C983820998}"/>
              </a:ext>
            </a:extLst>
          </p:cNvPr>
          <p:cNvSpPr txBox="1"/>
          <p:nvPr/>
        </p:nvSpPr>
        <p:spPr>
          <a:xfrm>
            <a:off x="785979" y="156102"/>
            <a:ext cx="8630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Three language model / TLM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884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0B2E6A8-DBED-4597-9A56-11B616813BF9}"/>
              </a:ext>
            </a:extLst>
          </p:cNvPr>
          <p:cNvSpPr/>
          <p:nvPr/>
        </p:nvSpPr>
        <p:spPr>
          <a:xfrm>
            <a:off x="0" y="0"/>
            <a:ext cx="12195110" cy="802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81D96B-61E6-4B89-B2E1-5B86755F84EC}"/>
              </a:ext>
            </a:extLst>
          </p:cNvPr>
          <p:cNvSpPr txBox="1"/>
          <p:nvPr/>
        </p:nvSpPr>
        <p:spPr>
          <a:xfrm>
            <a:off x="1147665" y="156102"/>
            <a:ext cx="8630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Cross-lingual classification / datasets 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77643E9-335B-431D-9DE6-04EDE4E2A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78482" y="6402154"/>
            <a:ext cx="1616348" cy="299744"/>
          </a:xfrm>
        </p:spPr>
        <p:txBody>
          <a:bodyPr/>
          <a:lstStyle/>
          <a:p>
            <a:fld id="{55EF2896-7AD6-4709-B47C-C59D5E99084F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14A247A-3DAB-4E52-8C97-68C5C3DE3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073" y="1410891"/>
            <a:ext cx="6889404" cy="403621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C73E04A-F498-492E-B416-BCA911C106C8}"/>
              </a:ext>
            </a:extLst>
          </p:cNvPr>
          <p:cNvSpPr txBox="1"/>
          <p:nvPr/>
        </p:nvSpPr>
        <p:spPr>
          <a:xfrm>
            <a:off x="1532073" y="5462459"/>
            <a:ext cx="6283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Sentence: Premise &amp; Hypothesis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Label : Entailment &amp; Contradiction &amp; Neutral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402FB7C-7AAA-4D5F-B303-B6FA92BBE1A7}"/>
              </a:ext>
            </a:extLst>
          </p:cNvPr>
          <p:cNvSpPr txBox="1"/>
          <p:nvPr/>
        </p:nvSpPr>
        <p:spPr>
          <a:xfrm>
            <a:off x="1147665" y="958535"/>
            <a:ext cx="6248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XNLI datasets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77704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0B2E6A8-DBED-4597-9A56-11B616813BF9}"/>
              </a:ext>
            </a:extLst>
          </p:cNvPr>
          <p:cNvSpPr/>
          <p:nvPr/>
        </p:nvSpPr>
        <p:spPr>
          <a:xfrm>
            <a:off x="0" y="0"/>
            <a:ext cx="12195110" cy="802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81D96B-61E6-4B89-B2E1-5B86755F84EC}"/>
              </a:ext>
            </a:extLst>
          </p:cNvPr>
          <p:cNvSpPr txBox="1"/>
          <p:nvPr/>
        </p:nvSpPr>
        <p:spPr>
          <a:xfrm>
            <a:off x="1147665" y="156102"/>
            <a:ext cx="8630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Cross-lingual classification / experiment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77643E9-335B-431D-9DE6-04EDE4E2A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78482" y="6402154"/>
            <a:ext cx="1616348" cy="299744"/>
          </a:xfrm>
        </p:spPr>
        <p:txBody>
          <a:bodyPr/>
          <a:lstStyle/>
          <a:p>
            <a:fld id="{55EF2896-7AD6-4709-B47C-C59D5E99084F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EC20E4F-236F-444A-8CA6-2A35CF88A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900" y="1276951"/>
            <a:ext cx="5193649" cy="18071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C30AD86-9236-4BB4-8FA9-216533394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485" y="3230329"/>
            <a:ext cx="7877175" cy="3171825"/>
          </a:xfrm>
          <a:prstGeom prst="rect">
            <a:avLst/>
          </a:prstGeom>
        </p:spPr>
      </p:pic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8AD72F30-A8FF-4D2E-8F62-A8BB9D3C4B8D}"/>
              </a:ext>
            </a:extLst>
          </p:cNvPr>
          <p:cNvSpPr/>
          <p:nvPr/>
        </p:nvSpPr>
        <p:spPr>
          <a:xfrm>
            <a:off x="1389427" y="3763108"/>
            <a:ext cx="270116" cy="375138"/>
          </a:xfrm>
          <a:prstGeom prst="triangle">
            <a:avLst/>
          </a:prstGeom>
          <a:ln>
            <a:solidFill>
              <a:srgbClr val="A9C4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6704E9EF-1D5C-4BD1-9664-1299EAAD58DD}"/>
              </a:ext>
            </a:extLst>
          </p:cNvPr>
          <p:cNvSpPr/>
          <p:nvPr/>
        </p:nvSpPr>
        <p:spPr>
          <a:xfrm>
            <a:off x="1389427" y="4441103"/>
            <a:ext cx="270116" cy="375138"/>
          </a:xfrm>
          <a:prstGeom prst="triangle">
            <a:avLst/>
          </a:prstGeom>
          <a:solidFill>
            <a:srgbClr val="AFCFA0"/>
          </a:solidFill>
          <a:ln>
            <a:solidFill>
              <a:srgbClr val="AFCF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947BEDD9-C7B6-45D1-A3EE-462083D731A5}"/>
              </a:ext>
            </a:extLst>
          </p:cNvPr>
          <p:cNvSpPr/>
          <p:nvPr/>
        </p:nvSpPr>
        <p:spPr>
          <a:xfrm>
            <a:off x="1440941" y="5119098"/>
            <a:ext cx="270116" cy="375138"/>
          </a:xfrm>
          <a:prstGeom prst="triangle">
            <a:avLst/>
          </a:prstGeom>
          <a:solidFill>
            <a:srgbClr val="AFCFA0"/>
          </a:solidFill>
          <a:ln>
            <a:solidFill>
              <a:srgbClr val="AFCF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BE1E7144-02C0-4DFF-AFFC-7C772845BDE7}"/>
              </a:ext>
            </a:extLst>
          </p:cNvPr>
          <p:cNvSpPr/>
          <p:nvPr/>
        </p:nvSpPr>
        <p:spPr>
          <a:xfrm>
            <a:off x="1254369" y="5119098"/>
            <a:ext cx="270116" cy="375138"/>
          </a:xfrm>
          <a:prstGeom prst="triangle">
            <a:avLst/>
          </a:prstGeom>
          <a:ln>
            <a:solidFill>
              <a:srgbClr val="A9C4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EE001E2-0277-41A6-8B35-5D820BE8FCE1}"/>
              </a:ext>
            </a:extLst>
          </p:cNvPr>
          <p:cNvSpPr txBox="1"/>
          <p:nvPr/>
        </p:nvSpPr>
        <p:spPr>
          <a:xfrm>
            <a:off x="609600" y="5573057"/>
            <a:ext cx="110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Zero-shot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CE77153-C683-437D-AE47-A019515D4692}"/>
              </a:ext>
            </a:extLst>
          </p:cNvPr>
          <p:cNvSpPr txBox="1"/>
          <p:nvPr/>
        </p:nvSpPr>
        <p:spPr>
          <a:xfrm>
            <a:off x="722380" y="7098921"/>
            <a:ext cx="5373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train </a:t>
            </a:r>
            <a:r>
              <a:rPr lang="zh-CN" altLang="en-US" dirty="0"/>
              <a:t>比</a:t>
            </a:r>
            <a:r>
              <a:rPr lang="en-US" altLang="zh-CN" dirty="0"/>
              <a:t>test </a:t>
            </a:r>
            <a:r>
              <a:rPr lang="zh-CN" altLang="en-US" dirty="0"/>
              <a:t>高</a:t>
            </a:r>
            <a:r>
              <a:rPr lang="en-US" altLang="zh-CN" dirty="0"/>
              <a:t>2.5%</a:t>
            </a:r>
            <a:r>
              <a:rPr lang="zh-CN" altLang="en-US" dirty="0"/>
              <a:t>。 </a:t>
            </a:r>
            <a:r>
              <a:rPr lang="en-US" altLang="zh-CN" dirty="0"/>
              <a:t>Test zero-shot</a:t>
            </a:r>
            <a:r>
              <a:rPr lang="zh-CN" altLang="en-US" dirty="0"/>
              <a:t>比</a:t>
            </a:r>
            <a:r>
              <a:rPr lang="en-US" altLang="zh-CN" dirty="0"/>
              <a:t>test </a:t>
            </a:r>
            <a:r>
              <a:rPr lang="zh-CN" altLang="en-US" dirty="0"/>
              <a:t>高 </a:t>
            </a:r>
            <a:r>
              <a:rPr lang="en-US" altLang="zh-CN" dirty="0"/>
              <a:t>0.9%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71610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0B2E6A8-DBED-4597-9A56-11B616813BF9}"/>
              </a:ext>
            </a:extLst>
          </p:cNvPr>
          <p:cNvSpPr/>
          <p:nvPr/>
        </p:nvSpPr>
        <p:spPr>
          <a:xfrm>
            <a:off x="0" y="0"/>
            <a:ext cx="12195110" cy="802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81D96B-61E6-4B89-B2E1-5B86755F84EC}"/>
              </a:ext>
            </a:extLst>
          </p:cNvPr>
          <p:cNvSpPr txBox="1"/>
          <p:nvPr/>
        </p:nvSpPr>
        <p:spPr>
          <a:xfrm>
            <a:off x="1147665" y="156102"/>
            <a:ext cx="8630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Unsupervised MT / Toy illustration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77643E9-335B-431D-9DE6-04EDE4E2A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78482" y="6402154"/>
            <a:ext cx="1616348" cy="299744"/>
          </a:xfrm>
        </p:spPr>
        <p:txBody>
          <a:bodyPr/>
          <a:lstStyle/>
          <a:p>
            <a:fld id="{55EF2896-7AD6-4709-B47C-C59D5E99084F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7B11C4-3A67-4A30-8A51-86A93948D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794" y="1508884"/>
            <a:ext cx="7379267" cy="201077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202C2AD-0970-4EE0-A7CA-12DCB48C294F}"/>
              </a:ext>
            </a:extLst>
          </p:cNvPr>
          <p:cNvSpPr txBox="1"/>
          <p:nvPr/>
        </p:nvSpPr>
        <p:spPr>
          <a:xfrm>
            <a:off x="2520148" y="3750914"/>
            <a:ext cx="7748339" cy="2535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Toy illustration of the three principles of unsupervised MT:</a:t>
            </a:r>
          </a:p>
          <a:p>
            <a:pPr marL="342900" indent="-342900">
              <a:lnSpc>
                <a:spcPct val="150000"/>
              </a:lnSpc>
              <a:buAutoNum type="alphaUcPeriod"/>
            </a:pPr>
            <a:r>
              <a:rPr lang="en-US" altLang="zh-CN" dirty="0"/>
              <a:t>Two monolingual datasets</a:t>
            </a:r>
          </a:p>
          <a:p>
            <a:pPr marL="342900" indent="-342900">
              <a:lnSpc>
                <a:spcPct val="150000"/>
              </a:lnSpc>
              <a:buAutoNum type="alphaUcPeriod"/>
            </a:pPr>
            <a:r>
              <a:rPr lang="en-US" altLang="zh-CN" dirty="0"/>
              <a:t>Initialization. two distributions are roughly aligned (word by word translation)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(Cross-lingual word Embedding)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C. Language modeling.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D. Back-translation. Starting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5183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</TotalTime>
  <Words>1174</Words>
  <Application>Microsoft Office PowerPoint</Application>
  <PresentationFormat>宽屏</PresentationFormat>
  <Paragraphs>142</Paragraphs>
  <Slides>15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-apple-system</vt:lpstr>
      <vt:lpstr>等线</vt:lpstr>
      <vt:lpstr>微软雅黑</vt:lpstr>
      <vt:lpstr>Arial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哒哒</dc:creator>
  <cp:lastModifiedBy>陈 哒哒</cp:lastModifiedBy>
  <cp:revision>20</cp:revision>
  <dcterms:created xsi:type="dcterms:W3CDTF">2020-06-07T13:41:07Z</dcterms:created>
  <dcterms:modified xsi:type="dcterms:W3CDTF">2020-06-25T10:46:36Z</dcterms:modified>
</cp:coreProperties>
</file>