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2"/>
    <p:sldId id="27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howGuide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1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88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8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8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0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9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6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3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119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0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0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0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807E18-51AD-4845-A181-1A63AFDF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4" y="1425571"/>
            <a:ext cx="12192000" cy="35136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AA29AB-616F-F941-AD0D-E55FE48215AC}"/>
              </a:ext>
            </a:extLst>
          </p:cNvPr>
          <p:cNvSpPr txBox="1"/>
          <p:nvPr/>
        </p:nvSpPr>
        <p:spPr>
          <a:xfrm>
            <a:off x="7736440" y="5805408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李勇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51194506074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87C058-B01B-4042-961F-351F6947E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B5FD59-C950-AB4B-A993-8F57ADCD36C3}"/>
              </a:ext>
            </a:extLst>
          </p:cNvPr>
          <p:cNvSpPr/>
          <p:nvPr/>
        </p:nvSpPr>
        <p:spPr>
          <a:xfrm>
            <a:off x="542817" y="6360037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advTm="3000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117861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A9D76-479E-9E40-8485-59E5863F8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D47E3A-4F30-0243-B1A4-30492497D482}"/>
              </a:ext>
            </a:extLst>
          </p:cNvPr>
          <p:cNvSpPr txBox="1"/>
          <p:nvPr/>
        </p:nvSpPr>
        <p:spPr>
          <a:xfrm>
            <a:off x="246445" y="674407"/>
            <a:ext cx="291413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" altLang="zh-CN" sz="2000" dirty="0"/>
          </a:p>
          <a:p>
            <a:endParaRPr lang="en" altLang="zh-CN" sz="2000" dirty="0"/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24E9C4-B69B-C943-AF2D-FA8FB634B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87" y="1286388"/>
            <a:ext cx="10455667" cy="47440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C561012-5B9A-C849-A0C6-BA7695ABC63A}"/>
              </a:ext>
            </a:extLst>
          </p:cNvPr>
          <p:cNvSpPr/>
          <p:nvPr/>
        </p:nvSpPr>
        <p:spPr>
          <a:xfrm>
            <a:off x="553091" y="6338208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019519"/>
      </p:ext>
    </p:extLst>
  </p:cSld>
  <p:clrMapOvr>
    <a:masterClrMapping/>
  </p:clrMapOvr>
  <p:transition advTm="3000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117861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A9D76-479E-9E40-8485-59E5863F8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D47E3A-4F30-0243-B1A4-30492497D482}"/>
              </a:ext>
            </a:extLst>
          </p:cNvPr>
          <p:cNvSpPr txBox="1"/>
          <p:nvPr/>
        </p:nvSpPr>
        <p:spPr>
          <a:xfrm>
            <a:off x="246445" y="674407"/>
            <a:ext cx="47878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cases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" altLang="zh-CN" sz="2000" dirty="0"/>
          </a:p>
          <a:p>
            <a:endParaRPr lang="en" altLang="zh-CN" sz="2000" dirty="0"/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188557-10CD-CA43-B222-84DF94FC8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0" y="1382993"/>
            <a:ext cx="7759700" cy="4800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10ED3D-BDFE-2F43-A06B-8FBC5128B43C}"/>
              </a:ext>
            </a:extLst>
          </p:cNvPr>
          <p:cNvSpPr/>
          <p:nvPr/>
        </p:nvSpPr>
        <p:spPr>
          <a:xfrm>
            <a:off x="553091" y="6338208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029125"/>
      </p:ext>
    </p:extLst>
  </p:cSld>
  <p:clrMapOvr>
    <a:masterClrMapping/>
  </p:clrMapOvr>
  <p:transition advTm="3000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117861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A9D76-479E-9E40-8485-59E5863F8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D47E3A-4F30-0243-B1A4-30492497D482}"/>
              </a:ext>
            </a:extLst>
          </p:cNvPr>
          <p:cNvSpPr txBox="1"/>
          <p:nvPr/>
        </p:nvSpPr>
        <p:spPr>
          <a:xfrm>
            <a:off x="246445" y="674407"/>
            <a:ext cx="47878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 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" altLang="zh-CN" sz="2000" dirty="0"/>
          </a:p>
          <a:p>
            <a:endParaRPr lang="en" altLang="zh-CN" sz="2000" dirty="0"/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996E1A-FD7C-984F-A474-8A44BA8AB17D}"/>
              </a:ext>
            </a:extLst>
          </p:cNvPr>
          <p:cNvSpPr/>
          <p:nvPr/>
        </p:nvSpPr>
        <p:spPr>
          <a:xfrm>
            <a:off x="1116458" y="1945850"/>
            <a:ext cx="92912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study medical slot filling and propose to use label-embedding attentive model and weak supervision from responses.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Experiments show that our method </a:t>
            </a:r>
            <a:r>
              <a:rPr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signifi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cantly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improves the model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performance.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9B71BD-C5D6-3E45-8F1A-C7BD0B413686}"/>
              </a:ext>
            </a:extLst>
          </p:cNvPr>
          <p:cNvSpPr/>
          <p:nvPr/>
        </p:nvSpPr>
        <p:spPr>
          <a:xfrm>
            <a:off x="553091" y="6338208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730431"/>
      </p:ext>
    </p:extLst>
  </p:cSld>
  <p:clrMapOvr>
    <a:masterClrMapping/>
  </p:clrMapOvr>
  <p:transition advTm="3000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117861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A9D76-479E-9E40-8485-59E5863F8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D47E3A-4F30-0243-B1A4-30492497D482}"/>
              </a:ext>
            </a:extLst>
          </p:cNvPr>
          <p:cNvSpPr txBox="1"/>
          <p:nvPr/>
        </p:nvSpPr>
        <p:spPr>
          <a:xfrm>
            <a:off x="246445" y="674407"/>
            <a:ext cx="577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medical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filling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F7B8EC-80A4-DE46-84AB-DE5A58984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713" y="1352242"/>
            <a:ext cx="8733054" cy="48313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38324EB-1B1E-6648-8418-B6F912999765}"/>
              </a:ext>
            </a:extLst>
          </p:cNvPr>
          <p:cNvSpPr/>
          <p:nvPr/>
        </p:nvSpPr>
        <p:spPr>
          <a:xfrm>
            <a:off x="553091" y="6338208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899304"/>
      </p:ext>
    </p:extLst>
  </p:cSld>
  <p:clrMapOvr>
    <a:masterClrMapping/>
  </p:clrMapOvr>
  <p:transition advTm="3000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117861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A9D76-479E-9E40-8485-59E5863F8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D47E3A-4F30-0243-B1A4-30492497D482}"/>
              </a:ext>
            </a:extLst>
          </p:cNvPr>
          <p:cNvSpPr txBox="1"/>
          <p:nvPr/>
        </p:nvSpPr>
        <p:spPr>
          <a:xfrm>
            <a:off x="246445" y="674407"/>
            <a:ext cx="781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challenge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medical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filling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9B259F-7131-4844-9F28-909B92FD8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159" y="1720734"/>
            <a:ext cx="6569396" cy="37862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D001B1-3547-F147-9760-0B945C8DE90A}"/>
              </a:ext>
            </a:extLst>
          </p:cNvPr>
          <p:cNvSpPr txBox="1"/>
          <p:nvPr/>
        </p:nvSpPr>
        <p:spPr>
          <a:xfrm>
            <a:off x="246445" y="1467491"/>
            <a:ext cx="5251807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Medical dialogue data is unaligned where slot-values of the structured semantic representation do not explicitly occur in any specific spans;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users’ colloquial expression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scattered keyword 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Medical data annotation requires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annota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tors with professional medical knowledge which leads to the high annotation cost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C9974F-1219-EB46-8710-83F7F3D7C578}"/>
              </a:ext>
            </a:extLst>
          </p:cNvPr>
          <p:cNvSpPr/>
          <p:nvPr/>
        </p:nvSpPr>
        <p:spPr>
          <a:xfrm>
            <a:off x="553091" y="6338208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216911"/>
      </p:ext>
    </p:extLst>
  </p:cSld>
  <p:clrMapOvr>
    <a:masterClrMapping/>
  </p:clrMapOvr>
  <p:transition advTm="3000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117861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A9D76-479E-9E40-8485-59E5863F8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D47E3A-4F30-0243-B1A4-30492497D482}"/>
              </a:ext>
            </a:extLst>
          </p:cNvPr>
          <p:cNvSpPr txBox="1"/>
          <p:nvPr/>
        </p:nvSpPr>
        <p:spPr>
          <a:xfrm>
            <a:off x="246445" y="674407"/>
            <a:ext cx="185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D001B1-3547-F147-9760-0B945C8DE90A}"/>
              </a:ext>
            </a:extLst>
          </p:cNvPr>
          <p:cNvSpPr txBox="1"/>
          <p:nvPr/>
        </p:nvSpPr>
        <p:spPr>
          <a:xfrm>
            <a:off x="390418" y="1734878"/>
            <a:ext cx="108495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reat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the medical slot filling as a multi-label classification problem that aims to classify the sentences into pre-defined categories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ecognize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those discontinuous ones better, we use the label-embedding attentive model (Wang et al. 2018) which makes the model more sensitive to medical keywords.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propose a novel methodology to learn medical slot filling with weak supervision from doctors’ responses as the model pre-training before the fine-tuning on well-annotated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625C7F-E639-7848-8D96-824B5D5E6050}"/>
              </a:ext>
            </a:extLst>
          </p:cNvPr>
          <p:cNvSpPr/>
          <p:nvPr/>
        </p:nvSpPr>
        <p:spPr>
          <a:xfrm>
            <a:off x="553091" y="6338208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631991"/>
      </p:ext>
    </p:extLst>
  </p:cSld>
  <p:clrMapOvr>
    <a:masterClrMapping/>
  </p:clrMapOvr>
  <p:transition advTm="3000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117861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A9D76-479E-9E40-8485-59E5863F8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D47E3A-4F30-0243-B1A4-30492497D482}"/>
              </a:ext>
            </a:extLst>
          </p:cNvPr>
          <p:cNvSpPr txBox="1"/>
          <p:nvPr/>
        </p:nvSpPr>
        <p:spPr>
          <a:xfrm>
            <a:off x="246445" y="674407"/>
            <a:ext cx="5574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dirty="0"/>
              <a:t>Label-embedding Attentive Model </a:t>
            </a: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D1ED38-28D2-E740-B90D-FF72904D6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046" y="1066396"/>
            <a:ext cx="4772051" cy="49088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40AF33-0A59-2C4A-8CC4-1AD2E878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58" y="1952815"/>
            <a:ext cx="2970944" cy="467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355154-9DD2-B34B-AC9A-3E513E379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92" y="2842018"/>
            <a:ext cx="2970945" cy="483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09EFF2-D351-8C45-8324-87B5DE6EE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92" y="3716863"/>
            <a:ext cx="3475169" cy="3845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6D9468-9331-8240-B958-C997D748B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092" y="4680816"/>
            <a:ext cx="3643145" cy="3845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78FEB7-5272-BF49-BCE5-62D2D7971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092" y="5379215"/>
            <a:ext cx="2332011" cy="70295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5A35A3D-E033-EA4C-A5D3-14592D4BAE86}"/>
              </a:ext>
            </a:extLst>
          </p:cNvPr>
          <p:cNvSpPr/>
          <p:nvPr/>
        </p:nvSpPr>
        <p:spPr>
          <a:xfrm>
            <a:off x="553091" y="6338208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824247"/>
      </p:ext>
    </p:extLst>
  </p:cSld>
  <p:clrMapOvr>
    <a:masterClrMapping/>
  </p:clrMapOvr>
  <p:transition advTm="3000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117861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599CCE4-F42A-3144-B689-D5EFDB64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05" y="1578697"/>
            <a:ext cx="2260600" cy="1003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9A9D76-479E-9E40-8485-59E5863F8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D47E3A-4F30-0243-B1A4-30492497D482}"/>
              </a:ext>
            </a:extLst>
          </p:cNvPr>
          <p:cNvSpPr txBox="1"/>
          <p:nvPr/>
        </p:nvSpPr>
        <p:spPr>
          <a:xfrm>
            <a:off x="246445" y="674407"/>
            <a:ext cx="5574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dirty="0"/>
              <a:t>Label-embedding Attentive Model </a:t>
            </a: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D1ED38-28D2-E740-B90D-FF72904D6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320" y="1151460"/>
            <a:ext cx="4772051" cy="49088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7A1170-632A-2746-B5E5-82F059690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842" y="1604421"/>
            <a:ext cx="1727200" cy="736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955F8D-326A-6947-96EB-2819D0A68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842" y="2341021"/>
            <a:ext cx="3526078" cy="28884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D1DE99F-032A-084B-866A-96519A890154}"/>
              </a:ext>
            </a:extLst>
          </p:cNvPr>
          <p:cNvSpPr/>
          <p:nvPr/>
        </p:nvSpPr>
        <p:spPr>
          <a:xfrm>
            <a:off x="553091" y="6338208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914572"/>
      </p:ext>
    </p:extLst>
  </p:cSld>
  <p:clrMapOvr>
    <a:masterClrMapping/>
  </p:clrMapOvr>
  <p:transition advTm="3000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117861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A9D76-479E-9E40-8485-59E5863F8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D47E3A-4F30-0243-B1A4-30492497D482}"/>
              </a:ext>
            </a:extLst>
          </p:cNvPr>
          <p:cNvSpPr txBox="1"/>
          <p:nvPr/>
        </p:nvSpPr>
        <p:spPr>
          <a:xfrm>
            <a:off x="246445" y="674407"/>
            <a:ext cx="473418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dirty="0"/>
              <a:t>Two Steps for Model Training </a:t>
            </a:r>
            <a:endParaRPr lang="en" altLang="zh-CN" sz="2000" dirty="0"/>
          </a:p>
          <a:p>
            <a:endParaRPr lang="en" altLang="zh-CN" sz="2000" dirty="0"/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4B7960-1182-6547-9D11-35B5BD3B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74" y="1452268"/>
            <a:ext cx="7695479" cy="39534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5ABEA9-E80B-5948-B467-6ED2763E4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301" y="5548936"/>
            <a:ext cx="5219700" cy="482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1A7373-8C17-9949-94A8-DC4A76A8D26A}"/>
              </a:ext>
            </a:extLst>
          </p:cNvPr>
          <p:cNvSpPr/>
          <p:nvPr/>
        </p:nvSpPr>
        <p:spPr>
          <a:xfrm>
            <a:off x="553091" y="6338208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620241"/>
      </p:ext>
    </p:extLst>
  </p:cSld>
  <p:clrMapOvr>
    <a:masterClrMapping/>
  </p:clrMapOvr>
  <p:transition advTm="3000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117861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A9D76-479E-9E40-8485-59E5863F8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D47E3A-4F30-0243-B1A4-30492497D482}"/>
              </a:ext>
            </a:extLst>
          </p:cNvPr>
          <p:cNvSpPr txBox="1"/>
          <p:nvPr/>
        </p:nvSpPr>
        <p:spPr>
          <a:xfrm>
            <a:off x="246445" y="674407"/>
            <a:ext cx="313419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</a:t>
            </a:r>
            <a:endParaRPr lang="en" altLang="zh-CN" sz="2000" dirty="0"/>
          </a:p>
          <a:p>
            <a:endParaRPr lang="en" altLang="zh-CN" sz="2000" dirty="0"/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4E1E3F-566F-C24D-B028-B114816AB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108" y="1305349"/>
            <a:ext cx="6502400" cy="43942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32D6E3B-F58A-7341-8C85-535FF660084C}"/>
              </a:ext>
            </a:extLst>
          </p:cNvPr>
          <p:cNvSpPr/>
          <p:nvPr/>
        </p:nvSpPr>
        <p:spPr>
          <a:xfrm>
            <a:off x="746270" y="1812555"/>
            <a:ext cx="2258760" cy="2461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Training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1152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validation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500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DD2BB2-C1BB-3F44-97F7-E06650496B09}"/>
              </a:ext>
            </a:extLst>
          </p:cNvPr>
          <p:cNvSpPr/>
          <p:nvPr/>
        </p:nvSpPr>
        <p:spPr>
          <a:xfrm>
            <a:off x="553091" y="6338208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199287"/>
      </p:ext>
    </p:extLst>
  </p:cSld>
  <p:clrMapOvr>
    <a:masterClrMapping/>
  </p:clrMapOvr>
  <p:transition advTm="3000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117861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A9D76-479E-9E40-8485-59E5863F8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723" y="129991"/>
            <a:ext cx="1088832" cy="1088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D47E3A-4F30-0243-B1A4-30492497D482}"/>
              </a:ext>
            </a:extLst>
          </p:cNvPr>
          <p:cNvSpPr txBox="1"/>
          <p:nvPr/>
        </p:nvSpPr>
        <p:spPr>
          <a:xfrm>
            <a:off x="246445" y="674407"/>
            <a:ext cx="291413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" altLang="zh-CN" sz="2000" dirty="0"/>
          </a:p>
          <a:p>
            <a:endParaRPr lang="en" altLang="zh-CN" sz="2000" dirty="0"/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3738B3-615A-1E4C-A008-5AAC7C31C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34" y="1390145"/>
            <a:ext cx="9036397" cy="47219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DEAEDD5-4DE6-4145-B112-9724660317D3}"/>
              </a:ext>
            </a:extLst>
          </p:cNvPr>
          <p:cNvSpPr/>
          <p:nvPr/>
        </p:nvSpPr>
        <p:spPr>
          <a:xfrm>
            <a:off x="553091" y="6338208"/>
            <a:ext cx="600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 X, Hu H, Che W, et al. Understanding Medical Conversations with Scattered Keyword Attention and Weak Supervision from Responses[C]//AAAI. 2020: 8838-8845.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020861"/>
      </p:ext>
    </p:extLst>
  </p:cSld>
  <p:clrMapOvr>
    <a:masterClrMapping/>
  </p:clrMapOvr>
  <p:transition advTm="3000">
    <p:pull dir="r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608</Words>
  <Application>Microsoft Macintosh PowerPoint</Application>
  <PresentationFormat>宽屏</PresentationFormat>
  <Paragraphs>52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li Tom</cp:lastModifiedBy>
  <cp:revision>37</cp:revision>
  <dcterms:created xsi:type="dcterms:W3CDTF">2017-03-10T15:18:00Z</dcterms:created>
  <dcterms:modified xsi:type="dcterms:W3CDTF">2020-07-02T11:06:17Z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