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32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7E632-58A9-4526-90BA-E51AEEEB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4E4650-307C-440C-9A9F-584996F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36551-8A54-4EB3-87ED-B85EF49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9D92B-78B8-4D07-B150-57D47B2B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D7C7F-EF96-4A38-AFC6-84FF0F2F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1877-F841-45AB-B20B-B9697062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B82EC-8FE5-4801-ADB5-68FD98015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12213-4E78-4E35-B613-10C0C8E6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D1B72-0488-4039-8DA5-27561548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49A41-52D7-4CE4-A578-2CD878E3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912675-03C3-4C6A-B24C-E690BCF6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6DBA3-4193-44C7-9FE5-BDEAE892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41995-2483-4F16-80A5-A89F30EA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16558-1EFB-478D-8600-D27B8F9F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EC2E2-F3A2-40BC-B4BB-8DBFB455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2653F-A91F-4A70-BC5F-E1E09A00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1E2F1-3787-4715-8D25-A15DB4CC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EDBE-874C-4662-8B95-C7B0D1A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933C1-4B15-494E-9968-F402E90E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3E0C7-B949-482B-A9CF-66626BB7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6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8F34B-7973-46A8-B3CE-DB35087F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90A3C-A844-4EAD-94E3-88A65952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6F36D-8D06-42C9-91D7-C623F262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934DB-CD34-4DCD-A010-2DC1E053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CA0D0-F4CF-4E1E-A322-800A08F4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7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A9E69-9E36-4773-BA21-CD74A6A5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E5A9C-4E89-40DA-903F-5100BBF4F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1EB61-DE10-425F-9A70-3442D1315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064C9-E928-40EC-B0A5-81CB596D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631E1-2CAE-475B-A13B-D12142BB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18D6E-E5F3-4017-A116-489998E4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31C5-1EFB-451E-917C-61D8DFCC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85D2A-9A39-4C32-BBD8-35F5E68C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062EB-6BAC-43FE-9360-F47534EB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523-DD91-475C-B0A4-AB8E49924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9528D0-8EB3-4381-B7FD-9149D9100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57EC7-5333-4AA6-A425-09F68B36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A5DB1D-0B38-4484-8EB1-90D10F9C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DB912-045C-4FA1-B881-881E49D5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7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EEE7-4170-4B5E-9DBC-F87FC57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44A0B-1589-464F-A405-DD1A217C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16B176-ED73-471E-9790-F1B677F8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92E1C-E0FB-412F-B7B6-972A8AF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7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5188D-2454-486A-9177-22116950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C497D1-F108-4E97-AEB6-E12F5646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97757-33B3-4633-A618-03F950E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5584D-F49A-49AF-BE7D-E2C34D16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2CBAF-AEB4-4136-BECC-A4B0F5B9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ABFF7-F758-43F9-84B4-3DFDA198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C8860-412E-4834-830F-BE6B5E6D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ABC78-9FB3-4BEE-B44B-D82DC812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A59AD-315D-4CE1-97B5-91B7D40B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8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16244-F59D-49B3-9900-3C0F9DC6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F5F90D-766A-4C34-97AE-36B5BD516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CED4F-2006-48D6-94EC-D5E926C69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E5D66-2713-47FB-A80B-2DC81E1B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1E538-7625-4AB1-9F3D-E96EBE78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1DE4C-742D-4508-803D-692B017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719DC-7634-4C11-A181-01FA3703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81267-810E-43E4-9A31-FDF1E83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53589-81C7-4FB0-AEA0-CC667004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6191-E29F-4EDB-B1AE-ACF1BBC6A37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49845-C9B7-4037-B0CA-99C3946D3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5EA34-7A59-46F9-8DF5-9413F968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C7D9-2DA1-4AB7-BBB6-1219FC765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DB02-BA71-4622-B86A-BF916B80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53" y="1107817"/>
            <a:ext cx="10937289" cy="889818"/>
          </a:xfrm>
        </p:spPr>
        <p:txBody>
          <a:bodyPr>
            <a:noAutofit/>
          </a:bodyPr>
          <a:lstStyle/>
          <a:p>
            <a:b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[ACL 2019]</a:t>
            </a:r>
            <a:b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56A7EB-3FE2-418A-B2D0-A5694C666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47258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51194501201</a:t>
            </a:r>
          </a:p>
          <a:p>
            <a:r>
              <a:rPr lang="zh-CN" altLang="en-US" dirty="0"/>
              <a:t>杨双吉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1C654A-30B0-4A1A-A383-B070E1C2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516349"/>
            <a:ext cx="9144001" cy="29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DCBA9-AA15-41C7-ACFB-20F7959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81"/>
            <a:ext cx="10515600" cy="1325563"/>
          </a:xfrm>
        </p:spPr>
        <p:txBody>
          <a:bodyPr/>
          <a:lstStyle/>
          <a:p>
            <a:r>
              <a:rPr lang="en-US" altLang="zh-CN" dirty="0"/>
              <a:t>Multi-Channel GNN Encoder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2189B0-BBD7-4464-9CEF-D042CD7C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949" y="2477023"/>
            <a:ext cx="3612184" cy="5413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BF61F2-EFD7-465E-8E30-A7F48FDA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33" y="2552788"/>
            <a:ext cx="2743828" cy="465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B4C3AB-4967-47F6-BADD-2D794CFD1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713" y="4586923"/>
            <a:ext cx="2756172" cy="4025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5B5490-2B95-4BB5-86A7-C632D1450A6A}"/>
              </a:ext>
            </a:extLst>
          </p:cNvPr>
          <p:cNvSpPr/>
          <p:nvPr/>
        </p:nvSpPr>
        <p:spPr>
          <a:xfrm>
            <a:off x="838200" y="1940411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</a:t>
            </a:r>
            <a:r>
              <a:rPr lang="zh-CN" altLang="en-US" sz="2400" dirty="0"/>
              <a:t>ncoder defined as: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5FD618-24C9-4DD0-BA4C-52B74FEAA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012" y="3324186"/>
            <a:ext cx="4645384" cy="10634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1D01A99-9934-4B8F-AF05-7E2CDAAA9C91}"/>
              </a:ext>
            </a:extLst>
          </p:cNvPr>
          <p:cNvSpPr/>
          <p:nvPr/>
        </p:nvSpPr>
        <p:spPr>
          <a:xfrm>
            <a:off x="9317490" y="264907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set </a:t>
            </a:r>
            <a:r>
              <a:rPr lang="en-US" altLang="zh-CN" dirty="0" err="1"/>
              <a:t>i</a:t>
            </a:r>
            <a:r>
              <a:rPr lang="en-US" altLang="zh-CN" dirty="0"/>
              <a:t> = 1, 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77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7D625-1D34-4874-A682-15722162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Align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7AD14-FCDA-4C97-AB24-0E3CEED8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44" y="17127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/>
              <a:t>The objective of the align model is: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E8E75C-65CE-464A-B761-EC652B76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24" y="2322764"/>
            <a:ext cx="4706310" cy="5873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DF8CD3-CBCB-45FB-8C7A-834D1745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59" y="2307404"/>
            <a:ext cx="3686350" cy="5363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0D163D8-9EC6-47EA-8322-DC04B79DD58B}"/>
              </a:ext>
            </a:extLst>
          </p:cNvPr>
          <p:cNvSpPr/>
          <p:nvPr/>
        </p:nvSpPr>
        <p:spPr>
          <a:xfrm>
            <a:off x="766020" y="2982724"/>
            <a:ext cx="585220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/>
              <a:t>Rule Knowledge Constraints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58362C-5AAE-48F6-98E5-CBA0DA909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184" y="3555732"/>
            <a:ext cx="3592390" cy="6857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22931B-4728-4FCE-B0DF-1E7C4D8C5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574" y="3688900"/>
            <a:ext cx="2759164" cy="5371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B57968-E6D2-4918-9D71-3A57EA12E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824" y="4431210"/>
            <a:ext cx="3445343" cy="5208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1CB9FD-C0A1-4610-983C-34B14FEE1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920" y="4334848"/>
            <a:ext cx="3372023" cy="74933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0EAB76A-62A4-4616-945C-97FDF6880C4A}"/>
              </a:ext>
            </a:extLst>
          </p:cNvPr>
          <p:cNvSpPr txBox="1"/>
          <p:nvPr/>
        </p:nvSpPr>
        <p:spPr>
          <a:xfrm>
            <a:off x="5097574" y="452485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51DC89-855C-4003-BCC8-45561ECD528C}"/>
              </a:ext>
            </a:extLst>
          </p:cNvPr>
          <p:cNvSpPr txBox="1"/>
          <p:nvPr/>
        </p:nvSpPr>
        <p:spPr>
          <a:xfrm>
            <a:off x="766020" y="5084187"/>
            <a:ext cx="17892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/>
              <a:t>Overall loss:</a:t>
            </a:r>
            <a:endParaRPr lang="zh-CN" altLang="en-US" sz="23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D913390-6CBB-4FC7-9AC4-E920EAFDA6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183" y="5663362"/>
            <a:ext cx="2125783" cy="4582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8D3A48-67E5-47B7-8B9A-799768302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3946" y="5740235"/>
            <a:ext cx="2042972" cy="2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6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CF0EA-86D8-463D-8A02-484D84CA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6E5A53-B300-41A6-B9B2-94DB0B2E5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29" y="2239885"/>
            <a:ext cx="8918359" cy="23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3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B277-699B-44AA-8683-0892217D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4" y="369973"/>
            <a:ext cx="10515600" cy="1325563"/>
          </a:xfrm>
        </p:spPr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36860-9919-410D-A758-20C1F59A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5" y="1834502"/>
            <a:ext cx="11120023" cy="4743852"/>
          </a:xfrm>
        </p:spPr>
        <p:txBody>
          <a:bodyPr/>
          <a:lstStyle/>
          <a:p>
            <a:r>
              <a:rPr lang="en-US" altLang="zh-CN" sz="2500" dirty="0"/>
              <a:t>Impact of Two Channels and Rule Transfer</a:t>
            </a:r>
          </a:p>
          <a:p>
            <a:endParaRPr lang="en-US" altLang="zh-CN" sz="25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0F5309-02FE-458B-87E8-CA1C0B4D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71" y="2660471"/>
            <a:ext cx="4941163" cy="26222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D450F2-EB64-4050-8E73-2AA2F38EA3FE}"/>
              </a:ext>
            </a:extLst>
          </p:cNvPr>
          <p:cNvSpPr/>
          <p:nvPr/>
        </p:nvSpPr>
        <p:spPr>
          <a:xfrm>
            <a:off x="6723359" y="2767280"/>
            <a:ext cx="5368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the importance of utilizing cross-KG information for entity alignment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rule transfer also contributes much in performance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130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245B4-CDE3-4EBD-82AF-1430D054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BA061-B96D-4831-8400-A4B63626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Impact of Seed Alignments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D5876-543D-458B-A620-604D22DF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34" y="2427565"/>
            <a:ext cx="8788806" cy="26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78DD-837A-4547-B8D2-099A4CC3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FA7D-2A62-4D5E-9E31-7C4B3A05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propose a novel Multi-channel GNN model </a:t>
            </a:r>
            <a:r>
              <a:rPr lang="en-US" altLang="zh-CN" sz="2000" dirty="0" err="1"/>
              <a:t>MuGNN</a:t>
            </a:r>
            <a:r>
              <a:rPr lang="en-US" altLang="zh-CN" sz="2000" dirty="0"/>
              <a:t> that learns alignment-oriented embeddings by encoding graphs from different perspectives: completion and pruning, so as to be robust to structural differences.</a:t>
            </a:r>
          </a:p>
          <a:p>
            <a:r>
              <a:rPr lang="en-US" altLang="zh-CN" sz="2000" dirty="0"/>
              <a:t>propose to perform KG inference and alignment jointly, so that the heterogeneity of KGs are explicitly reconciled through completion by rule inference and transfer, and pruning via cross-KG attention.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458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2D461-6C86-4BEA-8EDF-B1A92DB3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5" y="489412"/>
            <a:ext cx="10515600" cy="1325563"/>
          </a:xfrm>
        </p:spPr>
        <p:txBody>
          <a:bodyPr/>
          <a:lstStyle/>
          <a:p>
            <a:r>
              <a:rPr lang="en-US" altLang="zh-CN" dirty="0"/>
              <a:t>Entity alignment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7C86C9-98FC-46BB-B5D8-17F3A20F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099" y="1961254"/>
            <a:ext cx="4140413" cy="30735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DC5B6-0452-4C5F-BF87-88589118916B}"/>
              </a:ext>
            </a:extLst>
          </p:cNvPr>
          <p:cNvSpPr/>
          <p:nvPr/>
        </p:nvSpPr>
        <p:spPr>
          <a:xfrm>
            <a:off x="5385816" y="1929170"/>
            <a:ext cx="631850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00" dirty="0"/>
              <a:t>In recent years, the dominated approach for entity alignment are embedding-based methods </a:t>
            </a:r>
          </a:p>
          <a:p>
            <a:endParaRPr lang="en-US" altLang="zh-CN" sz="2300" dirty="0"/>
          </a:p>
          <a:p>
            <a:r>
              <a:rPr lang="en-US" altLang="zh-CN" sz="2300" dirty="0"/>
              <a:t>Issue: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300" dirty="0"/>
              <a:t>Heterogeneity of Structures</a:t>
            </a:r>
            <a:endParaRPr lang="en-US" altLang="zh-CN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/>
              <a:t>Limited Seed Alignments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3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FC227-5E43-465B-B8CE-D2C19B5B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4A961-044A-4443-A536-25D8B36F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/>
              <a:t>complete missing relations</a:t>
            </a:r>
          </a:p>
          <a:p>
            <a:r>
              <a:rPr lang="en-US" altLang="zh-CN" sz="2500" dirty="0"/>
              <a:t>prune exclusive entities</a:t>
            </a:r>
            <a:endParaRPr lang="zh-CN" altLang="en-US" sz="25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ADEF7E-4CA5-4A5B-8EDB-9C9FC3A2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39" y="1690688"/>
            <a:ext cx="4140413" cy="30735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8CD87A-71C3-4C3A-973B-FD30519626E7}"/>
              </a:ext>
            </a:extLst>
          </p:cNvPr>
          <p:cNvSpPr/>
          <p:nvPr/>
        </p:nvSpPr>
        <p:spPr>
          <a:xfrm>
            <a:off x="797280" y="3105833"/>
            <a:ext cx="5408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complete the missing relations Dialect and Nearby in KG1, and filter out entity Liu Fei exclusive in KG2</a:t>
            </a:r>
          </a:p>
        </p:txBody>
      </p:sp>
    </p:spTree>
    <p:extLst>
      <p:ext uri="{BB962C8B-B14F-4D97-AF65-F5344CB8AC3E}">
        <p14:creationId xmlns:p14="http://schemas.microsoft.com/office/powerpoint/2010/main" val="8288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7999F-5736-41ED-AA56-77ABB9F8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89"/>
            <a:ext cx="1051560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6C84A-BCD0-4CED-8DD1-E8BC3A14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zh-CN" sz="2500" dirty="0"/>
              <a:t>Multi-channel Graph Neural Network model (MuGNN)</a:t>
            </a:r>
          </a:p>
          <a:p>
            <a:pPr marL="0" indent="0">
              <a:buNone/>
            </a:pPr>
            <a:r>
              <a:rPr lang="en-US" altLang="zh-CN" sz="2500" b="1" dirty="0"/>
              <a:t>Framework</a:t>
            </a:r>
          </a:p>
          <a:p>
            <a:r>
              <a:rPr lang="en-US" altLang="zh-CN" sz="2500" dirty="0"/>
              <a:t>KG completion</a:t>
            </a:r>
          </a:p>
          <a:p>
            <a:r>
              <a:rPr lang="en-US" altLang="zh-CN" sz="2500" dirty="0"/>
              <a:t>Multi-channel Graph Neural Network </a:t>
            </a:r>
            <a:endParaRPr lang="zh-CN" altLang="en-US" sz="2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05B5F9-5650-4FA6-9FB4-5C6AEF79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42" y="3169164"/>
            <a:ext cx="8325278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39787-40D1-446B-B3B3-0D6A8D5C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831"/>
            <a:ext cx="10515600" cy="1325563"/>
          </a:xfrm>
        </p:spPr>
        <p:txBody>
          <a:bodyPr/>
          <a:lstStyle/>
          <a:p>
            <a:r>
              <a:rPr lang="en-US" altLang="zh-CN" dirty="0"/>
              <a:t>KG Completion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7E1F4-FE89-43B0-B714-8E876257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Rule Inference and Transfer</a:t>
            </a:r>
          </a:p>
          <a:p>
            <a:r>
              <a:rPr lang="en-US" altLang="zh-CN" dirty="0"/>
              <a:t>Rule Grounding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D789C0-8DC7-432A-9165-DC1E3F87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449" y="2100802"/>
            <a:ext cx="2863997" cy="3206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8AFD54-04B5-4D45-981E-C3AF7FCE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446" y="3742626"/>
            <a:ext cx="754236" cy="4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2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E0896-5C27-4883-BC35-CD440785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Rule Inference and Transfer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D3BDA-328D-4773-A65A-2C8DF2D3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97" y="2524839"/>
            <a:ext cx="10515600" cy="3638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/>
              <a:t>Knowledge Invariant Assumption: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/>
              <a:t>Knowledge has universality no matter in which languages or domains.</a:t>
            </a:r>
          </a:p>
          <a:p>
            <a:pPr marL="0" indent="0">
              <a:buNone/>
            </a:pPr>
            <a:r>
              <a:rPr lang="zh-CN" altLang="en-US" sz="2000" i="1" dirty="0"/>
              <a:t>                                </a:t>
            </a:r>
            <a:endParaRPr lang="en-US" altLang="zh-CN" sz="2000" i="1" dirty="0"/>
          </a:p>
          <a:p>
            <a:pPr marL="0" indent="0">
              <a:buNone/>
            </a:pPr>
            <a:r>
              <a:rPr lang="en-US" altLang="zh-CN" sz="2000" i="1" dirty="0"/>
              <a:t>  </a:t>
            </a:r>
            <a:endParaRPr lang="zh-CN" altLang="en-US" sz="2000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6E4C6A-A12F-4FD5-AC89-67DCEF9D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62" y="2179032"/>
            <a:ext cx="4679029" cy="244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10F604-4C90-493F-86BA-3241C76C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262" y="3429000"/>
            <a:ext cx="4821072" cy="25600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1B8F4C-B81D-40EA-9731-8EC0944C9472}"/>
              </a:ext>
            </a:extLst>
          </p:cNvPr>
          <p:cNvSpPr/>
          <p:nvPr/>
        </p:nvSpPr>
        <p:spPr>
          <a:xfrm>
            <a:off x="838200" y="6308209"/>
            <a:ext cx="10917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AMIE+ (</a:t>
            </a:r>
            <a:r>
              <a:rPr lang="en-US" altLang="zh-CN" sz="1500" dirty="0" err="1"/>
              <a:t>Gal´arraga</a:t>
            </a:r>
            <a:r>
              <a:rPr lang="en-US" altLang="zh-CN" sz="1500" dirty="0"/>
              <a:t> et al., 2015. Fast rule mining in ontological knowledge bases with amie++)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E773AE-B1C9-40F7-9A68-A280A3DA9E94}"/>
              </a:ext>
            </a:extLst>
          </p:cNvPr>
          <p:cNvSpPr/>
          <p:nvPr/>
        </p:nvSpPr>
        <p:spPr>
          <a:xfrm>
            <a:off x="802197" y="1631072"/>
            <a:ext cx="938910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dirty="0"/>
              <a:t>utilize AMIE+ </a:t>
            </a:r>
            <a:r>
              <a:rPr lang="en-US" altLang="zh-CN" sz="2300" dirty="0"/>
              <a:t>to efficiently find Horn rules from large-scale KG, such as:</a:t>
            </a:r>
            <a:r>
              <a:rPr lang="zh-CN" alt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86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620A1-41B0-436A-9EDD-5ACBCC33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Rule Grounding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044CAD-5A4F-4566-A7FB-9E4D591D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182" y="1596227"/>
            <a:ext cx="4825245" cy="2946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35CDA3-4715-46C4-90A8-4BBD7B96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95" y="2079573"/>
            <a:ext cx="4572819" cy="1808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AF1A6D-AD86-47AA-BD48-3D8AD062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762" y="4251680"/>
            <a:ext cx="4004853" cy="2912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2C889-4EB3-4A1C-8399-2921EDDB2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299" y="4943423"/>
            <a:ext cx="3829247" cy="2476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70EEDF-D92D-40E4-8399-FF479919EEEC}"/>
              </a:ext>
            </a:extLst>
          </p:cNvPr>
          <p:cNvSpPr txBox="1"/>
          <p:nvPr/>
        </p:nvSpPr>
        <p:spPr>
          <a:xfrm>
            <a:off x="1250195" y="41912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Rule: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20815B-391E-4DEB-8058-B6F63A63E3E4}"/>
              </a:ext>
            </a:extLst>
          </p:cNvPr>
          <p:cNvSpPr/>
          <p:nvPr/>
        </p:nvSpPr>
        <p:spPr>
          <a:xfrm>
            <a:off x="1222824" y="4863722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suitable triplets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439691-5CFD-426C-9869-91B26C106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579" y="4971277"/>
            <a:ext cx="1635072" cy="21980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8FECE2-A380-4BB7-A6A2-8564D6C36033}"/>
              </a:ext>
            </a:extLst>
          </p:cNvPr>
          <p:cNvSpPr/>
          <p:nvPr/>
        </p:nvSpPr>
        <p:spPr>
          <a:xfrm>
            <a:off x="1222824" y="5536213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new triplet：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31B837-41E8-4475-B320-C512C31FB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134" y="5591567"/>
            <a:ext cx="174311" cy="2554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F8207F-0FA4-4E19-AE7A-B6083AAB5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445" y="5635809"/>
            <a:ext cx="3068433" cy="1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5655-6A5E-411A-9175-0ED35657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Multi-Channel Graph Neural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21C08-2164-4F1B-A0AD-B3067944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 Weighting</a:t>
            </a:r>
          </a:p>
          <a:p>
            <a:pPr lvl="1"/>
            <a:r>
              <a:rPr lang="en-US" altLang="zh-CN" dirty="0"/>
              <a:t>KG Self-Attention</a:t>
            </a:r>
          </a:p>
          <a:p>
            <a:pPr lvl="1"/>
            <a:r>
              <a:rPr lang="en-US" altLang="zh-CN" dirty="0"/>
              <a:t>Cross-KG Attention</a:t>
            </a:r>
          </a:p>
          <a:p>
            <a:r>
              <a:rPr lang="en-US" altLang="zh-CN" dirty="0"/>
              <a:t>Multi-Channel GNN Encoder</a:t>
            </a:r>
          </a:p>
          <a:p>
            <a:r>
              <a:rPr lang="en-US" altLang="zh-CN" dirty="0"/>
              <a:t>Align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5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3F296-07E0-4228-BB8A-1F361431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Weighting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CD8D7-5841-44C4-93A6-A95C41C25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1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300" dirty="0"/>
              <a:t>KG Self-Attention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300" dirty="0"/>
              <a:t>Cross-KG Attention</a:t>
            </a:r>
            <a:endParaRPr lang="zh-CN" altLang="en-US" sz="2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032C0-1B1C-4155-B3C5-CD00DD05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43" y="3122128"/>
            <a:ext cx="4505820" cy="7642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EDAFBD-60D4-4079-9731-0D5A192A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33" y="4073207"/>
            <a:ext cx="3676840" cy="671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1D5305-362A-4587-A14B-0F367B913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33" y="5867339"/>
            <a:ext cx="3676839" cy="4699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898F082-E07D-495F-901D-90BFC2C34A2B}"/>
              </a:ext>
            </a:extLst>
          </p:cNvPr>
          <p:cNvSpPr/>
          <p:nvPr/>
        </p:nvSpPr>
        <p:spPr>
          <a:xfrm>
            <a:off x="838200" y="1736820"/>
            <a:ext cx="10515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/>
              <a:t>to generate weighted connectivity matrix A based on a graph G as the input structural features of GNN encoder</a:t>
            </a:r>
          </a:p>
        </p:txBody>
      </p:sp>
    </p:spTree>
    <p:extLst>
      <p:ext uri="{BB962C8B-B14F-4D97-AF65-F5344CB8AC3E}">
        <p14:creationId xmlns:p14="http://schemas.microsoft.com/office/powerpoint/2010/main" val="211195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324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   [ACL 2019] </vt:lpstr>
      <vt:lpstr>Entity alignment</vt:lpstr>
      <vt:lpstr>Basic idea</vt:lpstr>
      <vt:lpstr>Model</vt:lpstr>
      <vt:lpstr>KG Completion</vt:lpstr>
      <vt:lpstr>Rule Inference and Transfer</vt:lpstr>
      <vt:lpstr>Rule Grounding</vt:lpstr>
      <vt:lpstr>Multi-Channel Graph Neural Network</vt:lpstr>
      <vt:lpstr>Relation Weighting</vt:lpstr>
      <vt:lpstr>Multi-Channel GNN Encoder</vt:lpstr>
      <vt:lpstr>Align Model</vt:lpstr>
      <vt:lpstr>Experiment</vt:lpstr>
      <vt:lpstr>Analysis</vt:lpstr>
      <vt:lpstr>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Multi-Channel Graph Neural Network for Entity Alignment</dc:title>
  <dc:creator>Yang Felouce</dc:creator>
  <cp:lastModifiedBy>Yang Felouce</cp:lastModifiedBy>
  <cp:revision>29</cp:revision>
  <dcterms:created xsi:type="dcterms:W3CDTF">2020-05-26T15:19:52Z</dcterms:created>
  <dcterms:modified xsi:type="dcterms:W3CDTF">2020-05-28T11:17:14Z</dcterms:modified>
</cp:coreProperties>
</file>