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6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M Ban" initials="QB" lastIdx="1" clrIdx="0">
    <p:extLst>
      <p:ext uri="{19B8F6BF-5375-455C-9EA6-DF929625EA0E}">
        <p15:presenceInfo xmlns:p15="http://schemas.microsoft.com/office/powerpoint/2012/main" userId="eaa8c05f75ec8f9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354" autoAdjust="0"/>
  </p:normalViewPr>
  <p:slideViewPr>
    <p:cSldViewPr snapToGrid="0">
      <p:cViewPr varScale="1">
        <p:scale>
          <a:sx n="55" d="100"/>
          <a:sy n="55" d="100"/>
        </p:scale>
        <p:origin x="37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11B98A-DFA2-4AE8-8BBC-4406DE6157DB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F6B24-CCFD-469C-ABC7-A65300C93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627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F6B24-CCFD-469C-ABC7-A65300C935D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932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F6B24-CCFD-469C-ABC7-A65300C935D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748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F6B24-CCFD-469C-ABC7-A65300C935D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902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F6B24-CCFD-469C-ABC7-A65300C935D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983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F6B24-CCFD-469C-ABC7-A65300C935D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127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F6B24-CCFD-469C-ABC7-A65300C935D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391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043A29-FCA7-40AD-B838-48C3F221B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8E80B9-610F-41D0-A41D-0D71DC864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3096B7-F658-446C-97A3-F08152737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4C6C-8BE2-4B38-BC98-5329DB6ECB24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22D268-A02A-4953-8C97-E0176FAA5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49B520-A7EC-4A86-9445-83AC7D6D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EF24-EBF1-47EB-9364-F74F89217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860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D4A02C-2673-459E-9766-FA96262E4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D6EE0B-A1F4-442C-AF8B-1C94D5A1D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7D1091-039A-4955-97D9-9A47F5987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4C6C-8BE2-4B38-BC98-5329DB6ECB24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FDEDAD-C763-4B0D-96B0-78A600385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A19223-BA0A-485B-9CBA-2A70AD066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EF24-EBF1-47EB-9364-F74F89217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036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B1A7EF-618E-47F5-9D1F-71B3358C31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64BDE9-FB4A-4537-8632-38F08FDD8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40C6F-42A7-4E9C-A632-95EB74B58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4C6C-8BE2-4B38-BC98-5329DB6ECB24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2B7E8C-028C-4615-851A-35FA56C0B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D49D3E-5D5D-4559-9070-7917EDA26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EF24-EBF1-47EB-9364-F74F89217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929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E86A25-CFC0-4C32-8821-E7CFB0854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B60CC7-EC00-4A6E-9051-03C2F668B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FF0762-3FCD-4D75-B96B-76CFF9972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4C6C-8BE2-4B38-BC98-5329DB6ECB24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8E233B-9629-4C71-8355-53882CFBF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7104B9-2494-470E-8166-88AD724BF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EF24-EBF1-47EB-9364-F74F89217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480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73B020-4E7F-4C17-A866-8410B292B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A367AE-2476-47CB-B93D-39A125F82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B57AB4-9F93-461F-BB3A-DE3B2E60B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4C6C-8BE2-4B38-BC98-5329DB6ECB24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5C3DE0-D5E9-4BCE-998A-B6E8FF145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E20CD6-AB21-44EE-8F72-258795FDE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EF24-EBF1-47EB-9364-F74F89217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092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ECF56-FF41-4FA6-9A3E-C984AC445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863E30-069B-417B-A478-E1162763F4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2F582F-EEB3-4206-8E6D-58BD468B9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D4409E-81C0-447F-B648-0F830BF3A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4C6C-8BE2-4B38-BC98-5329DB6ECB24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712FD3-DC80-4D4D-8FB5-5195C50BF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CCCB84-4686-407A-96DA-8FDCB8759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EF24-EBF1-47EB-9364-F74F89217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8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EFB25-8911-4459-A644-CC911E1EC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1BAC1E-D91A-466F-8DDA-83458766B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A5F893-F702-43A2-A87F-3BEC0FA63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C6C48F-97A1-4183-A92D-FB5537D64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42E60D-FD31-4628-8817-E10C1C9013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1B2D1E9-3912-466C-B33C-02EE97D4A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4C6C-8BE2-4B38-BC98-5329DB6ECB24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49408B6-1184-413F-B312-0A8FD8B57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5AB158-2969-456B-9AFD-05B3709E0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EF24-EBF1-47EB-9364-F74F89217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135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CBEF3-F002-48CF-A965-7B3809DC8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D6E531-4450-49AE-87CD-157E84E35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4C6C-8BE2-4B38-BC98-5329DB6ECB24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019125-F2B9-4FE6-B018-EDB039268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4FB75D-F6E5-4690-B038-709EA34B6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EF24-EBF1-47EB-9364-F74F89217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240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96010F-E539-445F-8287-DE1659263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4C6C-8BE2-4B38-BC98-5329DB6ECB24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1578D51-5250-45F6-A4FE-539118891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952214-F807-48EF-AEC5-1294C1CE7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EF24-EBF1-47EB-9364-F74F89217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42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2570E-F77F-4792-A466-FB167D433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EE5F86-2008-4B3B-8118-518826A7D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66A904-65CD-454D-B3ED-00840BF3B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04EE1B-B195-48F0-9059-42D0BE4AC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4C6C-8BE2-4B38-BC98-5329DB6ECB24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593A2C-0FB1-4A8A-803C-E90D8577F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76ECFA-D85F-4A6A-991E-B7CF438F6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EF24-EBF1-47EB-9364-F74F89217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180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771E1-9563-47AF-AB8F-5383A13F3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EA80429-6781-4438-94A1-FC753098B0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9772C9-1096-4BA6-97EB-EE909DE65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3F60D4-1A1E-409D-85EE-4C7E1D07C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4C6C-8BE2-4B38-BC98-5329DB6ECB24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A154F0-B953-4852-AB95-9782AE201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D5739D-E8C0-4B41-A3D4-27130F129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EF24-EBF1-47EB-9364-F74F89217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56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D6451B-6796-494C-9717-717A16917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239FC9-307C-4241-8F55-009D43C0F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5D9D51-8D30-49E4-8F7B-8EA0E10519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C4C6C-8BE2-4B38-BC98-5329DB6ECB24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A55155-3A75-44A5-B71C-3CA835CCE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7D409D-367B-447C-BD4A-398E633AB6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0EF24-EBF1-47EB-9364-F74F89217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634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D43E739-6CB8-4E49-A07D-FB79CEABB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5589"/>
            <a:ext cx="12192000" cy="261902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A859275-2150-43B7-A035-10CA60B06329}"/>
              </a:ext>
            </a:extLst>
          </p:cNvPr>
          <p:cNvSpPr txBox="1"/>
          <p:nvPr/>
        </p:nvSpPr>
        <p:spPr>
          <a:xfrm>
            <a:off x="7505700" y="4943475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AAAI 2020</a:t>
            </a:r>
            <a:endParaRPr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16D7944-EB46-441C-8CD5-9D5BDD43C051}"/>
              </a:ext>
            </a:extLst>
          </p:cNvPr>
          <p:cNvSpPr txBox="1"/>
          <p:nvPr/>
        </p:nvSpPr>
        <p:spPr>
          <a:xfrm>
            <a:off x="9803757" y="6481823"/>
            <a:ext cx="2388243" cy="376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51194506001 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班启敏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7947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2B46213-5DA4-41A9-B5C4-17F20B57A523}"/>
              </a:ext>
            </a:extLst>
          </p:cNvPr>
          <p:cNvSpPr/>
          <p:nvPr/>
        </p:nvSpPr>
        <p:spPr>
          <a:xfrm>
            <a:off x="348837" y="436980"/>
            <a:ext cx="172034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zh-CN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2519721-7575-4F04-A223-EDB26DDEF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2134153"/>
            <a:ext cx="7041490" cy="295681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1E0DBEC-1B3B-4082-A36D-AB4CE79CE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2895" y="2790140"/>
            <a:ext cx="4339105" cy="1644841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92249F3-42EF-417D-A15B-27A2C7C1D045}"/>
              </a:ext>
            </a:extLst>
          </p:cNvPr>
          <p:cNvCxnSpPr/>
          <p:nvPr/>
        </p:nvCxnSpPr>
        <p:spPr>
          <a:xfrm>
            <a:off x="7349490" y="954549"/>
            <a:ext cx="0" cy="509192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335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5A15A5D8-050D-4E62-9D1D-25D90899788E}"/>
              </a:ext>
            </a:extLst>
          </p:cNvPr>
          <p:cNvSpPr/>
          <p:nvPr/>
        </p:nvSpPr>
        <p:spPr>
          <a:xfrm>
            <a:off x="731520" y="607492"/>
            <a:ext cx="164179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zh-CN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9A1067A-C7AC-4ED6-B812-D738AF9B517F}"/>
              </a:ext>
            </a:extLst>
          </p:cNvPr>
          <p:cNvSpPr/>
          <p:nvPr/>
        </p:nvSpPr>
        <p:spPr>
          <a:xfrm>
            <a:off x="1427997" y="1912186"/>
            <a:ext cx="954030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 a flexible neural architecture, AHN, which is characterized by its asymmetric attentive modules for distinguishing the learning of user embeddings and item embeddings from reviews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hierarchical paradigm to extract fine-grained signals from sentences and reviews. 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Extensive experimental results on datasets from different domains demonstrate the effectiveness and interpretability of our method.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085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DD9B97E-2DAF-47F8-AD4C-9C03CB72922C}"/>
              </a:ext>
            </a:extLst>
          </p:cNvPr>
          <p:cNvSpPr txBox="1"/>
          <p:nvPr/>
        </p:nvSpPr>
        <p:spPr>
          <a:xfrm>
            <a:off x="1840230" y="2967335"/>
            <a:ext cx="5006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681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25F7011-6ACB-463F-A623-CAC1D272291B}"/>
              </a:ext>
            </a:extLst>
          </p:cNvPr>
          <p:cNvSpPr/>
          <p:nvPr/>
        </p:nvSpPr>
        <p:spPr>
          <a:xfrm>
            <a:off x="1970398" y="3793581"/>
            <a:ext cx="9429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methods typically merge all reviews of a given user or item into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same type of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document,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invoke the same model (or even a shared model) to process them in parallel.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6FC3A2F-61C2-40D1-997B-7286A9912372}"/>
              </a:ext>
            </a:extLst>
          </p:cNvPr>
          <p:cNvSpPr txBox="1"/>
          <p:nvPr/>
        </p:nvSpPr>
        <p:spPr>
          <a:xfrm>
            <a:off x="389096" y="327709"/>
            <a:ext cx="109537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zh-CN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A3B2A2-37BD-4246-96E8-C4FDC2ADD2F3}"/>
              </a:ext>
            </a:extLst>
          </p:cNvPr>
          <p:cNvSpPr/>
          <p:nvPr/>
        </p:nvSpPr>
        <p:spPr>
          <a:xfrm>
            <a:off x="881777" y="1102044"/>
            <a:ext cx="10953751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Review-Based Recommendation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reviews to complement the sparse rating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reviews not only contain detailed aspects of an item , but also the sentiment of users towards these aspects</a:t>
            </a:r>
          </a:p>
          <a:p>
            <a:r>
              <a:rPr lang="en-US" altLang="zh-CN" dirty="0"/>
              <a:t>   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EAF28C5-6B6C-4D11-A6A8-831E62D8E876}"/>
              </a:ext>
            </a:extLst>
          </p:cNvPr>
          <p:cNvSpPr txBox="1"/>
          <p:nvPr/>
        </p:nvSpPr>
        <p:spPr>
          <a:xfrm>
            <a:off x="1970398" y="6088299"/>
            <a:ext cx="93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reviews for a user is fundamentally different from the set of reviews for an item.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distinct forms of attention to be paid on user reviews as opposed to item reviews</a:t>
            </a:r>
          </a:p>
        </p:txBody>
      </p:sp>
      <p:sp>
        <p:nvSpPr>
          <p:cNvPr id="11" name="矩形: 剪去单角 10">
            <a:extLst>
              <a:ext uri="{FF2B5EF4-FFF2-40B4-BE49-F238E27FC236}">
                <a16:creationId xmlns:a16="http://schemas.microsoft.com/office/drawing/2014/main" id="{9119746B-40B2-442C-8CB8-8591C5FDB168}"/>
              </a:ext>
            </a:extLst>
          </p:cNvPr>
          <p:cNvSpPr/>
          <p:nvPr/>
        </p:nvSpPr>
        <p:spPr>
          <a:xfrm>
            <a:off x="2861938" y="2420718"/>
            <a:ext cx="949108" cy="315891"/>
          </a:xfrm>
          <a:prstGeom prst="snip1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用户评论</a:t>
            </a:r>
          </a:p>
        </p:txBody>
      </p:sp>
      <p:sp>
        <p:nvSpPr>
          <p:cNvPr id="12" name="矩形: 剪去单角 11">
            <a:extLst>
              <a:ext uri="{FF2B5EF4-FFF2-40B4-BE49-F238E27FC236}">
                <a16:creationId xmlns:a16="http://schemas.microsoft.com/office/drawing/2014/main" id="{1BFA6958-EC7B-4952-9369-EF352AB4766C}"/>
              </a:ext>
            </a:extLst>
          </p:cNvPr>
          <p:cNvSpPr/>
          <p:nvPr/>
        </p:nvSpPr>
        <p:spPr>
          <a:xfrm>
            <a:off x="2861938" y="2982552"/>
            <a:ext cx="949108" cy="315891"/>
          </a:xfrm>
          <a:prstGeom prst="snip1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物品评论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58FF27A-9889-47C4-AEA8-FF77267D3681}"/>
              </a:ext>
            </a:extLst>
          </p:cNvPr>
          <p:cNvSpPr/>
          <p:nvPr/>
        </p:nvSpPr>
        <p:spPr>
          <a:xfrm>
            <a:off x="4300217" y="2736833"/>
            <a:ext cx="1059149" cy="2830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编码层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57C9345-7300-4BE8-B9C8-C8020C8FD702}"/>
              </a:ext>
            </a:extLst>
          </p:cNvPr>
          <p:cNvSpPr/>
          <p:nvPr/>
        </p:nvSpPr>
        <p:spPr>
          <a:xfrm>
            <a:off x="5666977" y="2422775"/>
            <a:ext cx="903767" cy="2996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用户表示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306A245-5C34-4920-A88D-368F5365950D}"/>
              </a:ext>
            </a:extLst>
          </p:cNvPr>
          <p:cNvSpPr/>
          <p:nvPr/>
        </p:nvSpPr>
        <p:spPr>
          <a:xfrm>
            <a:off x="5666977" y="2998595"/>
            <a:ext cx="903767" cy="2838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物品表示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A1822FE-B04C-4692-8263-8A90F42FB4AD}"/>
              </a:ext>
            </a:extLst>
          </p:cNvPr>
          <p:cNvSpPr/>
          <p:nvPr/>
        </p:nvSpPr>
        <p:spPr>
          <a:xfrm>
            <a:off x="6866199" y="2570306"/>
            <a:ext cx="767989" cy="49870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融合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B23C8FB-F87A-4FA4-81B5-1CF5025CEAAE}"/>
              </a:ext>
            </a:extLst>
          </p:cNvPr>
          <p:cNvSpPr/>
          <p:nvPr/>
        </p:nvSpPr>
        <p:spPr>
          <a:xfrm>
            <a:off x="7937504" y="2643611"/>
            <a:ext cx="1112629" cy="33240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评分预测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43F4808-BEE5-48DA-B199-2C40D0703CED}"/>
              </a:ext>
            </a:extLst>
          </p:cNvPr>
          <p:cNvCxnSpPr>
            <a:cxnSpLocks/>
            <a:stCxn id="11" idx="0"/>
            <a:endCxn id="13" idx="1"/>
          </p:cNvCxnSpPr>
          <p:nvPr/>
        </p:nvCxnSpPr>
        <p:spPr>
          <a:xfrm>
            <a:off x="3811046" y="2578664"/>
            <a:ext cx="489171" cy="299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B83E347-BC2D-4C0C-BE96-4F016BC3EA11}"/>
              </a:ext>
            </a:extLst>
          </p:cNvPr>
          <p:cNvCxnSpPr>
            <a:cxnSpLocks/>
            <a:stCxn id="12" idx="0"/>
            <a:endCxn id="13" idx="1"/>
          </p:cNvCxnSpPr>
          <p:nvPr/>
        </p:nvCxnSpPr>
        <p:spPr>
          <a:xfrm flipV="1">
            <a:off x="3811046" y="2878360"/>
            <a:ext cx="489171" cy="26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56F5CA0-294A-41AD-A745-44B46AED72AD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5359366" y="2572624"/>
            <a:ext cx="307611" cy="305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D3A60C5-C5AC-43C4-813B-41AC23288DF2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5359366" y="2878360"/>
            <a:ext cx="307611" cy="262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7B403CE-9FE8-470E-A85F-A1085B27AB0C}"/>
              </a:ext>
            </a:extLst>
          </p:cNvPr>
          <p:cNvCxnSpPr>
            <a:cxnSpLocks/>
            <a:stCxn id="14" idx="3"/>
            <a:endCxn id="16" idx="2"/>
          </p:cNvCxnSpPr>
          <p:nvPr/>
        </p:nvCxnSpPr>
        <p:spPr>
          <a:xfrm>
            <a:off x="6570744" y="2572624"/>
            <a:ext cx="295455" cy="247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E4FCCF6-235C-41D4-80D7-97D314892548}"/>
              </a:ext>
            </a:extLst>
          </p:cNvPr>
          <p:cNvCxnSpPr>
            <a:cxnSpLocks/>
            <a:stCxn id="15" idx="3"/>
            <a:endCxn id="16" idx="2"/>
          </p:cNvCxnSpPr>
          <p:nvPr/>
        </p:nvCxnSpPr>
        <p:spPr>
          <a:xfrm flipV="1">
            <a:off x="6570744" y="2819660"/>
            <a:ext cx="295455" cy="3208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0045680-3A3C-458C-B7FD-CA2A7BC62AB6}"/>
              </a:ext>
            </a:extLst>
          </p:cNvPr>
          <p:cNvCxnSpPr>
            <a:cxnSpLocks/>
            <a:stCxn id="16" idx="6"/>
            <a:endCxn id="17" idx="1"/>
          </p:cNvCxnSpPr>
          <p:nvPr/>
        </p:nvCxnSpPr>
        <p:spPr>
          <a:xfrm flipV="1">
            <a:off x="7634188" y="2809814"/>
            <a:ext cx="303316" cy="9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4" name="矩形: 剪去单角 63">
            <a:extLst>
              <a:ext uri="{FF2B5EF4-FFF2-40B4-BE49-F238E27FC236}">
                <a16:creationId xmlns:a16="http://schemas.microsoft.com/office/drawing/2014/main" id="{87815865-F0FC-4987-8B07-D0958866F8AF}"/>
              </a:ext>
            </a:extLst>
          </p:cNvPr>
          <p:cNvSpPr/>
          <p:nvPr/>
        </p:nvSpPr>
        <p:spPr>
          <a:xfrm>
            <a:off x="2904909" y="4814664"/>
            <a:ext cx="949108" cy="315891"/>
          </a:xfrm>
          <a:prstGeom prst="snip1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用户评论</a:t>
            </a:r>
          </a:p>
        </p:txBody>
      </p:sp>
      <p:sp>
        <p:nvSpPr>
          <p:cNvPr id="65" name="矩形: 剪去单角 64">
            <a:extLst>
              <a:ext uri="{FF2B5EF4-FFF2-40B4-BE49-F238E27FC236}">
                <a16:creationId xmlns:a16="http://schemas.microsoft.com/office/drawing/2014/main" id="{4B92D540-96EA-4F49-8B37-B988DAAC5D0E}"/>
              </a:ext>
            </a:extLst>
          </p:cNvPr>
          <p:cNvSpPr/>
          <p:nvPr/>
        </p:nvSpPr>
        <p:spPr>
          <a:xfrm>
            <a:off x="2904909" y="5376498"/>
            <a:ext cx="949108" cy="315891"/>
          </a:xfrm>
          <a:prstGeom prst="snip1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物品评论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B8E183CA-34CD-40DC-9745-92FEAFD7E918}"/>
              </a:ext>
            </a:extLst>
          </p:cNvPr>
          <p:cNvSpPr/>
          <p:nvPr/>
        </p:nvSpPr>
        <p:spPr>
          <a:xfrm>
            <a:off x="4269529" y="5376497"/>
            <a:ext cx="1099418" cy="3105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物品编码层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F4077B37-D9E2-44EA-95DB-57F0FC1CC30A}"/>
              </a:ext>
            </a:extLst>
          </p:cNvPr>
          <p:cNvSpPr/>
          <p:nvPr/>
        </p:nvSpPr>
        <p:spPr>
          <a:xfrm>
            <a:off x="5702087" y="4796096"/>
            <a:ext cx="903767" cy="2996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用户表示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133591B-05E4-4380-AD78-8FF43CD06DA6}"/>
              </a:ext>
            </a:extLst>
          </p:cNvPr>
          <p:cNvSpPr/>
          <p:nvPr/>
        </p:nvSpPr>
        <p:spPr>
          <a:xfrm>
            <a:off x="5709948" y="5392541"/>
            <a:ext cx="903767" cy="2838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物品表示</a:t>
            </a: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A134D759-63BB-4D4A-98C8-5539C2C0C13E}"/>
              </a:ext>
            </a:extLst>
          </p:cNvPr>
          <p:cNvSpPr/>
          <p:nvPr/>
        </p:nvSpPr>
        <p:spPr>
          <a:xfrm>
            <a:off x="6909170" y="4964252"/>
            <a:ext cx="767989" cy="49870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融合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DE155D35-65B6-49EA-A9C3-023C57043306}"/>
              </a:ext>
            </a:extLst>
          </p:cNvPr>
          <p:cNvSpPr/>
          <p:nvPr/>
        </p:nvSpPr>
        <p:spPr>
          <a:xfrm>
            <a:off x="7980475" y="5037557"/>
            <a:ext cx="1112629" cy="33240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评分预测</a:t>
            </a: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90248E24-B07B-4623-A93F-9C8C5D1091C1}"/>
              </a:ext>
            </a:extLst>
          </p:cNvPr>
          <p:cNvCxnSpPr>
            <a:cxnSpLocks/>
            <a:stCxn id="64" idx="0"/>
          </p:cNvCxnSpPr>
          <p:nvPr/>
        </p:nvCxnSpPr>
        <p:spPr>
          <a:xfrm flipV="1">
            <a:off x="3854017" y="4956191"/>
            <a:ext cx="398391" cy="16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DA226F66-97FE-4A5E-87A4-C9A97A405A96}"/>
              </a:ext>
            </a:extLst>
          </p:cNvPr>
          <p:cNvCxnSpPr>
            <a:cxnSpLocks/>
            <a:stCxn id="65" idx="0"/>
            <a:endCxn id="66" idx="1"/>
          </p:cNvCxnSpPr>
          <p:nvPr/>
        </p:nvCxnSpPr>
        <p:spPr>
          <a:xfrm flipV="1">
            <a:off x="3854017" y="5531784"/>
            <a:ext cx="415512" cy="2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CE8F5E46-C9F3-4DF5-B4BD-5329261F5D63}"/>
              </a:ext>
            </a:extLst>
          </p:cNvPr>
          <p:cNvCxnSpPr>
            <a:cxnSpLocks/>
            <a:stCxn id="106" idx="3"/>
            <a:endCxn id="67" idx="1"/>
          </p:cNvCxnSpPr>
          <p:nvPr/>
        </p:nvCxnSpPr>
        <p:spPr>
          <a:xfrm>
            <a:off x="5360386" y="4943154"/>
            <a:ext cx="341701" cy="2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A4350BE5-A6ED-4303-AA0E-2F8EAD5ABD84}"/>
              </a:ext>
            </a:extLst>
          </p:cNvPr>
          <p:cNvCxnSpPr>
            <a:cxnSpLocks/>
            <a:stCxn id="66" idx="3"/>
            <a:endCxn id="68" idx="1"/>
          </p:cNvCxnSpPr>
          <p:nvPr/>
        </p:nvCxnSpPr>
        <p:spPr>
          <a:xfrm>
            <a:off x="5368947" y="5531784"/>
            <a:ext cx="341001" cy="2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D7B14E55-7C8A-4188-80A3-B0CA368F70F0}"/>
              </a:ext>
            </a:extLst>
          </p:cNvPr>
          <p:cNvCxnSpPr>
            <a:cxnSpLocks/>
            <a:stCxn id="67" idx="3"/>
            <a:endCxn id="69" idx="2"/>
          </p:cNvCxnSpPr>
          <p:nvPr/>
        </p:nvCxnSpPr>
        <p:spPr>
          <a:xfrm>
            <a:off x="6605854" y="4945945"/>
            <a:ext cx="303316" cy="267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13B1F31E-A0C2-4BD9-8ACF-BE231501AA17}"/>
              </a:ext>
            </a:extLst>
          </p:cNvPr>
          <p:cNvCxnSpPr>
            <a:cxnSpLocks/>
            <a:stCxn id="68" idx="3"/>
            <a:endCxn id="69" idx="2"/>
          </p:cNvCxnSpPr>
          <p:nvPr/>
        </p:nvCxnSpPr>
        <p:spPr>
          <a:xfrm flipV="1">
            <a:off x="6613715" y="5213606"/>
            <a:ext cx="295455" cy="3208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608EF6DE-759C-4BC3-9A07-58B7158E39D7}"/>
              </a:ext>
            </a:extLst>
          </p:cNvPr>
          <p:cNvCxnSpPr>
            <a:cxnSpLocks/>
            <a:stCxn id="69" idx="6"/>
            <a:endCxn id="70" idx="1"/>
          </p:cNvCxnSpPr>
          <p:nvPr/>
        </p:nvCxnSpPr>
        <p:spPr>
          <a:xfrm flipV="1">
            <a:off x="7677159" y="5203760"/>
            <a:ext cx="303316" cy="9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DF37594B-2C35-4EB4-8DE3-A65C3E69A57C}"/>
              </a:ext>
            </a:extLst>
          </p:cNvPr>
          <p:cNvCxnSpPr>
            <a:cxnSpLocks/>
            <a:stCxn id="66" idx="0"/>
            <a:endCxn id="106" idx="2"/>
          </p:cNvCxnSpPr>
          <p:nvPr/>
        </p:nvCxnSpPr>
        <p:spPr>
          <a:xfrm flipH="1" flipV="1">
            <a:off x="4810677" y="5098440"/>
            <a:ext cx="8561" cy="278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 105">
            <a:extLst>
              <a:ext uri="{FF2B5EF4-FFF2-40B4-BE49-F238E27FC236}">
                <a16:creationId xmlns:a16="http://schemas.microsoft.com/office/drawing/2014/main" id="{72537A8E-EBF2-4EE6-8301-08D2A1E84323}"/>
              </a:ext>
            </a:extLst>
          </p:cNvPr>
          <p:cNvSpPr/>
          <p:nvPr/>
        </p:nvSpPr>
        <p:spPr>
          <a:xfrm>
            <a:off x="4260968" y="4787867"/>
            <a:ext cx="1099418" cy="3105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用户编码层</a:t>
            </a:r>
          </a:p>
        </p:txBody>
      </p:sp>
    </p:spTree>
    <p:extLst>
      <p:ext uri="{BB962C8B-B14F-4D97-AF65-F5344CB8AC3E}">
        <p14:creationId xmlns:p14="http://schemas.microsoft.com/office/powerpoint/2010/main" val="2545901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6FC3A2F-61C2-40D1-997B-7286A9912372}"/>
              </a:ext>
            </a:extLst>
          </p:cNvPr>
          <p:cNvSpPr txBox="1"/>
          <p:nvPr/>
        </p:nvSpPr>
        <p:spPr>
          <a:xfrm>
            <a:off x="446397" y="279947"/>
            <a:ext cx="10953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A3B2A2-37BD-4246-96E8-C4FDC2ADD2F3}"/>
              </a:ext>
            </a:extLst>
          </p:cNvPr>
          <p:cNvSpPr/>
          <p:nvPr/>
        </p:nvSpPr>
        <p:spPr>
          <a:xfrm>
            <a:off x="881777" y="1102044"/>
            <a:ext cx="109537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/>
              <a:t>Review-Based Recommendation</a:t>
            </a:r>
            <a:r>
              <a:rPr lang="zh-CN" altLang="en-US" sz="1600" b="1" dirty="0"/>
              <a:t>：</a:t>
            </a:r>
            <a:endParaRPr lang="en-US" altLang="zh-CN" sz="1600" b="1" dirty="0"/>
          </a:p>
          <a:p>
            <a:r>
              <a:rPr lang="en-US" altLang="zh-CN" sz="1600" b="1" dirty="0"/>
              <a:t>	</a:t>
            </a:r>
            <a:r>
              <a:rPr lang="en-US" altLang="zh-CN" sz="1600" dirty="0"/>
              <a:t>using reviews to complement the sparse rating</a:t>
            </a:r>
          </a:p>
          <a:p>
            <a:r>
              <a:rPr lang="en-US" altLang="zh-CN" sz="1600" dirty="0"/>
              <a:t>	reviews not only contain detailed aspects of an item , but also the sentiment of users towards these aspects</a:t>
            </a:r>
          </a:p>
          <a:p>
            <a:r>
              <a:rPr lang="en-US" altLang="zh-CN" sz="1600" dirty="0"/>
              <a:t>   </a:t>
            </a:r>
            <a:endParaRPr lang="zh-CN" altLang="en-US" sz="16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EAF28C5-6B6C-4D11-A6A8-831E62D8E876}"/>
              </a:ext>
            </a:extLst>
          </p:cNvPr>
          <p:cNvSpPr txBox="1"/>
          <p:nvPr/>
        </p:nvSpPr>
        <p:spPr>
          <a:xfrm>
            <a:off x="1970398" y="6088299"/>
            <a:ext cx="93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reviews for a user is fundamentally different from the set of reviews for an item.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distinct forms of attention to be paid on user reviews as opposed to item reviews</a:t>
            </a:r>
          </a:p>
        </p:txBody>
      </p:sp>
      <p:sp>
        <p:nvSpPr>
          <p:cNvPr id="11" name="矩形: 剪去单角 10">
            <a:extLst>
              <a:ext uri="{FF2B5EF4-FFF2-40B4-BE49-F238E27FC236}">
                <a16:creationId xmlns:a16="http://schemas.microsoft.com/office/drawing/2014/main" id="{9119746B-40B2-442C-8CB8-8591C5FDB168}"/>
              </a:ext>
            </a:extLst>
          </p:cNvPr>
          <p:cNvSpPr/>
          <p:nvPr/>
        </p:nvSpPr>
        <p:spPr>
          <a:xfrm>
            <a:off x="1970398" y="2420718"/>
            <a:ext cx="949108" cy="315891"/>
          </a:xfrm>
          <a:prstGeom prst="snip1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用户评论</a:t>
            </a:r>
          </a:p>
        </p:txBody>
      </p:sp>
      <p:sp>
        <p:nvSpPr>
          <p:cNvPr id="12" name="矩形: 剪去单角 11">
            <a:extLst>
              <a:ext uri="{FF2B5EF4-FFF2-40B4-BE49-F238E27FC236}">
                <a16:creationId xmlns:a16="http://schemas.microsoft.com/office/drawing/2014/main" id="{1BFA6958-EC7B-4952-9369-EF352AB4766C}"/>
              </a:ext>
            </a:extLst>
          </p:cNvPr>
          <p:cNvSpPr/>
          <p:nvPr/>
        </p:nvSpPr>
        <p:spPr>
          <a:xfrm>
            <a:off x="1970398" y="2982552"/>
            <a:ext cx="949108" cy="315891"/>
          </a:xfrm>
          <a:prstGeom prst="snip1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物品评论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58FF27A-9889-47C4-AEA8-FF77267D3681}"/>
              </a:ext>
            </a:extLst>
          </p:cNvPr>
          <p:cNvSpPr/>
          <p:nvPr/>
        </p:nvSpPr>
        <p:spPr>
          <a:xfrm>
            <a:off x="3408677" y="2736833"/>
            <a:ext cx="1059149" cy="2830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编码层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57C9345-7300-4BE8-B9C8-C8020C8FD702}"/>
              </a:ext>
            </a:extLst>
          </p:cNvPr>
          <p:cNvSpPr/>
          <p:nvPr/>
        </p:nvSpPr>
        <p:spPr>
          <a:xfrm>
            <a:off x="4775437" y="2422775"/>
            <a:ext cx="903767" cy="2996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用户表示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306A245-5C34-4920-A88D-368F5365950D}"/>
              </a:ext>
            </a:extLst>
          </p:cNvPr>
          <p:cNvSpPr/>
          <p:nvPr/>
        </p:nvSpPr>
        <p:spPr>
          <a:xfrm>
            <a:off x="4775437" y="2998595"/>
            <a:ext cx="903767" cy="2838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物品表示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A1822FE-B04C-4692-8263-8A90F42FB4AD}"/>
              </a:ext>
            </a:extLst>
          </p:cNvPr>
          <p:cNvSpPr/>
          <p:nvPr/>
        </p:nvSpPr>
        <p:spPr>
          <a:xfrm>
            <a:off x="5974659" y="2570306"/>
            <a:ext cx="767989" cy="49870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融合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B23C8FB-F87A-4FA4-81B5-1CF5025CEAAE}"/>
              </a:ext>
            </a:extLst>
          </p:cNvPr>
          <p:cNvSpPr/>
          <p:nvPr/>
        </p:nvSpPr>
        <p:spPr>
          <a:xfrm>
            <a:off x="7045964" y="2643611"/>
            <a:ext cx="1112629" cy="33240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评分预测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43F4808-BEE5-48DA-B199-2C40D0703CED}"/>
              </a:ext>
            </a:extLst>
          </p:cNvPr>
          <p:cNvCxnSpPr>
            <a:cxnSpLocks/>
            <a:stCxn id="11" idx="0"/>
            <a:endCxn id="13" idx="1"/>
          </p:cNvCxnSpPr>
          <p:nvPr/>
        </p:nvCxnSpPr>
        <p:spPr>
          <a:xfrm>
            <a:off x="2919506" y="2578664"/>
            <a:ext cx="489171" cy="299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B83E347-BC2D-4C0C-BE96-4F016BC3EA11}"/>
              </a:ext>
            </a:extLst>
          </p:cNvPr>
          <p:cNvCxnSpPr>
            <a:cxnSpLocks/>
            <a:stCxn id="12" idx="0"/>
            <a:endCxn id="13" idx="1"/>
          </p:cNvCxnSpPr>
          <p:nvPr/>
        </p:nvCxnSpPr>
        <p:spPr>
          <a:xfrm flipV="1">
            <a:off x="2919506" y="2878360"/>
            <a:ext cx="489171" cy="26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56F5CA0-294A-41AD-A745-44B46AED72AD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4467826" y="2572624"/>
            <a:ext cx="307611" cy="305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D3A60C5-C5AC-43C4-813B-41AC23288DF2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4467826" y="2878360"/>
            <a:ext cx="307611" cy="262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7B403CE-9FE8-470E-A85F-A1085B27AB0C}"/>
              </a:ext>
            </a:extLst>
          </p:cNvPr>
          <p:cNvCxnSpPr>
            <a:cxnSpLocks/>
            <a:stCxn id="14" idx="3"/>
            <a:endCxn id="16" idx="2"/>
          </p:cNvCxnSpPr>
          <p:nvPr/>
        </p:nvCxnSpPr>
        <p:spPr>
          <a:xfrm>
            <a:off x="5679204" y="2572624"/>
            <a:ext cx="295455" cy="247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E4FCCF6-235C-41D4-80D7-97D314892548}"/>
              </a:ext>
            </a:extLst>
          </p:cNvPr>
          <p:cNvCxnSpPr>
            <a:cxnSpLocks/>
            <a:stCxn id="15" idx="3"/>
            <a:endCxn id="16" idx="2"/>
          </p:cNvCxnSpPr>
          <p:nvPr/>
        </p:nvCxnSpPr>
        <p:spPr>
          <a:xfrm flipV="1">
            <a:off x="5679204" y="2819660"/>
            <a:ext cx="295455" cy="3208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0045680-3A3C-458C-B7FD-CA2A7BC62AB6}"/>
              </a:ext>
            </a:extLst>
          </p:cNvPr>
          <p:cNvCxnSpPr>
            <a:cxnSpLocks/>
            <a:stCxn id="16" idx="6"/>
            <a:endCxn id="17" idx="1"/>
          </p:cNvCxnSpPr>
          <p:nvPr/>
        </p:nvCxnSpPr>
        <p:spPr>
          <a:xfrm flipV="1">
            <a:off x="6742648" y="2809814"/>
            <a:ext cx="303316" cy="9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4" name="矩形: 剪去单角 63">
            <a:extLst>
              <a:ext uri="{FF2B5EF4-FFF2-40B4-BE49-F238E27FC236}">
                <a16:creationId xmlns:a16="http://schemas.microsoft.com/office/drawing/2014/main" id="{87815865-F0FC-4987-8B07-D0958866F8AF}"/>
              </a:ext>
            </a:extLst>
          </p:cNvPr>
          <p:cNvSpPr/>
          <p:nvPr/>
        </p:nvSpPr>
        <p:spPr>
          <a:xfrm>
            <a:off x="2013369" y="4814664"/>
            <a:ext cx="949108" cy="315891"/>
          </a:xfrm>
          <a:prstGeom prst="snip1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用户评论</a:t>
            </a:r>
          </a:p>
        </p:txBody>
      </p:sp>
      <p:sp>
        <p:nvSpPr>
          <p:cNvPr id="65" name="矩形: 剪去单角 64">
            <a:extLst>
              <a:ext uri="{FF2B5EF4-FFF2-40B4-BE49-F238E27FC236}">
                <a16:creationId xmlns:a16="http://schemas.microsoft.com/office/drawing/2014/main" id="{4B92D540-96EA-4F49-8B37-B988DAAC5D0E}"/>
              </a:ext>
            </a:extLst>
          </p:cNvPr>
          <p:cNvSpPr/>
          <p:nvPr/>
        </p:nvSpPr>
        <p:spPr>
          <a:xfrm>
            <a:off x="2013369" y="5376498"/>
            <a:ext cx="949108" cy="315891"/>
          </a:xfrm>
          <a:prstGeom prst="snip1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物品评论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B8E183CA-34CD-40DC-9745-92FEAFD7E918}"/>
              </a:ext>
            </a:extLst>
          </p:cNvPr>
          <p:cNvSpPr/>
          <p:nvPr/>
        </p:nvSpPr>
        <p:spPr>
          <a:xfrm>
            <a:off x="3377989" y="5376497"/>
            <a:ext cx="1099418" cy="3105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物品编码层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F4077B37-D9E2-44EA-95DB-57F0FC1CC30A}"/>
              </a:ext>
            </a:extLst>
          </p:cNvPr>
          <p:cNvSpPr/>
          <p:nvPr/>
        </p:nvSpPr>
        <p:spPr>
          <a:xfrm>
            <a:off x="4810547" y="4796096"/>
            <a:ext cx="903767" cy="2996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用户表示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133591B-05E4-4380-AD78-8FF43CD06DA6}"/>
              </a:ext>
            </a:extLst>
          </p:cNvPr>
          <p:cNvSpPr/>
          <p:nvPr/>
        </p:nvSpPr>
        <p:spPr>
          <a:xfrm>
            <a:off x="4818408" y="5392541"/>
            <a:ext cx="903767" cy="2838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物品表示</a:t>
            </a: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A134D759-63BB-4D4A-98C8-5539C2C0C13E}"/>
              </a:ext>
            </a:extLst>
          </p:cNvPr>
          <p:cNvSpPr/>
          <p:nvPr/>
        </p:nvSpPr>
        <p:spPr>
          <a:xfrm>
            <a:off x="6017630" y="4964252"/>
            <a:ext cx="767989" cy="49870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融合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DE155D35-65B6-49EA-A9C3-023C57043306}"/>
              </a:ext>
            </a:extLst>
          </p:cNvPr>
          <p:cNvSpPr/>
          <p:nvPr/>
        </p:nvSpPr>
        <p:spPr>
          <a:xfrm>
            <a:off x="7088935" y="5037557"/>
            <a:ext cx="1112629" cy="33240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评分预测</a:t>
            </a: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90248E24-B07B-4623-A93F-9C8C5D1091C1}"/>
              </a:ext>
            </a:extLst>
          </p:cNvPr>
          <p:cNvCxnSpPr>
            <a:cxnSpLocks/>
            <a:stCxn id="64" idx="0"/>
          </p:cNvCxnSpPr>
          <p:nvPr/>
        </p:nvCxnSpPr>
        <p:spPr>
          <a:xfrm flipV="1">
            <a:off x="2962477" y="4956191"/>
            <a:ext cx="398391" cy="16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DA226F66-97FE-4A5E-87A4-C9A97A405A96}"/>
              </a:ext>
            </a:extLst>
          </p:cNvPr>
          <p:cNvCxnSpPr>
            <a:cxnSpLocks/>
            <a:stCxn id="65" idx="0"/>
            <a:endCxn id="66" idx="1"/>
          </p:cNvCxnSpPr>
          <p:nvPr/>
        </p:nvCxnSpPr>
        <p:spPr>
          <a:xfrm flipV="1">
            <a:off x="2962477" y="5531784"/>
            <a:ext cx="415512" cy="2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CE8F5E46-C9F3-4DF5-B4BD-5329261F5D63}"/>
              </a:ext>
            </a:extLst>
          </p:cNvPr>
          <p:cNvCxnSpPr>
            <a:cxnSpLocks/>
            <a:stCxn id="106" idx="3"/>
            <a:endCxn id="67" idx="1"/>
          </p:cNvCxnSpPr>
          <p:nvPr/>
        </p:nvCxnSpPr>
        <p:spPr>
          <a:xfrm>
            <a:off x="4468846" y="4943154"/>
            <a:ext cx="341701" cy="2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A4350BE5-A6ED-4303-AA0E-2F8EAD5ABD84}"/>
              </a:ext>
            </a:extLst>
          </p:cNvPr>
          <p:cNvCxnSpPr>
            <a:cxnSpLocks/>
            <a:stCxn id="66" idx="3"/>
            <a:endCxn id="68" idx="1"/>
          </p:cNvCxnSpPr>
          <p:nvPr/>
        </p:nvCxnSpPr>
        <p:spPr>
          <a:xfrm>
            <a:off x="4477407" y="5531784"/>
            <a:ext cx="341001" cy="2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D7B14E55-7C8A-4188-80A3-B0CA368F70F0}"/>
              </a:ext>
            </a:extLst>
          </p:cNvPr>
          <p:cNvCxnSpPr>
            <a:cxnSpLocks/>
            <a:stCxn id="67" idx="3"/>
            <a:endCxn id="69" idx="2"/>
          </p:cNvCxnSpPr>
          <p:nvPr/>
        </p:nvCxnSpPr>
        <p:spPr>
          <a:xfrm>
            <a:off x="5714314" y="4945945"/>
            <a:ext cx="303316" cy="267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13B1F31E-A0C2-4BD9-8ACF-BE231501AA17}"/>
              </a:ext>
            </a:extLst>
          </p:cNvPr>
          <p:cNvCxnSpPr>
            <a:cxnSpLocks/>
            <a:stCxn id="68" idx="3"/>
            <a:endCxn id="69" idx="2"/>
          </p:cNvCxnSpPr>
          <p:nvPr/>
        </p:nvCxnSpPr>
        <p:spPr>
          <a:xfrm flipV="1">
            <a:off x="5722175" y="5213606"/>
            <a:ext cx="295455" cy="3208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608EF6DE-759C-4BC3-9A07-58B7158E39D7}"/>
              </a:ext>
            </a:extLst>
          </p:cNvPr>
          <p:cNvCxnSpPr>
            <a:cxnSpLocks/>
            <a:stCxn id="69" idx="6"/>
            <a:endCxn id="70" idx="1"/>
          </p:cNvCxnSpPr>
          <p:nvPr/>
        </p:nvCxnSpPr>
        <p:spPr>
          <a:xfrm flipV="1">
            <a:off x="6785619" y="5203760"/>
            <a:ext cx="303316" cy="9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DF37594B-2C35-4EB4-8DE3-A65C3E69A57C}"/>
              </a:ext>
            </a:extLst>
          </p:cNvPr>
          <p:cNvCxnSpPr>
            <a:cxnSpLocks/>
            <a:stCxn id="66" idx="0"/>
            <a:endCxn id="106" idx="2"/>
          </p:cNvCxnSpPr>
          <p:nvPr/>
        </p:nvCxnSpPr>
        <p:spPr>
          <a:xfrm flipH="1" flipV="1">
            <a:off x="3919137" y="5098440"/>
            <a:ext cx="8561" cy="278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 105">
            <a:extLst>
              <a:ext uri="{FF2B5EF4-FFF2-40B4-BE49-F238E27FC236}">
                <a16:creationId xmlns:a16="http://schemas.microsoft.com/office/drawing/2014/main" id="{72537A8E-EBF2-4EE6-8301-08D2A1E84323}"/>
              </a:ext>
            </a:extLst>
          </p:cNvPr>
          <p:cNvSpPr/>
          <p:nvPr/>
        </p:nvSpPr>
        <p:spPr>
          <a:xfrm>
            <a:off x="3369428" y="4787867"/>
            <a:ext cx="1099418" cy="3105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用户编码层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D58F5B0-7F33-4879-84C8-EA9DCD5010F6}"/>
              </a:ext>
            </a:extLst>
          </p:cNvPr>
          <p:cNvSpPr/>
          <p:nvPr/>
        </p:nvSpPr>
        <p:spPr>
          <a:xfrm>
            <a:off x="766437" y="958874"/>
            <a:ext cx="10953751" cy="363349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Vitamin C</a:t>
            </a:r>
            <a:endParaRPr lang="zh-CN" altLang="en-US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7401EE6A-869F-4F7B-A53E-F03D40F01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278" y="1066682"/>
            <a:ext cx="7351989" cy="34749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3D0BE94-ED31-4612-9F52-D547F463D994}"/>
              </a:ext>
            </a:extLst>
          </p:cNvPr>
          <p:cNvSpPr/>
          <p:nvPr/>
        </p:nvSpPr>
        <p:spPr>
          <a:xfrm>
            <a:off x="1193501" y="2591401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NimbusRomNo9L-Regu"/>
              </a:rPr>
              <a:t>Anti-inflammatory</a:t>
            </a:r>
          </a:p>
          <a:p>
            <a:r>
              <a:rPr lang="en-US" altLang="zh-CN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NimbusRomNo9L-Regu"/>
              </a:rPr>
              <a:t>medication</a:t>
            </a:r>
            <a:endParaRPr lang="zh-CN" altLang="en-US" sz="1600" dirty="0">
              <a:solidFill>
                <a:schemeClr val="accent6">
                  <a:lumMod val="60000"/>
                  <a:lumOff val="40000"/>
                </a:schemeClr>
              </a:solidFill>
              <a:latin typeface="NimbusRomNo9L-Regu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BE07F94-ACFE-4475-94FC-545606CE9D52}"/>
              </a:ext>
            </a:extLst>
          </p:cNvPr>
          <p:cNvSpPr/>
          <p:nvPr/>
        </p:nvSpPr>
        <p:spPr>
          <a:xfrm>
            <a:off x="1193501" y="3746676"/>
            <a:ext cx="12543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NimbusRomNo9L-Regu"/>
              </a:rPr>
              <a:t>air freshener</a:t>
            </a:r>
            <a:endParaRPr lang="zh-CN" altLang="en-US" sz="1600" dirty="0">
              <a:solidFill>
                <a:schemeClr val="accent6">
                  <a:lumMod val="60000"/>
                  <a:lumOff val="40000"/>
                </a:schemeClr>
              </a:solidFill>
              <a:latin typeface="NimbusRomNo9L-Regu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24EC7AA-945C-4B5B-BDE2-1BD8221A2B3A}"/>
              </a:ext>
            </a:extLst>
          </p:cNvPr>
          <p:cNvSpPr/>
          <p:nvPr/>
        </p:nvSpPr>
        <p:spPr>
          <a:xfrm>
            <a:off x="1193501" y="1676099"/>
            <a:ext cx="9852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NimbusRomNo9L-Regu"/>
              </a:rPr>
              <a:t>Vitamin C</a:t>
            </a:r>
            <a:endParaRPr lang="zh-CN" altLang="en-US" sz="1600" dirty="0">
              <a:solidFill>
                <a:schemeClr val="accent6">
                  <a:lumMod val="60000"/>
                  <a:lumOff val="40000"/>
                </a:schemeClr>
              </a:solidFill>
              <a:latin typeface="NimbusRomNo9L-Regu"/>
            </a:endParaRPr>
          </a:p>
        </p:txBody>
      </p:sp>
    </p:spTree>
    <p:extLst>
      <p:ext uri="{BB962C8B-B14F-4D97-AF65-F5344CB8AC3E}">
        <p14:creationId xmlns:p14="http://schemas.microsoft.com/office/powerpoint/2010/main" val="2742091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78B2520-4444-4166-8291-CCAD8A1FC71E}"/>
              </a:ext>
            </a:extLst>
          </p:cNvPr>
          <p:cNvSpPr/>
          <p:nvPr/>
        </p:nvSpPr>
        <p:spPr>
          <a:xfrm>
            <a:off x="441434" y="308218"/>
            <a:ext cx="1069953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zh-CN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8425DDF-A73C-4F0E-91FC-791BC8EE7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60" y="1689367"/>
            <a:ext cx="5067739" cy="396274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88FE989-B68F-4329-A174-9CCC92BE11C4}"/>
              </a:ext>
            </a:extLst>
          </p:cNvPr>
          <p:cNvSpPr/>
          <p:nvPr/>
        </p:nvSpPr>
        <p:spPr>
          <a:xfrm>
            <a:off x="6400803" y="1689367"/>
            <a:ext cx="22573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Sentence Encoding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0F3C86-E9C6-4483-AC0C-28DF3EC5A588}"/>
              </a:ext>
            </a:extLst>
          </p:cNvPr>
          <p:cNvSpPr/>
          <p:nvPr/>
        </p:nvSpPr>
        <p:spPr>
          <a:xfrm>
            <a:off x="6400803" y="2204957"/>
            <a:ext cx="32340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Sentence-Level Aggregation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EA53F7E-5992-46D6-B5BE-B18AA0BA03D5}"/>
              </a:ext>
            </a:extLst>
          </p:cNvPr>
          <p:cNvSpPr/>
          <p:nvPr/>
        </p:nvSpPr>
        <p:spPr>
          <a:xfrm>
            <a:off x="7381135" y="2634844"/>
            <a:ext cx="33203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Sentence Aggregator for Items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8E8EA22-52C4-41BF-8F39-D4ECE49C11EC}"/>
              </a:ext>
            </a:extLst>
          </p:cNvPr>
          <p:cNvSpPr/>
          <p:nvPr/>
        </p:nvSpPr>
        <p:spPr>
          <a:xfrm>
            <a:off x="7399122" y="3052842"/>
            <a:ext cx="33364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Sentence Aggregator for Users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FAADD00-948A-43FD-A474-F8B964CA73A6}"/>
              </a:ext>
            </a:extLst>
          </p:cNvPr>
          <p:cNvSpPr/>
          <p:nvPr/>
        </p:nvSpPr>
        <p:spPr>
          <a:xfrm>
            <a:off x="6400803" y="3559166"/>
            <a:ext cx="30641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Review-Level Aggregation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E751348-92E0-4ADB-A1AA-59CD9B5E8E96}"/>
              </a:ext>
            </a:extLst>
          </p:cNvPr>
          <p:cNvSpPr/>
          <p:nvPr/>
        </p:nvSpPr>
        <p:spPr>
          <a:xfrm>
            <a:off x="7494629" y="4156992"/>
            <a:ext cx="31793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Aggregator for Items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B916AE6-BEF1-4C35-9D05-53071C431E50}"/>
              </a:ext>
            </a:extLst>
          </p:cNvPr>
          <p:cNvSpPr/>
          <p:nvPr/>
        </p:nvSpPr>
        <p:spPr>
          <a:xfrm>
            <a:off x="7523064" y="4516901"/>
            <a:ext cx="31953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Aggregator for Users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49BC6A7-5555-4A18-AA9E-D7E74992AA87}"/>
              </a:ext>
            </a:extLst>
          </p:cNvPr>
          <p:cNvSpPr/>
          <p:nvPr/>
        </p:nvSpPr>
        <p:spPr>
          <a:xfrm>
            <a:off x="6400803" y="5162779"/>
            <a:ext cx="38090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 Latent Rating Patterns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C310FF-212A-4103-B4B1-802143B16640}"/>
              </a:ext>
            </a:extLst>
          </p:cNvPr>
          <p:cNvSpPr/>
          <p:nvPr/>
        </p:nvSpPr>
        <p:spPr>
          <a:xfrm>
            <a:off x="6400803" y="5652110"/>
            <a:ext cx="1980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800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78B2520-4444-4166-8291-CCAD8A1FC71E}"/>
              </a:ext>
            </a:extLst>
          </p:cNvPr>
          <p:cNvSpPr/>
          <p:nvPr/>
        </p:nvSpPr>
        <p:spPr>
          <a:xfrm>
            <a:off x="441434" y="308218"/>
            <a:ext cx="1069953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zh-CN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8425DDF-A73C-4F0E-91FC-791BC8EE7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30" y="1689367"/>
            <a:ext cx="5067739" cy="396274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88FE989-B68F-4329-A174-9CCC92BE11C4}"/>
              </a:ext>
            </a:extLst>
          </p:cNvPr>
          <p:cNvSpPr/>
          <p:nvPr/>
        </p:nvSpPr>
        <p:spPr>
          <a:xfrm>
            <a:off x="5791199" y="1689367"/>
            <a:ext cx="22573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Sentence Encoding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AF2F2D7-C2B6-4F64-AB3C-8C0F97C503BF}"/>
              </a:ext>
            </a:extLst>
          </p:cNvPr>
          <p:cNvSpPr/>
          <p:nvPr/>
        </p:nvSpPr>
        <p:spPr>
          <a:xfrm>
            <a:off x="6216501" y="2215170"/>
            <a:ext cx="56494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 each sentence (in each review) from a sequence of discrete word tokens to a continuous vector embedding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1310251-0E61-4E05-B779-6D208889B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1531" y="3178338"/>
            <a:ext cx="2697714" cy="28196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4101777-956B-45E3-8E1A-BA97F6F6A2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1531" y="3632346"/>
            <a:ext cx="1668925" cy="28958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34C21EA-9F07-488D-AEAD-43F7074BC5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1531" y="4122122"/>
            <a:ext cx="2682472" cy="30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458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78B2520-4444-4166-8291-CCAD8A1FC71E}"/>
              </a:ext>
            </a:extLst>
          </p:cNvPr>
          <p:cNvSpPr/>
          <p:nvPr/>
        </p:nvSpPr>
        <p:spPr>
          <a:xfrm>
            <a:off x="441434" y="308218"/>
            <a:ext cx="1069953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zh-CN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8425DDF-A73C-4F0E-91FC-791BC8EE7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34" y="1602560"/>
            <a:ext cx="5067739" cy="396274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10F3C86-E9C6-4483-AC0C-28DF3EC5A588}"/>
              </a:ext>
            </a:extLst>
          </p:cNvPr>
          <p:cNvSpPr/>
          <p:nvPr/>
        </p:nvSpPr>
        <p:spPr>
          <a:xfrm>
            <a:off x="5551106" y="834997"/>
            <a:ext cx="32340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Sentence-Level Aggregation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EA53F7E-5992-46D6-B5BE-B18AA0BA03D5}"/>
              </a:ext>
            </a:extLst>
          </p:cNvPr>
          <p:cNvSpPr/>
          <p:nvPr/>
        </p:nvSpPr>
        <p:spPr>
          <a:xfrm>
            <a:off x="6096000" y="1510636"/>
            <a:ext cx="3034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Sentence Aggregator for Items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8E8EA22-52C4-41BF-8F39-D4ECE49C11EC}"/>
              </a:ext>
            </a:extLst>
          </p:cNvPr>
          <p:cNvSpPr/>
          <p:nvPr/>
        </p:nvSpPr>
        <p:spPr>
          <a:xfrm>
            <a:off x="6137436" y="3399266"/>
            <a:ext cx="3031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Sentence Aggregator for Users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B347DFE-4B2D-4152-967C-9E5279B99D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6842" y="1944585"/>
            <a:ext cx="3650296" cy="58679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1EFC6C4-59C2-4AA2-AEC5-E600963017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7502" y="2700004"/>
            <a:ext cx="1341236" cy="56392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7DA2CC4-9E7A-4C2A-A0A2-86205BD659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4672" y="4066979"/>
            <a:ext cx="3711262" cy="34293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E7FCBA4-D91F-4D53-B292-7DD7B5E298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8366" y="4572877"/>
            <a:ext cx="2690093" cy="32006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ACF9D50-B418-492E-95E0-5A0A974598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96915" y="5088181"/>
            <a:ext cx="1859441" cy="56392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53FCF41-983F-4628-8A73-F4033CAC11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51795" y="4137031"/>
            <a:ext cx="1524023" cy="18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298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78B2520-4444-4166-8291-CCAD8A1FC71E}"/>
              </a:ext>
            </a:extLst>
          </p:cNvPr>
          <p:cNvSpPr/>
          <p:nvPr/>
        </p:nvSpPr>
        <p:spPr>
          <a:xfrm>
            <a:off x="441434" y="308218"/>
            <a:ext cx="1069953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zh-CN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8425DDF-A73C-4F0E-91FC-791BC8EE7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60" y="1689367"/>
            <a:ext cx="5067739" cy="396274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10F3C86-E9C6-4483-AC0C-28DF3EC5A588}"/>
              </a:ext>
            </a:extLst>
          </p:cNvPr>
          <p:cNvSpPr/>
          <p:nvPr/>
        </p:nvSpPr>
        <p:spPr>
          <a:xfrm>
            <a:off x="6096000" y="947500"/>
            <a:ext cx="30641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Review-Level Aggregation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EA53F7E-5992-46D6-B5BE-B18AA0BA03D5}"/>
              </a:ext>
            </a:extLst>
          </p:cNvPr>
          <p:cNvSpPr/>
          <p:nvPr/>
        </p:nvSpPr>
        <p:spPr>
          <a:xfrm>
            <a:off x="6640276" y="1499280"/>
            <a:ext cx="28841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Aggregator for Items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8E8EA22-52C4-41BF-8F39-D4ECE49C11EC}"/>
              </a:ext>
            </a:extLst>
          </p:cNvPr>
          <p:cNvSpPr/>
          <p:nvPr/>
        </p:nvSpPr>
        <p:spPr>
          <a:xfrm>
            <a:off x="6640276" y="3343729"/>
            <a:ext cx="2897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Aggregator for Users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5F978E5-AA9E-487C-9E25-29E5F2DD3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311" y="1940308"/>
            <a:ext cx="3635055" cy="5715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C1E40DC-6C31-4B03-8AAC-8AB7DA793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311" y="2697346"/>
            <a:ext cx="1219306" cy="54868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E27527A-A5AE-42E8-B9A5-A655B3AADF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3311" y="4066293"/>
            <a:ext cx="3033023" cy="32768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84E0620-7CBA-4839-AECB-AB2DB00090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3311" y="4586652"/>
            <a:ext cx="2613887" cy="31244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F96EFB5-B993-4DBF-B413-665012C03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8986" y="5148916"/>
            <a:ext cx="1204064" cy="58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730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78B2520-4444-4166-8291-CCAD8A1FC71E}"/>
              </a:ext>
            </a:extLst>
          </p:cNvPr>
          <p:cNvSpPr/>
          <p:nvPr/>
        </p:nvSpPr>
        <p:spPr>
          <a:xfrm>
            <a:off x="441434" y="308218"/>
            <a:ext cx="1069953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zh-CN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8425DDF-A73C-4F0E-91FC-791BC8EE7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60" y="1689367"/>
            <a:ext cx="5067739" cy="396274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49BC6A7-5555-4A18-AA9E-D7E74992AA87}"/>
              </a:ext>
            </a:extLst>
          </p:cNvPr>
          <p:cNvSpPr/>
          <p:nvPr/>
        </p:nvSpPr>
        <p:spPr>
          <a:xfrm>
            <a:off x="6400803" y="1412367"/>
            <a:ext cx="38090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 Latent Rating Patterns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C310FF-212A-4103-B4B1-802143B16640}"/>
              </a:ext>
            </a:extLst>
          </p:cNvPr>
          <p:cNvSpPr/>
          <p:nvPr/>
        </p:nvSpPr>
        <p:spPr>
          <a:xfrm>
            <a:off x="6400803" y="2765058"/>
            <a:ext cx="20379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Layer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1B5F078-E723-4693-9515-EEF9B191A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005" y="1964693"/>
            <a:ext cx="929721" cy="21337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F757748-C405-4E39-A1D0-DA44194ED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5349" y="2361065"/>
            <a:ext cx="823031" cy="22099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6A03098-B425-4B5A-8309-DD93634C1F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3619" y="3530958"/>
            <a:ext cx="3368332" cy="58679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6AD4221-2C68-458B-956F-D85EFF2020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2142" y="3179099"/>
            <a:ext cx="816238" cy="29588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34DC2755-FF64-422B-98B6-2375F9C882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8800" y="4845691"/>
            <a:ext cx="2072820" cy="556308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A7C2FFB2-1709-4A85-B235-3B8FC181DD83}"/>
              </a:ext>
            </a:extLst>
          </p:cNvPr>
          <p:cNvSpPr/>
          <p:nvPr/>
        </p:nvSpPr>
        <p:spPr>
          <a:xfrm>
            <a:off x="6400802" y="4217722"/>
            <a:ext cx="17219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 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55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2B46213-5DA4-41A9-B5C4-17F20B57A523}"/>
              </a:ext>
            </a:extLst>
          </p:cNvPr>
          <p:cNvSpPr/>
          <p:nvPr/>
        </p:nvSpPr>
        <p:spPr>
          <a:xfrm>
            <a:off x="313493" y="350758"/>
            <a:ext cx="172034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zh-CN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C780A14-1FA4-43EB-9758-40DE6E453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8" y="1400924"/>
            <a:ext cx="7509505" cy="469623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862923E-09A9-460A-8810-508E03AFF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1095" y="4404270"/>
            <a:ext cx="4228087" cy="169288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805D763-7D68-446C-B50F-1D6556863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1095" y="1754314"/>
            <a:ext cx="4228087" cy="1810129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0C5E62C-73B4-482F-8DBB-FD279A19C670}"/>
              </a:ext>
            </a:extLst>
          </p:cNvPr>
          <p:cNvCxnSpPr/>
          <p:nvPr/>
        </p:nvCxnSpPr>
        <p:spPr>
          <a:xfrm>
            <a:off x="7760970" y="720090"/>
            <a:ext cx="0" cy="605790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619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3196</TotalTime>
  <Words>393</Words>
  <Application>Microsoft Office PowerPoint</Application>
  <PresentationFormat>宽屏</PresentationFormat>
  <Paragraphs>93</Paragraphs>
  <Slides>12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NimbusRomNo9L-Regu</vt:lpstr>
      <vt:lpstr>等线</vt:lpstr>
      <vt:lpstr>等线 Light</vt:lpstr>
      <vt:lpstr>楷体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QM Ban</dc:creator>
  <cp:lastModifiedBy>QM Ban</cp:lastModifiedBy>
  <cp:revision>124</cp:revision>
  <dcterms:created xsi:type="dcterms:W3CDTF">2020-06-08T09:29:19Z</dcterms:created>
  <dcterms:modified xsi:type="dcterms:W3CDTF">2020-07-16T11:39:28Z</dcterms:modified>
</cp:coreProperties>
</file>