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handoutMasterIdLst>
    <p:handoutMasterId r:id="rId20"/>
  </p:handoutMasterIdLst>
  <p:sldIdLst>
    <p:sldId id="311" r:id="rId2"/>
    <p:sldId id="326" r:id="rId3"/>
    <p:sldId id="325" r:id="rId4"/>
    <p:sldId id="327" r:id="rId5"/>
    <p:sldId id="328" r:id="rId6"/>
    <p:sldId id="329" r:id="rId7"/>
    <p:sldId id="330" r:id="rId8"/>
    <p:sldId id="331" r:id="rId9"/>
    <p:sldId id="334" r:id="rId10"/>
    <p:sldId id="332" r:id="rId11"/>
    <p:sldId id="333" r:id="rId12"/>
    <p:sldId id="335" r:id="rId13"/>
    <p:sldId id="336" r:id="rId14"/>
    <p:sldId id="337" r:id="rId15"/>
    <p:sldId id="338" r:id="rId16"/>
    <p:sldId id="339" r:id="rId17"/>
    <p:sldId id="322" r:id="rId18"/>
  </p:sldIdLst>
  <p:sldSz cx="9144000" cy="5184775"/>
  <p:notesSz cx="6858000" cy="9144000"/>
  <p:defaultTextStyle>
    <a:defPPr>
      <a:defRPr lang="zh-CN"/>
    </a:defPPr>
    <a:lvl1pPr marL="0" algn="l" defTabSz="687705" rtl="0" eaLnBrk="1" latinLnBrk="0" hangingPunct="1">
      <a:defRPr sz="1355" kern="1200">
        <a:solidFill>
          <a:schemeClr val="tx1"/>
        </a:solidFill>
        <a:latin typeface="+mn-lt"/>
        <a:ea typeface="+mn-ea"/>
        <a:cs typeface="+mn-cs"/>
      </a:defRPr>
    </a:lvl1pPr>
    <a:lvl2pPr marL="344170" algn="l" defTabSz="687705" rtl="0" eaLnBrk="1" latinLnBrk="0" hangingPunct="1">
      <a:defRPr sz="1355" kern="1200">
        <a:solidFill>
          <a:schemeClr val="tx1"/>
        </a:solidFill>
        <a:latin typeface="+mn-lt"/>
        <a:ea typeface="+mn-ea"/>
        <a:cs typeface="+mn-cs"/>
      </a:defRPr>
    </a:lvl2pPr>
    <a:lvl3pPr marL="687705" algn="l" defTabSz="687705" rtl="0" eaLnBrk="1" latinLnBrk="0" hangingPunct="1">
      <a:defRPr sz="1355" kern="1200">
        <a:solidFill>
          <a:schemeClr val="tx1"/>
        </a:solidFill>
        <a:latin typeface="+mn-lt"/>
        <a:ea typeface="+mn-ea"/>
        <a:cs typeface="+mn-cs"/>
      </a:defRPr>
    </a:lvl3pPr>
    <a:lvl4pPr marL="1031875" algn="l" defTabSz="687705" rtl="0" eaLnBrk="1" latinLnBrk="0" hangingPunct="1">
      <a:defRPr sz="1355" kern="1200">
        <a:solidFill>
          <a:schemeClr val="tx1"/>
        </a:solidFill>
        <a:latin typeface="+mn-lt"/>
        <a:ea typeface="+mn-ea"/>
        <a:cs typeface="+mn-cs"/>
      </a:defRPr>
    </a:lvl4pPr>
    <a:lvl5pPr marL="1375410" algn="l" defTabSz="687705" rtl="0" eaLnBrk="1" latinLnBrk="0" hangingPunct="1">
      <a:defRPr sz="1355" kern="1200">
        <a:solidFill>
          <a:schemeClr val="tx1"/>
        </a:solidFill>
        <a:latin typeface="+mn-lt"/>
        <a:ea typeface="+mn-ea"/>
        <a:cs typeface="+mn-cs"/>
      </a:defRPr>
    </a:lvl5pPr>
    <a:lvl6pPr marL="1719580" algn="l" defTabSz="687705" rtl="0" eaLnBrk="1" latinLnBrk="0" hangingPunct="1">
      <a:defRPr sz="1355" kern="1200">
        <a:solidFill>
          <a:schemeClr val="tx1"/>
        </a:solidFill>
        <a:latin typeface="+mn-lt"/>
        <a:ea typeface="+mn-ea"/>
        <a:cs typeface="+mn-cs"/>
      </a:defRPr>
    </a:lvl6pPr>
    <a:lvl7pPr marL="2063115" algn="l" defTabSz="687705" rtl="0" eaLnBrk="1" latinLnBrk="0" hangingPunct="1">
      <a:defRPr sz="1355" kern="1200">
        <a:solidFill>
          <a:schemeClr val="tx1"/>
        </a:solidFill>
        <a:latin typeface="+mn-lt"/>
        <a:ea typeface="+mn-ea"/>
        <a:cs typeface="+mn-cs"/>
      </a:defRPr>
    </a:lvl7pPr>
    <a:lvl8pPr marL="2407285" algn="l" defTabSz="687705" rtl="0" eaLnBrk="1" latinLnBrk="0" hangingPunct="1">
      <a:defRPr sz="1355" kern="1200">
        <a:solidFill>
          <a:schemeClr val="tx1"/>
        </a:solidFill>
        <a:latin typeface="+mn-lt"/>
        <a:ea typeface="+mn-ea"/>
        <a:cs typeface="+mn-cs"/>
      </a:defRPr>
    </a:lvl8pPr>
    <a:lvl9pPr marL="2750820" algn="l" defTabSz="687705" rtl="0" eaLnBrk="1" latinLnBrk="0" hangingPunct="1">
      <a:defRPr sz="1355" kern="1200">
        <a:solidFill>
          <a:schemeClr val="tx1"/>
        </a:solidFill>
        <a:latin typeface="+mn-lt"/>
        <a:ea typeface="+mn-ea"/>
        <a:cs typeface="+mn-cs"/>
      </a:defRPr>
    </a:lvl9pPr>
  </p:defaultTextStyle>
  <p:extLst>
    <p:ext uri="{EFAFB233-063F-42B5-8137-9DF3F51BA10A}">
      <p15:sldGuideLst xmlns:p15="http://schemas.microsoft.com/office/powerpoint/2012/main">
        <p15:guide id="1" pos="5534">
          <p15:clr>
            <a:srgbClr val="A4A3A4"/>
          </p15:clr>
        </p15:guide>
        <p15:guide id="2" orient="horz" pos="3038">
          <p15:clr>
            <a:srgbClr val="A4A3A4"/>
          </p15:clr>
        </p15:guide>
        <p15:guide id="3" orient="horz" pos="1542">
          <p15:clr>
            <a:srgbClr val="A4A3A4"/>
          </p15:clr>
        </p15:guide>
        <p15:guide id="4" pos="1474">
          <p15:clr>
            <a:srgbClr val="A4A3A4"/>
          </p15:clr>
        </p15:guide>
        <p15:guide id="5" orient="horz" pos="1452">
          <p15:clr>
            <a:srgbClr val="A4A3A4"/>
          </p15:clr>
        </p15:guide>
        <p15:guide id="6" orient="horz" pos="2494">
          <p15:clr>
            <a:srgbClr val="A4A3A4"/>
          </p15:clr>
        </p15:guide>
        <p15:guide id="7" pos="2650">
          <p15:clr>
            <a:srgbClr val="A4A3A4"/>
          </p15:clr>
        </p15:guide>
        <p15:guide id="8" orient="horz" pos="2066">
          <p15:clr>
            <a:srgbClr val="A4A3A4"/>
          </p15:clr>
        </p15:guide>
        <p15:guide id="9" orient="horz" pos="181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E36"/>
    <a:srgbClr val="C76A6B"/>
    <a:srgbClr val="E3A9A7"/>
    <a:srgbClr val="555759"/>
    <a:srgbClr val="FFFFFF"/>
    <a:srgbClr val="E9004C"/>
    <a:srgbClr val="F26E7D"/>
    <a:srgbClr val="E9F0F9"/>
    <a:srgbClr val="A0D6EF"/>
    <a:srgbClr val="6EC4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5"/>
    <p:restoredTop sz="67886"/>
  </p:normalViewPr>
  <p:slideViewPr>
    <p:cSldViewPr snapToGrid="0" snapToObjects="1">
      <p:cViewPr varScale="1">
        <p:scale>
          <a:sx n="94" d="100"/>
          <a:sy n="94" d="100"/>
        </p:scale>
        <p:origin x="1688" y="184"/>
      </p:cViewPr>
      <p:guideLst>
        <p:guide pos="5534"/>
        <p:guide orient="horz" pos="3038"/>
        <p:guide orient="horz" pos="1542"/>
        <p:guide pos="1474"/>
        <p:guide orient="horz" pos="1452"/>
        <p:guide orient="horz" pos="2494"/>
        <p:guide pos="2650"/>
        <p:guide orient="horz" pos="2066"/>
        <p:guide orient="horz" pos="1814"/>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6" d="100"/>
          <a:sy n="86" d="100"/>
        </p:scale>
        <p:origin x="3928"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FE2BA52-D7A9-4E6D-6116-522AAF1913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82459E52-F800-5399-57C9-3B1E3D834B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D99D85-20C7-9B48-BF94-A6953D21AE9D}" type="datetimeFigureOut">
              <a:rPr kumimoji="1" lang="zh-CN" altLang="en-US" smtClean="0"/>
              <a:t>2023/5/25</a:t>
            </a:fld>
            <a:endParaRPr kumimoji="1" lang="zh-CN" altLang="en-US"/>
          </a:p>
        </p:txBody>
      </p:sp>
      <p:sp>
        <p:nvSpPr>
          <p:cNvPr id="4" name="页脚占位符 3">
            <a:extLst>
              <a:ext uri="{FF2B5EF4-FFF2-40B4-BE49-F238E27FC236}">
                <a16:creationId xmlns:a16="http://schemas.microsoft.com/office/drawing/2014/main" id="{9435320E-C608-9568-64AD-B154A3D1001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164B7732-4B08-57C0-745D-35A4D23B4D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4A29EE-C957-A44C-B96A-B81BEC4E31DD}" type="slidenum">
              <a:rPr kumimoji="1" lang="zh-CN" altLang="en-US" smtClean="0"/>
              <a:t>‹#›</a:t>
            </a:fld>
            <a:endParaRPr kumimoji="1" lang="zh-CN" altLang="en-US"/>
          </a:p>
        </p:txBody>
      </p:sp>
    </p:spTree>
    <p:extLst>
      <p:ext uri="{BB962C8B-B14F-4D97-AF65-F5344CB8AC3E}">
        <p14:creationId xmlns:p14="http://schemas.microsoft.com/office/powerpoint/2010/main" val="2963957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D9612-F53E-5945-9C8E-1F92400E66B2}" type="datetimeFigureOut">
              <a:rPr kumimoji="1" lang="zh-CN" altLang="en-US" smtClean="0"/>
              <a:t>2023/5/25</a:t>
            </a:fld>
            <a:endParaRPr kumimoji="1" lang="zh-CN" altLang="en-US"/>
          </a:p>
        </p:txBody>
      </p:sp>
      <p:sp>
        <p:nvSpPr>
          <p:cNvPr id="4" name="幻灯片图像占位符 3"/>
          <p:cNvSpPr>
            <a:spLocks noGrp="1" noRot="1" noChangeAspect="1"/>
          </p:cNvSpPr>
          <p:nvPr>
            <p:ph type="sldImg" idx="2"/>
          </p:nvPr>
        </p:nvSpPr>
        <p:spPr>
          <a:xfrm>
            <a:off x="708025" y="1143000"/>
            <a:ext cx="544195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208A1-D38D-C548-96DE-88E99097BFF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这篇文章主要是对</a:t>
            </a:r>
            <a:r>
              <a:rPr kumimoji="1" lang="en-US" altLang="zh-CN" dirty="0"/>
              <a:t>NLP</a:t>
            </a:r>
            <a:r>
              <a:rPr kumimoji="1" lang="zh-CN" altLang="en-US" dirty="0"/>
              <a:t>中伪相关的讨论，探讨</a:t>
            </a:r>
            <a:r>
              <a:rPr kumimoji="1" lang="en-US" altLang="zh-CN" dirty="0" err="1"/>
              <a:t>nlp</a:t>
            </a:r>
            <a:r>
              <a:rPr kumimoji="1" lang="zh-CN" altLang="en-US" dirty="0"/>
              <a:t>中的虚假</a:t>
            </a:r>
            <a:r>
              <a:rPr kumimoji="1" lang="en-US" altLang="zh-CN" dirty="0"/>
              <a:t>/</a:t>
            </a:r>
            <a:r>
              <a:rPr kumimoji="1" lang="zh-CN" altLang="en-US" dirty="0"/>
              <a:t>伪相关的影响，通过识别伪相关性来提升模型的鲁棒性，通过对虚假特征的评估和学习来提升模型鲁棒性的一些工作。</a:t>
            </a:r>
          </a:p>
          <a:p>
            <a:endParaRPr kumimoji="1" lang="en-US" altLang="zh-CN" dirty="0"/>
          </a:p>
          <a:p>
            <a:r>
              <a:rPr kumimoji="1" lang="zh-CN" altLang="en-US" dirty="0"/>
              <a:t>分析</a:t>
            </a:r>
            <a:r>
              <a:rPr kumimoji="1" lang="en-US" altLang="zh-CN" dirty="0" err="1"/>
              <a:t>nlp</a:t>
            </a:r>
            <a:r>
              <a:rPr kumimoji="1" lang="zh-CN" altLang="en-US" dirty="0"/>
              <a:t>中的伪特征是否都相同？不同的伪特征对模型的影响可能不同。</a:t>
            </a:r>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a:t>
            </a:fld>
            <a:endParaRPr kumimoji="1" lang="zh-CN" altLang="en-US"/>
          </a:p>
        </p:txBody>
      </p:sp>
    </p:spTree>
    <p:extLst>
      <p:ext uri="{BB962C8B-B14F-4D97-AF65-F5344CB8AC3E}">
        <p14:creationId xmlns:p14="http://schemas.microsoft.com/office/powerpoint/2010/main" val="2886867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在本节中，我们讨论了两类常见的训练鲁棒模型的方法，以及它们对具有高</a:t>
            </a:r>
            <a:r>
              <a:rPr kumimoji="1" lang="en-US" altLang="zh-CN" dirty="0"/>
              <a:t>/</a:t>
            </a:r>
            <a:r>
              <a:rPr kumimoji="1" lang="zh-CN" altLang="en-US" dirty="0"/>
              <a:t>低</a:t>
            </a:r>
            <a:r>
              <a:rPr kumimoji="1" lang="en-US" altLang="zh-CN" dirty="0"/>
              <a:t>(high/low) PN</a:t>
            </a:r>
            <a:r>
              <a:rPr kumimoji="1" lang="zh-CN" altLang="en-US" dirty="0"/>
              <a:t>的虚假特征的有效性。</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消除标签</a:t>
            </a:r>
            <a:r>
              <a:rPr kumimoji="1" lang="en-US" altLang="zh-CN" dirty="0"/>
              <a:t>Y</a:t>
            </a:r>
            <a:r>
              <a:rPr kumimoji="1" lang="zh-CN" altLang="en-US" dirty="0"/>
              <a:t>和伪特征</a:t>
            </a:r>
            <a:r>
              <a:rPr kumimoji="1" lang="en-US" altLang="zh-CN" dirty="0"/>
              <a:t>Xi</a:t>
            </a:r>
            <a:r>
              <a:rPr kumimoji="1" lang="zh-CN" altLang="en-US" dirty="0"/>
              <a:t>之间由于混淆而产生的不良相关性的一个简单的想法是平衡训练数据，使</a:t>
            </a:r>
            <a:r>
              <a:rPr kumimoji="1" lang="en-US" altLang="zh-CN" dirty="0"/>
              <a:t>Y</a:t>
            </a:r>
            <a:r>
              <a:rPr kumimoji="1" lang="zh-CN" altLang="en-US" dirty="0"/>
              <a:t>和</a:t>
            </a:r>
            <a:r>
              <a:rPr kumimoji="1" lang="en-US" altLang="zh-CN" dirty="0"/>
              <a:t>Xi</a:t>
            </a:r>
            <a:r>
              <a:rPr kumimoji="1" lang="zh-CN" altLang="en-US" dirty="0"/>
              <a:t>是独立的</a:t>
            </a:r>
            <a:r>
              <a:rPr kumimoji="1" lang="en-US" altLang="zh-CN" dirty="0"/>
              <a:t>( </a:t>
            </a:r>
            <a:r>
              <a:rPr kumimoji="1" lang="en-US" altLang="zh-CN" dirty="0" err="1"/>
              <a:t>Japkowicz</a:t>
            </a:r>
            <a:r>
              <a:rPr kumimoji="1" lang="en-US" altLang="zh-CN" dirty="0"/>
              <a:t> , 2000 ; Austin , 2011 ; Li and</a:t>
            </a:r>
            <a:r>
              <a:rPr kumimoji="1" lang="zh-CN" altLang="en-US" dirty="0"/>
              <a:t>瓦斯康塞洛斯</a:t>
            </a:r>
            <a:r>
              <a:rPr kumimoji="1" lang="en-US" altLang="zh-CN" dirty="0"/>
              <a:t>, 2019)</a:t>
            </a:r>
            <a:r>
              <a:rPr kumimoji="1" lang="zh-CN" altLang="en-US" dirty="0"/>
              <a:t>。</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在实践中，这相当于对数据集进行下采样，以平衡以虚假特征</a:t>
            </a:r>
            <a:r>
              <a:rPr kumimoji="1" lang="en-US" altLang="zh-CN" dirty="0"/>
              <a:t>( e.g.</a:t>
            </a:r>
            <a:r>
              <a:rPr kumimoji="1" lang="zh-CN" altLang="en-US" dirty="0"/>
              <a:t>泰坦尼克号是好的</a:t>
            </a:r>
            <a:r>
              <a:rPr kumimoji="1" lang="en-US" altLang="zh-CN" dirty="0"/>
              <a:t>/</a:t>
            </a:r>
            <a:r>
              <a:rPr kumimoji="1" lang="zh-CN" altLang="en-US" dirty="0"/>
              <a:t>坏的</a:t>
            </a:r>
            <a:r>
              <a:rPr kumimoji="1" lang="en-US" altLang="zh-CN" dirty="0"/>
              <a:t>"</a:t>
            </a:r>
            <a:r>
              <a:rPr kumimoji="1" lang="zh-CN" altLang="en-US" dirty="0"/>
              <a:t>的可能性相同</a:t>
            </a:r>
            <a:r>
              <a:rPr kumimoji="1" lang="en-US" altLang="zh-CN" dirty="0"/>
              <a:t>) ( Sagawa et al , 2020)</a:t>
            </a:r>
            <a:r>
              <a:rPr kumimoji="1" lang="zh-CN" altLang="en-US" dirty="0"/>
              <a:t>为条件的类，或者对虚假特征对标签</a:t>
            </a:r>
            <a:r>
              <a:rPr kumimoji="1" lang="en-US" altLang="zh-CN" dirty="0"/>
              <a:t>( Karimi </a:t>
            </a:r>
            <a:r>
              <a:rPr kumimoji="1" lang="en-US" altLang="zh-CN" dirty="0" err="1"/>
              <a:t>Mahabadi</a:t>
            </a:r>
            <a:r>
              <a:rPr kumimoji="1" lang="en-US" altLang="zh-CN" dirty="0"/>
              <a:t> et al , 2020)</a:t>
            </a:r>
            <a:r>
              <a:rPr kumimoji="1" lang="zh-CN" altLang="en-US" dirty="0"/>
              <a:t>不具有预测性的示例进行加权。虽然这些方法在高</a:t>
            </a:r>
            <a:r>
              <a:rPr kumimoji="1" lang="en-US" altLang="zh-CN" dirty="0"/>
              <a:t>PN</a:t>
            </a:r>
            <a:r>
              <a:rPr kumimoji="1" lang="zh-CN" altLang="en-US" dirty="0"/>
              <a:t>和低</a:t>
            </a:r>
            <a:r>
              <a:rPr kumimoji="1" lang="en-US" altLang="zh-CN" dirty="0"/>
              <a:t>PN</a:t>
            </a:r>
            <a:r>
              <a:rPr kumimoji="1" lang="zh-CN" altLang="en-US" dirty="0"/>
              <a:t>的情况下都显示出了虚假特征的前景，但底层机制之间存在着关键的差异。</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对于低</a:t>
            </a:r>
            <a:r>
              <a:rPr kumimoji="1" lang="en-US" altLang="zh-CN" dirty="0"/>
              <a:t>PN</a:t>
            </a:r>
            <a:r>
              <a:rPr kumimoji="1" lang="zh-CN" altLang="en-US" dirty="0"/>
              <a:t>伪特征，模型预测与该特征之间的依赖关系来自一个同时影响</a:t>
            </a:r>
            <a:r>
              <a:rPr kumimoji="1" lang="en-US" altLang="zh-CN" dirty="0"/>
              <a:t>Y</a:t>
            </a:r>
            <a:r>
              <a:rPr kumimoji="1" lang="zh-CN" altLang="en-US" dirty="0"/>
              <a:t>和</a:t>
            </a:r>
            <a:r>
              <a:rPr kumimoji="1" lang="en-US" altLang="zh-CN" dirty="0"/>
              <a:t>Xi</a:t>
            </a:r>
            <a:r>
              <a:rPr kumimoji="1" lang="zh-CN" altLang="en-US" dirty="0"/>
              <a:t>的混杂因素。如图</a:t>
            </a:r>
            <a:r>
              <a:rPr kumimoji="1" lang="en-US" altLang="zh-CN" dirty="0"/>
              <a:t>1b</a:t>
            </a:r>
            <a:r>
              <a:rPr kumimoji="1" lang="zh-CN" altLang="en-US" dirty="0"/>
              <a:t>所示，假设虚假特征与影响标签</a:t>
            </a:r>
            <a:r>
              <a:rPr kumimoji="1" lang="en-US" altLang="zh-CN" dirty="0"/>
              <a:t>(</a:t>
            </a:r>
            <a:r>
              <a:rPr kumimoji="1" lang="zh-CN" altLang="en-US" dirty="0"/>
              <a:t>即不存在从</a:t>
            </a:r>
            <a:r>
              <a:rPr kumimoji="1" lang="en-US" altLang="zh-CN" dirty="0"/>
              <a:t>Xi</a:t>
            </a:r>
            <a:r>
              <a:rPr kumimoji="1" lang="zh-CN" altLang="en-US" dirty="0"/>
              <a:t>到</a:t>
            </a:r>
            <a:r>
              <a:rPr kumimoji="1" lang="en-US" altLang="zh-CN" dirty="0"/>
              <a:t>Y</a:t>
            </a:r>
            <a:r>
              <a:rPr kumimoji="1" lang="zh-CN" altLang="en-US" dirty="0"/>
              <a:t>通过</a:t>
            </a:r>
            <a:r>
              <a:rPr kumimoji="1" lang="en-US" altLang="zh-CN" dirty="0"/>
              <a:t>C</a:t>
            </a:r>
            <a:r>
              <a:rPr kumimoji="1" lang="zh-CN" altLang="en-US" dirty="0"/>
              <a:t>的路径</a:t>
            </a:r>
            <a:r>
              <a:rPr kumimoji="1" lang="en-US" altLang="zh-CN" dirty="0"/>
              <a:t>)</a:t>
            </a:r>
            <a:r>
              <a:rPr kumimoji="1" lang="zh-CN" altLang="en-US" dirty="0"/>
              <a:t>，</a:t>
            </a:r>
            <a:r>
              <a:rPr kumimoji="1" lang="en-US" altLang="zh-CN" dirty="0"/>
              <a:t>9Xi</a:t>
            </a:r>
            <a:r>
              <a:rPr kumimoji="1" lang="zh-CN" altLang="en-US" dirty="0"/>
              <a:t>和</a:t>
            </a:r>
            <a:r>
              <a:rPr kumimoji="1" lang="en-US" altLang="zh-CN" dirty="0"/>
              <a:t>Y</a:t>
            </a:r>
            <a:r>
              <a:rPr kumimoji="1" lang="zh-CN" altLang="en-US" dirty="0"/>
              <a:t>的其他特征之间相互独立，没有混淆。因此，通过数据平衡实现独立性，符合数据生成分布的独立性条件。因此，模型预测将独立于</a:t>
            </a:r>
            <a:r>
              <a:rPr kumimoji="1" lang="en-US" altLang="zh-CN" dirty="0"/>
              <a:t>Xi</a:t>
            </a:r>
            <a:r>
              <a:rPr kumimoji="1" lang="zh-CN" altLang="en-US" dirty="0"/>
              <a:t>，并且我们期望其性能在由</a:t>
            </a:r>
            <a:r>
              <a:rPr kumimoji="1" lang="en-US" altLang="zh-CN" dirty="0"/>
              <a:t>Xi</a:t>
            </a:r>
            <a:r>
              <a:rPr kumimoji="1" lang="zh-CN" altLang="en-US" dirty="0"/>
              <a:t>值</a:t>
            </a:r>
            <a:r>
              <a:rPr kumimoji="1" lang="en-US" altLang="zh-CN" dirty="0"/>
              <a:t>(</a:t>
            </a:r>
            <a:r>
              <a:rPr kumimoji="1" lang="zh-CN" altLang="en-US" dirty="0"/>
              <a:t>例如</a:t>
            </a:r>
            <a:r>
              <a:rPr kumimoji="1" lang="en-US" altLang="zh-CN" dirty="0"/>
              <a:t>,</a:t>
            </a:r>
            <a:r>
              <a:rPr kumimoji="1" lang="zh-CN" altLang="en-US" dirty="0"/>
              <a:t>对知名电影和非知名电影评论的准确性相似</a:t>
            </a:r>
            <a:r>
              <a:rPr kumimoji="1" lang="en-US" altLang="zh-CN" dirty="0"/>
              <a:t>)</a:t>
            </a:r>
            <a:r>
              <a:rPr kumimoji="1" lang="zh-CN" altLang="en-US" dirty="0"/>
              <a:t>分组的示例中保持不变。</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另一方面，对于高</a:t>
            </a:r>
            <a:r>
              <a:rPr kumimoji="1" lang="en-US" altLang="zh-CN" dirty="0"/>
              <a:t>PN</a:t>
            </a:r>
            <a:r>
              <a:rPr kumimoji="1" lang="zh-CN" altLang="en-US" dirty="0"/>
              <a:t>伪特征，即使没有混淆，</a:t>
            </a:r>
            <a:r>
              <a:rPr kumimoji="1" lang="en-US" altLang="zh-CN" dirty="0"/>
              <a:t>Xi</a:t>
            </a:r>
            <a:r>
              <a:rPr kumimoji="1" lang="zh-CN" altLang="en-US" dirty="0"/>
              <a:t>在数据生成分布上也不独立于</a:t>
            </a:r>
            <a:r>
              <a:rPr kumimoji="1" lang="en-US" altLang="zh-CN" dirty="0"/>
              <a:t>Y (</a:t>
            </a:r>
            <a:r>
              <a:rPr kumimoji="1" lang="zh-CN" altLang="en-US" dirty="0"/>
              <a:t>图</a:t>
            </a:r>
            <a:r>
              <a:rPr kumimoji="1" lang="en-US" altLang="zh-CN" dirty="0"/>
              <a:t>1c )</a:t>
            </a:r>
            <a:r>
              <a:rPr kumimoji="1" lang="zh-CN" altLang="en-US" dirty="0"/>
              <a:t>。那么为什么这些方法对高</a:t>
            </a:r>
            <a:r>
              <a:rPr kumimoji="1" lang="en-US" altLang="zh-CN" dirty="0"/>
              <a:t>PN</a:t>
            </a:r>
            <a:r>
              <a:rPr kumimoji="1" lang="zh-CN" altLang="en-US" dirty="0"/>
              <a:t>特征有效呢</a:t>
            </a:r>
            <a:r>
              <a:rPr kumimoji="1" lang="en-US" altLang="zh-CN" dirty="0"/>
              <a:t>?</a:t>
            </a:r>
            <a:r>
              <a:rPr kumimoji="1" lang="zh-CN" altLang="en-US" dirty="0"/>
              <a:t>注意，</a:t>
            </a:r>
            <a:r>
              <a:rPr kumimoji="1" lang="en-US" altLang="zh-CN" dirty="0"/>
              <a:t>Xi</a:t>
            </a:r>
            <a:r>
              <a:rPr kumimoji="1" lang="zh-CN" altLang="en-US" dirty="0"/>
              <a:t>不足以单独决定</a:t>
            </a:r>
            <a:r>
              <a:rPr kumimoji="1" lang="en-US" altLang="zh-CN" dirty="0"/>
              <a:t>Y</a:t>
            </a:r>
            <a:r>
              <a:rPr kumimoji="1" lang="zh-CN" altLang="en-US" dirty="0"/>
              <a:t>，而是与影响标签的其他特征共同构成复合特征</a:t>
            </a:r>
            <a:r>
              <a:rPr kumimoji="1" lang="en-US" altLang="zh-CN" dirty="0"/>
              <a:t>(</a:t>
            </a:r>
            <a:r>
              <a:rPr kumimoji="1" lang="zh-CN" altLang="en-US" dirty="0"/>
              <a:t>例如双重否定结构</a:t>
            </a:r>
            <a:r>
              <a:rPr kumimoji="1" lang="en-US" altLang="zh-CN" dirty="0"/>
              <a:t>)</a:t>
            </a:r>
            <a:r>
              <a:rPr kumimoji="1" lang="zh-CN" altLang="en-US" dirty="0"/>
              <a:t>。因此，在同一个类中，不同</a:t>
            </a:r>
            <a:r>
              <a:rPr kumimoji="1" lang="en-US" altLang="zh-CN" dirty="0"/>
              <a:t>Xi</a:t>
            </a:r>
            <a:r>
              <a:rPr kumimoji="1" lang="zh-CN" altLang="en-US" dirty="0"/>
              <a:t>的例子很可能形成不同的复合特征。在真实数据中，</a:t>
            </a:r>
            <a:r>
              <a:rPr kumimoji="1" lang="en-US" altLang="zh-CN" dirty="0"/>
              <a:t>Xi</a:t>
            </a:r>
            <a:r>
              <a:rPr kumimoji="1" lang="zh-CN" altLang="en-US" dirty="0"/>
              <a:t>和</a:t>
            </a:r>
            <a:r>
              <a:rPr kumimoji="1" lang="en-US" altLang="zh-CN" dirty="0"/>
              <a:t>Y (</a:t>
            </a:r>
            <a:r>
              <a:rPr kumimoji="1" lang="zh-CN" altLang="en-US" dirty="0"/>
              <a:t>例如带否定的正例</a:t>
            </a:r>
            <a:r>
              <a:rPr kumimoji="1" lang="en-US" altLang="zh-CN" dirty="0"/>
              <a:t>)</a:t>
            </a:r>
            <a:r>
              <a:rPr kumimoji="1" lang="zh-CN" altLang="en-US" dirty="0"/>
              <a:t>的某些组合往往与难以学习</a:t>
            </a:r>
            <a:r>
              <a:rPr kumimoji="1" lang="en-US" altLang="zh-CN" dirty="0"/>
              <a:t>(</a:t>
            </a:r>
            <a:r>
              <a:rPr kumimoji="1" lang="zh-CN" altLang="en-US" dirty="0"/>
              <a:t>例如双重否定或比较</a:t>
            </a:r>
            <a:r>
              <a:rPr kumimoji="1" lang="en-US" altLang="zh-CN" dirty="0"/>
              <a:t>)</a:t>
            </a:r>
            <a:r>
              <a:rPr kumimoji="1" lang="zh-CN" altLang="en-US" dirty="0"/>
              <a:t>的复合特征相关。通过平衡</a:t>
            </a:r>
            <a:r>
              <a:rPr kumimoji="1" lang="en-US" altLang="zh-CN" dirty="0"/>
              <a:t>( Xi , Y)</a:t>
            </a:r>
            <a:r>
              <a:rPr kumimoji="1" lang="zh-CN" altLang="en-US" dirty="0"/>
              <a:t>组，我们允许模型更有效地学习少数类样本。然而，由于模型必须依赖于不同的</a:t>
            </a:r>
            <a:r>
              <a:rPr kumimoji="1" lang="en-US" altLang="zh-CN" dirty="0"/>
              <a:t>(</a:t>
            </a:r>
            <a:r>
              <a:rPr kumimoji="1" lang="zh-CN" altLang="en-US" dirty="0"/>
              <a:t>复合</a:t>
            </a:r>
            <a:r>
              <a:rPr kumimoji="1" lang="en-US" altLang="zh-CN" dirty="0"/>
              <a:t>)</a:t>
            </a:r>
            <a:r>
              <a:rPr kumimoji="1" lang="zh-CN" altLang="en-US" dirty="0"/>
              <a:t>特征，因此模型的性能并不一定是跨组不变的。</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10</a:t>
            </a:fld>
            <a:endParaRPr kumimoji="1" lang="zh-CN" altLang="en-US"/>
          </a:p>
        </p:txBody>
      </p:sp>
    </p:spTree>
    <p:extLst>
      <p:ext uri="{BB962C8B-B14F-4D97-AF65-F5344CB8AC3E}">
        <p14:creationId xmlns:p14="http://schemas.microsoft.com/office/powerpoint/2010/main" val="4091917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实验。我们为</a:t>
            </a:r>
            <a:r>
              <a:rPr kumimoji="1" lang="en-US" altLang="zh-CN" dirty="0"/>
              <a:t>MNLI</a:t>
            </a:r>
            <a:r>
              <a:rPr kumimoji="1" lang="zh-CN" altLang="en-US" dirty="0"/>
              <a:t>中的两个虚假特征创建了平衡的数据集：</a:t>
            </a:r>
            <a:r>
              <a:rPr kumimoji="1" lang="en-US" altLang="zh-CN" dirty="0"/>
              <a:t>( a )</a:t>
            </a:r>
            <a:r>
              <a:rPr kumimoji="1" lang="zh-CN" altLang="en-US" dirty="0"/>
              <a:t>标点符号，其中示例按是否以</a:t>
            </a:r>
            <a:r>
              <a:rPr kumimoji="1" lang="en-US" altLang="zh-CN" dirty="0"/>
              <a:t>' ! ! '</a:t>
            </a:r>
            <a:r>
              <a:rPr kumimoji="1" lang="zh-CN" altLang="en-US" dirty="0"/>
              <a:t>结尾分组，如第</a:t>
            </a:r>
            <a:r>
              <a:rPr kumimoji="1" lang="en-US" altLang="zh-CN" dirty="0"/>
              <a:t>4</a:t>
            </a:r>
            <a:r>
              <a:rPr kumimoji="1" lang="zh-CN" altLang="en-US" dirty="0"/>
              <a:t>节所述；</a:t>
            </a:r>
            <a:r>
              <a:rPr kumimoji="1" lang="en-US" altLang="zh-CN" dirty="0"/>
              <a:t>( b )</a:t>
            </a:r>
            <a:r>
              <a:rPr kumimoji="1" lang="zh-CN" altLang="en-US" dirty="0"/>
              <a:t>词汇重叠，这里的例子以词汇重叠</a:t>
            </a:r>
            <a:r>
              <a:rPr kumimoji="1" lang="en-US" altLang="zh-CN" dirty="0"/>
              <a:t>( "</a:t>
            </a:r>
            <a:r>
              <a:rPr kumimoji="1" lang="zh-CN" altLang="en-US" dirty="0"/>
              <a:t>高重叠</a:t>
            </a:r>
            <a:r>
              <a:rPr kumimoji="1" lang="en-US" altLang="zh-CN" dirty="0"/>
              <a:t>"</a:t>
            </a:r>
            <a:r>
              <a:rPr kumimoji="1" lang="zh-CN" altLang="en-US" dirty="0"/>
              <a:t>如果假设中超过</a:t>
            </a:r>
            <a:r>
              <a:rPr kumimoji="1" lang="en-US" altLang="zh-CN" dirty="0"/>
              <a:t>0.8</a:t>
            </a:r>
            <a:r>
              <a:rPr kumimoji="1" lang="zh-CN" altLang="en-US" dirty="0"/>
              <a:t>分的词语也在前提中</a:t>
            </a:r>
            <a:r>
              <a:rPr kumimoji="1" lang="en-US" altLang="zh-CN" dirty="0"/>
              <a:t>, "</a:t>
            </a:r>
            <a:r>
              <a:rPr kumimoji="1" lang="zh-CN" altLang="en-US" dirty="0"/>
              <a:t>低重叠</a:t>
            </a:r>
            <a:r>
              <a:rPr kumimoji="1" lang="en-US" altLang="zh-CN" dirty="0"/>
              <a:t>"</a:t>
            </a:r>
            <a:r>
              <a:rPr kumimoji="1" lang="zh-CN" altLang="en-US" dirty="0"/>
              <a:t>如果小于</a:t>
            </a:r>
            <a:r>
              <a:rPr kumimoji="1" lang="en-US" altLang="zh-CN" dirty="0"/>
              <a:t>0.2)</a:t>
            </a:r>
            <a:r>
              <a:rPr kumimoji="1" lang="zh-CN" altLang="en-US" dirty="0"/>
              <a:t>分组。对于两个组，我们对训练集进行子采样，使得每个组中的标签分布均匀。为了测试模型对组的不变性，我们在一组上训练罗伯塔</a:t>
            </a:r>
            <a:r>
              <a:rPr kumimoji="1" lang="en-US" altLang="zh-CN" dirty="0"/>
              <a:t>- large</a:t>
            </a:r>
            <a:r>
              <a:rPr kumimoji="1" lang="zh-CN" altLang="en-US" dirty="0"/>
              <a:t>，在另一组上测试罗伯塔</a:t>
            </a:r>
            <a:r>
              <a:rPr kumimoji="1" lang="en-US" altLang="zh-CN" dirty="0"/>
              <a:t>- large</a:t>
            </a:r>
            <a:r>
              <a:rPr kumimoji="1" lang="zh-CN" altLang="en-US" dirty="0"/>
              <a:t>，例如只在高重叠样本上训练和在低重叠样本上评估</a:t>
            </a:r>
            <a:r>
              <a:rPr kumimoji="1" lang="en-US" altLang="zh-CN" dirty="0"/>
              <a:t>- -</a:t>
            </a:r>
            <a:r>
              <a:rPr kumimoji="1" lang="zh-CN" altLang="en-US" dirty="0"/>
              <a:t>一个对虚假特征具有不变性的模型应该对两组具有相同的泛化能力。</a:t>
            </a:r>
            <a:endParaRPr kumimoji="1" lang="en-US" altLang="zh-CN" dirty="0"/>
          </a:p>
          <a:p>
            <a:endParaRPr kumimoji="1" lang="en-US" altLang="zh-CN" dirty="0"/>
          </a:p>
          <a:p>
            <a:r>
              <a:rPr kumimoji="1" lang="zh-CN" altLang="en-US" dirty="0"/>
              <a:t>结果。在图</a:t>
            </a:r>
            <a:r>
              <a:rPr kumimoji="1" lang="en-US" altLang="zh-CN" dirty="0"/>
              <a:t>3</a:t>
            </a:r>
            <a:r>
              <a:rPr kumimoji="1" lang="zh-CN" altLang="en-US" dirty="0"/>
              <a:t>中，我们观察到对于标点符号特征</a:t>
            </a:r>
            <a:r>
              <a:rPr kumimoji="1" lang="en-US" altLang="zh-CN" dirty="0"/>
              <a:t>(</a:t>
            </a:r>
            <a:r>
              <a:rPr kumimoji="1" lang="zh-CN" altLang="en-US" dirty="0"/>
              <a:t>低</a:t>
            </a:r>
            <a:r>
              <a:rPr kumimoji="1" lang="en-US" altLang="zh-CN" dirty="0"/>
              <a:t>PN )</a:t>
            </a:r>
            <a:r>
              <a:rPr kumimoji="1" lang="zh-CN" altLang="en-US" dirty="0"/>
              <a:t>，各组之间的表现并没有太大的差异。但模型在低重叠组和高重叠组的表现差异很大。具体来说，在高重叠度样本上训练的模型在低重叠度样本上表现较差，特别是在蕴涵类上，尽管在训练过程中没有发现词汇重叠和标签之间的相关性。这可能是因为高重叠组和低重叠组的蕴涵例子需要不同的特征，如高重叠组</a:t>
            </a:r>
            <a:r>
              <a:rPr kumimoji="1" lang="en-US" altLang="zh-CN" dirty="0"/>
              <a:t>( "</a:t>
            </a:r>
            <a:r>
              <a:rPr kumimoji="1" lang="zh-CN" altLang="en-US" dirty="0"/>
              <a:t>整周都很冷</a:t>
            </a:r>
            <a:r>
              <a:rPr kumimoji="1" lang="en-US" altLang="zh-CN" dirty="0"/>
              <a:t>"</a:t>
            </a:r>
            <a:r>
              <a:rPr kumimoji="1" lang="zh-CN" altLang="en-US" dirty="0"/>
              <a:t>暗示</a:t>
            </a:r>
            <a:r>
              <a:rPr kumimoji="1" lang="en-US" altLang="zh-CN" dirty="0"/>
              <a:t>"</a:t>
            </a:r>
            <a:r>
              <a:rPr kumimoji="1" lang="zh-CN" altLang="en-US" dirty="0"/>
              <a:t>整周都很冷</a:t>
            </a:r>
            <a:r>
              <a:rPr kumimoji="1" lang="en-US" altLang="zh-CN" dirty="0"/>
              <a:t>")</a:t>
            </a:r>
            <a:r>
              <a:rPr kumimoji="1" lang="zh-CN" altLang="en-US" dirty="0"/>
              <a:t>的词汇语义，低重叠组</a:t>
            </a:r>
            <a:r>
              <a:rPr kumimoji="1" lang="en-US" altLang="zh-CN" dirty="0"/>
              <a:t>( "</a:t>
            </a:r>
            <a:r>
              <a:rPr kumimoji="1" lang="zh-CN" altLang="en-US" dirty="0"/>
              <a:t>他住在加拿大北部</a:t>
            </a:r>
            <a:r>
              <a:rPr kumimoji="1" lang="en-US" altLang="zh-CN" dirty="0"/>
              <a:t>"</a:t>
            </a:r>
            <a:r>
              <a:rPr kumimoji="1" lang="zh-CN" altLang="en-US" dirty="0"/>
              <a:t>暗示着</a:t>
            </a:r>
            <a:r>
              <a:rPr kumimoji="1" lang="en-US" altLang="zh-CN" dirty="0"/>
              <a:t>"</a:t>
            </a:r>
            <a:r>
              <a:rPr kumimoji="1" lang="zh-CN" altLang="en-US" dirty="0"/>
              <a:t>他待在一个寒冷的地方</a:t>
            </a:r>
            <a:r>
              <a:rPr kumimoji="1" lang="en-US" altLang="zh-CN" dirty="0"/>
              <a:t>") ( Joshi et al , 2020)</a:t>
            </a:r>
            <a:r>
              <a:rPr kumimoji="1" lang="zh-CN" altLang="en-US" dirty="0"/>
              <a:t>的世界知识。结果强调，对于高</a:t>
            </a:r>
            <a:r>
              <a:rPr kumimoji="1" lang="en-US" altLang="zh-CN" dirty="0"/>
              <a:t>PN</a:t>
            </a:r>
            <a:r>
              <a:rPr kumimoji="1" lang="zh-CN" altLang="en-US" dirty="0"/>
              <a:t>伪特征，平衡数据集可能是不够的</a:t>
            </a:r>
            <a:r>
              <a:rPr kumimoji="1" lang="en-US" altLang="zh-CN" dirty="0"/>
              <a:t>-</a:t>
            </a:r>
            <a:r>
              <a:rPr kumimoji="1" lang="zh-CN" altLang="en-US" dirty="0"/>
              <a:t>我们还需要更多的例子</a:t>
            </a:r>
            <a:r>
              <a:rPr kumimoji="1" lang="en-US" altLang="zh-CN" dirty="0"/>
              <a:t>(</a:t>
            </a:r>
            <a:r>
              <a:rPr kumimoji="1" lang="zh-CN" altLang="en-US" dirty="0"/>
              <a:t>或者更大的模型</a:t>
            </a:r>
            <a:r>
              <a:rPr kumimoji="1" lang="en-US" altLang="zh-CN" dirty="0"/>
              <a:t>( Tu et al , 2020) )</a:t>
            </a:r>
            <a:r>
              <a:rPr kumimoji="1" lang="zh-CN" altLang="en-US" dirty="0"/>
              <a:t>。</a:t>
            </a:r>
            <a:endParaRPr kumimoji="1" lang="en-US" altLang="zh-CN" dirty="0"/>
          </a:p>
          <a:p>
            <a:endParaRPr kumimoji="1" lang="en-US" altLang="zh-CN" dirty="0"/>
          </a:p>
          <a:p>
            <a:r>
              <a:rPr kumimoji="1" lang="zh-CN" altLang="en-US" dirty="0"/>
              <a:t>高</a:t>
            </a:r>
            <a:r>
              <a:rPr kumimoji="1" lang="en-US" altLang="zh-CN" dirty="0"/>
              <a:t>PN</a:t>
            </a:r>
            <a:r>
              <a:rPr kumimoji="1" lang="zh-CN" altLang="en-US" dirty="0"/>
              <a:t>是影响预测的重要依据。</a:t>
            </a:r>
            <a:endParaRPr kumimoji="1" lang="en-US" altLang="zh-CN" dirty="0"/>
          </a:p>
          <a:p>
            <a:endParaRPr kumimoji="1" lang="en-US" altLang="zh-CN" dirty="0"/>
          </a:p>
          <a:p>
            <a:r>
              <a:rPr kumimoji="1" lang="zh-CN" altLang="en-US" dirty="0"/>
              <a:t>低</a:t>
            </a:r>
            <a:r>
              <a:rPr kumimoji="1" lang="en-US" altLang="zh-CN" dirty="0"/>
              <a:t>PN</a:t>
            </a:r>
            <a:r>
              <a:rPr kumimoji="1" lang="zh-CN" altLang="en-US" dirty="0"/>
              <a:t>伪特征，在与不在对模型没有影响，但是对于高</a:t>
            </a:r>
            <a:r>
              <a:rPr kumimoji="1" lang="en-US" altLang="zh-CN" dirty="0"/>
              <a:t>PN</a:t>
            </a:r>
            <a:r>
              <a:rPr kumimoji="1" lang="zh-CN" altLang="en-US" dirty="0"/>
              <a:t>，因为他是预测标签的必要条件，所以其在会影响模型性能。</a:t>
            </a:r>
            <a:endParaRPr kumimoji="1" lang="en-US" altLang="zh-CN" dirty="0"/>
          </a:p>
          <a:p>
            <a:endParaRPr kumimoji="1" lang="en-US" altLang="zh-CN" dirty="0"/>
          </a:p>
          <a:p>
            <a:r>
              <a:rPr kumimoji="1" lang="zh-CN" altLang="en-US" dirty="0"/>
              <a:t>对于高</a:t>
            </a:r>
            <a:r>
              <a:rPr kumimoji="1" lang="en-US" altLang="zh-CN" dirty="0"/>
              <a:t>PN</a:t>
            </a:r>
            <a:r>
              <a:rPr kumimoji="1" lang="zh-CN" altLang="en-US" dirty="0"/>
              <a:t>的伪特征作用不大，可以提高低</a:t>
            </a:r>
            <a:r>
              <a:rPr kumimoji="1" lang="en-US" altLang="zh-CN" dirty="0"/>
              <a:t>PN</a:t>
            </a:r>
            <a:r>
              <a:rPr kumimoji="1" lang="zh-CN" altLang="en-US" dirty="0"/>
              <a:t>伪特征的</a:t>
            </a:r>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11</a:t>
            </a:fld>
            <a:endParaRPr kumimoji="1" lang="zh-CN" altLang="en-US"/>
          </a:p>
        </p:txBody>
      </p:sp>
    </p:spTree>
    <p:extLst>
      <p:ext uri="{BB962C8B-B14F-4D97-AF65-F5344CB8AC3E}">
        <p14:creationId xmlns:p14="http://schemas.microsoft.com/office/powerpoint/2010/main" val="4056978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另一类方法侧重于从学习到的表示中去除虚假特征，例如迭代零空间投影</a:t>
            </a:r>
            <a:r>
              <a:rPr kumimoji="1" lang="en-US" altLang="zh-CN" dirty="0"/>
              <a:t>()</a:t>
            </a:r>
            <a:r>
              <a:rPr kumimoji="1" lang="zh-CN" altLang="en-US" dirty="0"/>
              <a:t>和对抗学习（</a:t>
            </a:r>
            <a:r>
              <a:rPr kumimoji="1" lang="en-US" altLang="zh-CN" dirty="0"/>
              <a:t>)</a:t>
            </a:r>
            <a:r>
              <a:rPr kumimoji="1" lang="zh-CN" altLang="en-US" dirty="0"/>
              <a:t>。如上一节所述，高</a:t>
            </a:r>
            <a:r>
              <a:rPr kumimoji="1" lang="en-US" altLang="zh-CN" dirty="0"/>
              <a:t>PN</a:t>
            </a:r>
            <a:r>
              <a:rPr kumimoji="1" lang="zh-CN" altLang="en-US" dirty="0"/>
              <a:t>伪特征与其他必要特征形成复合特征。因此，移除它们也会导致复合特征的移除，从而损害性能。</a:t>
            </a:r>
            <a:endParaRPr kumimoji="1" lang="en-US" altLang="zh-CN" dirty="0"/>
          </a:p>
          <a:p>
            <a:endParaRPr kumimoji="1" lang="en-US" altLang="zh-CN" dirty="0"/>
          </a:p>
          <a:p>
            <a:r>
              <a:rPr kumimoji="1" lang="zh-CN" altLang="en-US" dirty="0"/>
              <a:t>实验。我们通过使用</a:t>
            </a:r>
            <a:r>
              <a:rPr kumimoji="1" lang="en-US" altLang="zh-CN" dirty="0"/>
              <a:t>INLP</a:t>
            </a:r>
            <a:r>
              <a:rPr kumimoji="1" lang="zh-CN" altLang="en-US" dirty="0"/>
              <a:t>去除两个虚假特征</a:t>
            </a:r>
            <a:r>
              <a:rPr kumimoji="1" lang="en-US" altLang="zh-CN" dirty="0"/>
              <a:t>(</a:t>
            </a:r>
            <a:r>
              <a:rPr kumimoji="1" lang="zh-CN" altLang="en-US" dirty="0"/>
              <a:t>词汇重叠和标点符号</a:t>
            </a:r>
            <a:r>
              <a:rPr kumimoji="1" lang="en-US" altLang="zh-CN" dirty="0"/>
              <a:t>)</a:t>
            </a:r>
            <a:r>
              <a:rPr kumimoji="1" lang="zh-CN" altLang="en-US" dirty="0"/>
              <a:t>来检验我们的假设，除偏方法通过迭代地投影学习的表示来去除线性编码的虚假特征。我们在标签和虚假特征相互独立的下采样数据集上微调罗伯塔</a:t>
            </a:r>
            <a:r>
              <a:rPr kumimoji="1" lang="en-US" altLang="zh-CN" dirty="0"/>
              <a:t>- large</a:t>
            </a:r>
            <a:r>
              <a:rPr kumimoji="1" lang="zh-CN" altLang="en-US" dirty="0"/>
              <a:t>。在</a:t>
            </a:r>
            <a:r>
              <a:rPr kumimoji="1" lang="en-US" altLang="zh-CN" dirty="0"/>
              <a:t>INLP</a:t>
            </a:r>
            <a:r>
              <a:rPr kumimoji="1" lang="zh-CN" altLang="en-US" dirty="0"/>
              <a:t>的迭代过程中，我们通过伪特征的探测精度来衡量伪特征的可提取性，通过伪特征的任务精度来衡量模型性能，两者均来自于在去偏表示上训练的线性分类器。继门德尔松和别林科夫</a:t>
            </a:r>
            <a:r>
              <a:rPr kumimoji="1" lang="en-US" altLang="zh-CN" dirty="0"/>
              <a:t>( 2021 )</a:t>
            </a:r>
            <a:r>
              <a:rPr kumimoji="1" lang="zh-CN" altLang="en-US" dirty="0"/>
              <a:t>之后，线性分类器也在平衡数据集上进行训练和评估。对于任务准确性，我们报告了少数群体</a:t>
            </a:r>
            <a:r>
              <a:rPr kumimoji="1" lang="en-US" altLang="zh-CN" dirty="0"/>
              <a:t>(</a:t>
            </a:r>
            <a:r>
              <a:rPr kumimoji="1" lang="zh-CN" altLang="en-US" dirty="0"/>
              <a:t>例如</a:t>
            </a:r>
            <a:r>
              <a:rPr kumimoji="1" lang="en-US" altLang="zh-CN" dirty="0"/>
              <a:t>,</a:t>
            </a:r>
            <a:r>
              <a:rPr kumimoji="1" lang="zh-CN" altLang="en-US" dirty="0"/>
              <a:t>具有非蕴含标签的高词汇重叠例子</a:t>
            </a:r>
            <a:r>
              <a:rPr kumimoji="1" lang="en-US" altLang="zh-CN" dirty="0"/>
              <a:t>)</a:t>
            </a:r>
            <a:r>
              <a:rPr kumimoji="1" lang="zh-CN" altLang="en-US" dirty="0"/>
              <a:t>的结果，因为我们发现这个群体受除偏的影响最大。</a:t>
            </a:r>
            <a:endParaRPr kumimoji="1" lang="en-US" altLang="zh-CN" dirty="0"/>
          </a:p>
          <a:p>
            <a:endParaRPr kumimoji="1" lang="en-US" altLang="zh-CN" dirty="0"/>
          </a:p>
          <a:p>
            <a:endParaRPr kumimoji="1" lang="en-US" altLang="zh-CN" dirty="0"/>
          </a:p>
          <a:p>
            <a:r>
              <a:rPr kumimoji="1" lang="zh-CN" altLang="en-US" dirty="0"/>
              <a:t>图</a:t>
            </a:r>
            <a:r>
              <a:rPr kumimoji="1" lang="en-US" altLang="zh-CN" dirty="0"/>
              <a:t>4</a:t>
            </a:r>
            <a:r>
              <a:rPr kumimoji="1" lang="zh-CN" altLang="en-US" dirty="0"/>
              <a:t>为两种伪特征的结果。我们观察到，对于高</a:t>
            </a:r>
            <a:r>
              <a:rPr kumimoji="1" lang="en-US" altLang="zh-CN" dirty="0"/>
              <a:t>PN</a:t>
            </a:r>
            <a:r>
              <a:rPr kumimoji="1" lang="zh-CN" altLang="en-US" dirty="0"/>
              <a:t>特征</a:t>
            </a:r>
            <a:r>
              <a:rPr kumimoji="1" lang="en-US" altLang="zh-CN" dirty="0"/>
              <a:t>(</a:t>
            </a:r>
            <a:r>
              <a:rPr kumimoji="1" lang="zh-CN" altLang="en-US" dirty="0"/>
              <a:t>词汇重叠</a:t>
            </a:r>
            <a:r>
              <a:rPr kumimoji="1" lang="en-US" altLang="zh-CN" dirty="0"/>
              <a:t>)</a:t>
            </a:r>
            <a:r>
              <a:rPr kumimoji="1" lang="zh-CN" altLang="en-US" dirty="0"/>
              <a:t>，当探测正确率在</a:t>
            </a:r>
            <a:r>
              <a:rPr kumimoji="1" lang="en-US" altLang="zh-CN" dirty="0"/>
              <a:t>300</a:t>
            </a:r>
            <a:r>
              <a:rPr kumimoji="1" lang="zh-CN" altLang="en-US" dirty="0"/>
              <a:t>次迭代</a:t>
            </a:r>
            <a:r>
              <a:rPr kumimoji="1" lang="en-US" altLang="zh-CN" dirty="0"/>
              <a:t>(</a:t>
            </a:r>
            <a:r>
              <a:rPr kumimoji="1" lang="zh-CN" altLang="en-US" dirty="0"/>
              <a:t>也就是说</a:t>
            </a:r>
            <a:r>
              <a:rPr kumimoji="1" lang="en-US" altLang="zh-CN" dirty="0"/>
              <a:t>,</a:t>
            </a:r>
            <a:r>
              <a:rPr kumimoji="1" lang="zh-CN" altLang="en-US" dirty="0"/>
              <a:t>特征在很大程度上被从表示中移除</a:t>
            </a:r>
            <a:r>
              <a:rPr kumimoji="1" lang="en-US" altLang="zh-CN" dirty="0"/>
              <a:t>)</a:t>
            </a:r>
            <a:r>
              <a:rPr kumimoji="1" lang="zh-CN" altLang="en-US" dirty="0"/>
              <a:t>左右出现显著下降时，任务正确率出现显著下降。相比之下，去除低</a:t>
            </a:r>
            <a:r>
              <a:rPr kumimoji="1" lang="en-US" altLang="zh-CN" dirty="0"/>
              <a:t>PN</a:t>
            </a:r>
            <a:r>
              <a:rPr kumimoji="1" lang="zh-CN" altLang="en-US" dirty="0"/>
              <a:t>特征并不会显著影响任务正确率。</a:t>
            </a:r>
            <a:endParaRPr kumimoji="1" lang="en-US" altLang="zh-CN" dirty="0"/>
          </a:p>
          <a:p>
            <a:endParaRPr kumimoji="1" lang="en-US" altLang="zh-CN" dirty="0"/>
          </a:p>
          <a:p>
            <a:r>
              <a:rPr kumimoji="1" lang="zh-CN" altLang="en-US" dirty="0"/>
              <a:t>使用这种方法说明去除高</a:t>
            </a:r>
            <a:r>
              <a:rPr kumimoji="1" lang="en-US" altLang="zh-CN" dirty="0"/>
              <a:t>PN</a:t>
            </a:r>
            <a:r>
              <a:rPr kumimoji="1" lang="zh-CN" altLang="en-US" dirty="0"/>
              <a:t>的方法可能会损害模型性能。</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12</a:t>
            </a:fld>
            <a:endParaRPr kumimoji="1" lang="zh-CN" altLang="en-US"/>
          </a:p>
        </p:txBody>
      </p:sp>
    </p:spTree>
    <p:extLst>
      <p:ext uri="{BB962C8B-B14F-4D97-AF65-F5344CB8AC3E}">
        <p14:creationId xmlns:p14="http://schemas.microsoft.com/office/powerpoint/2010/main" val="635513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分析模型能从平衡数据中学习到什么？？？</a:t>
            </a:r>
            <a:endParaRPr kumimoji="1" lang="en-US" altLang="zh-CN" dirty="0"/>
          </a:p>
          <a:p>
            <a:endParaRPr kumimoji="1" lang="en-US" altLang="zh-CN" dirty="0"/>
          </a:p>
          <a:p>
            <a:r>
              <a:rPr kumimoji="1" lang="zh-CN" altLang="en-US" dirty="0"/>
              <a:t>数据平衡的方法是有用的，分析模型能从数据平衡中学习到什么。</a:t>
            </a:r>
            <a:endParaRPr kumimoji="1" lang="en-US" altLang="zh-CN" dirty="0"/>
          </a:p>
          <a:p>
            <a:endParaRPr kumimoji="1" lang="en-US" altLang="zh-CN" dirty="0"/>
          </a:p>
          <a:p>
            <a:r>
              <a:rPr kumimoji="1" lang="zh-CN" altLang="en-US" dirty="0"/>
              <a:t>我们已经看到，直接从表示中去除虚假特征可能会损害性能，而数据平衡通常会有所帮助。那么模型从平衡数据中学习到了哪些特征</a:t>
            </a:r>
            <a:r>
              <a:rPr kumimoji="1" lang="en-US" altLang="zh-CN" dirty="0"/>
              <a:t>?</a:t>
            </a:r>
            <a:r>
              <a:rPr kumimoji="1" lang="zh-CN" altLang="en-US" dirty="0"/>
              <a:t>门德尔松和别林科夫</a:t>
            </a:r>
            <a:r>
              <a:rPr kumimoji="1" lang="en-US" altLang="zh-CN" dirty="0"/>
              <a:t>( 2021 )</a:t>
            </a:r>
            <a:r>
              <a:rPr kumimoji="1" lang="zh-CN" altLang="en-US" dirty="0"/>
              <a:t>最近发现，与直觉相反，在平衡数据上训练的模型的表示更容易提取虚假特征。我们认为这发生在高</a:t>
            </a:r>
            <a:r>
              <a:rPr kumimoji="1" lang="en-US" altLang="zh-CN" dirty="0"/>
              <a:t>PN</a:t>
            </a:r>
            <a:r>
              <a:rPr kumimoji="1" lang="zh-CN" altLang="en-US" dirty="0"/>
              <a:t>伪特征，因为它们与其他特征形成复合特征，探针可以依赖</a:t>
            </a:r>
            <a:r>
              <a:rPr kumimoji="1" lang="en-US" altLang="zh-CN" dirty="0"/>
              <a:t>(</a:t>
            </a:r>
            <a:r>
              <a:rPr kumimoji="1" lang="zh-CN" altLang="en-US" dirty="0"/>
              <a:t>例如</a:t>
            </a:r>
            <a:r>
              <a:rPr kumimoji="1" lang="en-US" altLang="zh-CN" dirty="0"/>
              <a:t>,</a:t>
            </a:r>
            <a:r>
              <a:rPr kumimoji="1" lang="zh-CN" altLang="en-US" dirty="0"/>
              <a:t>从</a:t>
            </a:r>
            <a:r>
              <a:rPr kumimoji="1" lang="en-US" altLang="zh-CN" dirty="0"/>
              <a:t>"</a:t>
            </a:r>
            <a:r>
              <a:rPr kumimoji="1" lang="zh-CN" altLang="en-US" dirty="0"/>
              <a:t>不好</a:t>
            </a:r>
            <a:r>
              <a:rPr kumimoji="1" lang="en-US" altLang="zh-CN" dirty="0"/>
              <a:t>"</a:t>
            </a:r>
            <a:r>
              <a:rPr kumimoji="1" lang="zh-CN" altLang="en-US" dirty="0"/>
              <a:t>我们仍然可以预测</a:t>
            </a:r>
            <a:r>
              <a:rPr kumimoji="1" lang="en-US" altLang="zh-CN" dirty="0"/>
              <a:t>"</a:t>
            </a:r>
            <a:r>
              <a:rPr kumimoji="1" lang="zh-CN" altLang="en-US" dirty="0"/>
              <a:t>不好</a:t>
            </a:r>
            <a:r>
              <a:rPr kumimoji="1" lang="en-US" altLang="zh-CN" dirty="0"/>
              <a:t>"</a:t>
            </a:r>
            <a:r>
              <a:rPr kumimoji="1" lang="zh-CN" altLang="en-US" dirty="0"/>
              <a:t>的存在</a:t>
            </a:r>
            <a:r>
              <a:rPr kumimoji="1" lang="en-US" altLang="zh-CN" dirty="0"/>
              <a:t>)</a:t>
            </a:r>
            <a:r>
              <a:rPr kumimoji="1" lang="zh-CN" altLang="en-US" dirty="0"/>
              <a:t>。相反，一个对预测没有用处的低</a:t>
            </a:r>
            <a:r>
              <a:rPr kumimoji="1" lang="en-US" altLang="zh-CN" dirty="0"/>
              <a:t>PN</a:t>
            </a:r>
            <a:r>
              <a:rPr kumimoji="1" lang="zh-CN" altLang="en-US" dirty="0"/>
              <a:t>伪特征可能在表示中变得不那么容易提取。</a:t>
            </a:r>
            <a:endParaRPr kumimoji="1" lang="en-US" altLang="zh-CN" dirty="0"/>
          </a:p>
          <a:p>
            <a:endParaRPr kumimoji="1" lang="en-US" altLang="zh-CN" dirty="0"/>
          </a:p>
          <a:p>
            <a:r>
              <a:rPr kumimoji="1" lang="zh-CN" altLang="en-US" dirty="0"/>
              <a:t>为了理解特征与标签</a:t>
            </a:r>
            <a:r>
              <a:rPr kumimoji="1" lang="en-US" altLang="zh-CN" dirty="0"/>
              <a:t>(</a:t>
            </a:r>
            <a:r>
              <a:rPr kumimoji="1" lang="zh-CN" altLang="en-US" dirty="0"/>
              <a:t>在训练集中</a:t>
            </a:r>
            <a:r>
              <a:rPr kumimoji="1" lang="en-US" altLang="zh-CN" dirty="0"/>
              <a:t>)</a:t>
            </a:r>
            <a:r>
              <a:rPr kumimoji="1" lang="zh-CN" altLang="en-US" dirty="0"/>
              <a:t>的相关性及其在学习表示中的重要性之间的关系，我们首先在一个可以精确控制特征</a:t>
            </a:r>
            <a:r>
              <a:rPr kumimoji="1" lang="en-US" altLang="zh-CN" dirty="0"/>
              <a:t>-</a:t>
            </a:r>
            <a:r>
              <a:rPr kumimoji="1" lang="zh-CN" altLang="en-US" dirty="0"/>
              <a:t>标签相关性强度的合成数据集上进行实验。</a:t>
            </a:r>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13</a:t>
            </a:fld>
            <a:endParaRPr kumimoji="1" lang="zh-CN" altLang="en-US"/>
          </a:p>
        </p:txBody>
      </p:sp>
    </p:spTree>
    <p:extLst>
      <p:ext uri="{BB962C8B-B14F-4D97-AF65-F5344CB8AC3E}">
        <p14:creationId xmlns:p14="http://schemas.microsoft.com/office/powerpoint/2010/main" val="2920786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我们创建了一个类似于洛夫林</a:t>
            </a:r>
            <a:r>
              <a:rPr kumimoji="1" lang="en-US" altLang="zh-CN" dirty="0"/>
              <a:t>et al ( 2020 )</a:t>
            </a:r>
            <a:r>
              <a:rPr kumimoji="1" lang="zh-CN" altLang="en-US" dirty="0"/>
              <a:t>的二进制序列分类任务，其中每个输入长度为</a:t>
            </a:r>
            <a:r>
              <a:rPr kumimoji="1" lang="en-US" altLang="zh-CN" dirty="0"/>
              <a:t>10</a:t>
            </a:r>
            <a:r>
              <a:rPr kumimoji="1" lang="zh-CN" altLang="en-US" dirty="0"/>
              <a:t>，来自整数</a:t>
            </a:r>
            <a:r>
              <a:rPr kumimoji="1" lang="en-US" altLang="zh-CN" dirty="0"/>
              <a:t>( | V | = 1k)</a:t>
            </a:r>
            <a:r>
              <a:rPr kumimoji="1" lang="zh-CN" altLang="en-US" dirty="0"/>
              <a:t>的词汇表</a:t>
            </a:r>
            <a:r>
              <a:rPr kumimoji="1" lang="en-US" altLang="zh-CN" dirty="0"/>
              <a:t>V</a:t>
            </a:r>
            <a:r>
              <a:rPr kumimoji="1" lang="zh-CN" altLang="en-US" dirty="0"/>
              <a:t>。我们用低</a:t>
            </a:r>
            <a:r>
              <a:rPr kumimoji="1" lang="en-US" altLang="zh-CN" dirty="0"/>
              <a:t>PN</a:t>
            </a:r>
            <a:r>
              <a:rPr kumimoji="1" lang="zh-CN" altLang="en-US" dirty="0"/>
              <a:t>和高</a:t>
            </a:r>
            <a:r>
              <a:rPr kumimoji="1" lang="en-US" altLang="zh-CN" dirty="0"/>
              <a:t>PN</a:t>
            </a:r>
            <a:r>
              <a:rPr kumimoji="1" lang="zh-CN" altLang="en-US" dirty="0"/>
              <a:t>创建伪特征如下。在第一个任务中，如果前两个字符相同，则标签为</a:t>
            </a:r>
            <a:r>
              <a:rPr kumimoji="1" lang="en-US" altLang="zh-CN" dirty="0"/>
              <a:t>1</a:t>
            </a:r>
            <a:r>
              <a:rPr kumimoji="1" lang="zh-CN" altLang="en-US" dirty="0"/>
              <a:t>；伪特征是序列中存在符号</a:t>
            </a:r>
            <a:r>
              <a:rPr kumimoji="1" lang="en-US" altLang="zh-CN" dirty="0"/>
              <a:t>2</a:t>
            </a:r>
            <a:r>
              <a:rPr kumimoji="1" lang="zh-CN" altLang="en-US" dirty="0"/>
              <a:t>，其</a:t>
            </a:r>
            <a:r>
              <a:rPr kumimoji="1" lang="en-US" altLang="zh-CN" dirty="0"/>
              <a:t>PN</a:t>
            </a:r>
            <a:r>
              <a:rPr kumimoji="1" lang="zh-CN" altLang="en-US" dirty="0"/>
              <a:t>为零。在第二个任务中，如果出现前两个字符相同的异或</a:t>
            </a:r>
            <a:r>
              <a:rPr kumimoji="1" lang="en-US" altLang="zh-CN" dirty="0"/>
              <a:t>2</a:t>
            </a:r>
            <a:r>
              <a:rPr kumimoji="1" lang="zh-CN" altLang="en-US" dirty="0"/>
              <a:t>，则标签为</a:t>
            </a:r>
            <a:r>
              <a:rPr kumimoji="1" lang="en-US" altLang="zh-CN" dirty="0"/>
              <a:t>1</a:t>
            </a:r>
            <a:r>
              <a:rPr kumimoji="1" lang="zh-CN" altLang="en-US" dirty="0"/>
              <a:t>；伪特征再次是</a:t>
            </a:r>
            <a:r>
              <a:rPr kumimoji="1" lang="en-US" altLang="zh-CN" dirty="0"/>
              <a:t>2</a:t>
            </a:r>
            <a:r>
              <a:rPr kumimoji="1" lang="zh-CN" altLang="en-US" dirty="0"/>
              <a:t>的存在，但在这种情况下具有较高的</a:t>
            </a:r>
            <a:r>
              <a:rPr kumimoji="1" lang="en-US" altLang="zh-CN" dirty="0"/>
              <a:t>PN (</a:t>
            </a:r>
            <a:r>
              <a:rPr kumimoji="1" lang="zh-CN" altLang="en-US" dirty="0"/>
              <a:t>因为移除</a:t>
            </a:r>
            <a:r>
              <a:rPr kumimoji="1" lang="en-US" altLang="zh-CN" dirty="0"/>
              <a:t>2</a:t>
            </a:r>
            <a:r>
              <a:rPr kumimoji="1" lang="zh-CN" altLang="en-US" dirty="0"/>
              <a:t>会翻转标签</a:t>
            </a:r>
            <a:r>
              <a:rPr kumimoji="1" lang="en-US" altLang="zh-CN" dirty="0"/>
              <a:t>)</a:t>
            </a:r>
          </a:p>
          <a:p>
            <a:endParaRPr kumimoji="1" lang="en-US" altLang="zh-CN" dirty="0"/>
          </a:p>
          <a:p>
            <a:r>
              <a:rPr kumimoji="1" lang="zh-CN" altLang="en-US" dirty="0"/>
              <a:t>我们通过改变标签和虚假特征之间的相关性来生成具有递增偏置强度的合成数据集序列。然后在每个数据集上训练</a:t>
            </a:r>
            <a:r>
              <a:rPr kumimoji="1" lang="en-US" altLang="zh-CN" dirty="0"/>
              <a:t>LSTM</a:t>
            </a:r>
            <a:r>
              <a:rPr kumimoji="1" lang="zh-CN" altLang="en-US" dirty="0"/>
              <a:t>模型</a:t>
            </a:r>
            <a:r>
              <a:rPr kumimoji="1" lang="en-US" altLang="zh-CN" dirty="0"/>
              <a:t>(</a:t>
            </a:r>
            <a:r>
              <a:rPr kumimoji="1" lang="zh-CN" altLang="en-US" dirty="0"/>
              <a:t>嵌入层、</a:t>
            </a:r>
            <a:r>
              <a:rPr kumimoji="1" lang="en-US" altLang="zh-CN" dirty="0"/>
              <a:t>1</a:t>
            </a:r>
            <a:r>
              <a:rPr kumimoji="1" lang="zh-CN" altLang="en-US" dirty="0"/>
              <a:t>层</a:t>
            </a:r>
            <a:r>
              <a:rPr kumimoji="1" lang="en-US" altLang="zh-CN" dirty="0"/>
              <a:t>LSTM</a:t>
            </a:r>
            <a:r>
              <a:rPr kumimoji="1" lang="zh-CN" altLang="en-US" dirty="0"/>
              <a:t>和</a:t>
            </a:r>
            <a:r>
              <a:rPr kumimoji="1" lang="en-US" altLang="zh-CN" dirty="0"/>
              <a:t>1</a:t>
            </a:r>
            <a:r>
              <a:rPr kumimoji="1" lang="zh-CN" altLang="en-US" dirty="0"/>
              <a:t>层</a:t>
            </a:r>
            <a:r>
              <a:rPr kumimoji="1" lang="en-US" altLang="zh-CN" dirty="0"/>
              <a:t>tanh</a:t>
            </a:r>
            <a:r>
              <a:rPr kumimoji="1" lang="zh-CN" altLang="en-US" dirty="0"/>
              <a:t>激活的</a:t>
            </a:r>
            <a:r>
              <a:rPr kumimoji="1" lang="en-US" altLang="zh-CN" dirty="0"/>
              <a:t>MLP)</a:t>
            </a:r>
            <a:r>
              <a:rPr kumimoji="1" lang="zh-CN" altLang="en-US" dirty="0"/>
              <a:t>，并从模型表示中度量虚假特征的可提取性。遵循门德尔松和别林科夫</a:t>
            </a:r>
            <a:r>
              <a:rPr kumimoji="1" lang="en-US" altLang="zh-CN" dirty="0"/>
              <a:t>( 2021 )</a:t>
            </a:r>
            <a:r>
              <a:rPr kumimoji="1" lang="zh-CN" altLang="en-US" dirty="0"/>
              <a:t>，我们在平衡数据集上训练线性探针来预测每个模型最后一层嵌入的特征。然后我们使用两个度量来衡量可提取性：探测精度和基于最小描述长度</a:t>
            </a:r>
            <a:r>
              <a:rPr kumimoji="1" lang="en-US" altLang="zh-CN" dirty="0"/>
              <a:t>( </a:t>
            </a:r>
            <a:r>
              <a:rPr kumimoji="1" lang="en-US" altLang="zh-CN" dirty="0" err="1"/>
              <a:t>Voita</a:t>
            </a:r>
            <a:r>
              <a:rPr kumimoji="1" lang="zh-CN" altLang="en-US" dirty="0"/>
              <a:t>和</a:t>
            </a:r>
            <a:r>
              <a:rPr kumimoji="1" lang="en-US" altLang="zh-CN" dirty="0" err="1"/>
              <a:t>Titov</a:t>
            </a:r>
            <a:r>
              <a:rPr kumimoji="1" lang="en-US" altLang="zh-CN" dirty="0"/>
              <a:t> , 2020).11</a:t>
            </a:r>
            <a:r>
              <a:rPr kumimoji="1" lang="zh-CN" altLang="en-US" dirty="0"/>
              <a:t>的压缩</a:t>
            </a:r>
            <a:r>
              <a:rPr kumimoji="1" lang="en-US" altLang="zh-CN" dirty="0"/>
              <a:t>C</a:t>
            </a:r>
          </a:p>
          <a:p>
            <a:endParaRPr kumimoji="1" lang="en-US" altLang="zh-CN" dirty="0"/>
          </a:p>
          <a:p>
            <a:r>
              <a:rPr kumimoji="1" lang="zh-CN" altLang="en-US" dirty="0"/>
              <a:t>图</a:t>
            </a:r>
            <a:r>
              <a:rPr kumimoji="1" lang="en-US" altLang="zh-CN" dirty="0"/>
              <a:t>5</a:t>
            </a:r>
            <a:r>
              <a:rPr kumimoji="1" lang="zh-CN" altLang="en-US" dirty="0"/>
              <a:t>描绘了伪特征</a:t>
            </a:r>
            <a:r>
              <a:rPr kumimoji="1" lang="en-US" altLang="zh-CN" dirty="0"/>
              <a:t>(</a:t>
            </a:r>
            <a:r>
              <a:rPr kumimoji="1" lang="zh-CN" altLang="en-US" dirty="0"/>
              <a:t>用压缩</a:t>
            </a:r>
            <a:r>
              <a:rPr kumimoji="1" lang="en-US" altLang="zh-CN" dirty="0"/>
              <a:t>C</a:t>
            </a:r>
            <a:r>
              <a:rPr kumimoji="1" lang="zh-CN" altLang="en-US" dirty="0"/>
              <a:t>测量</a:t>
            </a:r>
            <a:r>
              <a:rPr kumimoji="1" lang="en-US" altLang="zh-CN" dirty="0"/>
              <a:t>)</a:t>
            </a:r>
            <a:r>
              <a:rPr kumimoji="1" lang="zh-CN" altLang="en-US" dirty="0"/>
              <a:t>的可提取性随偏置强度的变化。我们观察到，在不同的偏置强度下，包括当伪特征和标签独立时</a:t>
            </a:r>
            <a:r>
              <a:rPr kumimoji="1" lang="en-US" altLang="zh-CN" dirty="0"/>
              <a:t>(</a:t>
            </a:r>
            <a:r>
              <a:rPr kumimoji="1" lang="zh-CN" altLang="en-US" dirty="0"/>
              <a:t>偏置强度</a:t>
            </a:r>
            <a:r>
              <a:rPr kumimoji="1" lang="en-US" altLang="zh-CN" dirty="0"/>
              <a:t>= 0.5 )</a:t>
            </a:r>
            <a:r>
              <a:rPr kumimoji="1" lang="zh-CN" altLang="en-US" dirty="0"/>
              <a:t>，高</a:t>
            </a:r>
            <a:r>
              <a:rPr kumimoji="1" lang="en-US" altLang="zh-CN" dirty="0"/>
              <a:t>PN</a:t>
            </a:r>
            <a:r>
              <a:rPr kumimoji="1" lang="zh-CN" altLang="en-US" dirty="0"/>
              <a:t>伪特征的可提取性仍然很高。相反，对于低</a:t>
            </a:r>
            <a:r>
              <a:rPr kumimoji="1" lang="en-US" altLang="zh-CN" dirty="0"/>
              <a:t>PN</a:t>
            </a:r>
            <a:r>
              <a:rPr kumimoji="1" lang="zh-CN" altLang="en-US" dirty="0"/>
              <a:t>杂散特征，我们观察到其可提取性随着偏置强度的降低而降低。换句话说，它们在表征中变得不那么突出，因为它们与标签的相关性下降了。</a:t>
            </a:r>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14</a:t>
            </a:fld>
            <a:endParaRPr kumimoji="1" lang="zh-CN" altLang="en-US"/>
          </a:p>
        </p:txBody>
      </p:sp>
    </p:spTree>
    <p:extLst>
      <p:ext uri="{BB962C8B-B14F-4D97-AF65-F5344CB8AC3E}">
        <p14:creationId xmlns:p14="http://schemas.microsoft.com/office/powerpoint/2010/main" val="3848866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真实数据结果。</a:t>
            </a:r>
            <a:endParaRPr kumimoji="1" lang="en-US" altLang="zh-CN" dirty="0"/>
          </a:p>
          <a:p>
            <a:r>
              <a:rPr kumimoji="1" lang="zh-CN" altLang="en-US" dirty="0"/>
              <a:t>接下来，我们研究了除偏算法对真实数据集中虚假特征可提取性的影响。我们评估了以下方法：欠采样</a:t>
            </a:r>
            <a:r>
              <a:rPr kumimoji="1" lang="en-US" altLang="zh-CN" dirty="0"/>
              <a:t>( Sagawa et al , 2020)</a:t>
            </a:r>
            <a:r>
              <a:rPr kumimoji="1" lang="zh-CN" altLang="en-US" dirty="0"/>
              <a:t>，专家产品</a:t>
            </a:r>
            <a:r>
              <a:rPr kumimoji="1" lang="en-US" altLang="zh-CN" dirty="0"/>
              <a:t>( POE )</a:t>
            </a:r>
            <a:r>
              <a:rPr kumimoji="1" lang="zh-CN" altLang="en-US" dirty="0"/>
              <a:t>和去偏焦损失</a:t>
            </a:r>
            <a:r>
              <a:rPr kumimoji="1" lang="en-US" altLang="zh-CN" dirty="0"/>
              <a:t>( DFL ) ( Karimi </a:t>
            </a:r>
            <a:r>
              <a:rPr kumimoji="1" lang="en-US" altLang="zh-CN" dirty="0" err="1"/>
              <a:t>Mahabadi</a:t>
            </a:r>
            <a:r>
              <a:rPr kumimoji="1" lang="en-US" altLang="zh-CN" dirty="0"/>
              <a:t> et al , 2020)</a:t>
            </a:r>
            <a:r>
              <a:rPr kumimoji="1" lang="zh-CN" altLang="en-US" dirty="0"/>
              <a:t>，所有这些方法都在训练过程中显式或隐式地破坏了特征</a:t>
            </a:r>
            <a:r>
              <a:rPr kumimoji="1" lang="en-US" altLang="zh-CN" dirty="0"/>
              <a:t>-</a:t>
            </a:r>
            <a:r>
              <a:rPr kumimoji="1" lang="zh-CN" altLang="en-US" dirty="0"/>
              <a:t>标签相关性。我们还在原始有偏数据集上使用</a:t>
            </a:r>
            <a:r>
              <a:rPr kumimoji="1" lang="en-US" altLang="zh-CN" dirty="0"/>
              <a:t>ERM</a:t>
            </a:r>
            <a:r>
              <a:rPr kumimoji="1" lang="zh-CN" altLang="en-US" dirty="0"/>
              <a:t>作为基线进行训练。所有方法均使用罗伯塔</a:t>
            </a:r>
            <a:r>
              <a:rPr kumimoji="1" lang="en-US" altLang="zh-CN" dirty="0"/>
              <a:t>- large</a:t>
            </a:r>
            <a:r>
              <a:rPr kumimoji="1" lang="zh-CN" altLang="en-US" dirty="0"/>
              <a:t>作为主干模型。我们对表</a:t>
            </a:r>
            <a:r>
              <a:rPr kumimoji="1" lang="en-US" altLang="zh-CN" dirty="0"/>
              <a:t>3</a:t>
            </a:r>
            <a:r>
              <a:rPr kumimoji="1" lang="zh-CN" altLang="en-US" dirty="0"/>
              <a:t>中的低</a:t>
            </a:r>
            <a:r>
              <a:rPr kumimoji="1" lang="en-US" altLang="zh-CN" dirty="0"/>
              <a:t>PN</a:t>
            </a:r>
            <a:r>
              <a:rPr kumimoji="1" lang="zh-CN" altLang="en-US" dirty="0"/>
              <a:t>虚假特征</a:t>
            </a:r>
            <a:r>
              <a:rPr kumimoji="1" lang="en-US" altLang="zh-CN" dirty="0"/>
              <a:t>(</a:t>
            </a:r>
            <a:r>
              <a:rPr kumimoji="1" lang="zh-CN" altLang="en-US" dirty="0"/>
              <a:t>标点符号</a:t>
            </a:r>
            <a:r>
              <a:rPr kumimoji="1" lang="en-US" altLang="zh-CN" dirty="0"/>
              <a:t>, ' ! ! ')</a:t>
            </a:r>
            <a:r>
              <a:rPr kumimoji="1" lang="zh-CN" altLang="en-US" dirty="0"/>
              <a:t>和高</a:t>
            </a:r>
            <a:r>
              <a:rPr kumimoji="1" lang="en-US" altLang="zh-CN" dirty="0"/>
              <a:t>PN</a:t>
            </a:r>
            <a:r>
              <a:rPr kumimoji="1" lang="zh-CN" altLang="en-US" dirty="0"/>
              <a:t>虚假特征</a:t>
            </a:r>
            <a:r>
              <a:rPr kumimoji="1" lang="en-US" altLang="zh-CN" dirty="0"/>
              <a:t>(</a:t>
            </a:r>
            <a:r>
              <a:rPr kumimoji="1" lang="zh-CN" altLang="en-US" dirty="0"/>
              <a:t>词汇重叠</a:t>
            </a:r>
            <a:r>
              <a:rPr kumimoji="1" lang="en-US" altLang="zh-CN" dirty="0"/>
              <a:t>)</a:t>
            </a:r>
            <a:r>
              <a:rPr kumimoji="1" lang="zh-CN" altLang="en-US" dirty="0"/>
              <a:t>进行了测试</a:t>
            </a:r>
            <a:endParaRPr kumimoji="1" lang="en-US" altLang="zh-CN" dirty="0"/>
          </a:p>
          <a:p>
            <a:endParaRPr kumimoji="1" lang="en-US" altLang="zh-CN" dirty="0"/>
          </a:p>
          <a:p>
            <a:r>
              <a:rPr kumimoji="1" lang="zh-CN" altLang="en-US" dirty="0"/>
              <a:t>我们观察到，高</a:t>
            </a:r>
            <a:r>
              <a:rPr kumimoji="1" lang="en-US" altLang="zh-CN" dirty="0"/>
              <a:t>PN</a:t>
            </a:r>
            <a:r>
              <a:rPr kumimoji="1" lang="zh-CN" altLang="en-US" dirty="0"/>
              <a:t>特征，即词汇重叠，在除偏之后仍然容易提取。相比之下，对于低</a:t>
            </a:r>
            <a:r>
              <a:rPr kumimoji="1" lang="en-US" altLang="zh-CN" dirty="0"/>
              <a:t>PN</a:t>
            </a:r>
            <a:r>
              <a:rPr kumimoji="1" lang="zh-CN" altLang="en-US" dirty="0"/>
              <a:t>特征，标点符号，虽然其探测精度较高，但在基线模型中其压缩量较大，即在除偏之后该特征变得更难提取，这与我们在合成案例中观察到的情况一致。</a:t>
            </a:r>
            <a:endParaRPr kumimoji="1" lang="en-US" altLang="zh-CN" dirty="0"/>
          </a:p>
          <a:p>
            <a:endParaRPr kumimoji="1" lang="en-US" altLang="zh-CN" dirty="0"/>
          </a:p>
          <a:p>
            <a:r>
              <a:rPr kumimoji="1" lang="zh-CN" altLang="en-US" dirty="0"/>
              <a:t>总之，我们表明，打破特征与标签</a:t>
            </a:r>
            <a:r>
              <a:rPr kumimoji="1" lang="en-US" altLang="zh-CN" dirty="0"/>
              <a:t>(</a:t>
            </a:r>
            <a:r>
              <a:rPr kumimoji="1" lang="zh-CN" altLang="en-US" dirty="0"/>
              <a:t>例如</a:t>
            </a:r>
            <a:r>
              <a:rPr kumimoji="1" lang="en-US" altLang="zh-CN" dirty="0"/>
              <a:t>,</a:t>
            </a:r>
            <a:r>
              <a:rPr kumimoji="1" lang="zh-CN" altLang="en-US" dirty="0"/>
              <a:t>通过数据平衡</a:t>
            </a:r>
            <a:r>
              <a:rPr kumimoji="1" lang="en-US" altLang="zh-CN" dirty="0"/>
              <a:t>)</a:t>
            </a:r>
            <a:r>
              <a:rPr kumimoji="1" lang="zh-CN" altLang="en-US" dirty="0"/>
              <a:t>之间的相关性并不一定会将特征从学习到的表示中移除。仍然可以从标签所依赖的复合特征中检测出高</a:t>
            </a:r>
            <a:r>
              <a:rPr kumimoji="1" lang="en-US" altLang="zh-CN" dirty="0"/>
              <a:t>PN</a:t>
            </a:r>
            <a:r>
              <a:rPr kumimoji="1" lang="zh-CN" altLang="en-US" dirty="0"/>
              <a:t>特征。</a:t>
            </a:r>
            <a:endParaRPr kumimoji="1" lang="en-US" altLang="zh-CN" dirty="0"/>
          </a:p>
          <a:p>
            <a:endParaRPr kumimoji="1" lang="en-US" altLang="zh-CN" dirty="0"/>
          </a:p>
          <a:p>
            <a:r>
              <a:rPr kumimoji="1" lang="zh-CN" altLang="en-US" dirty="0"/>
              <a:t>数据平衡的方法可以学习到高</a:t>
            </a:r>
            <a:r>
              <a:rPr kumimoji="1" lang="en-US" altLang="zh-CN" dirty="0"/>
              <a:t>PN</a:t>
            </a:r>
            <a:r>
              <a:rPr kumimoji="1" lang="zh-CN" altLang="en-US" dirty="0"/>
              <a:t>的表示</a:t>
            </a:r>
            <a:endParaRPr kumimoji="1" lang="en-US" altLang="zh-CN"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15</a:t>
            </a:fld>
            <a:endParaRPr kumimoji="1" lang="zh-CN" altLang="en-US"/>
          </a:p>
        </p:txBody>
      </p:sp>
    </p:spTree>
    <p:extLst>
      <p:ext uri="{BB962C8B-B14F-4D97-AF65-F5344CB8AC3E}">
        <p14:creationId xmlns:p14="http://schemas.microsoft.com/office/powerpoint/2010/main" val="3873966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在本工作中，我们证明了自然语言中的所有虚假特征并不相同</a:t>
            </a:r>
            <a:r>
              <a:rPr kumimoji="1" lang="en-US" altLang="zh-CN" dirty="0"/>
              <a:t>- - NLU</a:t>
            </a:r>
            <a:r>
              <a:rPr kumimoji="1" lang="zh-CN" altLang="en-US" dirty="0"/>
              <a:t>中的许多虚假特征是必要的，但不足以预测标签。我们进一步展示了这种区分如何使评估模型稳健性和学习稳健模型具有挑战性。特别地，与与预测无关的低</a:t>
            </a:r>
            <a:r>
              <a:rPr kumimoji="1" lang="en-US" altLang="zh-CN" dirty="0"/>
              <a:t>PN</a:t>
            </a:r>
            <a:r>
              <a:rPr kumimoji="1" lang="zh-CN" altLang="en-US" dirty="0"/>
              <a:t>伪特征不同，高</a:t>
            </a:r>
            <a:r>
              <a:rPr kumimoji="1" lang="en-US" altLang="zh-CN" dirty="0"/>
              <a:t>PN</a:t>
            </a:r>
            <a:r>
              <a:rPr kumimoji="1" lang="zh-CN" altLang="en-US" dirty="0"/>
              <a:t>特征与其他特征交互影响标签。因此，它们与标签之间没有干净的关系，这使得我们可以在训练过程中强制独立或不变性。</a:t>
            </a:r>
            <a:endParaRPr kumimoji="1" lang="en-US" altLang="zh-CN" dirty="0"/>
          </a:p>
          <a:p>
            <a:r>
              <a:rPr kumimoji="1" lang="zh-CN" altLang="en-US" dirty="0"/>
              <a:t>也许一个悲观的结论是，对于高</a:t>
            </a:r>
            <a:r>
              <a:rPr kumimoji="1" lang="en-US" altLang="zh-CN" dirty="0"/>
              <a:t>PN</a:t>
            </a:r>
            <a:r>
              <a:rPr kumimoji="1" lang="zh-CN" altLang="en-US" dirty="0"/>
              <a:t>伪特征我们无能为力。问题的关键是模型未能学习到必要的虚假特征和其他特征</a:t>
            </a:r>
            <a:r>
              <a:rPr kumimoji="1" lang="en-US" altLang="zh-CN" dirty="0"/>
              <a:t>(</a:t>
            </a:r>
            <a:r>
              <a:rPr kumimoji="1" lang="zh-CN" altLang="en-US" dirty="0"/>
              <a:t>例如涉及否定的不同构式</a:t>
            </a:r>
            <a:r>
              <a:rPr kumimoji="1" lang="en-US" altLang="zh-CN" dirty="0"/>
              <a:t>)</a:t>
            </a:r>
            <a:r>
              <a:rPr kumimoji="1" lang="zh-CN" altLang="en-US" dirty="0"/>
              <a:t>的稀有或不可见成分。也就是说，我们认为大型语言模型提供了有希望的解决方案，因为</a:t>
            </a:r>
            <a:r>
              <a:rPr kumimoji="1" lang="en-US" altLang="zh-CN" dirty="0"/>
              <a:t>1 )</a:t>
            </a:r>
            <a:r>
              <a:rPr kumimoji="1" lang="zh-CN" altLang="en-US" dirty="0"/>
              <a:t>它们在自然语言中对各种结构有很好的表示；</a:t>
            </a:r>
            <a:r>
              <a:rPr kumimoji="1" lang="en-US" altLang="zh-CN" dirty="0"/>
              <a:t>2 )</a:t>
            </a:r>
            <a:r>
              <a:rPr kumimoji="1" lang="zh-CN" altLang="en-US" dirty="0"/>
              <a:t>通过小样本语境学习，可以绕过监督学习中的数据集偏差问题；</a:t>
            </a:r>
            <a:r>
              <a:rPr kumimoji="1" lang="en-US" altLang="zh-CN" dirty="0"/>
              <a:t>3 )</a:t>
            </a:r>
            <a:r>
              <a:rPr kumimoji="1" lang="zh-CN" altLang="en-US" dirty="0"/>
              <a:t>他们可以通过自然语言提示</a:t>
            </a:r>
            <a:r>
              <a:rPr kumimoji="1" lang="en-US" altLang="zh-CN" dirty="0"/>
              <a:t>(</a:t>
            </a:r>
            <a:r>
              <a:rPr kumimoji="1" lang="zh-CN" altLang="en-US" dirty="0"/>
              <a:t>如思维链</a:t>
            </a:r>
            <a:r>
              <a:rPr kumimoji="1" lang="en-US" altLang="zh-CN" dirty="0"/>
              <a:t>)</a:t>
            </a:r>
            <a:r>
              <a:rPr kumimoji="1" lang="zh-CN" altLang="en-US" dirty="0"/>
              <a:t>为任务带来额外的归纳偏向。我们希望我们的结果将推动未来的工作，训练和评估更适合于自然语言中出现的虚假特征的虚假相关性。</a:t>
            </a:r>
            <a:endParaRPr kumimoji="1" lang="en-US" altLang="zh-CN" dirty="0"/>
          </a:p>
          <a:p>
            <a:endParaRPr kumimoji="1" lang="en-US" altLang="zh-CN" dirty="0"/>
          </a:p>
          <a:p>
            <a:r>
              <a:rPr kumimoji="1" lang="zh-CN" altLang="en-US" dirty="0"/>
              <a:t>虽然我们的定义有助于透视虚假特征，但也存在一定的局限性：</a:t>
            </a:r>
            <a:endParaRPr kumimoji="1" lang="en-US" altLang="zh-CN" dirty="0"/>
          </a:p>
          <a:p>
            <a:r>
              <a:rPr kumimoji="1" lang="en-US" altLang="zh-CN" dirty="0"/>
              <a:t>1 .</a:t>
            </a:r>
            <a:r>
              <a:rPr kumimoji="1" lang="zh-CN" altLang="en-US" dirty="0"/>
              <a:t>我们的定义依赖于未被观测到的反事实量。因此，实际上计算</a:t>
            </a:r>
            <a:r>
              <a:rPr kumimoji="1" lang="en-US" altLang="zh-CN" dirty="0"/>
              <a:t>PN</a:t>
            </a:r>
            <a:r>
              <a:rPr kumimoji="1" lang="zh-CN" altLang="en-US" dirty="0"/>
              <a:t>和</a:t>
            </a:r>
            <a:r>
              <a:rPr kumimoji="1" lang="en-US" altLang="zh-CN" dirty="0"/>
              <a:t>PS</a:t>
            </a:r>
            <a:r>
              <a:rPr kumimoji="1" lang="zh-CN" altLang="en-US" dirty="0"/>
              <a:t>是昂贵的，并且至少需要一个人通过扰动的例子。</a:t>
            </a:r>
            <a:endParaRPr kumimoji="1" lang="en-US" altLang="zh-CN" dirty="0"/>
          </a:p>
          <a:p>
            <a:r>
              <a:rPr kumimoji="1" lang="en-US" altLang="zh-CN" dirty="0"/>
              <a:t>2 .</a:t>
            </a:r>
            <a:r>
              <a:rPr kumimoji="1" lang="zh-CN" altLang="en-US" dirty="0"/>
              <a:t>虽然这些定义和分类有助于解释实验结果，但并没有直接告诉我们哪些训练和评估方法特别适用于高</a:t>
            </a:r>
            <a:r>
              <a:rPr kumimoji="1" lang="en-US" altLang="zh-CN" dirty="0"/>
              <a:t>PN</a:t>
            </a:r>
            <a:r>
              <a:rPr kumimoji="1" lang="zh-CN" altLang="en-US" dirty="0"/>
              <a:t>伪特征。一个简单的想法是强制模型匹配数据生成分布中特征的</a:t>
            </a:r>
            <a:r>
              <a:rPr kumimoji="1" lang="en-US" altLang="zh-CN" dirty="0"/>
              <a:t>PN</a:t>
            </a:r>
            <a:r>
              <a:rPr kumimoji="1" lang="zh-CN" altLang="en-US" dirty="0"/>
              <a:t>和</a:t>
            </a:r>
            <a:r>
              <a:rPr kumimoji="1" lang="en-US" altLang="zh-CN" dirty="0"/>
              <a:t>PS</a:t>
            </a:r>
            <a:r>
              <a:rPr kumimoji="1" lang="zh-CN" altLang="en-US" dirty="0"/>
              <a:t>。这就需要针对某一特征收集有控制的反事实样本</a:t>
            </a:r>
            <a:r>
              <a:rPr kumimoji="1" lang="en-US" altLang="zh-CN" dirty="0"/>
              <a:t>( (</a:t>
            </a:r>
            <a:r>
              <a:rPr kumimoji="1" lang="zh-CN" altLang="en-US" dirty="0"/>
              <a:t>与考希克等</a:t>
            </a:r>
            <a:r>
              <a:rPr kumimoji="1" lang="en-US" altLang="zh-CN" dirty="0"/>
              <a:t>( 2020 )</a:t>
            </a:r>
            <a:r>
              <a:rPr kumimoji="1" lang="zh-CN" altLang="en-US" dirty="0"/>
              <a:t>中的一般反事实相反</a:t>
            </a:r>
            <a:r>
              <a:rPr kumimoji="1" lang="en-US" altLang="zh-CN" dirty="0"/>
              <a:t>) )</a:t>
            </a:r>
            <a:r>
              <a:rPr kumimoji="1" lang="zh-CN" altLang="en-US" dirty="0"/>
              <a:t>。我们认为需要更多的研究来理解如何训练对虚假相关稳健的模型。我们的工作和</a:t>
            </a:r>
            <a:r>
              <a:rPr kumimoji="1" lang="en-US" altLang="zh-CN" dirty="0"/>
              <a:t>Schwartz</a:t>
            </a:r>
            <a:r>
              <a:rPr kumimoji="1" lang="zh-CN" altLang="en-US" dirty="0"/>
              <a:t>和</a:t>
            </a:r>
            <a:r>
              <a:rPr kumimoji="1" lang="en-US" altLang="zh-CN" dirty="0" err="1"/>
              <a:t>Stanovsky</a:t>
            </a:r>
            <a:r>
              <a:rPr kumimoji="1" lang="en-US" altLang="zh-CN" dirty="0"/>
              <a:t> ( 2022 )</a:t>
            </a:r>
            <a:r>
              <a:rPr kumimoji="1" lang="zh-CN" altLang="en-US" dirty="0"/>
              <a:t>都认为，为了保证虚假特征和标签之间的独立性而对训练数据进行下采样可能是行不通的。尽管如此，我们认为我们的定义对于透视结果和取得进展是重要的。</a:t>
            </a:r>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16</a:t>
            </a:fld>
            <a:endParaRPr kumimoji="1" lang="zh-CN" altLang="en-US"/>
          </a:p>
        </p:txBody>
      </p:sp>
    </p:spTree>
    <p:extLst>
      <p:ext uri="{BB962C8B-B14F-4D97-AF65-F5344CB8AC3E}">
        <p14:creationId xmlns:p14="http://schemas.microsoft.com/office/powerpoint/2010/main" val="948115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为了将表中两类不同的虚假特征形式化，借用因果关系中的概念，并采用必要性概率和充分性概率来描述</a:t>
            </a:r>
            <a:r>
              <a:rPr kumimoji="1" lang="en-US" altLang="zh-CN" dirty="0"/>
              <a:t>feature</a:t>
            </a:r>
            <a:r>
              <a:rPr kumimoji="1" lang="zh-CN" altLang="en-US" dirty="0"/>
              <a:t>和</a:t>
            </a:r>
            <a:r>
              <a:rPr kumimoji="1" lang="en-US" altLang="zh-CN" dirty="0"/>
              <a:t>label</a:t>
            </a:r>
            <a:r>
              <a:rPr kumimoji="1" lang="zh-CN" altLang="en-US" dirty="0"/>
              <a:t>之间的关系。直观地说，高 </a:t>
            </a:r>
            <a:r>
              <a:rPr kumimoji="1" lang="en-US" altLang="zh-CN" dirty="0"/>
              <a:t>PN </a:t>
            </a:r>
            <a:r>
              <a:rPr kumimoji="1" lang="zh-CN" altLang="en-US" dirty="0"/>
              <a:t>意味着更改特征可能会更改标签，如移除</a:t>
            </a:r>
            <a:r>
              <a:rPr kumimoji="1" lang="en-US" altLang="zh-CN" dirty="0"/>
              <a:t>not</a:t>
            </a:r>
            <a:r>
              <a:rPr kumimoji="1" lang="zh-CN" altLang="en-US" dirty="0"/>
              <a:t>后</a:t>
            </a:r>
            <a:r>
              <a:rPr kumimoji="1" lang="en-US" altLang="zh-CN" dirty="0"/>
              <a:t>label</a:t>
            </a:r>
            <a:r>
              <a:rPr kumimoji="1" lang="zh-CN" altLang="en-US" dirty="0"/>
              <a:t>可能会改变。高</a:t>
            </a:r>
            <a:r>
              <a:rPr kumimoji="1" lang="en-US" altLang="zh-CN" dirty="0"/>
              <a:t>PS</a:t>
            </a:r>
            <a:r>
              <a:rPr kumimoji="1" lang="zh-CN" altLang="en-US" dirty="0"/>
              <a:t>值意味着将该特征添加到示例中会产生标签</a:t>
            </a:r>
            <a:r>
              <a:rPr kumimoji="1" lang="en-US" altLang="zh-CN" dirty="0"/>
              <a:t>(</a:t>
            </a:r>
            <a:r>
              <a:rPr kumimoji="1" lang="zh-CN" altLang="en-US" dirty="0"/>
              <a:t>例如</a:t>
            </a:r>
            <a:r>
              <a:rPr kumimoji="1" lang="en-US" altLang="zh-CN" dirty="0"/>
              <a:t>,</a:t>
            </a:r>
            <a:r>
              <a:rPr kumimoji="1" lang="zh-CN" altLang="en-US" dirty="0"/>
              <a:t>在中性评论中加上</a:t>
            </a:r>
            <a:r>
              <a:rPr kumimoji="1" lang="en-US" altLang="zh-CN" dirty="0"/>
              <a:t>“</a:t>
            </a:r>
            <a:r>
              <a:rPr kumimoji="1" lang="zh-CN" altLang="en-US" dirty="0"/>
              <a:t>电影很精彩</a:t>
            </a:r>
            <a:r>
              <a:rPr kumimoji="1" lang="en-US" altLang="zh-CN" dirty="0"/>
              <a:t>”</a:t>
            </a:r>
            <a:r>
              <a:rPr kumimoji="1" lang="zh-CN" altLang="en-US" dirty="0"/>
              <a:t>很可能使其变得积极</a:t>
            </a:r>
            <a:r>
              <a:rPr kumimoji="1" lang="en-US" altLang="zh-CN" dirty="0"/>
              <a:t>)</a:t>
            </a:r>
            <a:r>
              <a:rPr kumimoji="1" lang="zh-CN" altLang="en-US" dirty="0"/>
              <a:t>。在此框架下，我们定义了两类虚假特征</a:t>
            </a:r>
            <a:r>
              <a:rPr kumimoji="1" lang="en-US" altLang="zh-CN" dirty="0"/>
              <a:t>(</a:t>
            </a:r>
            <a:r>
              <a:rPr kumimoji="1" lang="zh-CN" altLang="en-US" dirty="0"/>
              <a:t>第</a:t>
            </a:r>
            <a:r>
              <a:rPr kumimoji="1" lang="en-US" altLang="zh-CN" dirty="0"/>
              <a:t>2</a:t>
            </a:r>
            <a:r>
              <a:rPr kumimoji="1" lang="zh-CN" altLang="en-US" dirty="0"/>
              <a:t>节</a:t>
            </a:r>
            <a:r>
              <a:rPr kumimoji="1" lang="en-US" altLang="zh-CN" dirty="0"/>
              <a:t>)</a:t>
            </a:r>
            <a:r>
              <a:rPr kumimoji="1" lang="zh-CN" altLang="en-US" dirty="0"/>
              <a:t>：低</a:t>
            </a:r>
            <a:r>
              <a:rPr kumimoji="1" lang="en-US" altLang="zh-CN" dirty="0"/>
              <a:t>PN</a:t>
            </a:r>
            <a:r>
              <a:rPr kumimoji="1" lang="zh-CN" altLang="en-US" dirty="0"/>
              <a:t>、低</a:t>
            </a:r>
            <a:r>
              <a:rPr kumimoji="1" lang="en-US" altLang="zh-CN" dirty="0"/>
              <a:t>PS</a:t>
            </a:r>
            <a:r>
              <a:rPr kumimoji="1" lang="zh-CN" altLang="en-US" dirty="0"/>
              <a:t>的无关特征</a:t>
            </a:r>
            <a:r>
              <a:rPr kumimoji="1" lang="en-US" altLang="zh-CN" dirty="0"/>
              <a:t>(</a:t>
            </a:r>
            <a:r>
              <a:rPr kumimoji="1" lang="zh-CN" altLang="en-US" dirty="0"/>
              <a:t>例如导演姓名</a:t>
            </a:r>
            <a:r>
              <a:rPr kumimoji="1" lang="en-US" altLang="zh-CN" dirty="0"/>
              <a:t>)</a:t>
            </a:r>
            <a:r>
              <a:rPr kumimoji="1" lang="zh-CN" altLang="en-US" dirty="0"/>
              <a:t>和低</a:t>
            </a:r>
            <a:r>
              <a:rPr kumimoji="1" lang="en-US" altLang="zh-CN" dirty="0"/>
              <a:t>PS</a:t>
            </a:r>
            <a:r>
              <a:rPr kumimoji="1" lang="zh-CN" altLang="en-US" dirty="0"/>
              <a:t>但高</a:t>
            </a:r>
            <a:r>
              <a:rPr kumimoji="1" lang="en-US" altLang="zh-CN" dirty="0"/>
              <a:t>PN</a:t>
            </a:r>
            <a:r>
              <a:rPr kumimoji="1" lang="zh-CN" altLang="en-US" dirty="0"/>
              <a:t>的必要特征</a:t>
            </a:r>
            <a:r>
              <a:rPr kumimoji="1" lang="en-US" altLang="zh-CN" dirty="0"/>
              <a:t>(</a:t>
            </a:r>
            <a:r>
              <a:rPr kumimoji="1" lang="zh-CN" altLang="en-US" dirty="0"/>
              <a:t>例如否定词</a:t>
            </a:r>
            <a:r>
              <a:rPr kumimoji="1" lang="en-US" altLang="zh-CN" dirty="0"/>
              <a:t>)</a:t>
            </a:r>
            <a:r>
              <a:rPr kumimoji="1" lang="zh-CN" altLang="en-US" dirty="0"/>
              <a:t>。</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r>
              <a:rPr kumimoji="1" lang="zh-CN" altLang="en-US" dirty="0"/>
              <a:t>其次，我们描述了在评估和提高必要的虚假特征的鲁棒性方面的挑战</a:t>
            </a:r>
            <a:r>
              <a:rPr kumimoji="1" lang="en-US" altLang="zh-CN" dirty="0"/>
              <a:t>(</a:t>
            </a:r>
            <a:r>
              <a:rPr kumimoji="1" lang="zh-CN" altLang="en-US" dirty="0"/>
              <a:t>第</a:t>
            </a:r>
            <a:r>
              <a:rPr kumimoji="1" lang="en-US" altLang="zh-CN" dirty="0"/>
              <a:t>4</a:t>
            </a:r>
            <a:r>
              <a:rPr kumimoji="1" lang="zh-CN" altLang="en-US" dirty="0"/>
              <a:t>节</a:t>
            </a:r>
            <a:r>
              <a:rPr kumimoji="1" lang="en-US" altLang="zh-CN" dirty="0"/>
              <a:t>)</a:t>
            </a:r>
            <a:r>
              <a:rPr kumimoji="1" lang="zh-CN" altLang="en-US" dirty="0"/>
              <a:t>。</a:t>
            </a:r>
            <a:endParaRPr kumimoji="1" lang="en-US" altLang="zh-CN" dirty="0"/>
          </a:p>
          <a:p>
            <a:endParaRPr kumimoji="1" lang="en-US" altLang="zh-CN" dirty="0"/>
          </a:p>
          <a:p>
            <a:r>
              <a:rPr kumimoji="1" lang="zh-CN" altLang="en-US" dirty="0"/>
              <a:t>首先，必要特征与上下文中的其他特征组合起来影响标签。因此，评估模型是否仅仅依赖于必要的特征需要对上下文进行扰动。这个过程往往会引入新的特征，并根据上下文如何扰动而导致不一致的结果。</a:t>
            </a:r>
            <a:endParaRPr kumimoji="1" lang="en-US" altLang="zh-CN" dirty="0"/>
          </a:p>
          <a:p>
            <a:r>
              <a:rPr kumimoji="1" lang="zh-CN" altLang="en-US" dirty="0"/>
              <a:t>其次，我们分析了两类方法</a:t>
            </a:r>
            <a:r>
              <a:rPr kumimoji="1" lang="en-US" altLang="zh-CN" dirty="0"/>
              <a:t>- -</a:t>
            </a:r>
            <a:r>
              <a:rPr kumimoji="1" lang="zh-CN" altLang="en-US" dirty="0"/>
              <a:t>数据平衡和表示除偏</a:t>
            </a:r>
            <a:r>
              <a:rPr kumimoji="1" lang="en-US" altLang="zh-CN" dirty="0"/>
              <a:t>- -</a:t>
            </a:r>
            <a:r>
              <a:rPr kumimoji="1" lang="zh-CN" altLang="en-US" dirty="0"/>
              <a:t>在两类虚假特征上的有效性。数据平衡打破了标签与虚假特征之间的相关性；表示除偏直接从学习到的表示中去除虚假特征。虽然它们对不相关的特征是有效的，但我们表明，对于必要的虚假特征，</a:t>
            </a:r>
            <a:r>
              <a:rPr kumimoji="1" lang="en-US" altLang="zh-CN" dirty="0"/>
              <a:t>( </a:t>
            </a:r>
            <a:r>
              <a:rPr kumimoji="1" lang="en-US" altLang="zh-CN" dirty="0" err="1"/>
              <a:t>i</a:t>
            </a:r>
            <a:r>
              <a:rPr kumimoji="1" lang="en-US" altLang="zh-CN" dirty="0"/>
              <a:t> )</a:t>
            </a:r>
            <a:r>
              <a:rPr kumimoji="1" lang="zh-CN" altLang="en-US" dirty="0"/>
              <a:t>数据平衡不会导致虚假特征的不变性能</a:t>
            </a:r>
            <a:r>
              <a:rPr kumimoji="1" lang="en-US" altLang="zh-CN" dirty="0"/>
              <a:t>( 5.1</a:t>
            </a:r>
            <a:r>
              <a:rPr kumimoji="1" lang="zh-CN" altLang="en-US" dirty="0"/>
              <a:t>节</a:t>
            </a:r>
            <a:r>
              <a:rPr kumimoji="1" lang="en-US" altLang="zh-CN" dirty="0"/>
              <a:t>)</a:t>
            </a:r>
            <a:r>
              <a:rPr kumimoji="1" lang="zh-CN" altLang="en-US" dirty="0"/>
              <a:t>；</a:t>
            </a:r>
            <a:r>
              <a:rPr kumimoji="1" lang="en-US" altLang="zh-CN" dirty="0"/>
              <a:t>( ii )</a:t>
            </a:r>
            <a:r>
              <a:rPr kumimoji="1" lang="zh-CN" altLang="en-US" dirty="0"/>
              <a:t>去除表征中的虚假特征会显著损害绩效</a:t>
            </a:r>
            <a:endParaRPr kumimoji="1" lang="en-US" altLang="zh-CN" dirty="0"/>
          </a:p>
          <a:p>
            <a:endParaRPr kumimoji="1" lang="en-US" altLang="zh-CN" dirty="0"/>
          </a:p>
          <a:p>
            <a:r>
              <a:rPr kumimoji="1" lang="zh-CN" altLang="en-US" dirty="0"/>
              <a:t>总之，本工作提供了自然语言中虚假特征的形式化表征。我们强调，</a:t>
            </a:r>
            <a:r>
              <a:rPr kumimoji="1" lang="en-US" altLang="zh-CN" dirty="0"/>
              <a:t>NLU</a:t>
            </a:r>
            <a:r>
              <a:rPr kumimoji="1" lang="zh-CN" altLang="en-US" dirty="0"/>
              <a:t>中许多常见的虚假特征是预测标签所必需的</a:t>
            </a:r>
            <a:r>
              <a:rPr kumimoji="1" lang="en-US" altLang="zh-CN" dirty="0"/>
              <a:t>(</a:t>
            </a:r>
            <a:r>
              <a:rPr kumimoji="1" lang="zh-CN" altLang="en-US" dirty="0"/>
              <a:t>尽管不够充分</a:t>
            </a:r>
            <a:r>
              <a:rPr kumimoji="1" lang="en-US" altLang="zh-CN" dirty="0"/>
              <a:t>)</a:t>
            </a:r>
            <a:r>
              <a:rPr kumimoji="1" lang="zh-CN" altLang="en-US" dirty="0"/>
              <a:t>，这给评估和学习都带来了新的挑战。</a:t>
            </a:r>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2</a:t>
            </a:fld>
            <a:endParaRPr kumimoji="1" lang="zh-CN" altLang="en-US"/>
          </a:p>
        </p:txBody>
      </p:sp>
    </p:spTree>
    <p:extLst>
      <p:ext uri="{BB962C8B-B14F-4D97-AF65-F5344CB8AC3E}">
        <p14:creationId xmlns:p14="http://schemas.microsoft.com/office/powerpoint/2010/main" val="3788571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在之前的定义中，伪特征被用来表示模型不应该依赖的特征。</a:t>
            </a:r>
          </a:p>
          <a:p>
            <a:endParaRPr kumimoji="1" lang="en-US" altLang="zh-CN" dirty="0"/>
          </a:p>
          <a:p>
            <a:r>
              <a:rPr kumimoji="1" lang="zh-CN" altLang="en-US" dirty="0"/>
              <a:t>这篇文章中主要是对这两类特征的讨论。第一类不相关特征，如这个情感分析例子中的导演名，我们不希望模型依赖于导演的名字，因为删除或更改导演姓名并不影响情绪。对于第二类，主要探讨的是自然语言推理中的否定词，相比之下，虽然模型不应该仅仅依赖于否定词，在大部分</a:t>
            </a:r>
            <a:r>
              <a:rPr kumimoji="1" lang="en-US" altLang="zh-CN" dirty="0"/>
              <a:t>NLP</a:t>
            </a:r>
            <a:r>
              <a:rPr kumimoji="1" lang="zh-CN" altLang="en-US" dirty="0"/>
              <a:t>任务中主要存在第二类虚假特征，即对预测是必要的但不是充分的。但是目前的方法没有分别处理这两类特征，我们表明这会导致对结果的误导性解释。</a:t>
            </a:r>
            <a:endParaRPr kumimoji="1" lang="en-US" altLang="zh-CN"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3</a:t>
            </a:fld>
            <a:endParaRPr kumimoji="1" lang="zh-CN" altLang="en-US"/>
          </a:p>
        </p:txBody>
      </p:sp>
    </p:spTree>
    <p:extLst>
      <p:ext uri="{BB962C8B-B14F-4D97-AF65-F5344CB8AC3E}">
        <p14:creationId xmlns:p14="http://schemas.microsoft.com/office/powerpoint/2010/main" val="1530117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提出了一个用于文本分类的结构因果模型来说明不同虚假特征和标签之间的关系。</a:t>
            </a:r>
            <a:r>
              <a:rPr kumimoji="1" lang="en-US" altLang="zh-CN" dirty="0"/>
              <a:t>X</a:t>
            </a:r>
            <a:r>
              <a:rPr kumimoji="1" lang="zh-CN" altLang="en-US" dirty="0"/>
              <a:t>是表示输入序列，</a:t>
            </a:r>
            <a:r>
              <a:rPr kumimoji="1" lang="en-US" altLang="zh-CN" dirty="0"/>
              <a:t>Y</a:t>
            </a:r>
            <a:r>
              <a:rPr kumimoji="1" lang="zh-CN" altLang="en-US" dirty="0"/>
              <a:t>表示输出标签。</a:t>
            </a:r>
            <a:endParaRPr kumimoji="1" lang="en-US" altLang="zh-CN" dirty="0"/>
          </a:p>
          <a:p>
            <a:endParaRPr kumimoji="1" lang="en-US" altLang="zh-CN" dirty="0"/>
          </a:p>
          <a:p>
            <a:r>
              <a:rPr kumimoji="1" lang="zh-CN" altLang="en-US" dirty="0"/>
              <a:t>首先是假设一个数据生成的过程，如图</a:t>
            </a:r>
            <a:r>
              <a:rPr kumimoji="1" lang="en-US" altLang="zh-CN" dirty="0"/>
              <a:t>a</a:t>
            </a:r>
            <a:r>
              <a:rPr kumimoji="1" lang="zh-CN" altLang="en-US" dirty="0"/>
              <a:t>所示。</a:t>
            </a:r>
            <a:r>
              <a:rPr kumimoji="1" lang="en-US" altLang="zh-CN" dirty="0"/>
              <a:t>C</a:t>
            </a:r>
            <a:r>
              <a:rPr kumimoji="1" lang="zh-CN" altLang="en-US" dirty="0"/>
              <a:t>是生成</a:t>
            </a:r>
            <a:r>
              <a:rPr kumimoji="1" lang="en-US" altLang="zh-CN" dirty="0"/>
              <a:t>X</a:t>
            </a:r>
            <a:r>
              <a:rPr kumimoji="1" lang="zh-CN" altLang="en-US" dirty="0"/>
              <a:t>的共同原因，而每个</a:t>
            </a:r>
            <a:r>
              <a:rPr kumimoji="1" lang="en-US" altLang="zh-CN" dirty="0"/>
              <a:t>X</a:t>
            </a:r>
            <a:r>
              <a:rPr kumimoji="1" lang="zh-CN" altLang="en-US" dirty="0"/>
              <a:t>都有可能影响输出标签</a:t>
            </a:r>
            <a:r>
              <a:rPr kumimoji="1" lang="en-US" altLang="zh-CN" dirty="0"/>
              <a:t>Y</a:t>
            </a:r>
            <a:r>
              <a:rPr kumimoji="1" lang="zh-CN" altLang="en-US" dirty="0"/>
              <a:t>。</a:t>
            </a:r>
            <a:endParaRPr kumimoji="1" lang="en-US" altLang="zh-CN" dirty="0"/>
          </a:p>
          <a:p>
            <a:endParaRPr kumimoji="1" lang="en-US" altLang="zh-CN" dirty="0"/>
          </a:p>
          <a:p>
            <a:r>
              <a:rPr kumimoji="1" lang="zh-CN" altLang="en-US" dirty="0"/>
              <a:t>在该模型下，</a:t>
            </a:r>
            <a:r>
              <a:rPr kumimoji="1" lang="en-US" altLang="zh-CN" dirty="0"/>
              <a:t>Y</a:t>
            </a:r>
            <a:r>
              <a:rPr kumimoji="1" lang="zh-CN" altLang="en-US" dirty="0"/>
              <a:t>和一个特征</a:t>
            </a:r>
            <a:r>
              <a:rPr kumimoji="1" lang="en-US" altLang="zh-CN" dirty="0"/>
              <a:t>Xi</a:t>
            </a:r>
            <a:r>
              <a:rPr kumimoji="1" lang="zh-CN" altLang="en-US" dirty="0"/>
              <a:t>之间的依赖关系可以通过两个过程来诱导。</a:t>
            </a:r>
            <a:endParaRPr kumimoji="1" lang="en-US" altLang="zh-CN" dirty="0"/>
          </a:p>
          <a:p>
            <a:endParaRPr kumimoji="1" lang="en-US" altLang="zh-CN" dirty="0"/>
          </a:p>
          <a:p>
            <a:r>
              <a:rPr kumimoji="1" lang="zh-CN" altLang="en-US" dirty="0"/>
              <a:t>第一类依赖是由一个混杂因素</a:t>
            </a:r>
            <a:r>
              <a:rPr kumimoji="1" lang="en-US" altLang="zh-CN" dirty="0"/>
              <a:t>(</a:t>
            </a:r>
            <a:r>
              <a:rPr kumimoji="1" lang="zh-CN" altLang="en-US" dirty="0"/>
              <a:t>在这种情况下</a:t>
            </a:r>
            <a:r>
              <a:rPr kumimoji="1" lang="en-US" altLang="zh-CN" dirty="0"/>
              <a:t>C)</a:t>
            </a:r>
            <a:r>
              <a:rPr kumimoji="1" lang="zh-CN" altLang="en-US" dirty="0"/>
              <a:t>引起的，</a:t>
            </a:r>
            <a:r>
              <a:rPr kumimoji="1" lang="en-US" altLang="zh-CN" dirty="0"/>
              <a:t>(</a:t>
            </a:r>
            <a:r>
              <a:rPr kumimoji="1" lang="zh-CN" altLang="en-US" dirty="0"/>
              <a:t>在这种情况下</a:t>
            </a:r>
            <a:r>
              <a:rPr kumimoji="1" lang="en-US" altLang="zh-CN" dirty="0"/>
              <a:t>C)</a:t>
            </a:r>
            <a:r>
              <a:rPr kumimoji="1" lang="zh-CN" altLang="en-US" dirty="0"/>
              <a:t>同时影响</a:t>
            </a:r>
            <a:r>
              <a:rPr kumimoji="1" lang="en-US" altLang="zh-CN" dirty="0"/>
              <a:t>Y</a:t>
            </a:r>
            <a:r>
              <a:rPr kumimoji="1" lang="zh-CN" altLang="en-US" dirty="0"/>
              <a:t>和</a:t>
            </a:r>
            <a:r>
              <a:rPr kumimoji="1" lang="en-US" altLang="zh-CN" dirty="0"/>
              <a:t>Xi</a:t>
            </a:r>
            <a:r>
              <a:rPr kumimoji="1" lang="zh-CN" altLang="en-US" dirty="0"/>
              <a:t>，这是由于数据收集的偏差造成的，如搜索引擎返回的是著名电影的正面评论；我们用图</a:t>
            </a:r>
            <a:r>
              <a:rPr kumimoji="1" lang="en-US" altLang="zh-CN" dirty="0"/>
              <a:t>1b</a:t>
            </a:r>
            <a:r>
              <a:rPr kumimoji="1" lang="zh-CN" altLang="en-US" dirty="0"/>
              <a:t>中的红色路径表示这种非因果关联。</a:t>
            </a:r>
            <a:endParaRPr kumimoji="1" lang="en-US" altLang="zh-CN" dirty="0"/>
          </a:p>
          <a:p>
            <a:endParaRPr kumimoji="1" lang="en-US" altLang="zh-CN" dirty="0"/>
          </a:p>
          <a:p>
            <a:r>
              <a:rPr kumimoji="1" lang="zh-CN" altLang="en-US" dirty="0"/>
              <a:t>第二类依赖是由因果影响</a:t>
            </a:r>
            <a:r>
              <a:rPr kumimoji="1" lang="en-US" altLang="zh-CN" dirty="0"/>
              <a:t>Y (</a:t>
            </a:r>
            <a:r>
              <a:rPr kumimoji="1" lang="zh-CN" altLang="en-US" dirty="0"/>
              <a:t>图</a:t>
            </a:r>
            <a:r>
              <a:rPr kumimoji="1" lang="en-US" altLang="zh-CN" dirty="0"/>
              <a:t>1c</a:t>
            </a:r>
            <a:r>
              <a:rPr kumimoji="1" lang="zh-CN" altLang="en-US" dirty="0"/>
              <a:t>中的红色路径</a:t>
            </a:r>
            <a:r>
              <a:rPr kumimoji="1" lang="en-US" altLang="zh-CN" dirty="0"/>
              <a:t>)</a:t>
            </a:r>
            <a:r>
              <a:rPr kumimoji="1" lang="zh-CN" altLang="en-US" dirty="0"/>
              <a:t>的输入词引起的，例如否定形容词影响情感。重要的是，这两个过程可以而且经常同时发生。例如，在</a:t>
            </a:r>
            <a:r>
              <a:rPr kumimoji="1" lang="en-US" altLang="zh-CN" dirty="0"/>
              <a:t>NLI</a:t>
            </a:r>
            <a:r>
              <a:rPr kumimoji="1" lang="zh-CN" altLang="en-US" dirty="0"/>
              <a:t>数据集中，否定词与标签之间的关联也是由众包工人倾向于否定前提来制造矛盾例子所诱发的。</a:t>
            </a:r>
            <a:endParaRPr kumimoji="1" lang="en-US" altLang="zh-CN" dirty="0"/>
          </a:p>
          <a:p>
            <a:endParaRPr kumimoji="1" lang="en-US" altLang="zh-CN" dirty="0"/>
          </a:p>
          <a:p>
            <a:r>
              <a:rPr kumimoji="1" lang="en-US" altLang="zh-CN" dirty="0"/>
              <a:t>1</a:t>
            </a:r>
            <a:r>
              <a:rPr kumimoji="1" lang="zh-CN" altLang="en-US" dirty="0"/>
              <a:t>型依赖</a:t>
            </a:r>
            <a:r>
              <a:rPr kumimoji="1" lang="en-US" altLang="zh-CN" dirty="0"/>
              <a:t>( "</a:t>
            </a:r>
            <a:r>
              <a:rPr kumimoji="1" lang="zh-CN" altLang="en-US" dirty="0"/>
              <a:t>泰坦尼克</a:t>
            </a:r>
            <a:r>
              <a:rPr kumimoji="1" lang="en-US" altLang="zh-CN" dirty="0"/>
              <a:t>" - -</a:t>
            </a:r>
            <a:r>
              <a:rPr kumimoji="1" lang="zh-CN" altLang="en-US" dirty="0"/>
              <a:t>情感</a:t>
            </a:r>
            <a:r>
              <a:rPr kumimoji="1" lang="en-US" altLang="zh-CN" dirty="0"/>
              <a:t>)</a:t>
            </a:r>
            <a:r>
              <a:rPr kumimoji="1" lang="zh-CN" altLang="en-US" dirty="0"/>
              <a:t>显然是虚假的，因为特征和</a:t>
            </a:r>
            <a:r>
              <a:rPr kumimoji="1" lang="en-US" altLang="zh-CN" dirty="0"/>
              <a:t>Y</a:t>
            </a:r>
            <a:r>
              <a:rPr kumimoji="1" lang="zh-CN" altLang="en-US" dirty="0"/>
              <a:t>通过</a:t>
            </a:r>
            <a:r>
              <a:rPr kumimoji="1" lang="en-US" altLang="zh-CN" dirty="0"/>
              <a:t>C</a:t>
            </a:r>
            <a:r>
              <a:rPr kumimoji="1" lang="zh-CN" altLang="en-US" dirty="0"/>
              <a:t>关联，而没有因果关系。相比之下，</a:t>
            </a:r>
            <a:r>
              <a:rPr kumimoji="1" lang="en-US" altLang="zh-CN" dirty="0"/>
              <a:t>2</a:t>
            </a:r>
            <a:r>
              <a:rPr kumimoji="1" lang="zh-CN" altLang="en-US" dirty="0"/>
              <a:t>型依赖</a:t>
            </a:r>
            <a:r>
              <a:rPr kumimoji="1" lang="en-US" altLang="zh-CN" dirty="0"/>
              <a:t>( '</a:t>
            </a:r>
            <a:r>
              <a:rPr kumimoji="1" lang="zh-CN" altLang="en-US" dirty="0"/>
              <a:t>不</a:t>
            </a:r>
            <a:r>
              <a:rPr kumimoji="1" lang="en-US" altLang="zh-CN" dirty="0"/>
              <a:t>'</a:t>
            </a:r>
            <a:r>
              <a:rPr kumimoji="1" lang="zh-CN" altLang="en-US" dirty="0"/>
              <a:t>的情绪</a:t>
            </a:r>
            <a:r>
              <a:rPr kumimoji="1" lang="en-US" altLang="zh-CN" dirty="0"/>
              <a:t>)</a:t>
            </a:r>
            <a:r>
              <a:rPr kumimoji="1" lang="zh-CN" altLang="en-US" dirty="0"/>
              <a:t>本身不是虚假的，甚至人类需要依赖否定词来预测标签。</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4</a:t>
            </a:fld>
            <a:endParaRPr kumimoji="1" lang="zh-CN" altLang="en-US"/>
          </a:p>
        </p:txBody>
      </p:sp>
    </p:spTree>
    <p:extLst>
      <p:ext uri="{BB962C8B-B14F-4D97-AF65-F5344CB8AC3E}">
        <p14:creationId xmlns:p14="http://schemas.microsoft.com/office/powerpoint/2010/main" val="442695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现在，我们如何测量和区分这两类特征标记依赖度</a:t>
            </a:r>
            <a:r>
              <a:rPr kumimoji="1" lang="en-US" altLang="zh-CN" dirty="0"/>
              <a:t>?</a:t>
            </a:r>
            <a:r>
              <a:rPr kumimoji="1" lang="zh-CN" altLang="en-US" dirty="0"/>
              <a:t>在下文中，我们描述了特征和标签之间关系的细粒度概念，这将允许我们定义特征的杂散。</a:t>
            </a:r>
            <a:endParaRPr kumimoji="1" lang="en-US" altLang="zh-CN" dirty="0"/>
          </a:p>
          <a:p>
            <a:endParaRPr kumimoji="1" lang="en-US" altLang="zh-CN" dirty="0"/>
          </a:p>
          <a:p>
            <a:r>
              <a:rPr kumimoji="1" lang="zh-CN" altLang="en-US" dirty="0"/>
              <a:t>我们借用因果关系的概念来描述一个特征是否是标签</a:t>
            </a:r>
            <a:r>
              <a:rPr kumimoji="1" lang="en-US" altLang="zh-CN" dirty="0"/>
              <a:t>(</a:t>
            </a:r>
            <a:r>
              <a:rPr kumimoji="1" lang="zh-CN" altLang="en-US" dirty="0"/>
              <a:t>的充分或必要条件。考虑表</a:t>
            </a:r>
            <a:r>
              <a:rPr kumimoji="1" lang="en-US" altLang="zh-CN" dirty="0"/>
              <a:t>1</a:t>
            </a:r>
            <a:r>
              <a:rPr kumimoji="1" lang="zh-CN" altLang="en-US" dirty="0"/>
              <a:t>中的例子：直觉上，矛盾标签</a:t>
            </a:r>
            <a:r>
              <a:rPr kumimoji="1" lang="en-US" altLang="zh-CN" dirty="0"/>
              <a:t>“</a:t>
            </a:r>
            <a:r>
              <a:rPr kumimoji="1" lang="zh-CN" altLang="en-US" dirty="0"/>
              <a:t>不是</a:t>
            </a:r>
            <a:r>
              <a:rPr kumimoji="1" lang="en-US" altLang="zh-CN" dirty="0"/>
              <a:t>”</a:t>
            </a:r>
            <a:r>
              <a:rPr kumimoji="1" lang="zh-CN" altLang="en-US" dirty="0"/>
              <a:t>是必要的，因为如果没有</a:t>
            </a:r>
            <a:r>
              <a:rPr kumimoji="1" lang="en-US" altLang="zh-CN" dirty="0"/>
              <a:t>(</a:t>
            </a:r>
            <a:r>
              <a:rPr kumimoji="1" lang="zh-CN" altLang="en-US" dirty="0"/>
              <a:t>例如</a:t>
            </a:r>
            <a:r>
              <a:rPr kumimoji="1" lang="en-US" altLang="zh-CN" dirty="0"/>
              <a:t>,</a:t>
            </a:r>
            <a:r>
              <a:rPr kumimoji="1" lang="zh-CN" altLang="en-US" dirty="0"/>
              <a:t>将其移除或替换为其他句法正确的词</a:t>
            </a:r>
            <a:r>
              <a:rPr kumimoji="1" lang="en-US" altLang="zh-CN" dirty="0"/>
              <a:t>)</a:t>
            </a:r>
            <a:r>
              <a:rPr kumimoji="1" lang="zh-CN" altLang="en-US" dirty="0"/>
              <a:t>，这个例子就不再是矛盾的；相比之下，</a:t>
            </a:r>
            <a:r>
              <a:rPr kumimoji="1" lang="en-US" altLang="zh-CN" dirty="0"/>
              <a:t>“</a:t>
            </a:r>
            <a:r>
              <a:rPr kumimoji="1" lang="zh-CN" altLang="en-US" dirty="0"/>
              <a:t>电影很精彩</a:t>
            </a:r>
            <a:r>
              <a:rPr kumimoji="1" lang="en-US" altLang="zh-CN" dirty="0"/>
              <a:t>”</a:t>
            </a:r>
            <a:r>
              <a:rPr kumimoji="1" lang="zh-CN" altLang="en-US" dirty="0"/>
              <a:t>足以产生正面标签，因为在负面评论中添加句子很可能会增加其情感得分。因此，特征对标签的影响依赖于反事实结果。</a:t>
            </a:r>
            <a:endParaRPr kumimoji="1" lang="en-US" altLang="zh-CN" dirty="0"/>
          </a:p>
          <a:p>
            <a:r>
              <a:rPr kumimoji="1" lang="zh-CN" altLang="en-US" dirty="0"/>
              <a:t>如果我们将</a:t>
            </a:r>
            <a:r>
              <a:rPr kumimoji="1" lang="en-US" altLang="zh-CN" dirty="0"/>
              <a:t>xi</a:t>
            </a:r>
            <a:r>
              <a:rPr kumimoji="1" lang="zh-CN" altLang="en-US" dirty="0"/>
              <a:t>设定为具体数值</a:t>
            </a:r>
            <a:r>
              <a:rPr kumimoji="1" lang="en-US" altLang="zh-CN" dirty="0"/>
              <a:t>xi</a:t>
            </a:r>
            <a:r>
              <a:rPr kumimoji="1" lang="zh-CN" altLang="en-US" dirty="0"/>
              <a:t>，我们用</a:t>
            </a:r>
            <a:r>
              <a:rPr kumimoji="1" lang="en-US" altLang="zh-CN" dirty="0"/>
              <a:t>Y ( xi = xi)</a:t>
            </a:r>
            <a:r>
              <a:rPr kumimoji="1" lang="zh-CN" altLang="en-US" dirty="0"/>
              <a:t>表示一个例子的反事实标签。</a:t>
            </a:r>
            <a:endParaRPr kumimoji="1" lang="en-US" altLang="zh-CN" dirty="0"/>
          </a:p>
          <a:p>
            <a:endParaRPr kumimoji="1" lang="en-US" altLang="zh-CN" dirty="0"/>
          </a:p>
          <a:p>
            <a:r>
              <a:rPr kumimoji="1" lang="zh-CN" altLang="en-US" dirty="0"/>
              <a:t>在上下文</a:t>
            </a:r>
            <a:r>
              <a:rPr kumimoji="1" lang="en-US" altLang="zh-CN" dirty="0"/>
              <a:t>X - </a:t>
            </a:r>
            <a:r>
              <a:rPr kumimoji="1" lang="en-US" altLang="zh-CN" dirty="0" err="1"/>
              <a:t>i</a:t>
            </a:r>
            <a:r>
              <a:rPr kumimoji="1" lang="en-US" altLang="zh-CN" dirty="0"/>
              <a:t> = x - </a:t>
            </a:r>
            <a:r>
              <a:rPr kumimoji="1" lang="en-US" altLang="zh-CN" dirty="0" err="1"/>
              <a:t>i</a:t>
            </a:r>
            <a:r>
              <a:rPr kumimoji="1" lang="zh-CN" altLang="en-US" dirty="0"/>
              <a:t>的条件下，特征</a:t>
            </a:r>
            <a:r>
              <a:rPr kumimoji="1" lang="en-US" altLang="zh-CN" dirty="0"/>
              <a:t>xi = xi</a:t>
            </a:r>
            <a:r>
              <a:rPr kumimoji="1" lang="zh-CN" altLang="en-US" dirty="0"/>
              <a:t>对于标签</a:t>
            </a:r>
            <a:r>
              <a:rPr kumimoji="1" lang="en-US" altLang="zh-CN" dirty="0"/>
              <a:t>Y = y</a:t>
            </a:r>
            <a:r>
              <a:rPr kumimoji="1" lang="zh-CN" altLang="en-US" dirty="0"/>
              <a:t>的必要性概率</a:t>
            </a:r>
            <a:r>
              <a:rPr kumimoji="1" lang="en-US" altLang="zh-CN" dirty="0"/>
              <a:t>( PN )</a:t>
            </a:r>
            <a:r>
              <a:rPr kumimoji="1" lang="zh-CN" altLang="en-US" dirty="0"/>
              <a:t>为   </a:t>
            </a:r>
            <a:endParaRPr kumimoji="1" lang="en-US" altLang="zh-CN" dirty="0"/>
          </a:p>
          <a:p>
            <a:r>
              <a:rPr kumimoji="1" lang="zh-CN" altLang="en-US" dirty="0"/>
              <a:t>给定一个例子</a:t>
            </a:r>
            <a:r>
              <a:rPr kumimoji="1" lang="en-US" altLang="zh-CN" dirty="0"/>
              <a:t>( x , y)</a:t>
            </a:r>
            <a:r>
              <a:rPr kumimoji="1" lang="zh-CN" altLang="en-US" dirty="0"/>
              <a:t>，</a:t>
            </a:r>
            <a:r>
              <a:rPr kumimoji="1" lang="en-US" altLang="zh-CN" dirty="0"/>
              <a:t>PN( xi , y | x-</a:t>
            </a:r>
            <a:r>
              <a:rPr kumimoji="1" lang="en-US" altLang="zh-CN" dirty="0" err="1"/>
              <a:t>i</a:t>
            </a:r>
            <a:r>
              <a:rPr kumimoji="1" lang="en-US" altLang="zh-CN" dirty="0"/>
              <a:t>)4</a:t>
            </a:r>
            <a:r>
              <a:rPr kumimoji="1" lang="zh-CN" altLang="en-US" dirty="0"/>
              <a:t>是我们将</a:t>
            </a:r>
            <a:r>
              <a:rPr kumimoji="1" lang="en-US" altLang="zh-CN" dirty="0"/>
              <a:t>xi</a:t>
            </a:r>
            <a:r>
              <a:rPr kumimoji="1" lang="zh-CN" altLang="en-US" dirty="0"/>
              <a:t>设置为与</a:t>
            </a:r>
            <a:r>
              <a:rPr kumimoji="1" lang="en-US" altLang="zh-CN" dirty="0"/>
              <a:t>xi</a:t>
            </a:r>
            <a:r>
              <a:rPr kumimoji="1" lang="zh-CN" altLang="en-US" dirty="0"/>
              <a:t>不同的值时，标签</a:t>
            </a:r>
            <a:r>
              <a:rPr kumimoji="1" lang="en-US" altLang="zh-CN" dirty="0"/>
              <a:t>y</a:t>
            </a:r>
            <a:r>
              <a:rPr kumimoji="1" lang="zh-CN" altLang="en-US" dirty="0"/>
              <a:t>发生改变的概率。反事实标签</a:t>
            </a:r>
            <a:r>
              <a:rPr kumimoji="1" lang="en-US" altLang="zh-CN" dirty="0"/>
              <a:t>Y ( xi ̸ = xi)</a:t>
            </a:r>
            <a:r>
              <a:rPr kumimoji="1" lang="zh-CN" altLang="en-US" dirty="0"/>
              <a:t>的分布定义为∫</a:t>
            </a:r>
            <a:r>
              <a:rPr kumimoji="1" lang="en-US" altLang="zh-CN" dirty="0"/>
              <a:t>p( Y ( xi) ) p( xi | xi ̸ = xi)</a:t>
            </a:r>
            <a:r>
              <a:rPr kumimoji="1" lang="en-US" altLang="zh-CN" dirty="0" err="1"/>
              <a:t>dXi</a:t>
            </a:r>
            <a:r>
              <a:rPr kumimoji="1" lang="zh-CN" altLang="en-US" dirty="0"/>
              <a:t>。这对应于我们将单词</a:t>
            </a:r>
            <a:r>
              <a:rPr kumimoji="1" lang="en-US" altLang="zh-CN" dirty="0"/>
              <a:t>xi</a:t>
            </a:r>
            <a:r>
              <a:rPr kumimoji="1" lang="zh-CN" altLang="en-US" dirty="0"/>
              <a:t>替换为符合上下文</a:t>
            </a:r>
            <a:r>
              <a:rPr kumimoji="1" lang="en-US" altLang="zh-CN" dirty="0"/>
              <a:t>( e.g.</a:t>
            </a:r>
            <a:r>
              <a:rPr kumimoji="1" lang="zh-CN" altLang="en-US" dirty="0"/>
              <a:t>泰坦尼克号</a:t>
            </a:r>
            <a:r>
              <a:rPr kumimoji="1" lang="en-US" altLang="zh-CN" dirty="0"/>
              <a:t>"</a:t>
            </a:r>
            <a:r>
              <a:rPr kumimoji="1" lang="zh-CN" altLang="en-US" dirty="0"/>
              <a:t>到</a:t>
            </a:r>
            <a:r>
              <a:rPr kumimoji="1" lang="en-US" altLang="zh-CN" dirty="0"/>
              <a:t>" Ip Man ")</a:t>
            </a:r>
            <a:r>
              <a:rPr kumimoji="1" lang="zh-CN" altLang="en-US" dirty="0"/>
              <a:t>的随机单词时的标签分布。在实际中，我们可以通过使用掩蔽语言模型进行文本填充来模拟干预</a:t>
            </a:r>
            <a:r>
              <a:rPr kumimoji="1" lang="en-US" altLang="zh-CN" dirty="0"/>
              <a:t>xi ̸ = xi</a:t>
            </a:r>
          </a:p>
          <a:p>
            <a:endParaRPr kumimoji="1" lang="en-US" altLang="zh-CN" dirty="0"/>
          </a:p>
          <a:p>
            <a:r>
              <a:rPr kumimoji="1" lang="zh-CN" altLang="en-US" dirty="0"/>
              <a:t>在上下文</a:t>
            </a:r>
            <a:r>
              <a:rPr kumimoji="1" lang="en-US" altLang="zh-CN" dirty="0"/>
              <a:t>X - </a:t>
            </a:r>
            <a:r>
              <a:rPr kumimoji="1" lang="en-US" altLang="zh-CN" dirty="0" err="1"/>
              <a:t>i</a:t>
            </a:r>
            <a:r>
              <a:rPr kumimoji="1" lang="en-US" altLang="zh-CN" dirty="0"/>
              <a:t> = x - </a:t>
            </a:r>
            <a:r>
              <a:rPr kumimoji="1" lang="en-US" altLang="zh-CN" dirty="0" err="1"/>
              <a:t>i</a:t>
            </a:r>
            <a:r>
              <a:rPr kumimoji="1" lang="zh-CN" altLang="en-US" dirty="0"/>
              <a:t>的条件下，特征</a:t>
            </a:r>
            <a:r>
              <a:rPr kumimoji="1" lang="en-US" altLang="zh-CN" dirty="0"/>
              <a:t>xi = xi</a:t>
            </a:r>
            <a:r>
              <a:rPr kumimoji="1" lang="zh-CN" altLang="en-US" dirty="0"/>
              <a:t>对于标签</a:t>
            </a:r>
            <a:r>
              <a:rPr kumimoji="1" lang="en-US" altLang="zh-CN" dirty="0"/>
              <a:t>Y = y</a:t>
            </a:r>
            <a:r>
              <a:rPr kumimoji="1" lang="zh-CN" altLang="en-US" dirty="0"/>
              <a:t>的充分性概率</a:t>
            </a:r>
            <a:r>
              <a:rPr kumimoji="1" lang="en-US" altLang="zh-CN" dirty="0"/>
              <a:t>( PS )</a:t>
            </a:r>
            <a:r>
              <a:rPr kumimoji="1" lang="zh-CN" altLang="en-US" dirty="0"/>
              <a:t>为 </a:t>
            </a:r>
            <a:endParaRPr kumimoji="1" lang="en-US" altLang="zh-CN" dirty="0"/>
          </a:p>
          <a:p>
            <a:r>
              <a:rPr kumimoji="1" lang="zh-CN" altLang="en-US" dirty="0"/>
              <a:t>类似地，</a:t>
            </a:r>
            <a:r>
              <a:rPr kumimoji="1" lang="en-US" altLang="zh-CN" dirty="0"/>
              <a:t>PS( xi , y | x-</a:t>
            </a:r>
            <a:r>
              <a:rPr kumimoji="1" lang="en-US" altLang="zh-CN" dirty="0" err="1"/>
              <a:t>i</a:t>
            </a:r>
            <a:r>
              <a:rPr kumimoji="1" lang="en-US" altLang="zh-CN" dirty="0"/>
              <a:t>)</a:t>
            </a:r>
            <a:r>
              <a:rPr kumimoji="1" lang="zh-CN" altLang="en-US" dirty="0"/>
              <a:t>是在一个没有</a:t>
            </a:r>
            <a:r>
              <a:rPr kumimoji="1" lang="en-US" altLang="zh-CN" dirty="0"/>
              <a:t>xi</a:t>
            </a:r>
            <a:r>
              <a:rPr kumimoji="1" lang="zh-CN" altLang="en-US" dirty="0"/>
              <a:t>的例子中，设置</a:t>
            </a:r>
            <a:r>
              <a:rPr kumimoji="1" lang="en-US" altLang="zh-CN" dirty="0"/>
              <a:t>xi</a:t>
            </a:r>
            <a:r>
              <a:rPr kumimoji="1" lang="zh-CN" altLang="en-US" dirty="0"/>
              <a:t>到</a:t>
            </a:r>
            <a:r>
              <a:rPr kumimoji="1" lang="en-US" altLang="zh-CN" dirty="0"/>
              <a:t>xi</a:t>
            </a:r>
            <a:r>
              <a:rPr kumimoji="1" lang="zh-CN" altLang="en-US" dirty="0"/>
              <a:t>会产生标签</a:t>
            </a:r>
            <a:r>
              <a:rPr kumimoji="1" lang="en-US" altLang="zh-CN" dirty="0"/>
              <a:t>y</a:t>
            </a:r>
            <a:r>
              <a:rPr kumimoji="1" lang="zh-CN" altLang="en-US" dirty="0"/>
              <a:t>的概率。例如，负面情绪</a:t>
            </a:r>
            <a:r>
              <a:rPr kumimoji="1" lang="en-US" altLang="zh-CN" dirty="0"/>
              <a:t>"</a:t>
            </a:r>
            <a:r>
              <a:rPr kumimoji="1" lang="zh-CN" altLang="en-US" dirty="0"/>
              <a:t>不是</a:t>
            </a:r>
            <a:r>
              <a:rPr kumimoji="1" lang="en-US" altLang="zh-CN" dirty="0"/>
              <a:t>"</a:t>
            </a:r>
            <a:r>
              <a:rPr kumimoji="1" lang="zh-CN" altLang="en-US" dirty="0"/>
              <a:t>的</a:t>
            </a:r>
            <a:r>
              <a:rPr kumimoji="1" lang="en-US" altLang="zh-CN" dirty="0"/>
              <a:t>PS</a:t>
            </a:r>
            <a:r>
              <a:rPr kumimoji="1" lang="zh-CN" altLang="en-US" dirty="0"/>
              <a:t>衡量了如果我们在输入中加上</a:t>
            </a:r>
            <a:r>
              <a:rPr kumimoji="1" lang="en-US" altLang="zh-CN" dirty="0"/>
              <a:t>"</a:t>
            </a:r>
            <a:r>
              <a:rPr kumimoji="1" lang="zh-CN" altLang="en-US" dirty="0"/>
              <a:t>不是</a:t>
            </a:r>
            <a:r>
              <a:rPr kumimoji="1" lang="en-US" altLang="zh-CN" dirty="0"/>
              <a:t>"</a:t>
            </a:r>
            <a:r>
              <a:rPr kumimoji="1" lang="zh-CN" altLang="en-US" dirty="0"/>
              <a:t>，正面评论变为负面的概率。</a:t>
            </a:r>
            <a:endParaRPr kumimoji="1" lang="en-US" altLang="zh-CN" dirty="0"/>
          </a:p>
          <a:p>
            <a:endParaRPr kumimoji="1" lang="en-US" altLang="zh-CN" dirty="0"/>
          </a:p>
          <a:p>
            <a:r>
              <a:rPr kumimoji="1" lang="zh-CN" altLang="en-US" dirty="0"/>
              <a:t>我们注意到，</a:t>
            </a:r>
            <a:r>
              <a:rPr kumimoji="1" lang="en-US" altLang="zh-CN" dirty="0"/>
              <a:t>PN</a:t>
            </a:r>
            <a:r>
              <a:rPr kumimoji="1" lang="zh-CN" altLang="en-US" dirty="0"/>
              <a:t>和</a:t>
            </a:r>
            <a:r>
              <a:rPr kumimoji="1" lang="en-US" altLang="zh-CN" dirty="0"/>
              <a:t>PS</a:t>
            </a:r>
            <a:r>
              <a:rPr kumimoji="1" lang="zh-CN" altLang="en-US" dirty="0"/>
              <a:t>都是情境依赖的，它们衡量的是个体数据点的反事实结果。例如，在表</a:t>
            </a:r>
            <a:r>
              <a:rPr kumimoji="1" lang="en-US" altLang="zh-CN" dirty="0"/>
              <a:t>1</a:t>
            </a:r>
            <a:r>
              <a:rPr kumimoji="1" lang="zh-CN" altLang="en-US" dirty="0"/>
              <a:t>中的例子中，</a:t>
            </a:r>
            <a:r>
              <a:rPr kumimoji="1" lang="en-US" altLang="zh-CN" dirty="0"/>
              <a:t>' not '</a:t>
            </a:r>
            <a:r>
              <a:rPr kumimoji="1" lang="zh-CN" altLang="en-US" dirty="0"/>
              <a:t>的</a:t>
            </a:r>
            <a:r>
              <a:rPr kumimoji="1" lang="en-US" altLang="zh-CN" dirty="0"/>
              <a:t>PN</a:t>
            </a:r>
            <a:r>
              <a:rPr kumimoji="1" lang="zh-CN" altLang="en-US" dirty="0"/>
              <a:t>值较高，但也有</a:t>
            </a:r>
            <a:r>
              <a:rPr kumimoji="1" lang="en-US" altLang="zh-CN" dirty="0"/>
              <a:t>' not '</a:t>
            </a:r>
            <a:r>
              <a:rPr kumimoji="1" lang="zh-CN" altLang="en-US" dirty="0"/>
              <a:t>的</a:t>
            </a:r>
            <a:r>
              <a:rPr kumimoji="1" lang="en-US" altLang="zh-CN" dirty="0"/>
              <a:t>PN</a:t>
            </a:r>
            <a:r>
              <a:rPr kumimoji="1" lang="zh-CN" altLang="en-US" dirty="0"/>
              <a:t>值较低的例子。</a:t>
            </a:r>
            <a:r>
              <a:rPr kumimoji="1" lang="en-US" altLang="zh-CN" dirty="0"/>
              <a:t>5</a:t>
            </a:r>
            <a:r>
              <a:rPr kumimoji="1" lang="zh-CN" altLang="en-US" dirty="0"/>
              <a:t>类似地，也有</a:t>
            </a:r>
            <a:r>
              <a:rPr kumimoji="1" lang="en-US" altLang="zh-CN" dirty="0"/>
              <a:t>' Titanic '</a:t>
            </a:r>
            <a:r>
              <a:rPr kumimoji="1" lang="zh-CN" altLang="en-US" dirty="0"/>
              <a:t>的</a:t>
            </a:r>
            <a:r>
              <a:rPr kumimoji="1" lang="en-US" altLang="zh-CN" dirty="0"/>
              <a:t>PN</a:t>
            </a:r>
            <a:r>
              <a:rPr kumimoji="1" lang="zh-CN" altLang="en-US" dirty="0"/>
              <a:t>值较高的例子：</a:t>
            </a:r>
            <a:endParaRPr kumimoji="1" lang="en-US" altLang="zh-CN" dirty="0"/>
          </a:p>
          <a:p>
            <a:r>
              <a:rPr kumimoji="1" lang="zh-CN" altLang="en-US" dirty="0"/>
              <a:t>为了考虑某一特征的平均效应，我们对上下文</a:t>
            </a:r>
            <a:r>
              <a:rPr kumimoji="1" lang="en-US" altLang="zh-CN" dirty="0"/>
              <a:t>X - </a:t>
            </a:r>
            <a:r>
              <a:rPr kumimoji="1" lang="en-US" altLang="zh-CN" dirty="0" err="1"/>
              <a:t>i</a:t>
            </a:r>
            <a:r>
              <a:rPr kumimoji="1" lang="zh-CN" altLang="en-US" dirty="0"/>
              <a:t>进行边缘化处理</a:t>
            </a:r>
            <a:endParaRPr kumimoji="1" lang="en-US" altLang="zh-CN" dirty="0"/>
          </a:p>
          <a:p>
            <a:endParaRPr kumimoji="1" lang="en-US" altLang="zh-CN" dirty="0"/>
          </a:p>
          <a:p>
            <a:r>
              <a:rPr kumimoji="1" lang="en-US" altLang="zh-CN" dirty="0"/>
              <a:t>(</a:t>
            </a:r>
            <a:r>
              <a:rPr kumimoji="1" lang="zh-CN" altLang="en-US" dirty="0"/>
              <a:t>一个特征的杂散</a:t>
            </a:r>
            <a:r>
              <a:rPr kumimoji="1" lang="en-US" altLang="zh-CN" dirty="0"/>
              <a:t>)</a:t>
            </a:r>
            <a:r>
              <a:rPr kumimoji="1" lang="zh-CN" altLang="en-US" dirty="0"/>
              <a:t>。对于标签</a:t>
            </a:r>
            <a:r>
              <a:rPr kumimoji="1" lang="en-US" altLang="zh-CN" dirty="0"/>
              <a:t>Y = y</a:t>
            </a:r>
            <a:r>
              <a:rPr kumimoji="1" lang="zh-CN" altLang="en-US" dirty="0"/>
              <a:t>，特征</a:t>
            </a:r>
            <a:r>
              <a:rPr kumimoji="1" lang="en-US" altLang="zh-CN" dirty="0"/>
              <a:t>xi = xi</a:t>
            </a:r>
            <a:r>
              <a:rPr kumimoji="1" lang="zh-CN" altLang="en-US" dirty="0"/>
              <a:t>的杂散为</a:t>
            </a:r>
            <a:r>
              <a:rPr kumimoji="1" lang="en-US" altLang="zh-CN" dirty="0"/>
              <a:t>1 - PS( xi , y)</a:t>
            </a:r>
            <a:r>
              <a:rPr kumimoji="1" lang="zh-CN" altLang="en-US" dirty="0"/>
              <a:t>。如果一个特征的杂散是正的，我们称该特征对标签是虚假的。</a:t>
            </a:r>
            <a:endParaRPr kumimoji="1" lang="en-US" altLang="zh-CN" dirty="0"/>
          </a:p>
          <a:p>
            <a:r>
              <a:rPr kumimoji="1" lang="zh-CN" altLang="en-US" dirty="0"/>
              <a:t>我们对特征的杂散的定义直接来自</a:t>
            </a:r>
            <a:r>
              <a:rPr kumimoji="1" lang="en-US" altLang="zh-CN" dirty="0"/>
              <a:t>PS</a:t>
            </a:r>
            <a:r>
              <a:rPr kumimoji="1" lang="zh-CN" altLang="en-US" dirty="0"/>
              <a:t>的定义，它衡量了一个特征在多大程度上是标签</a:t>
            </a:r>
            <a:r>
              <a:rPr kumimoji="1" lang="en-US" altLang="zh-CN" dirty="0"/>
              <a:t>(</a:t>
            </a:r>
            <a:r>
              <a:rPr kumimoji="1" lang="zh-CN" altLang="en-US" dirty="0"/>
              <a:t>在语境</a:t>
            </a:r>
            <a:r>
              <a:rPr kumimoji="1" lang="en-US" altLang="zh-CN" dirty="0"/>
              <a:t>X - </a:t>
            </a:r>
            <a:r>
              <a:rPr kumimoji="1" lang="en-US" altLang="zh-CN" dirty="0" err="1"/>
              <a:t>i</a:t>
            </a:r>
            <a:r>
              <a:rPr kumimoji="1" lang="zh-CN" altLang="en-US" dirty="0"/>
              <a:t>上被边缘化</a:t>
            </a:r>
            <a:r>
              <a:rPr kumimoji="1" lang="en-US" altLang="zh-CN" dirty="0"/>
              <a:t>)</a:t>
            </a:r>
            <a:r>
              <a:rPr kumimoji="1" lang="zh-CN" altLang="en-US" dirty="0"/>
              <a:t>的充分原因。按照这一定义，一个特征只有在任何语境下都足够时才是非虚假的。诚然，这种定义对于</a:t>
            </a:r>
            <a:r>
              <a:rPr kumimoji="1" lang="en-US" altLang="zh-CN" dirty="0"/>
              <a:t>NLP</a:t>
            </a:r>
            <a:r>
              <a:rPr kumimoji="1" lang="zh-CN" altLang="en-US" dirty="0"/>
              <a:t>任务可能过于严格，因为可以说任何特征的效果都会受到语境的调节，使得所有特征都是虚假的。因此，在实际应用中，如果某个特征的杂散</a:t>
            </a:r>
            <a:r>
              <a:rPr kumimoji="1" lang="en-US" altLang="zh-CN" dirty="0"/>
              <a:t>(</a:t>
            </a:r>
            <a:r>
              <a:rPr kumimoji="1" lang="zh-CN" altLang="en-US" dirty="0"/>
              <a:t>即高</a:t>
            </a:r>
            <a:r>
              <a:rPr kumimoji="1" lang="en-US" altLang="zh-CN" dirty="0"/>
              <a:t>PS)</a:t>
            </a:r>
            <a:r>
              <a:rPr kumimoji="1" lang="zh-CN" altLang="en-US" dirty="0"/>
              <a:t>较低，则可以认为该特征是非虚假的。</a:t>
            </a:r>
            <a:endParaRPr kumimoji="1" lang="en-US" altLang="zh-CN" dirty="0"/>
          </a:p>
          <a:p>
            <a:endParaRPr kumimoji="1" lang="en-US" altLang="zh-CN" dirty="0"/>
          </a:p>
          <a:p>
            <a:endParaRPr kumimoji="1" lang="en-US" altLang="zh-CN" dirty="0"/>
          </a:p>
          <a:p>
            <a:r>
              <a:rPr kumimoji="1" lang="zh-CN" altLang="en-US" dirty="0"/>
              <a:t>采用反事实来定义概率，</a:t>
            </a:r>
            <a:r>
              <a:rPr kumimoji="1" lang="en-US" altLang="zh-CN" dirty="0"/>
              <a:t>PN</a:t>
            </a:r>
            <a:r>
              <a:rPr kumimoji="1" lang="zh-CN" altLang="en-US" dirty="0"/>
              <a:t>：对于在给定上下文的情况下，特征</a:t>
            </a:r>
            <a:r>
              <a:rPr kumimoji="1" lang="en-US" altLang="zh-CN" dirty="0"/>
              <a:t>x</a:t>
            </a:r>
            <a:r>
              <a:rPr kumimoji="1" lang="zh-CN" altLang="en-US" dirty="0"/>
              <a:t>对标签</a:t>
            </a:r>
            <a:r>
              <a:rPr kumimoji="1" lang="en-US" altLang="zh-CN" dirty="0"/>
              <a:t>y</a:t>
            </a:r>
            <a:r>
              <a:rPr kumimoji="1" lang="zh-CN" altLang="en-US" dirty="0"/>
              <a:t>的必要性概率可以定义为在给定特征</a:t>
            </a:r>
            <a:r>
              <a:rPr kumimoji="1" lang="en-US" altLang="zh-CN" dirty="0"/>
              <a:t>x</a:t>
            </a:r>
            <a:r>
              <a:rPr kumimoji="1" lang="zh-CN" altLang="en-US" dirty="0"/>
              <a:t>、其上下文以及标签</a:t>
            </a:r>
            <a:r>
              <a:rPr kumimoji="1" lang="en-US" altLang="zh-CN" dirty="0"/>
              <a:t>y</a:t>
            </a:r>
            <a:r>
              <a:rPr kumimoji="1" lang="zh-CN" altLang="en-US" dirty="0"/>
              <a:t>的情况下，特征不为</a:t>
            </a:r>
            <a:r>
              <a:rPr kumimoji="1" lang="en-US" altLang="zh-CN" dirty="0"/>
              <a:t>x</a:t>
            </a:r>
            <a:r>
              <a:rPr kumimoji="1" lang="zh-CN" altLang="en-US" dirty="0"/>
              <a:t>的话标签就不为</a:t>
            </a:r>
            <a:r>
              <a:rPr kumimoji="1" lang="en-US" altLang="zh-CN" dirty="0"/>
              <a:t>y</a:t>
            </a:r>
            <a:r>
              <a:rPr kumimoji="1" lang="zh-CN" altLang="en-US" dirty="0"/>
              <a:t>的概率有多大。衡量如果我们将 </a:t>
            </a:r>
            <a:r>
              <a:rPr kumimoji="1" lang="en-US" altLang="zh-CN" dirty="0"/>
              <a:t>Xi </a:t>
            </a:r>
            <a:r>
              <a:rPr kumimoji="1" lang="zh-CN" altLang="en-US" dirty="0"/>
              <a:t>设置为与 </a:t>
            </a:r>
            <a:r>
              <a:rPr kumimoji="1" lang="en-US" altLang="zh-CN" dirty="0"/>
              <a:t>xi </a:t>
            </a:r>
            <a:r>
              <a:rPr kumimoji="1" lang="zh-CN" altLang="en-US" dirty="0"/>
              <a:t>不同的值，标签 </a:t>
            </a:r>
            <a:r>
              <a:rPr kumimoji="1" lang="en-US" altLang="zh-CN" dirty="0"/>
              <a:t>y </a:t>
            </a:r>
            <a:r>
              <a:rPr kumimoji="1" lang="zh-CN" altLang="en-US" dirty="0"/>
              <a:t>可能会发生变化的概率。在实践中，我们可以使用屏蔽语言模型通过文本填充来模拟干预 </a:t>
            </a:r>
            <a:r>
              <a:rPr kumimoji="1" lang="en-US" altLang="zh-CN" dirty="0"/>
              <a:t>Xi ̸= xi</a:t>
            </a:r>
            <a:r>
              <a:rPr kumimoji="1" lang="zh-CN" altLang="en-US" dirty="0"/>
              <a:t>。</a:t>
            </a:r>
            <a:endParaRPr kumimoji="1" lang="en-US" altLang="zh-CN"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5</a:t>
            </a:fld>
            <a:endParaRPr kumimoji="1" lang="zh-CN" altLang="en-US"/>
          </a:p>
        </p:txBody>
      </p:sp>
    </p:spTree>
    <p:extLst>
      <p:ext uri="{BB962C8B-B14F-4D97-AF65-F5344CB8AC3E}">
        <p14:creationId xmlns:p14="http://schemas.microsoft.com/office/powerpoint/2010/main" val="3964753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根据上述定义，可根据特征对标签的必要性和充分性对特征进行分类，如图所示</a:t>
            </a:r>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6</a:t>
            </a:fld>
            <a:endParaRPr kumimoji="1" lang="zh-CN" altLang="en-US"/>
          </a:p>
        </p:txBody>
      </p:sp>
    </p:spTree>
    <p:extLst>
      <p:ext uri="{BB962C8B-B14F-4D97-AF65-F5344CB8AC3E}">
        <p14:creationId xmlns:p14="http://schemas.microsoft.com/office/powerpoint/2010/main" val="3162699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根据这些定义，接下来是对分析其对模型鲁棒性的影响的实验设置。</a:t>
            </a:r>
            <a:endParaRPr kumimoji="1" lang="en-US" altLang="zh-CN" dirty="0"/>
          </a:p>
          <a:p>
            <a:endParaRPr kumimoji="1" lang="en-US" altLang="zh-CN" dirty="0"/>
          </a:p>
          <a:p>
            <a:r>
              <a:rPr kumimoji="1" lang="zh-CN" altLang="en-US" dirty="0"/>
              <a:t>对于</a:t>
            </a:r>
            <a:r>
              <a:rPr kumimoji="1" lang="en-US" altLang="zh-CN" dirty="0" err="1"/>
              <a:t>DatsSet</a:t>
            </a:r>
            <a:r>
              <a:rPr kumimoji="1" lang="zh-CN" altLang="en-US" dirty="0"/>
              <a:t>，我们使用以下包含虚假特征的数据集。</a:t>
            </a:r>
            <a:endParaRPr kumimoji="1" lang="en-US" altLang="zh-CN" dirty="0"/>
          </a:p>
          <a:p>
            <a:r>
              <a:rPr kumimoji="1" lang="zh-CN" altLang="en-US" dirty="0"/>
              <a:t>对于低</a:t>
            </a:r>
            <a:r>
              <a:rPr kumimoji="1" lang="en-US" altLang="zh-CN" dirty="0"/>
              <a:t>PN</a:t>
            </a:r>
            <a:r>
              <a:rPr kumimoji="1" lang="zh-CN" altLang="en-US" dirty="0"/>
              <a:t>，我们通过将标点符号</a:t>
            </a:r>
            <a:r>
              <a:rPr kumimoji="1" lang="en-US" altLang="zh-CN" dirty="0"/>
              <a:t>( ' ! ! ')</a:t>
            </a:r>
            <a:r>
              <a:rPr kumimoji="1" lang="zh-CN" altLang="en-US" dirty="0"/>
              <a:t>与中性标签相关联，为</a:t>
            </a:r>
            <a:r>
              <a:rPr kumimoji="1" lang="en-US" altLang="zh-CN" dirty="0"/>
              <a:t>MNLI</a:t>
            </a:r>
            <a:r>
              <a:rPr kumimoji="1" lang="zh-CN" altLang="en-US" dirty="0"/>
              <a:t>例子注入合成偏差。根据</a:t>
            </a:r>
            <a:r>
              <a:rPr kumimoji="1" lang="en-US" altLang="zh-CN" dirty="0" err="1"/>
              <a:t>Dranker</a:t>
            </a:r>
            <a:r>
              <a:rPr kumimoji="1" lang="zh-CN" altLang="en-US" dirty="0"/>
              <a:t>等</a:t>
            </a:r>
            <a:r>
              <a:rPr kumimoji="1" lang="en-US" altLang="zh-CN" dirty="0"/>
              <a:t>( 2021 )</a:t>
            </a:r>
            <a:r>
              <a:rPr kumimoji="1" lang="zh-CN" altLang="en-US" dirty="0"/>
              <a:t>的研究，我们将偏差发生率</a:t>
            </a:r>
            <a:r>
              <a:rPr kumimoji="1" lang="en-US" altLang="zh-CN" dirty="0"/>
              <a:t>(</a:t>
            </a:r>
            <a:r>
              <a:rPr kumimoji="1" lang="zh-CN" altLang="en-US" dirty="0"/>
              <a:t>即存在</a:t>
            </a:r>
            <a:r>
              <a:rPr kumimoji="1" lang="en-US" altLang="zh-CN" dirty="0"/>
              <a:t>' ! ! '</a:t>
            </a:r>
            <a:r>
              <a:rPr kumimoji="1" lang="zh-CN" altLang="en-US" dirty="0"/>
              <a:t>的例子</a:t>
            </a:r>
            <a:r>
              <a:rPr kumimoji="1" lang="en-US" altLang="zh-CN" dirty="0"/>
              <a:t>)</a:t>
            </a:r>
            <a:r>
              <a:rPr kumimoji="1" lang="zh-CN" altLang="en-US" dirty="0"/>
              <a:t>设定为</a:t>
            </a:r>
            <a:r>
              <a:rPr kumimoji="1" lang="en-US" altLang="zh-CN" dirty="0"/>
              <a:t>25 %</a:t>
            </a:r>
            <a:r>
              <a:rPr kumimoji="1" lang="zh-CN" altLang="en-US" dirty="0"/>
              <a:t>，偏差强度</a:t>
            </a:r>
            <a:r>
              <a:rPr kumimoji="1" lang="en-US" altLang="zh-CN" dirty="0"/>
              <a:t>(</a:t>
            </a:r>
            <a:r>
              <a:rPr kumimoji="1" lang="zh-CN" altLang="en-US" dirty="0"/>
              <a:t>即带有</a:t>
            </a:r>
            <a:r>
              <a:rPr kumimoji="1" lang="en-US" altLang="zh-CN" dirty="0"/>
              <a:t>' ! ! '</a:t>
            </a:r>
            <a:r>
              <a:rPr kumimoji="1" lang="zh-CN" altLang="en-US" dirty="0"/>
              <a:t>和中性标签的例子的百分比</a:t>
            </a:r>
            <a:r>
              <a:rPr kumimoji="1" lang="en-US" altLang="zh-CN" dirty="0"/>
              <a:t>)</a:t>
            </a:r>
            <a:r>
              <a:rPr kumimoji="1" lang="zh-CN" altLang="en-US" dirty="0"/>
              <a:t>设定为</a:t>
            </a:r>
            <a:r>
              <a:rPr kumimoji="1" lang="en-US" altLang="zh-CN" dirty="0"/>
              <a:t>90 %</a:t>
            </a:r>
            <a:r>
              <a:rPr kumimoji="1" lang="zh-CN" altLang="en-US" dirty="0"/>
              <a:t>。该数据集是通过添加</a:t>
            </a:r>
            <a:r>
              <a:rPr kumimoji="1" lang="en-US" altLang="zh-CN" dirty="0"/>
              <a:t>/</a:t>
            </a:r>
            <a:r>
              <a:rPr kumimoji="1" lang="zh-CN" altLang="en-US" dirty="0"/>
              <a:t>删除假设结束时的特征来修改</a:t>
            </a:r>
            <a:r>
              <a:rPr kumimoji="1" lang="en-US" altLang="zh-CN" dirty="0"/>
              <a:t>MNLI</a:t>
            </a:r>
            <a:r>
              <a:rPr kumimoji="1" lang="zh-CN" altLang="en-US" dirty="0"/>
              <a:t>示例创建的。</a:t>
            </a:r>
            <a:endParaRPr kumimoji="1" lang="en-US" altLang="zh-CN" dirty="0"/>
          </a:p>
          <a:p>
            <a:r>
              <a:rPr kumimoji="1" lang="zh-CN" altLang="en-US" dirty="0"/>
              <a:t>对于高</a:t>
            </a:r>
            <a:r>
              <a:rPr kumimoji="1" lang="en-US" altLang="zh-CN" dirty="0"/>
              <a:t>PN</a:t>
            </a:r>
            <a:r>
              <a:rPr kumimoji="1" lang="zh-CN" altLang="en-US" dirty="0"/>
              <a:t>，我们考虑了</a:t>
            </a:r>
            <a:r>
              <a:rPr kumimoji="1" lang="en-US" altLang="zh-CN" dirty="0"/>
              <a:t>MNLI</a:t>
            </a:r>
            <a:r>
              <a:rPr kumimoji="1" lang="zh-CN" altLang="en-US" dirty="0"/>
              <a:t>中的否定偏误和词汇重叠偏误，在评估过程中我们使用了</a:t>
            </a:r>
            <a:r>
              <a:rPr kumimoji="1" lang="en-US" altLang="zh-CN" dirty="0"/>
              <a:t>HANS</a:t>
            </a:r>
            <a:r>
              <a:rPr kumimoji="1" lang="zh-CN" altLang="en-US" dirty="0"/>
              <a:t>的挑战集</a:t>
            </a:r>
            <a:r>
              <a:rPr kumimoji="1" lang="en-US" altLang="zh-CN" dirty="0"/>
              <a:t>( Mc Coy et al , 2019)</a:t>
            </a:r>
            <a:r>
              <a:rPr kumimoji="1" lang="zh-CN" altLang="en-US" dirty="0"/>
              <a:t>。</a:t>
            </a:r>
            <a:endParaRPr kumimoji="1" lang="en-US" altLang="zh-CN" dirty="0"/>
          </a:p>
          <a:p>
            <a:endParaRPr kumimoji="1" lang="en-US" altLang="zh-CN" dirty="0"/>
          </a:p>
          <a:p>
            <a:r>
              <a:rPr kumimoji="1" lang="zh-CN" altLang="en-US" dirty="0"/>
              <a:t>采用</a:t>
            </a:r>
            <a:r>
              <a:rPr kumimoji="1" lang="en-US" altLang="zh-CN" dirty="0" err="1"/>
              <a:t>RoBERTa</a:t>
            </a:r>
            <a:r>
              <a:rPr kumimoji="1" lang="en-US" altLang="zh-CN" dirty="0"/>
              <a:t>-large</a:t>
            </a:r>
            <a:r>
              <a:rPr kumimoji="1" lang="zh-CN" altLang="en-US" dirty="0"/>
              <a:t>进行训练</a:t>
            </a:r>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7</a:t>
            </a:fld>
            <a:endParaRPr kumimoji="1" lang="zh-CN" altLang="en-US"/>
          </a:p>
        </p:txBody>
      </p:sp>
    </p:spTree>
    <p:extLst>
      <p:ext uri="{BB962C8B-B14F-4D97-AF65-F5344CB8AC3E}">
        <p14:creationId xmlns:p14="http://schemas.microsoft.com/office/powerpoint/2010/main" val="1130207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评估模型的鲁棒性</a:t>
            </a:r>
            <a:endParaRPr kumimoji="1" lang="en-US" altLang="zh-CN" dirty="0"/>
          </a:p>
          <a:p>
            <a:endParaRPr kumimoji="1" lang="en-US" altLang="zh-CN" dirty="0"/>
          </a:p>
          <a:p>
            <a:r>
              <a:rPr kumimoji="1" lang="zh-CN" altLang="en-US" dirty="0"/>
              <a:t>首先定义模型的鲁棒性，在因果框架下，如果其预测结果在干预后发生变化，就说明他是不鲁棒的</a:t>
            </a:r>
            <a:endParaRPr kumimoji="1" lang="en-US" altLang="zh-CN" dirty="0"/>
          </a:p>
          <a:p>
            <a:endParaRPr kumimoji="1" lang="en-US" altLang="zh-CN" dirty="0"/>
          </a:p>
          <a:p>
            <a:r>
              <a:rPr kumimoji="1" lang="zh-CN" altLang="en-US" dirty="0"/>
              <a:t>之前的工作表明如果模型预测以任何方式依赖某个单独的特征是不被希望的。</a:t>
            </a:r>
            <a:endParaRPr kumimoji="1" lang="en-US" altLang="zh-CN" dirty="0"/>
          </a:p>
          <a:p>
            <a:r>
              <a:rPr kumimoji="1" lang="zh-CN" altLang="en-US" dirty="0"/>
              <a:t>然而，对于高</a:t>
            </a:r>
            <a:r>
              <a:rPr kumimoji="1" lang="en-US" altLang="zh-CN" dirty="0"/>
              <a:t>PN</a:t>
            </a:r>
            <a:r>
              <a:rPr kumimoji="1" lang="zh-CN" altLang="en-US" dirty="0"/>
              <a:t>的特征，标签和模型的预测应取决于他。只有当模型忽略其他必要特征时，这种依赖性才会变得不可取（例如，无论“</a:t>
            </a:r>
            <a:r>
              <a:rPr kumimoji="1" lang="en-US" altLang="zh-CN" dirty="0"/>
              <a:t>not</a:t>
            </a:r>
            <a:r>
              <a:rPr kumimoji="1" lang="zh-CN" altLang="en-US" dirty="0"/>
              <a:t>”存在与否都预测负面情绪）。</a:t>
            </a:r>
            <a:endParaRPr kumimoji="1" lang="en-US" altLang="zh-CN" dirty="0"/>
          </a:p>
          <a:p>
            <a:r>
              <a:rPr kumimoji="1" lang="zh-CN" altLang="en-US" dirty="0"/>
              <a:t>这可能是由两个原因引起的：首先，由于训练数据中</a:t>
            </a:r>
            <a:r>
              <a:rPr kumimoji="1" lang="en-US" altLang="zh-CN" dirty="0"/>
              <a:t>Y</a:t>
            </a:r>
            <a:r>
              <a:rPr kumimoji="1" lang="zh-CN" altLang="en-US" dirty="0"/>
              <a:t>和</a:t>
            </a:r>
            <a:r>
              <a:rPr kumimoji="1" lang="en-US" altLang="zh-CN" dirty="0"/>
              <a:t>Xi</a:t>
            </a:r>
            <a:r>
              <a:rPr kumimoji="1" lang="zh-CN" altLang="en-US" dirty="0"/>
              <a:t>之间的混淆，模型可能过度依赖虚假特征</a:t>
            </a:r>
            <a:r>
              <a:rPr kumimoji="1" lang="en-US" altLang="zh-CN" dirty="0"/>
              <a:t>Xi</a:t>
            </a:r>
            <a:r>
              <a:rPr kumimoji="1" lang="zh-CN" altLang="en-US" dirty="0"/>
              <a:t>（例如，“</a:t>
            </a:r>
            <a:r>
              <a:rPr kumimoji="1" lang="en-US" altLang="zh-CN" dirty="0"/>
              <a:t>not”</a:t>
            </a:r>
            <a:r>
              <a:rPr kumimoji="1" lang="zh-CN" altLang="en-US" dirty="0"/>
              <a:t>出现在所有负面例子中，但不会出现正面例子））其次，即使没有混淆，该模型也可能无法学习</a:t>
            </a:r>
            <a:r>
              <a:rPr kumimoji="1" lang="en-US" altLang="zh-CN" dirty="0"/>
              <a:t>Xi</a:t>
            </a:r>
            <a:r>
              <a:rPr kumimoji="1" lang="zh-CN" altLang="en-US" dirty="0"/>
              <a:t>如何与其他特征相互作用以影响标签（例如，不理解双重否定）</a:t>
            </a:r>
            <a:endParaRPr kumimoji="1" lang="en-US" altLang="zh-CN" dirty="0"/>
          </a:p>
          <a:p>
            <a:endParaRPr kumimoji="1" lang="en-US" altLang="zh-CN" dirty="0"/>
          </a:p>
          <a:p>
            <a:r>
              <a:rPr kumimoji="1" lang="zh-CN" altLang="en-US" dirty="0"/>
              <a:t>测试模型鲁棒性的典型方法是构建一个“挑战集”，以检测输入的扰动是否导致模型预测以预期的方式变化。这里的挑战在于模型的预期行为取决于虚假特征的类型。</a:t>
            </a:r>
            <a:endParaRPr kumimoji="1" lang="en-US" altLang="zh-CN" dirty="0"/>
          </a:p>
          <a:p>
            <a:endParaRPr kumimoji="1" lang="en-US" altLang="zh-CN" dirty="0"/>
          </a:p>
          <a:p>
            <a:r>
              <a:rPr kumimoji="1" lang="zh-CN" altLang="en-US" dirty="0"/>
              <a:t>对于低 </a:t>
            </a:r>
            <a:r>
              <a:rPr kumimoji="1" lang="en-US" altLang="zh-CN" dirty="0"/>
              <a:t>PN </a:t>
            </a:r>
            <a:r>
              <a:rPr kumimoji="1" lang="zh-CN" altLang="en-US" dirty="0"/>
              <a:t>虚假特征，我们可以简单地直接扰动它们并检查模型预测是否不变，例如用另一个相同类型的实体替换命名实体，此测试集的性能下降意味着模型不可靠。</a:t>
            </a:r>
            <a:endParaRPr kumimoji="1" lang="en-US" altLang="zh-CN" dirty="0"/>
          </a:p>
          <a:p>
            <a:endParaRPr kumimoji="1" lang="en-US" altLang="zh-CN" dirty="0"/>
          </a:p>
          <a:p>
            <a:r>
              <a:rPr kumimoji="1" lang="zh-CN" altLang="en-US" dirty="0"/>
              <a:t>然而，对杂散特征的干预只能告诉我们该特征是否必要，因此它不能用于评估对高</a:t>
            </a:r>
            <a:r>
              <a:rPr kumimoji="1" lang="en-US" altLang="zh-CN" dirty="0"/>
              <a:t>PN</a:t>
            </a:r>
            <a:r>
              <a:rPr kumimoji="1" lang="zh-CN" altLang="en-US" dirty="0"/>
              <a:t>杂散特征的鲁棒性，如果我们扰动特征，模型预测可能会（并且预期）翻转。（如将</a:t>
            </a:r>
            <a:r>
              <a:rPr kumimoji="1" lang="en-US" altLang="zh-CN" dirty="0"/>
              <a:t>not</a:t>
            </a:r>
            <a:r>
              <a:rPr kumimoji="1" lang="zh-CN" altLang="en-US" dirty="0"/>
              <a:t>换成</a:t>
            </a:r>
            <a:r>
              <a:rPr kumimoji="1" lang="en-US" altLang="zh-CN" dirty="0"/>
              <a:t>also</a:t>
            </a:r>
            <a:r>
              <a:rPr kumimoji="1" lang="zh-CN" altLang="en-US" dirty="0"/>
              <a:t>）</a:t>
            </a:r>
            <a:endParaRPr kumimoji="1" lang="en-US" altLang="zh-CN" dirty="0"/>
          </a:p>
          <a:p>
            <a:endParaRPr kumimoji="1" lang="en-US" altLang="zh-CN" dirty="0"/>
          </a:p>
          <a:p>
            <a:r>
              <a:rPr kumimoji="1" lang="zh-CN" altLang="en-US" dirty="0"/>
              <a:t>所以这里主要讨论高</a:t>
            </a:r>
            <a:r>
              <a:rPr kumimoji="1" lang="en-US" altLang="zh-CN" dirty="0"/>
              <a:t>PN</a:t>
            </a:r>
            <a:r>
              <a:rPr kumimoji="1" lang="zh-CN" altLang="en-US" dirty="0"/>
              <a:t>虚假特征的鲁棒性的评估。</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8</a:t>
            </a:fld>
            <a:endParaRPr kumimoji="1" lang="zh-CN" altLang="en-US"/>
          </a:p>
        </p:txBody>
      </p:sp>
    </p:spTree>
    <p:extLst>
      <p:ext uri="{BB962C8B-B14F-4D97-AF65-F5344CB8AC3E}">
        <p14:creationId xmlns:p14="http://schemas.microsoft.com/office/powerpoint/2010/main" val="267340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对于高</a:t>
            </a:r>
            <a:r>
              <a:rPr kumimoji="1" lang="en-US" altLang="zh-CN" dirty="0"/>
              <a:t>PN</a:t>
            </a:r>
            <a:r>
              <a:rPr kumimoji="1" lang="zh-CN" altLang="en-US" dirty="0"/>
              <a:t>伪特征如否定词，我们反而想检验它们是否足以进行模型预测</a:t>
            </a:r>
            <a:endParaRPr kumimoji="1" lang="en-US" altLang="zh-CN" dirty="0"/>
          </a:p>
          <a:p>
            <a:endParaRPr kumimoji="1" lang="en-US" altLang="zh-CN" dirty="0"/>
          </a:p>
          <a:p>
            <a:r>
              <a:rPr kumimoji="1" lang="zh-CN" altLang="en-US" dirty="0"/>
              <a:t>创建两组具有相同虚假特征但标签不同的示例。例如，</a:t>
            </a:r>
            <a:r>
              <a:rPr kumimoji="1" lang="en-US" altLang="zh-CN" dirty="0"/>
              <a:t>HANS ( Mc Coy et al , 2019)</a:t>
            </a:r>
            <a:r>
              <a:rPr kumimoji="1" lang="zh-CN" altLang="en-US" dirty="0"/>
              <a:t>由蕴含式和非蕴含式样例组成，两者具有完全的词汇重叠；这检验了如果仅有高词重叠就足以产生蕴含预测。然而，这一过程不可避免地引入了新的变量。考虑图</a:t>
            </a:r>
            <a:r>
              <a:rPr kumimoji="1" lang="en-US" altLang="zh-CN" dirty="0"/>
              <a:t>1c</a:t>
            </a:r>
            <a:r>
              <a:rPr kumimoji="1" lang="zh-CN" altLang="en-US" dirty="0"/>
              <a:t>中的因果图。在伪特征</a:t>
            </a:r>
            <a:r>
              <a:rPr kumimoji="1" lang="en-US" altLang="zh-CN" dirty="0"/>
              <a:t>( '</a:t>
            </a:r>
            <a:r>
              <a:rPr kumimoji="1" lang="zh-CN" altLang="en-US" dirty="0"/>
              <a:t>不</a:t>
            </a:r>
            <a:r>
              <a:rPr kumimoji="1" lang="en-US" altLang="zh-CN" dirty="0"/>
              <a:t>')</a:t>
            </a:r>
            <a:r>
              <a:rPr kumimoji="1" lang="zh-CN" altLang="en-US" dirty="0"/>
              <a:t>固定的情况下，要改变</a:t>
            </a:r>
            <a:r>
              <a:rPr kumimoji="1" lang="en-US" altLang="zh-CN" dirty="0"/>
              <a:t>Y</a:t>
            </a:r>
            <a:r>
              <a:rPr kumimoji="1" lang="zh-CN" altLang="en-US" dirty="0"/>
              <a:t>，必须通过与</a:t>
            </a:r>
            <a:r>
              <a:rPr kumimoji="1" lang="en-US" altLang="zh-CN" dirty="0"/>
              <a:t>' not '</a:t>
            </a:r>
            <a:r>
              <a:rPr kumimoji="1" lang="zh-CN" altLang="en-US" dirty="0"/>
              <a:t>的交互来改变影响标签的其他特征</a:t>
            </a:r>
            <a:r>
              <a:rPr kumimoji="1" lang="en-US" altLang="zh-CN" dirty="0"/>
              <a:t>( e.g. '</a:t>
            </a:r>
            <a:r>
              <a:rPr kumimoji="1" lang="zh-CN" altLang="en-US" dirty="0"/>
              <a:t>好</a:t>
            </a:r>
            <a:r>
              <a:rPr kumimoji="1" lang="en-US" altLang="zh-CN" dirty="0"/>
              <a:t>'→'</a:t>
            </a:r>
            <a:r>
              <a:rPr kumimoji="1" lang="zh-CN" altLang="en-US" dirty="0"/>
              <a:t>坏</a:t>
            </a:r>
            <a:r>
              <a:rPr kumimoji="1" lang="en-US" altLang="zh-CN" dirty="0"/>
              <a:t>')</a:t>
            </a:r>
            <a:r>
              <a:rPr kumimoji="1" lang="zh-CN" altLang="en-US" dirty="0"/>
              <a:t>。为了做出正确的预测，模型必须学习由虚假特征和新引入的特征组成的复合特征。因此，其性能不仅取决于虚假特征，还取决于扰动过程中引入的特征。</a:t>
            </a:r>
            <a:endParaRPr kumimoji="1" lang="en-US" altLang="zh-CN" dirty="0"/>
          </a:p>
          <a:p>
            <a:endParaRPr kumimoji="1" lang="en-US" altLang="zh-CN" dirty="0"/>
          </a:p>
          <a:p>
            <a:r>
              <a:rPr kumimoji="1" lang="zh-CN" altLang="en-US" dirty="0"/>
              <a:t>为了说明这个问题，我们在两个不同构造的挑战集上评估模型对词汇重叠的鲁棒性：</a:t>
            </a:r>
            <a:r>
              <a:rPr kumimoji="1" lang="en-US" altLang="zh-CN" dirty="0"/>
              <a:t>( a ) HANS</a:t>
            </a:r>
            <a:r>
              <a:rPr kumimoji="1" lang="zh-CN" altLang="en-US" dirty="0"/>
              <a:t>；</a:t>
            </a:r>
            <a:r>
              <a:rPr kumimoji="1" lang="en-US" altLang="zh-CN" dirty="0"/>
              <a:t>( b ) MNLI dev</a:t>
            </a:r>
            <a:r>
              <a:rPr kumimoji="1" lang="zh-CN" altLang="en-US" dirty="0"/>
              <a:t>集合</a:t>
            </a:r>
            <a:r>
              <a:rPr kumimoji="1" lang="en-US" altLang="zh-CN" dirty="0"/>
              <a:t>(</a:t>
            </a:r>
            <a:r>
              <a:rPr kumimoji="1" lang="zh-CN" altLang="en-US" dirty="0"/>
              <a:t>其中</a:t>
            </a:r>
            <a:r>
              <a:rPr kumimoji="1" lang="en-US" altLang="zh-CN" dirty="0"/>
              <a:t>&gt; 0.8</a:t>
            </a:r>
            <a:r>
              <a:rPr kumimoji="1" lang="zh-CN" altLang="en-US" dirty="0"/>
              <a:t>的词在假设中的比例也在前提中</a:t>
            </a:r>
            <a:r>
              <a:rPr kumimoji="1" lang="en-US" altLang="zh-CN" dirty="0"/>
              <a:t>)</a:t>
            </a:r>
            <a:r>
              <a:rPr kumimoji="1" lang="zh-CN" altLang="en-US" dirty="0"/>
              <a:t>中高词汇重叠例子的子集。与</a:t>
            </a:r>
            <a:r>
              <a:rPr kumimoji="1" lang="en-US" altLang="zh-CN" dirty="0"/>
              <a:t>( b )</a:t>
            </a:r>
            <a:r>
              <a:rPr kumimoji="1" lang="zh-CN" altLang="en-US" dirty="0"/>
              <a:t>相比，</a:t>
            </a:r>
            <a:r>
              <a:rPr kumimoji="1" lang="en-US" altLang="zh-CN" dirty="0"/>
              <a:t>HANS</a:t>
            </a:r>
            <a:r>
              <a:rPr kumimoji="1" lang="zh-CN" altLang="en-US" dirty="0"/>
              <a:t>非蕴含例句需要语言知识，如理解被动语态</a:t>
            </a:r>
            <a:r>
              <a:rPr kumimoji="1" lang="en-US" altLang="zh-CN" dirty="0"/>
              <a:t>( e.g.</a:t>
            </a:r>
            <a:r>
              <a:rPr kumimoji="1" lang="zh-CN" altLang="en-US" dirty="0"/>
              <a:t>参议员得到管理者的帮助</a:t>
            </a:r>
            <a:r>
              <a:rPr kumimoji="1" lang="en-US" altLang="zh-CN" dirty="0"/>
              <a:t>'</a:t>
            </a:r>
            <a:r>
              <a:rPr kumimoji="1" lang="zh-CN" altLang="en-US" dirty="0"/>
              <a:t>并不意味着</a:t>
            </a:r>
            <a:r>
              <a:rPr kumimoji="1" lang="en-US" altLang="zh-CN" dirty="0"/>
              <a:t>'</a:t>
            </a:r>
            <a:r>
              <a:rPr kumimoji="1" lang="zh-CN" altLang="en-US" dirty="0"/>
              <a:t>参议员帮助了管理者</a:t>
            </a:r>
            <a:r>
              <a:rPr kumimoji="1" lang="en-US" altLang="zh-CN" dirty="0"/>
              <a:t>')</a:t>
            </a:r>
            <a:r>
              <a:rPr kumimoji="1" lang="zh-CN" altLang="en-US" dirty="0"/>
              <a:t>或概率副词</a:t>
            </a:r>
            <a:r>
              <a:rPr kumimoji="1" lang="en-US" altLang="zh-CN" dirty="0"/>
              <a:t>( e.g.</a:t>
            </a:r>
            <a:r>
              <a:rPr kumimoji="1" lang="zh-CN" altLang="en-US" dirty="0"/>
              <a:t>也许艺术家看到了作者</a:t>
            </a:r>
            <a:r>
              <a:rPr kumimoji="1" lang="en-US" altLang="zh-CN" dirty="0"/>
              <a:t>'</a:t>
            </a:r>
            <a:r>
              <a:rPr kumimoji="1" lang="zh-CN" altLang="en-US" dirty="0"/>
              <a:t>并不意味着</a:t>
            </a:r>
            <a:r>
              <a:rPr kumimoji="1" lang="en-US" altLang="zh-CN" dirty="0"/>
              <a:t>'</a:t>
            </a:r>
            <a:r>
              <a:rPr kumimoji="1" lang="zh-CN" altLang="en-US" dirty="0"/>
              <a:t>艺术家看到了作者</a:t>
            </a:r>
            <a:r>
              <a:rPr kumimoji="1" lang="en-US" altLang="zh-CN" dirty="0"/>
              <a:t>')</a:t>
            </a:r>
            <a:r>
              <a:rPr kumimoji="1" lang="zh-CN" altLang="en-US" dirty="0"/>
              <a:t>，这在</a:t>
            </a:r>
            <a:r>
              <a:rPr kumimoji="1" lang="en-US" altLang="zh-CN" dirty="0"/>
              <a:t>MNLI</a:t>
            </a:r>
            <a:r>
              <a:rPr kumimoji="1" lang="zh-CN" altLang="en-US" dirty="0"/>
              <a:t>中并不多见。</a:t>
            </a:r>
            <a:endParaRPr kumimoji="1" lang="en-US" altLang="zh-CN" dirty="0"/>
          </a:p>
          <a:p>
            <a:endParaRPr kumimoji="1" lang="en-US" altLang="zh-CN" dirty="0"/>
          </a:p>
          <a:p>
            <a:r>
              <a:rPr kumimoji="1" lang="zh-CN" altLang="en-US" dirty="0"/>
              <a:t>我们在</a:t>
            </a:r>
            <a:r>
              <a:rPr kumimoji="1" lang="en-US" altLang="zh-CN" dirty="0"/>
              <a:t>MNLI</a:t>
            </a:r>
            <a:r>
              <a:rPr kumimoji="1" lang="zh-CN" altLang="en-US" dirty="0"/>
              <a:t>上微调预训练的模型，并将结果报告在表</a:t>
            </a:r>
            <a:r>
              <a:rPr kumimoji="1" lang="en-US" altLang="zh-CN" dirty="0"/>
              <a:t>2</a:t>
            </a:r>
            <a:r>
              <a:rPr kumimoji="1" lang="zh-CN" altLang="en-US" dirty="0"/>
              <a:t>中。虽然模型在来自</a:t>
            </a:r>
            <a:r>
              <a:rPr kumimoji="1" lang="en-US" altLang="zh-CN" dirty="0"/>
              <a:t>HANS</a:t>
            </a:r>
            <a:r>
              <a:rPr kumimoji="1" lang="zh-CN" altLang="en-US" dirty="0"/>
              <a:t>的高重叠非嵌套样本上表现不佳，但在来自</a:t>
            </a:r>
            <a:r>
              <a:rPr kumimoji="1" lang="en-US" altLang="zh-CN" dirty="0"/>
              <a:t>MNLI ( 56.2 %</a:t>
            </a:r>
            <a:r>
              <a:rPr kumimoji="1" lang="zh-CN" altLang="en-US" dirty="0"/>
              <a:t>比</a:t>
            </a:r>
            <a:r>
              <a:rPr kumimoji="1" lang="en-US" altLang="zh-CN" dirty="0"/>
              <a:t>93.6 %)</a:t>
            </a:r>
            <a:r>
              <a:rPr kumimoji="1" lang="zh-CN" altLang="en-US" dirty="0"/>
              <a:t>的这类样本上表现要高得多，导致结论不一致。</a:t>
            </a:r>
            <a:r>
              <a:rPr kumimoji="1" lang="en-US" altLang="zh-CN" dirty="0"/>
              <a:t>8</a:t>
            </a:r>
            <a:r>
              <a:rPr kumimoji="1" lang="zh-CN" altLang="en-US" dirty="0"/>
              <a:t>因此，我们在解释挑战集上问题的严重性时要小心，因为性能下降也可能归因于数据集构建过程中引入的未见特征。</a:t>
            </a:r>
            <a:endParaRPr kumimoji="1" lang="en-US"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表中表明两者在</a:t>
            </a:r>
            <a:r>
              <a:rPr kumimoji="1" lang="zh-CN" altLang="en-US" b="0" dirty="0">
                <a:solidFill>
                  <a:srgbClr val="D4D4D4"/>
                </a:solidFill>
                <a:effectLst/>
                <a:latin typeface="Courier New" panose="02070309020205020404" pitchFamily="49" charset="0"/>
              </a:rPr>
              <a:t>多大程度上依赖于虚假相关性，以此来说明高</a:t>
            </a:r>
            <a:r>
              <a:rPr kumimoji="1" lang="en-US" altLang="zh-CN" b="0" dirty="0">
                <a:solidFill>
                  <a:srgbClr val="D4D4D4"/>
                </a:solidFill>
                <a:effectLst/>
                <a:latin typeface="Courier New" panose="02070309020205020404" pitchFamily="49" charset="0"/>
              </a:rPr>
              <a:t>PN</a:t>
            </a:r>
            <a:r>
              <a:rPr kumimoji="1" lang="zh-CN" altLang="en-US" b="0" dirty="0">
                <a:solidFill>
                  <a:srgbClr val="D4D4D4"/>
                </a:solidFill>
                <a:effectLst/>
                <a:latin typeface="Courier New" panose="02070309020205020404" pitchFamily="49" charset="0"/>
              </a:rPr>
              <a:t>的虚假特征对模型的影响。</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9</a:t>
            </a:fld>
            <a:endParaRPr kumimoji="1" lang="zh-CN" altLang="en-US"/>
          </a:p>
        </p:txBody>
      </p:sp>
    </p:spTree>
    <p:extLst>
      <p:ext uri="{BB962C8B-B14F-4D97-AF65-F5344CB8AC3E}">
        <p14:creationId xmlns:p14="http://schemas.microsoft.com/office/powerpoint/2010/main" val="1848049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8527"/>
            <a:ext cx="6858000" cy="180507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23207"/>
            <a:ext cx="6858000" cy="125178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t>2023/5/25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t>2023/5/25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6041"/>
            <a:ext cx="1971675" cy="439385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6041"/>
            <a:ext cx="5800725" cy="439385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t>2023/5/25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t>2023/5/25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92594"/>
            <a:ext cx="7886700" cy="2156722"/>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69719"/>
            <a:ext cx="7886700" cy="113416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t>2023/5/25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80206"/>
            <a:ext cx="3886200" cy="328969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80206"/>
            <a:ext cx="3886200" cy="328969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7880EBC-1F4F-064A-BCDA-A8702FD7B152}" type="datetimeFigureOut">
              <a:rPr kumimoji="1" lang="zh-CN" altLang="en-US" smtClean="0"/>
              <a:t>2023/5/25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6042"/>
            <a:ext cx="7886700" cy="100215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70990"/>
            <a:ext cx="3868340" cy="6228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93883"/>
            <a:ext cx="3868340" cy="278561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70990"/>
            <a:ext cx="3887391" cy="6228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93883"/>
            <a:ext cx="3887391" cy="278561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7880EBC-1F4F-064A-BCDA-A8702FD7B152}" type="datetimeFigureOut">
              <a:rPr kumimoji="1" lang="zh-CN" altLang="en-US" smtClean="0"/>
              <a:t>2023/5/25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7880EBC-1F4F-064A-BCDA-A8702FD7B152}" type="datetimeFigureOut">
              <a:rPr kumimoji="1" lang="zh-CN" altLang="en-US" smtClean="0"/>
              <a:t>2023/5/25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80EBC-1F4F-064A-BCDA-A8702FD7B152}" type="datetimeFigureOut">
              <a:rPr kumimoji="1" lang="zh-CN" altLang="en-US" smtClean="0"/>
              <a:t>2023/5/25</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5652"/>
            <a:ext cx="2949178" cy="1209781"/>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6512"/>
            <a:ext cx="4629150" cy="368455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55433"/>
            <a:ext cx="2949178" cy="288163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7880EBC-1F4F-064A-BCDA-A8702FD7B152}" type="datetimeFigureOut">
              <a:rPr kumimoji="1" lang="zh-CN" altLang="en-US" smtClean="0"/>
              <a:t>2023/5/25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5652"/>
            <a:ext cx="2949178" cy="1209781"/>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3887391" y="746512"/>
            <a:ext cx="4629150" cy="368455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29841" y="1555433"/>
            <a:ext cx="2949178" cy="288163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7880EBC-1F4F-064A-BCDA-A8702FD7B152}" type="datetimeFigureOut">
              <a:rPr kumimoji="1" lang="zh-CN" altLang="en-US" smtClean="0"/>
              <a:t>2023/5/25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6042"/>
            <a:ext cx="7886700" cy="100215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80206"/>
            <a:ext cx="7886700" cy="32896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805519"/>
            <a:ext cx="2057400" cy="276041"/>
          </a:xfrm>
          <a:prstGeom prst="rect">
            <a:avLst/>
          </a:prstGeom>
        </p:spPr>
        <p:txBody>
          <a:bodyPr vert="horz" lIns="91440" tIns="45720" rIns="91440" bIns="45720" rtlCol="0" anchor="ctr"/>
          <a:lstStyle>
            <a:lvl1pPr algn="l">
              <a:defRPr sz="900">
                <a:solidFill>
                  <a:schemeClr val="tx1">
                    <a:tint val="75000"/>
                  </a:schemeClr>
                </a:solidFill>
              </a:defRPr>
            </a:lvl1pPr>
          </a:lstStyle>
          <a:p>
            <a:fld id="{77880EBC-1F4F-064A-BCDA-A8702FD7B152}" type="datetimeFigureOut">
              <a:rPr kumimoji="1" lang="zh-CN" altLang="en-US" smtClean="0"/>
              <a:t>2023/5/25</a:t>
            </a:fld>
            <a:endParaRPr kumimoji="1" lang="zh-CN" altLang="en-US"/>
          </a:p>
        </p:txBody>
      </p:sp>
      <p:sp>
        <p:nvSpPr>
          <p:cNvPr id="5" name="Footer Placeholder 4"/>
          <p:cNvSpPr>
            <a:spLocks noGrp="1"/>
          </p:cNvSpPr>
          <p:nvPr>
            <p:ph type="ftr" sz="quarter" idx="3"/>
          </p:nvPr>
        </p:nvSpPr>
        <p:spPr>
          <a:xfrm>
            <a:off x="3028950" y="4805519"/>
            <a:ext cx="3086100" cy="27604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805519"/>
            <a:ext cx="2057400" cy="276041"/>
          </a:xfrm>
          <a:prstGeom prst="rect">
            <a:avLst/>
          </a:prstGeom>
        </p:spPr>
        <p:txBody>
          <a:bodyPr vert="horz" lIns="91440" tIns="45720" rIns="91440" bIns="45720" rtlCol="0" anchor="ctr"/>
          <a:lstStyle>
            <a:lvl1pPr algn="r">
              <a:defRPr sz="900">
                <a:solidFill>
                  <a:schemeClr val="tx1">
                    <a:tint val="75000"/>
                  </a:schemeClr>
                </a:solidFill>
              </a:defRPr>
            </a:lvl1pPr>
          </a:lstStyle>
          <a:p>
            <a:fld id="{C6AF141A-EAFD-9144-B9F1-78E320CF3BD2}"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84648"/>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9123" y="3877034"/>
            <a:ext cx="1338221" cy="432000"/>
          </a:xfrm>
          <a:prstGeom prst="rect">
            <a:avLst/>
          </a:prstGeom>
        </p:spPr>
      </p:pic>
      <p:pic>
        <p:nvPicPr>
          <p:cNvPr id="5" name="图片 4" descr="文本&#10;&#10;描述已自动生成">
            <a:extLst>
              <a:ext uri="{FF2B5EF4-FFF2-40B4-BE49-F238E27FC236}">
                <a16:creationId xmlns:a16="http://schemas.microsoft.com/office/drawing/2014/main" id="{088D669A-ECD8-CDC6-8DC3-BEE96CEE22D4}"/>
              </a:ext>
            </a:extLst>
          </p:cNvPr>
          <p:cNvPicPr>
            <a:picLocks noChangeAspect="1"/>
          </p:cNvPicPr>
          <p:nvPr/>
        </p:nvPicPr>
        <p:blipFill>
          <a:blip r:embed="rId5"/>
          <a:stretch>
            <a:fillRect/>
          </a:stretch>
        </p:blipFill>
        <p:spPr>
          <a:xfrm>
            <a:off x="75414" y="1443219"/>
            <a:ext cx="6843860" cy="19799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45063" y="925693"/>
            <a:ext cx="7053873" cy="416011"/>
          </a:xfrm>
          <a:prstGeom prst="rect">
            <a:avLst/>
          </a:prstGeom>
          <a:noFill/>
        </p:spPr>
        <p:txBody>
          <a:bodyPr wrap="square" rtlCol="0">
            <a:spAutoFit/>
          </a:bodyPr>
          <a:lstStyle/>
          <a:p>
            <a:pPr>
              <a:lnSpc>
                <a:spcPts val="2600"/>
              </a:lnSpc>
            </a:pPr>
            <a:r>
              <a:rPr kumimoji="1" lang="en-US" altLang="zh-CN" sz="2000" dirty="0">
                <a:solidFill>
                  <a:srgbClr val="A51E36"/>
                </a:solidFill>
                <a:latin typeface="兰亭黑-简 中黑" charset="-122"/>
                <a:ea typeface="兰亭黑-简 中黑" charset="-122"/>
                <a:cs typeface="Gotham Bold" charset="0"/>
              </a:rPr>
              <a:t>Decorrelating the Spurious Features and the Label </a:t>
            </a:r>
          </a:p>
        </p:txBody>
      </p:sp>
      <p:sp>
        <p:nvSpPr>
          <p:cNvPr id="7" name="文本框 6"/>
          <p:cNvSpPr txBox="1"/>
          <p:nvPr/>
        </p:nvSpPr>
        <p:spPr>
          <a:xfrm>
            <a:off x="1060201" y="513626"/>
            <a:ext cx="6210394" cy="220573"/>
          </a:xfrm>
          <a:prstGeom prst="rect">
            <a:avLst/>
          </a:prstGeom>
          <a:noFill/>
        </p:spPr>
        <p:txBody>
          <a:bodyPr wrap="square" rtlCol="0">
            <a:spAutoFit/>
          </a:bodyPr>
          <a:lstStyle/>
          <a:p>
            <a:pPr>
              <a:lnSpc>
                <a:spcPts val="1000"/>
              </a:lnSpc>
            </a:pPr>
            <a:r>
              <a:rPr kumimoji="1" lang="en-US" altLang="zh-CN" sz="1000" i="1" dirty="0">
                <a:solidFill>
                  <a:srgbClr val="9E9FA0"/>
                </a:solidFill>
                <a:latin typeface="方正兰亭细黑_GBK" charset="-122"/>
                <a:ea typeface="方正兰亭细黑_GBK" charset="-122"/>
                <a:cs typeface="Gotham Bold" charset="0"/>
              </a:rPr>
              <a:t>Implications on Learning Methods</a:t>
            </a:r>
          </a:p>
        </p:txBody>
      </p:sp>
      <p:sp>
        <p:nvSpPr>
          <p:cNvPr id="4" name="文本框 3">
            <a:extLst>
              <a:ext uri="{FF2B5EF4-FFF2-40B4-BE49-F238E27FC236}">
                <a16:creationId xmlns:a16="http://schemas.microsoft.com/office/drawing/2014/main" id="{D2A4BCA4-770B-D88E-22F4-D2E39155735B}"/>
              </a:ext>
            </a:extLst>
          </p:cNvPr>
          <p:cNvSpPr txBox="1"/>
          <p:nvPr/>
        </p:nvSpPr>
        <p:spPr>
          <a:xfrm>
            <a:off x="1060201" y="1533198"/>
            <a:ext cx="6897937" cy="861774"/>
          </a:xfrm>
          <a:prstGeom prst="rect">
            <a:avLst/>
          </a:prstGeom>
          <a:noFill/>
        </p:spPr>
        <p:txBody>
          <a:bodyPr wrap="square" rtlCol="0">
            <a:spAutoFit/>
          </a:bodyPr>
          <a:lstStyle/>
          <a:p>
            <a:r>
              <a:rPr kumimoji="1" lang="en-US" altLang="zh-CN" sz="1800" b="1" dirty="0">
                <a:latin typeface="Times New Roman" panose="02020603050405020304" pitchFamily="18" charset="0"/>
                <a:ea typeface="SimSun" panose="02010600030101010101" pitchFamily="2" charset="-122"/>
                <a:cs typeface="Times New Roman" panose="02020603050405020304" pitchFamily="18" charset="0"/>
              </a:rPr>
              <a:t>Data</a:t>
            </a:r>
            <a:r>
              <a:rPr kumimoji="1" lang="zh-CN" altLang="en-US" sz="1800" b="1"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1800" b="1" dirty="0">
                <a:latin typeface="Times New Roman" panose="02020603050405020304" pitchFamily="18" charset="0"/>
                <a:ea typeface="SimSun" panose="02010600030101010101" pitchFamily="2" charset="-122"/>
                <a:cs typeface="Times New Roman" panose="02020603050405020304" pitchFamily="18" charset="0"/>
              </a:rPr>
              <a:t>balancing</a:t>
            </a:r>
          </a:p>
          <a:p>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消除标签 </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Y </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和由于混淆而导致的伪特征 </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X </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之间不需要的相关性的一个简单想法是平衡训练数据，使 </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Y </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和 </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X</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 独立的。</a:t>
            </a:r>
            <a:endPar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2CEC588F-FD1A-8598-2CC8-066A96761332}"/>
              </a:ext>
            </a:extLst>
          </p:cNvPr>
          <p:cNvSpPr txBox="1"/>
          <p:nvPr/>
        </p:nvSpPr>
        <p:spPr>
          <a:xfrm>
            <a:off x="1444614" y="3021411"/>
            <a:ext cx="2584841" cy="523220"/>
          </a:xfrm>
          <a:prstGeom prst="rect">
            <a:avLst/>
          </a:prstGeom>
          <a:noFill/>
        </p:spPr>
        <p:txBody>
          <a:bodyPr wrap="square" rtlCol="0">
            <a:spAutoFit/>
          </a:bodyPr>
          <a:lstStyle/>
          <a:p>
            <a:pPr algn="just"/>
            <a:r>
              <a:rPr kumimoji="1" lang="zh-CN" altLang="en-US" sz="1400" dirty="0">
                <a:latin typeface="Times New Roman" panose="02020603050405020304" pitchFamily="18" charset="0"/>
                <a:cs typeface="Times New Roman" panose="02020603050405020304" pitchFamily="18" charset="0"/>
              </a:rPr>
              <a:t>模型预测与特征之间的依赖性源于同时影响</a:t>
            </a:r>
            <a:r>
              <a:rPr kumimoji="1" lang="en-US" altLang="zh-CN" sz="1400" dirty="0">
                <a:latin typeface="Times New Roman" panose="02020603050405020304" pitchFamily="18" charset="0"/>
                <a:cs typeface="Times New Roman" panose="02020603050405020304" pitchFamily="18" charset="0"/>
              </a:rPr>
              <a:t>Y</a:t>
            </a:r>
            <a:r>
              <a:rPr kumimoji="1" lang="zh-CN" altLang="en-US" sz="1400" dirty="0">
                <a:latin typeface="Times New Roman" panose="02020603050405020304" pitchFamily="18" charset="0"/>
                <a:cs typeface="Times New Roman" panose="02020603050405020304" pitchFamily="18" charset="0"/>
              </a:rPr>
              <a:t>和</a:t>
            </a:r>
            <a:r>
              <a:rPr kumimoji="1" lang="en-US" altLang="zh-CN" sz="1400" dirty="0">
                <a:latin typeface="Times New Roman" panose="02020603050405020304" pitchFamily="18" charset="0"/>
                <a:cs typeface="Times New Roman" panose="02020603050405020304" pitchFamily="18" charset="0"/>
              </a:rPr>
              <a:t>X</a:t>
            </a:r>
            <a:r>
              <a:rPr kumimoji="1" lang="zh-CN" altLang="en-US" sz="1400" dirty="0">
                <a:latin typeface="Times New Roman" panose="02020603050405020304" pitchFamily="18" charset="0"/>
                <a:cs typeface="Times New Roman" panose="02020603050405020304" pitchFamily="18" charset="0"/>
              </a:rPr>
              <a:t>的混杂因素。</a:t>
            </a:r>
            <a:endParaRPr kumimoji="1" lang="en-US" altLang="zh-CN" sz="14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BA41B472-6F4B-F5A0-BFF9-A09DB687BAE5}"/>
              </a:ext>
            </a:extLst>
          </p:cNvPr>
          <p:cNvSpPr txBox="1"/>
          <p:nvPr/>
        </p:nvSpPr>
        <p:spPr>
          <a:xfrm>
            <a:off x="4771646" y="3090930"/>
            <a:ext cx="2281091" cy="1760482"/>
          </a:xfrm>
          <a:prstGeom prst="rect">
            <a:avLst/>
          </a:prstGeom>
          <a:noFill/>
        </p:spPr>
        <p:txBody>
          <a:bodyPr wrap="square">
            <a:spAutoFit/>
          </a:bodyPr>
          <a:lstStyle/>
          <a:p>
            <a:r>
              <a:rPr lang="zh-CN" altLang="en-US" dirty="0"/>
              <a:t>这类情况没有混杂，X 在数据生成分布上也不独立于Y但是 X 与其他共同影响标签的特征形成复合特征（例如双重否定构造）。因此，在同一类中，具有不同X的示例可能会形成不同的复合特征。</a:t>
            </a:r>
          </a:p>
        </p:txBody>
      </p:sp>
      <p:sp>
        <p:nvSpPr>
          <p:cNvPr id="6" name="圆角矩形 5">
            <a:extLst>
              <a:ext uri="{FF2B5EF4-FFF2-40B4-BE49-F238E27FC236}">
                <a16:creationId xmlns:a16="http://schemas.microsoft.com/office/drawing/2014/main" id="{662A29CA-C470-F10A-5F6E-CA0389A0842D}"/>
              </a:ext>
            </a:extLst>
          </p:cNvPr>
          <p:cNvSpPr/>
          <p:nvPr/>
        </p:nvSpPr>
        <p:spPr>
          <a:xfrm>
            <a:off x="1851211" y="2564275"/>
            <a:ext cx="1656096" cy="3573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400" dirty="0"/>
              <a:t>低</a:t>
            </a:r>
            <a:r>
              <a:rPr kumimoji="1" lang="en-US" altLang="zh-CN" sz="1400" dirty="0"/>
              <a:t>PN</a:t>
            </a:r>
            <a:r>
              <a:rPr kumimoji="1" lang="zh-CN" altLang="en-US" sz="1400" dirty="0"/>
              <a:t>的伪特征</a:t>
            </a:r>
          </a:p>
        </p:txBody>
      </p:sp>
      <p:sp>
        <p:nvSpPr>
          <p:cNvPr id="9" name="圆角矩形 8">
            <a:extLst>
              <a:ext uri="{FF2B5EF4-FFF2-40B4-BE49-F238E27FC236}">
                <a16:creationId xmlns:a16="http://schemas.microsoft.com/office/drawing/2014/main" id="{6D48D504-0E3E-4336-306F-171965C407AC}"/>
              </a:ext>
            </a:extLst>
          </p:cNvPr>
          <p:cNvSpPr/>
          <p:nvPr/>
        </p:nvSpPr>
        <p:spPr>
          <a:xfrm>
            <a:off x="5636693" y="2564275"/>
            <a:ext cx="1656096" cy="3573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400" dirty="0"/>
              <a:t>高</a:t>
            </a:r>
            <a:r>
              <a:rPr kumimoji="1" lang="en-US" altLang="zh-CN" sz="1400" dirty="0"/>
              <a:t>PN</a:t>
            </a:r>
            <a:r>
              <a:rPr kumimoji="1" lang="zh-CN" altLang="en-US" sz="1400" dirty="0"/>
              <a:t>的伪特征</a:t>
            </a:r>
          </a:p>
        </p:txBody>
      </p:sp>
      <p:pic>
        <p:nvPicPr>
          <p:cNvPr id="12" name="图片 11" descr="图示&#10;&#10;描述已自动生成">
            <a:extLst>
              <a:ext uri="{FF2B5EF4-FFF2-40B4-BE49-F238E27FC236}">
                <a16:creationId xmlns:a16="http://schemas.microsoft.com/office/drawing/2014/main" id="{F74BF09C-7C00-5E1E-108B-6431BED65340}"/>
              </a:ext>
            </a:extLst>
          </p:cNvPr>
          <p:cNvPicPr>
            <a:picLocks noChangeAspect="1"/>
          </p:cNvPicPr>
          <p:nvPr/>
        </p:nvPicPr>
        <p:blipFill>
          <a:blip r:embed="rId3"/>
          <a:stretch>
            <a:fillRect/>
          </a:stretch>
        </p:blipFill>
        <p:spPr>
          <a:xfrm>
            <a:off x="2007631" y="3544631"/>
            <a:ext cx="1458806" cy="1582188"/>
          </a:xfrm>
          <a:prstGeom prst="rect">
            <a:avLst/>
          </a:prstGeom>
        </p:spPr>
      </p:pic>
      <p:cxnSp>
        <p:nvCxnSpPr>
          <p:cNvPr id="15" name="直线连接符 14">
            <a:extLst>
              <a:ext uri="{FF2B5EF4-FFF2-40B4-BE49-F238E27FC236}">
                <a16:creationId xmlns:a16="http://schemas.microsoft.com/office/drawing/2014/main" id="{D4BFA479-C0F5-9620-E265-F5B8857FB9CB}"/>
              </a:ext>
            </a:extLst>
          </p:cNvPr>
          <p:cNvCxnSpPr>
            <a:cxnSpLocks/>
          </p:cNvCxnSpPr>
          <p:nvPr/>
        </p:nvCxnSpPr>
        <p:spPr>
          <a:xfrm>
            <a:off x="4400550" y="2564275"/>
            <a:ext cx="0" cy="245702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4" name="图片 13" descr="图示&#10;&#10;描述已自动生成">
            <a:extLst>
              <a:ext uri="{FF2B5EF4-FFF2-40B4-BE49-F238E27FC236}">
                <a16:creationId xmlns:a16="http://schemas.microsoft.com/office/drawing/2014/main" id="{38E18903-C97D-A062-3B23-7DEB992019F1}"/>
              </a:ext>
            </a:extLst>
          </p:cNvPr>
          <p:cNvPicPr>
            <a:picLocks noChangeAspect="1"/>
          </p:cNvPicPr>
          <p:nvPr/>
        </p:nvPicPr>
        <p:blipFill>
          <a:blip r:embed="rId4"/>
          <a:stretch>
            <a:fillRect/>
          </a:stretch>
        </p:blipFill>
        <p:spPr>
          <a:xfrm>
            <a:off x="7292789" y="3199641"/>
            <a:ext cx="1650536" cy="1543059"/>
          </a:xfrm>
          <a:prstGeom prst="rect">
            <a:avLst/>
          </a:prstGeom>
        </p:spPr>
      </p:pic>
    </p:spTree>
    <p:extLst>
      <p:ext uri="{BB962C8B-B14F-4D97-AF65-F5344CB8AC3E}">
        <p14:creationId xmlns:p14="http://schemas.microsoft.com/office/powerpoint/2010/main" val="1836575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45064" y="925693"/>
            <a:ext cx="1475714" cy="396455"/>
          </a:xfrm>
          <a:prstGeom prst="rect">
            <a:avLst/>
          </a:prstGeom>
          <a:noFill/>
        </p:spPr>
        <p:txBody>
          <a:bodyPr wrap="square" rtlCol="0">
            <a:spAutoFit/>
          </a:bodyPr>
          <a:lstStyle/>
          <a:p>
            <a:pPr>
              <a:lnSpc>
                <a:spcPts val="2600"/>
              </a:lnSpc>
            </a:pPr>
            <a:r>
              <a:rPr kumimoji="1" lang="en-US" altLang="zh-CN" sz="1800" dirty="0">
                <a:solidFill>
                  <a:srgbClr val="A51E36"/>
                </a:solidFill>
                <a:latin typeface="Times New Roman" panose="02020603050405020304" pitchFamily="18" charset="0"/>
                <a:ea typeface="兰亭黑-简 中黑" charset="-122"/>
                <a:cs typeface="Times New Roman" panose="02020603050405020304" pitchFamily="18" charset="0"/>
              </a:rPr>
              <a:t>Experiments</a:t>
            </a:r>
          </a:p>
        </p:txBody>
      </p:sp>
      <p:sp>
        <p:nvSpPr>
          <p:cNvPr id="7" name="文本框 6"/>
          <p:cNvSpPr txBox="1"/>
          <p:nvPr/>
        </p:nvSpPr>
        <p:spPr>
          <a:xfrm>
            <a:off x="1060200" y="513626"/>
            <a:ext cx="5676329" cy="220573"/>
          </a:xfrm>
          <a:prstGeom prst="rect">
            <a:avLst/>
          </a:prstGeom>
          <a:noFill/>
        </p:spPr>
        <p:txBody>
          <a:bodyPr wrap="square" rtlCol="0">
            <a:spAutoFit/>
          </a:bodyPr>
          <a:lstStyle/>
          <a:p>
            <a:pPr>
              <a:lnSpc>
                <a:spcPts val="1000"/>
              </a:lnSpc>
            </a:pPr>
            <a:r>
              <a:rPr kumimoji="1" lang="en-US" altLang="zh-CN" sz="1000" i="1" dirty="0">
                <a:solidFill>
                  <a:srgbClr val="9E9FA0"/>
                </a:solidFill>
                <a:latin typeface="方正兰亭细黑_GBK" charset="-122"/>
                <a:ea typeface="方正兰亭细黑_GBK" charset="-122"/>
                <a:cs typeface="Gotham Bold" charset="0"/>
              </a:rPr>
              <a:t>Decorrelating the Spurious Features and the Label </a:t>
            </a:r>
          </a:p>
        </p:txBody>
      </p:sp>
      <p:pic>
        <p:nvPicPr>
          <p:cNvPr id="4" name="图片 3" descr="图表, 条形图&#10;&#10;描述已自动生成">
            <a:extLst>
              <a:ext uri="{FF2B5EF4-FFF2-40B4-BE49-F238E27FC236}">
                <a16:creationId xmlns:a16="http://schemas.microsoft.com/office/drawing/2014/main" id="{E28997DD-8801-9597-0360-C9D0EE713482}"/>
              </a:ext>
            </a:extLst>
          </p:cNvPr>
          <p:cNvPicPr>
            <a:picLocks noChangeAspect="1"/>
          </p:cNvPicPr>
          <p:nvPr/>
        </p:nvPicPr>
        <p:blipFill>
          <a:blip r:embed="rId3"/>
          <a:stretch>
            <a:fillRect/>
          </a:stretch>
        </p:blipFill>
        <p:spPr>
          <a:xfrm>
            <a:off x="5030962" y="925693"/>
            <a:ext cx="3787591" cy="4066090"/>
          </a:xfrm>
          <a:prstGeom prst="rect">
            <a:avLst/>
          </a:prstGeom>
        </p:spPr>
      </p:pic>
      <p:sp>
        <p:nvSpPr>
          <p:cNvPr id="2" name="文本框 1">
            <a:extLst>
              <a:ext uri="{FF2B5EF4-FFF2-40B4-BE49-F238E27FC236}">
                <a16:creationId xmlns:a16="http://schemas.microsoft.com/office/drawing/2014/main" id="{AAAA826F-1DE1-17C3-672A-CA4FD0DFAE90}"/>
              </a:ext>
            </a:extLst>
          </p:cNvPr>
          <p:cNvSpPr txBox="1"/>
          <p:nvPr/>
        </p:nvSpPr>
        <p:spPr>
          <a:xfrm>
            <a:off x="1045064" y="3038292"/>
            <a:ext cx="1475714" cy="396455"/>
          </a:xfrm>
          <a:prstGeom prst="rect">
            <a:avLst/>
          </a:prstGeom>
          <a:noFill/>
        </p:spPr>
        <p:txBody>
          <a:bodyPr wrap="square" rtlCol="0">
            <a:spAutoFit/>
          </a:bodyPr>
          <a:lstStyle/>
          <a:p>
            <a:pPr>
              <a:lnSpc>
                <a:spcPts val="2600"/>
              </a:lnSpc>
            </a:pPr>
            <a:r>
              <a:rPr kumimoji="1" lang="en-US" altLang="zh-CN" sz="1800" dirty="0">
                <a:solidFill>
                  <a:srgbClr val="A51E36"/>
                </a:solidFill>
                <a:latin typeface="Times New Roman" panose="02020603050405020304" pitchFamily="18" charset="0"/>
                <a:ea typeface="兰亭黑-简 中黑" charset="-122"/>
                <a:cs typeface="Times New Roman" panose="02020603050405020304" pitchFamily="18" charset="0"/>
              </a:rPr>
              <a:t>Result</a:t>
            </a:r>
          </a:p>
        </p:txBody>
      </p:sp>
      <p:sp>
        <p:nvSpPr>
          <p:cNvPr id="5" name="圆角矩形 4">
            <a:extLst>
              <a:ext uri="{FF2B5EF4-FFF2-40B4-BE49-F238E27FC236}">
                <a16:creationId xmlns:a16="http://schemas.microsoft.com/office/drawing/2014/main" id="{6AB6AF80-0FCC-DBB2-829A-3998495ACB8C}"/>
              </a:ext>
            </a:extLst>
          </p:cNvPr>
          <p:cNvSpPr/>
          <p:nvPr/>
        </p:nvSpPr>
        <p:spPr>
          <a:xfrm>
            <a:off x="1702336" y="3717691"/>
            <a:ext cx="2073534" cy="8454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latin typeface="Times New Roman" panose="02020603050405020304" pitchFamily="18" charset="0"/>
                <a:ea typeface="SimSun" panose="02010600030101010101" pitchFamily="2" charset="-122"/>
                <a:cs typeface="Times New Roman" panose="02020603050405020304" pitchFamily="18" charset="0"/>
              </a:rPr>
              <a:t>Data balancing</a:t>
            </a:r>
            <a:r>
              <a:rPr kumimoji="1" lang="zh-CN" altLang="en-US" sz="1400" dirty="0">
                <a:latin typeface="Times New Roman" panose="02020603050405020304" pitchFamily="18" charset="0"/>
                <a:ea typeface="SimSun" panose="02010600030101010101" pitchFamily="2" charset="-122"/>
                <a:cs typeface="Times New Roman" panose="02020603050405020304" pitchFamily="18" charset="0"/>
              </a:rPr>
              <a:t>不能有效的解决高</a:t>
            </a:r>
            <a:r>
              <a:rPr kumimoji="1" lang="en-US" altLang="zh-CN" sz="1400" dirty="0">
                <a:latin typeface="Times New Roman" panose="02020603050405020304" pitchFamily="18" charset="0"/>
                <a:ea typeface="SimSun" panose="02010600030101010101" pitchFamily="2" charset="-122"/>
                <a:cs typeface="Times New Roman" panose="02020603050405020304" pitchFamily="18" charset="0"/>
              </a:rPr>
              <a:t>PN</a:t>
            </a:r>
            <a:r>
              <a:rPr kumimoji="1" lang="zh-CN" altLang="en-US" sz="1400" dirty="0">
                <a:latin typeface="Times New Roman" panose="02020603050405020304" pitchFamily="18" charset="0"/>
                <a:ea typeface="SimSun" panose="02010600030101010101" pitchFamily="2" charset="-122"/>
                <a:cs typeface="Times New Roman" panose="02020603050405020304" pitchFamily="18" charset="0"/>
              </a:rPr>
              <a:t>伪特征对模型鲁棒性的影响</a:t>
            </a:r>
          </a:p>
        </p:txBody>
      </p:sp>
      <p:sp>
        <p:nvSpPr>
          <p:cNvPr id="3" name="文本框 2">
            <a:extLst>
              <a:ext uri="{FF2B5EF4-FFF2-40B4-BE49-F238E27FC236}">
                <a16:creationId xmlns:a16="http://schemas.microsoft.com/office/drawing/2014/main" id="{4F4265FF-BFDD-B135-B3A8-8B2B0CD74377}"/>
              </a:ext>
            </a:extLst>
          </p:cNvPr>
          <p:cNvSpPr txBox="1"/>
          <p:nvPr/>
        </p:nvSpPr>
        <p:spPr>
          <a:xfrm>
            <a:off x="1045064" y="1389349"/>
            <a:ext cx="3965560" cy="1153586"/>
          </a:xfrm>
          <a:prstGeom prst="rect">
            <a:avLst/>
          </a:prstGeom>
          <a:noFill/>
        </p:spPr>
        <p:txBody>
          <a:bodyPr wrap="square" rtlCol="0">
            <a:spAutoFit/>
          </a:bodyPr>
          <a:lstStyle/>
          <a:p>
            <a:pPr algn="just">
              <a:lnSpc>
                <a:spcPct val="150000"/>
              </a:lnSpc>
            </a:pP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为</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MNLI</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的两个伪特征创建类平衡的数据集：</a:t>
            </a:r>
            <a:endPar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pP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是否以‘！！’为结尾的标点符号样本</a:t>
            </a:r>
            <a:endPar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pP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词汇重叠：高重叠和低重叠</a:t>
            </a:r>
          </a:p>
        </p:txBody>
      </p:sp>
    </p:spTree>
    <p:extLst>
      <p:ext uri="{BB962C8B-B14F-4D97-AF65-F5344CB8AC3E}">
        <p14:creationId xmlns:p14="http://schemas.microsoft.com/office/powerpoint/2010/main" val="3648217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60200" y="513626"/>
            <a:ext cx="5724421" cy="220573"/>
          </a:xfrm>
          <a:prstGeom prst="rect">
            <a:avLst/>
          </a:prstGeom>
          <a:noFill/>
        </p:spPr>
        <p:txBody>
          <a:bodyPr wrap="square" rtlCol="0">
            <a:spAutoFit/>
          </a:bodyPr>
          <a:lstStyle/>
          <a:p>
            <a:pPr>
              <a:lnSpc>
                <a:spcPts val="1000"/>
              </a:lnSpc>
            </a:pPr>
            <a:r>
              <a:rPr kumimoji="1" lang="en-US" altLang="zh-CN" sz="1000" i="1" dirty="0">
                <a:solidFill>
                  <a:srgbClr val="9E9FA0"/>
                </a:solidFill>
                <a:latin typeface="方正兰亭细黑_GBK" charset="-122"/>
                <a:ea typeface="方正兰亭细黑_GBK" charset="-122"/>
                <a:cs typeface="Gotham Bold" charset="0"/>
              </a:rPr>
              <a:t>Implications on Learning Methods</a:t>
            </a:r>
          </a:p>
        </p:txBody>
      </p:sp>
      <p:sp>
        <p:nvSpPr>
          <p:cNvPr id="5" name="文本框 4">
            <a:extLst>
              <a:ext uri="{FF2B5EF4-FFF2-40B4-BE49-F238E27FC236}">
                <a16:creationId xmlns:a16="http://schemas.microsoft.com/office/drawing/2014/main" id="{A8B1FF9D-3675-B255-240F-73FAA82497AB}"/>
              </a:ext>
            </a:extLst>
          </p:cNvPr>
          <p:cNvSpPr txBox="1"/>
          <p:nvPr/>
        </p:nvSpPr>
        <p:spPr>
          <a:xfrm>
            <a:off x="1045225" y="1677951"/>
            <a:ext cx="3391470" cy="830997"/>
          </a:xfrm>
          <a:prstGeom prst="rect">
            <a:avLst/>
          </a:prstGeom>
          <a:noFill/>
        </p:spPr>
        <p:txBody>
          <a:bodyPr wrap="square">
            <a:spAutoFit/>
          </a:bodyPr>
          <a:lstStyle/>
          <a:p>
            <a:pPr algn="just"/>
            <a:r>
              <a:rPr lang="zh-CN" altLang="en-US" sz="1600" dirty="0">
                <a:latin typeface="Times New Roman" panose="02020603050405020304" pitchFamily="18" charset="0"/>
                <a:cs typeface="Times New Roman" panose="02020603050405020304" pitchFamily="18" charset="0"/>
              </a:rPr>
              <a:t>从学习的表示中删除伪特征，例如</a:t>
            </a:r>
            <a:r>
              <a:rPr lang="zh-CN" altLang="en-US" sz="1600" b="1" dirty="0">
                <a:latin typeface="Times New Roman" panose="02020603050405020304" pitchFamily="18" charset="0"/>
                <a:cs typeface="Times New Roman" panose="02020603050405020304" pitchFamily="18" charset="0"/>
              </a:rPr>
              <a:t>迭代零空间投影（</a:t>
            </a:r>
            <a:r>
              <a:rPr lang="en-US" altLang="zh-CN" sz="1600" b="1" dirty="0">
                <a:latin typeface="Times New Roman" panose="02020603050405020304" pitchFamily="18" charset="0"/>
                <a:cs typeface="Times New Roman" panose="02020603050405020304" pitchFamily="18" charset="0"/>
              </a:rPr>
              <a:t>INLP</a:t>
            </a:r>
            <a:r>
              <a:rPr lang="zh-CN" altLang="en-US" sz="1600" b="1"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和对抗学习。</a:t>
            </a:r>
            <a:endParaRPr lang="en-US" altLang="zh-CN" sz="1600" dirty="0">
              <a:latin typeface="Times New Roman" panose="02020603050405020304" pitchFamily="18" charset="0"/>
              <a:cs typeface="Times New Roman" panose="02020603050405020304" pitchFamily="18" charset="0"/>
            </a:endParaRPr>
          </a:p>
        </p:txBody>
      </p:sp>
      <p:pic>
        <p:nvPicPr>
          <p:cNvPr id="4" name="图片 3" descr="图形用户界面&#10;&#10;描述已自动生成">
            <a:extLst>
              <a:ext uri="{FF2B5EF4-FFF2-40B4-BE49-F238E27FC236}">
                <a16:creationId xmlns:a16="http://schemas.microsoft.com/office/drawing/2014/main" id="{7EA1A51A-7CE0-6BA0-8351-2E333D815D7A}"/>
              </a:ext>
            </a:extLst>
          </p:cNvPr>
          <p:cNvPicPr>
            <a:picLocks noChangeAspect="1"/>
          </p:cNvPicPr>
          <p:nvPr/>
        </p:nvPicPr>
        <p:blipFill>
          <a:blip r:embed="rId3"/>
          <a:stretch>
            <a:fillRect/>
          </a:stretch>
        </p:blipFill>
        <p:spPr>
          <a:xfrm>
            <a:off x="5013022" y="1377753"/>
            <a:ext cx="3686135" cy="3641830"/>
          </a:xfrm>
          <a:prstGeom prst="rect">
            <a:avLst/>
          </a:prstGeom>
        </p:spPr>
      </p:pic>
      <p:sp>
        <p:nvSpPr>
          <p:cNvPr id="2" name="文本框 1">
            <a:extLst>
              <a:ext uri="{FF2B5EF4-FFF2-40B4-BE49-F238E27FC236}">
                <a16:creationId xmlns:a16="http://schemas.microsoft.com/office/drawing/2014/main" id="{272506B1-3742-F0C4-F57B-177A9EC7285E}"/>
              </a:ext>
            </a:extLst>
          </p:cNvPr>
          <p:cNvSpPr txBox="1"/>
          <p:nvPr/>
        </p:nvSpPr>
        <p:spPr>
          <a:xfrm>
            <a:off x="1045063" y="925693"/>
            <a:ext cx="7654094" cy="416011"/>
          </a:xfrm>
          <a:prstGeom prst="rect">
            <a:avLst/>
          </a:prstGeom>
          <a:noFill/>
        </p:spPr>
        <p:txBody>
          <a:bodyPr wrap="square" rtlCol="0">
            <a:spAutoFit/>
          </a:bodyPr>
          <a:lstStyle/>
          <a:p>
            <a:pPr>
              <a:lnSpc>
                <a:spcPts val="2600"/>
              </a:lnSpc>
            </a:pPr>
            <a:r>
              <a:rPr kumimoji="1" lang="en-US" altLang="zh-CN" sz="2000" dirty="0">
                <a:solidFill>
                  <a:srgbClr val="A51E36"/>
                </a:solidFill>
                <a:latin typeface="兰亭黑-简 中黑" charset="-122"/>
                <a:ea typeface="兰亭黑-简 中黑" charset="-122"/>
                <a:cs typeface="Gotham Bold" charset="0"/>
              </a:rPr>
              <a:t>Removing Spurious Features from the Representation </a:t>
            </a:r>
          </a:p>
        </p:txBody>
      </p:sp>
      <p:sp>
        <p:nvSpPr>
          <p:cNvPr id="6" name="圆角矩形 5">
            <a:extLst>
              <a:ext uri="{FF2B5EF4-FFF2-40B4-BE49-F238E27FC236}">
                <a16:creationId xmlns:a16="http://schemas.microsoft.com/office/drawing/2014/main" id="{19C0A93B-21E4-5354-4B7E-3ADAB8EC075B}"/>
              </a:ext>
            </a:extLst>
          </p:cNvPr>
          <p:cNvSpPr/>
          <p:nvPr/>
        </p:nvSpPr>
        <p:spPr>
          <a:xfrm>
            <a:off x="1436385" y="3198668"/>
            <a:ext cx="2306940" cy="9429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latin typeface="Times New Roman" panose="02020603050405020304" pitchFamily="18" charset="0"/>
                <a:cs typeface="Times New Roman" panose="02020603050405020304" pitchFamily="18" charset="0"/>
              </a:rPr>
              <a:t>移除高</a:t>
            </a:r>
            <a:r>
              <a:rPr kumimoji="1" lang="en-US" altLang="zh-CN" sz="1600" dirty="0">
                <a:latin typeface="Times New Roman" panose="02020603050405020304" pitchFamily="18" charset="0"/>
                <a:cs typeface="Times New Roman" panose="02020603050405020304" pitchFamily="18" charset="0"/>
              </a:rPr>
              <a:t>PN</a:t>
            </a:r>
            <a:r>
              <a:rPr kumimoji="1" lang="zh-CN" altLang="en-US" sz="1600" dirty="0">
                <a:latin typeface="Times New Roman" panose="02020603050405020304" pitchFamily="18" charset="0"/>
                <a:cs typeface="Times New Roman" panose="02020603050405020304" pitchFamily="18" charset="0"/>
              </a:rPr>
              <a:t>伪特征会损害模型性能</a:t>
            </a:r>
          </a:p>
        </p:txBody>
      </p:sp>
    </p:spTree>
    <p:extLst>
      <p:ext uri="{BB962C8B-B14F-4D97-AF65-F5344CB8AC3E}">
        <p14:creationId xmlns:p14="http://schemas.microsoft.com/office/powerpoint/2010/main" val="1949412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45063" y="925693"/>
            <a:ext cx="7413137" cy="408702"/>
          </a:xfrm>
          <a:prstGeom prst="rect">
            <a:avLst/>
          </a:prstGeom>
          <a:noFill/>
        </p:spPr>
        <p:txBody>
          <a:bodyPr wrap="square" rtlCol="0">
            <a:spAutoFit/>
          </a:bodyPr>
          <a:lstStyle/>
          <a:p>
            <a:pPr>
              <a:lnSpc>
                <a:spcPts val="2600"/>
              </a:lnSpc>
            </a:pPr>
            <a:r>
              <a:rPr kumimoji="1" lang="en-US" altLang="zh-CN" sz="1800" dirty="0">
                <a:solidFill>
                  <a:srgbClr val="A51E36"/>
                </a:solidFill>
                <a:latin typeface="兰亭黑-简 中黑" charset="-122"/>
                <a:ea typeface="兰亭黑-简 中黑" charset="-122"/>
                <a:cs typeface="Gotham Bold" charset="0"/>
              </a:rPr>
              <a:t>What Features does the Model Learn with Data Balancing?</a:t>
            </a:r>
          </a:p>
        </p:txBody>
      </p:sp>
      <p:sp>
        <p:nvSpPr>
          <p:cNvPr id="7" name="文本框 6"/>
          <p:cNvSpPr txBox="1"/>
          <p:nvPr/>
        </p:nvSpPr>
        <p:spPr>
          <a:xfrm>
            <a:off x="1060200" y="513626"/>
            <a:ext cx="5972777" cy="220573"/>
          </a:xfrm>
          <a:prstGeom prst="rect">
            <a:avLst/>
          </a:prstGeom>
          <a:noFill/>
        </p:spPr>
        <p:txBody>
          <a:bodyPr wrap="square" rtlCol="0">
            <a:spAutoFit/>
          </a:bodyPr>
          <a:lstStyle/>
          <a:p>
            <a:pPr>
              <a:lnSpc>
                <a:spcPts val="1000"/>
              </a:lnSpc>
            </a:pPr>
            <a:r>
              <a:rPr kumimoji="1" lang="en-US" altLang="zh-CN" sz="1000" i="1" dirty="0">
                <a:solidFill>
                  <a:srgbClr val="9E9FA0"/>
                </a:solidFill>
                <a:latin typeface="方正兰亭细黑_GBK" charset="-122"/>
                <a:ea typeface="方正兰亭细黑_GBK" charset="-122"/>
                <a:cs typeface="Gotham Bold" charset="0"/>
              </a:rPr>
              <a:t>Are All Spurious Features in Natural Language Alike? An Analysis through a Causal Lens</a:t>
            </a:r>
          </a:p>
        </p:txBody>
      </p:sp>
      <p:sp>
        <p:nvSpPr>
          <p:cNvPr id="4" name="文本框 3">
            <a:extLst>
              <a:ext uri="{FF2B5EF4-FFF2-40B4-BE49-F238E27FC236}">
                <a16:creationId xmlns:a16="http://schemas.microsoft.com/office/drawing/2014/main" id="{35F25C1E-DB86-754A-205A-97F55A5D12D5}"/>
              </a:ext>
            </a:extLst>
          </p:cNvPr>
          <p:cNvSpPr txBox="1"/>
          <p:nvPr/>
        </p:nvSpPr>
        <p:spPr>
          <a:xfrm>
            <a:off x="1015595" y="1558937"/>
            <a:ext cx="6872288" cy="338554"/>
          </a:xfrm>
          <a:prstGeom prst="rect">
            <a:avLst/>
          </a:prstGeom>
          <a:noFill/>
        </p:spPr>
        <p:txBody>
          <a:bodyPr wrap="square">
            <a:spAutoFit/>
          </a:bodyPr>
          <a:lstStyle/>
          <a:p>
            <a:r>
              <a:rPr kumimoji="1" lang="zh-CN" altLang="en-US" sz="1600" dirty="0"/>
              <a:t>直接从表示中去除伪特征可能会损害性能，而数据平衡通常会有所帮助</a:t>
            </a:r>
            <a:endParaRPr lang="zh-CN" altLang="en-US" sz="1600" dirty="0"/>
          </a:p>
        </p:txBody>
      </p:sp>
      <p:sp>
        <p:nvSpPr>
          <p:cNvPr id="9" name="文本框 8">
            <a:extLst>
              <a:ext uri="{FF2B5EF4-FFF2-40B4-BE49-F238E27FC236}">
                <a16:creationId xmlns:a16="http://schemas.microsoft.com/office/drawing/2014/main" id="{E18D082B-F073-85A8-830E-ADE0FC4F842B}"/>
              </a:ext>
            </a:extLst>
          </p:cNvPr>
          <p:cNvSpPr txBox="1"/>
          <p:nvPr/>
        </p:nvSpPr>
        <p:spPr>
          <a:xfrm>
            <a:off x="1045062" y="2303933"/>
            <a:ext cx="6441587" cy="830997"/>
          </a:xfrm>
          <a:prstGeom prst="rect">
            <a:avLst/>
          </a:prstGeom>
          <a:noFill/>
        </p:spPr>
        <p:txBody>
          <a:bodyPr wrap="square">
            <a:spAutoFit/>
          </a:bodyPr>
          <a:lstStyle/>
          <a:p>
            <a:r>
              <a:rPr lang="zh-CN" altLang="en-US" sz="1600" dirty="0">
                <a:latin typeface="Times New Roman" panose="02020603050405020304" pitchFamily="18" charset="0"/>
                <a:ea typeface="SimSun" panose="02010600030101010101" pitchFamily="2" charset="-122"/>
                <a:cs typeface="Times New Roman" panose="02020603050405020304" pitchFamily="18" charset="0"/>
              </a:rPr>
              <a:t>对于高PN伪特征，因为它们与其他特征形成复合特征，探针可以依赖(例如,从”</a:t>
            </a:r>
            <a:r>
              <a:rPr lang="en-US" altLang="zh-CN" sz="1600" dirty="0">
                <a:latin typeface="Times New Roman" panose="02020603050405020304" pitchFamily="18" charset="0"/>
                <a:ea typeface="SimSun" panose="02010600030101010101" pitchFamily="2" charset="-122"/>
                <a:cs typeface="Times New Roman" panose="02020603050405020304" pitchFamily="18" charset="0"/>
              </a:rPr>
              <a:t>not</a:t>
            </a:r>
            <a:r>
              <a:rPr lang="zh-CN" altLang="en-US" sz="16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1600" dirty="0">
                <a:latin typeface="Times New Roman" panose="02020603050405020304" pitchFamily="18" charset="0"/>
                <a:ea typeface="SimSun" panose="02010600030101010101" pitchFamily="2" charset="-122"/>
                <a:cs typeface="Times New Roman" panose="02020603050405020304" pitchFamily="18" charset="0"/>
              </a:rPr>
              <a:t>good</a:t>
            </a:r>
            <a:r>
              <a:rPr lang="zh-CN" altLang="en-US" sz="1600" dirty="0">
                <a:latin typeface="Times New Roman" panose="02020603050405020304" pitchFamily="18" charset="0"/>
                <a:ea typeface="SimSun" panose="02010600030101010101" pitchFamily="2" charset="-122"/>
                <a:cs typeface="Times New Roman" panose="02020603050405020304" pitchFamily="18" charset="0"/>
              </a:rPr>
              <a:t>"我们仍然可以预测”</a:t>
            </a:r>
            <a:r>
              <a:rPr lang="en-US" altLang="zh-CN" sz="1600" dirty="0">
                <a:latin typeface="Times New Roman" panose="02020603050405020304" pitchFamily="18" charset="0"/>
                <a:ea typeface="SimSun" panose="02010600030101010101" pitchFamily="2" charset="-122"/>
                <a:cs typeface="Times New Roman" panose="02020603050405020304" pitchFamily="18" charset="0"/>
              </a:rPr>
              <a:t>not</a:t>
            </a:r>
            <a:r>
              <a:rPr lang="zh-CN" altLang="en-US" sz="1600" dirty="0">
                <a:latin typeface="Times New Roman" panose="02020603050405020304" pitchFamily="18" charset="0"/>
                <a:ea typeface="SimSun" panose="02010600030101010101" pitchFamily="2" charset="-122"/>
                <a:cs typeface="Times New Roman" panose="02020603050405020304" pitchFamily="18" charset="0"/>
              </a:rPr>
              <a:t>"的存在)。相反，一个对预测没有用处的低PN伪特征可能在表示中变得不容易提取。</a:t>
            </a:r>
          </a:p>
        </p:txBody>
      </p:sp>
      <p:sp>
        <p:nvSpPr>
          <p:cNvPr id="10" name="圆角矩形 9">
            <a:extLst>
              <a:ext uri="{FF2B5EF4-FFF2-40B4-BE49-F238E27FC236}">
                <a16:creationId xmlns:a16="http://schemas.microsoft.com/office/drawing/2014/main" id="{29559A19-F166-1ADC-256A-17485044CCC4}"/>
              </a:ext>
            </a:extLst>
          </p:cNvPr>
          <p:cNvSpPr/>
          <p:nvPr/>
        </p:nvSpPr>
        <p:spPr>
          <a:xfrm>
            <a:off x="3165864" y="3626181"/>
            <a:ext cx="2571750" cy="9429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Data</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Balancing</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 不能从表示中去除高</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PN</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伪特征。</a:t>
            </a:r>
          </a:p>
        </p:txBody>
      </p:sp>
    </p:spTree>
    <p:extLst>
      <p:ext uri="{BB962C8B-B14F-4D97-AF65-F5344CB8AC3E}">
        <p14:creationId xmlns:p14="http://schemas.microsoft.com/office/powerpoint/2010/main" val="1565691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45063" y="925693"/>
            <a:ext cx="7053873" cy="438133"/>
          </a:xfrm>
          <a:prstGeom prst="rect">
            <a:avLst/>
          </a:prstGeom>
          <a:noFill/>
        </p:spPr>
        <p:txBody>
          <a:bodyPr wrap="square" rtlCol="0">
            <a:spAutoFit/>
          </a:bodyPr>
          <a:lstStyle/>
          <a:p>
            <a:pPr>
              <a:lnSpc>
                <a:spcPts val="2600"/>
              </a:lnSpc>
            </a:pPr>
            <a:r>
              <a:rPr kumimoji="1" lang="en-US" altLang="zh-CN" sz="2600" dirty="0">
                <a:solidFill>
                  <a:srgbClr val="A51E36"/>
                </a:solidFill>
                <a:latin typeface="兰亭黑-简 中黑" charset="-122"/>
                <a:ea typeface="兰亭黑-简 中黑" charset="-122"/>
                <a:cs typeface="Gotham Bold" charset="0"/>
              </a:rPr>
              <a:t>Synthetic data results.</a:t>
            </a:r>
          </a:p>
        </p:txBody>
      </p:sp>
      <p:sp>
        <p:nvSpPr>
          <p:cNvPr id="7" name="文本框 6"/>
          <p:cNvSpPr txBox="1"/>
          <p:nvPr/>
        </p:nvSpPr>
        <p:spPr>
          <a:xfrm>
            <a:off x="1060200" y="513626"/>
            <a:ext cx="5762231" cy="220573"/>
          </a:xfrm>
          <a:prstGeom prst="rect">
            <a:avLst/>
          </a:prstGeom>
          <a:noFill/>
        </p:spPr>
        <p:txBody>
          <a:bodyPr wrap="square" rtlCol="0">
            <a:spAutoFit/>
          </a:bodyPr>
          <a:lstStyle/>
          <a:p>
            <a:pPr>
              <a:lnSpc>
                <a:spcPts val="1000"/>
              </a:lnSpc>
            </a:pPr>
            <a:r>
              <a:rPr kumimoji="1" lang="en-US" altLang="zh-CN" sz="1000" i="1" dirty="0">
                <a:solidFill>
                  <a:srgbClr val="9E9FA0"/>
                </a:solidFill>
                <a:latin typeface="方正兰亭细黑_GBK" charset="-122"/>
                <a:ea typeface="方正兰亭细黑_GBK" charset="-122"/>
                <a:cs typeface="Gotham Bold" charset="0"/>
              </a:rPr>
              <a:t>What</a:t>
            </a:r>
            <a:r>
              <a:rPr kumimoji="1" lang="zh-CN" altLang="en-US" sz="1000" i="1" dirty="0">
                <a:solidFill>
                  <a:srgbClr val="9E9FA0"/>
                </a:solidFill>
                <a:latin typeface="方正兰亭细黑_GBK" charset="-122"/>
                <a:ea typeface="方正兰亭细黑_GBK" charset="-122"/>
                <a:cs typeface="Gotham Bold" charset="0"/>
              </a:rPr>
              <a:t> </a:t>
            </a:r>
            <a:r>
              <a:rPr kumimoji="1" lang="en-US" altLang="zh-CN" sz="1000" i="1" dirty="0">
                <a:solidFill>
                  <a:srgbClr val="9E9FA0"/>
                </a:solidFill>
                <a:latin typeface="方正兰亭细黑_GBK" charset="-122"/>
                <a:ea typeface="方正兰亭细黑_GBK" charset="-122"/>
                <a:cs typeface="Gotham Bold" charset="0"/>
              </a:rPr>
              <a:t>Features</a:t>
            </a:r>
            <a:r>
              <a:rPr kumimoji="1" lang="zh-CN" altLang="en-US" sz="1000" i="1" dirty="0">
                <a:solidFill>
                  <a:srgbClr val="9E9FA0"/>
                </a:solidFill>
                <a:latin typeface="方正兰亭细黑_GBK" charset="-122"/>
                <a:ea typeface="方正兰亭细黑_GBK" charset="-122"/>
                <a:cs typeface="Gotham Bold" charset="0"/>
              </a:rPr>
              <a:t> </a:t>
            </a:r>
            <a:r>
              <a:rPr kumimoji="1" lang="en-US" altLang="zh-CN" sz="1000" i="1" dirty="0">
                <a:solidFill>
                  <a:srgbClr val="9E9FA0"/>
                </a:solidFill>
                <a:latin typeface="方正兰亭细黑_GBK" charset="-122"/>
                <a:ea typeface="方正兰亭细黑_GBK" charset="-122"/>
                <a:cs typeface="Gotham Bold" charset="0"/>
              </a:rPr>
              <a:t>does</a:t>
            </a:r>
            <a:r>
              <a:rPr kumimoji="1" lang="zh-CN" altLang="en-US" sz="1000" i="1" dirty="0">
                <a:solidFill>
                  <a:srgbClr val="9E9FA0"/>
                </a:solidFill>
                <a:latin typeface="方正兰亭细黑_GBK" charset="-122"/>
                <a:ea typeface="方正兰亭细黑_GBK" charset="-122"/>
                <a:cs typeface="Gotham Bold" charset="0"/>
              </a:rPr>
              <a:t> </a:t>
            </a:r>
            <a:r>
              <a:rPr kumimoji="1" lang="en-US" altLang="zh-CN" sz="1000" i="1" dirty="0">
                <a:solidFill>
                  <a:srgbClr val="9E9FA0"/>
                </a:solidFill>
                <a:latin typeface="方正兰亭细黑_GBK" charset="-122"/>
                <a:ea typeface="方正兰亭细黑_GBK" charset="-122"/>
                <a:cs typeface="Gotham Bold" charset="0"/>
              </a:rPr>
              <a:t>the Model Learn with Data Balancing?</a:t>
            </a:r>
          </a:p>
        </p:txBody>
      </p:sp>
      <p:pic>
        <p:nvPicPr>
          <p:cNvPr id="4" name="图片 3">
            <a:extLst>
              <a:ext uri="{FF2B5EF4-FFF2-40B4-BE49-F238E27FC236}">
                <a16:creationId xmlns:a16="http://schemas.microsoft.com/office/drawing/2014/main" id="{13CAFB90-05D6-0BAF-91F6-3C8F01104665}"/>
              </a:ext>
            </a:extLst>
          </p:cNvPr>
          <p:cNvPicPr>
            <a:picLocks noChangeAspect="1"/>
          </p:cNvPicPr>
          <p:nvPr/>
        </p:nvPicPr>
        <p:blipFill>
          <a:blip r:embed="rId3"/>
          <a:stretch>
            <a:fillRect/>
          </a:stretch>
        </p:blipFill>
        <p:spPr>
          <a:xfrm>
            <a:off x="5169499" y="1355888"/>
            <a:ext cx="3791640" cy="3753146"/>
          </a:xfrm>
          <a:prstGeom prst="rect">
            <a:avLst/>
          </a:prstGeom>
        </p:spPr>
      </p:pic>
      <p:sp>
        <p:nvSpPr>
          <p:cNvPr id="5" name="文本框 4">
            <a:extLst>
              <a:ext uri="{FF2B5EF4-FFF2-40B4-BE49-F238E27FC236}">
                <a16:creationId xmlns:a16="http://schemas.microsoft.com/office/drawing/2014/main" id="{66BA7A27-54D0-871D-09B6-A749BA5B9CF1}"/>
              </a:ext>
            </a:extLst>
          </p:cNvPr>
          <p:cNvSpPr txBox="1"/>
          <p:nvPr/>
        </p:nvSpPr>
        <p:spPr>
          <a:xfrm>
            <a:off x="1045063" y="1732338"/>
            <a:ext cx="4012712" cy="3000245"/>
          </a:xfrm>
          <a:prstGeom prst="rect">
            <a:avLst/>
          </a:prstGeom>
          <a:noFill/>
        </p:spPr>
        <p:txBody>
          <a:bodyPr wrap="square" rtlCol="0">
            <a:spAutoFit/>
          </a:bodyPr>
          <a:lstStyle/>
          <a:p>
            <a:pPr algn="just">
              <a:lnSpc>
                <a:spcPct val="150000"/>
              </a:lnSpc>
            </a:pP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构建二进制序列分类任务：其中每个输入长度为</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10</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，来自整数</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 | V | = 1k)</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的词汇表</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V</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pPr>
            <a:r>
              <a:rPr kumimoji="1" lang="zh-CN" altLang="en-US" sz="1600" b="1" dirty="0">
                <a:latin typeface="Times New Roman" panose="02020603050405020304" pitchFamily="18" charset="0"/>
                <a:ea typeface="SimSun" panose="02010600030101010101" pitchFamily="2" charset="-122"/>
                <a:cs typeface="Times New Roman" panose="02020603050405020304" pitchFamily="18" charset="0"/>
              </a:rPr>
              <a:t>低</a:t>
            </a:r>
            <a:r>
              <a:rPr kumimoji="1" lang="en-US" altLang="zh-CN" sz="1600" b="1" dirty="0">
                <a:latin typeface="Times New Roman" panose="02020603050405020304" pitchFamily="18" charset="0"/>
                <a:ea typeface="SimSun" panose="02010600030101010101" pitchFamily="2" charset="-122"/>
                <a:cs typeface="Times New Roman" panose="02020603050405020304" pitchFamily="18" charset="0"/>
              </a:rPr>
              <a:t>PN</a:t>
            </a:r>
            <a:r>
              <a:rPr kumimoji="1" lang="zh-CN" altLang="en-US" sz="1600" b="1" dirty="0">
                <a:latin typeface="Times New Roman" panose="02020603050405020304" pitchFamily="18" charset="0"/>
                <a:ea typeface="SimSun" panose="02010600030101010101" pitchFamily="2" charset="-122"/>
                <a:cs typeface="Times New Roman" panose="02020603050405020304" pitchFamily="18" charset="0"/>
              </a:rPr>
              <a:t>伪特征：</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如果前两个字符相同，则标签为</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1</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，伪特征是序列中存在符号</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2</a:t>
            </a:r>
          </a:p>
          <a:p>
            <a:pPr algn="just">
              <a:lnSpc>
                <a:spcPct val="150000"/>
              </a:lnSpc>
            </a:pPr>
            <a:r>
              <a:rPr kumimoji="1" lang="zh-CN" altLang="en-US" sz="1600" b="1" dirty="0">
                <a:latin typeface="Times New Roman" panose="02020603050405020304" pitchFamily="18" charset="0"/>
                <a:ea typeface="SimSun" panose="02010600030101010101" pitchFamily="2" charset="-122"/>
                <a:cs typeface="Times New Roman" panose="02020603050405020304" pitchFamily="18" charset="0"/>
              </a:rPr>
              <a:t>高</a:t>
            </a:r>
            <a:r>
              <a:rPr kumimoji="1" lang="en-US" altLang="zh-CN" sz="1600" b="1" dirty="0">
                <a:latin typeface="Times New Roman" panose="02020603050405020304" pitchFamily="18" charset="0"/>
                <a:ea typeface="SimSun" panose="02010600030101010101" pitchFamily="2" charset="-122"/>
                <a:cs typeface="Times New Roman" panose="02020603050405020304" pitchFamily="18" charset="0"/>
              </a:rPr>
              <a:t>PN</a:t>
            </a:r>
            <a:r>
              <a:rPr kumimoji="1" lang="zh-CN" altLang="en-US" sz="1600" b="1" dirty="0">
                <a:latin typeface="Times New Roman" panose="02020603050405020304" pitchFamily="18" charset="0"/>
                <a:ea typeface="SimSun" panose="02010600030101010101" pitchFamily="2" charset="-122"/>
                <a:cs typeface="Times New Roman" panose="02020603050405020304" pitchFamily="18" charset="0"/>
              </a:rPr>
              <a:t>伪特征：</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如果前两个字符相同 </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XOR</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 序列中存在</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2</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1</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，则标签为</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1.</a:t>
            </a:r>
          </a:p>
          <a:p>
            <a:pPr algn="just">
              <a:lnSpc>
                <a:spcPct val="150000"/>
              </a:lnSpc>
            </a:pP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通过改变标签和虚假特征之间的相关性来生成具有递增偏置强度的合成数据序列。</a:t>
            </a:r>
          </a:p>
        </p:txBody>
      </p:sp>
    </p:spTree>
    <p:extLst>
      <p:ext uri="{BB962C8B-B14F-4D97-AF65-F5344CB8AC3E}">
        <p14:creationId xmlns:p14="http://schemas.microsoft.com/office/powerpoint/2010/main" val="1777382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45063" y="925693"/>
            <a:ext cx="7053873" cy="438069"/>
          </a:xfrm>
          <a:prstGeom prst="rect">
            <a:avLst/>
          </a:prstGeom>
          <a:noFill/>
        </p:spPr>
        <p:txBody>
          <a:bodyPr wrap="square" rtlCol="0">
            <a:spAutoFit/>
          </a:bodyPr>
          <a:lstStyle/>
          <a:p>
            <a:pPr>
              <a:lnSpc>
                <a:spcPts val="2600"/>
              </a:lnSpc>
            </a:pPr>
            <a:r>
              <a:rPr kumimoji="1" lang="en-US" altLang="zh-CN" sz="2600" dirty="0">
                <a:solidFill>
                  <a:srgbClr val="A51E36"/>
                </a:solidFill>
                <a:latin typeface="兰亭黑-简 中黑" charset="-122"/>
                <a:ea typeface="兰亭黑-简 中黑" charset="-122"/>
                <a:cs typeface="Gotham Bold" charset="0"/>
              </a:rPr>
              <a:t>Real</a:t>
            </a:r>
            <a:r>
              <a:rPr kumimoji="1" lang="zh-CN" altLang="en-US" sz="2600" dirty="0">
                <a:solidFill>
                  <a:srgbClr val="A51E36"/>
                </a:solidFill>
                <a:latin typeface="兰亭黑-简 中黑" charset="-122"/>
                <a:ea typeface="兰亭黑-简 中黑" charset="-122"/>
                <a:cs typeface="Gotham Bold" charset="0"/>
              </a:rPr>
              <a:t> </a:t>
            </a:r>
            <a:r>
              <a:rPr kumimoji="1" lang="en-US" altLang="zh-CN" sz="2600" dirty="0">
                <a:solidFill>
                  <a:srgbClr val="A51E36"/>
                </a:solidFill>
                <a:latin typeface="兰亭黑-简 中黑" charset="-122"/>
                <a:ea typeface="兰亭黑-简 中黑" charset="-122"/>
                <a:cs typeface="Gotham Bold" charset="0"/>
              </a:rPr>
              <a:t>data results</a:t>
            </a:r>
          </a:p>
        </p:txBody>
      </p:sp>
      <p:sp>
        <p:nvSpPr>
          <p:cNvPr id="7" name="文本框 6"/>
          <p:cNvSpPr txBox="1"/>
          <p:nvPr/>
        </p:nvSpPr>
        <p:spPr>
          <a:xfrm>
            <a:off x="1060201" y="513626"/>
            <a:ext cx="6135480" cy="220573"/>
          </a:xfrm>
          <a:prstGeom prst="rect">
            <a:avLst/>
          </a:prstGeom>
          <a:noFill/>
        </p:spPr>
        <p:txBody>
          <a:bodyPr wrap="square" rtlCol="0">
            <a:spAutoFit/>
          </a:bodyPr>
          <a:lstStyle/>
          <a:p>
            <a:pPr>
              <a:lnSpc>
                <a:spcPts val="1000"/>
              </a:lnSpc>
            </a:pPr>
            <a:r>
              <a:rPr kumimoji="1" lang="en-US" altLang="zh-CN" sz="1000" i="1" dirty="0">
                <a:solidFill>
                  <a:srgbClr val="9E9FA0"/>
                </a:solidFill>
                <a:latin typeface="方正兰亭细黑_GBK" charset="-122"/>
                <a:ea typeface="方正兰亭细黑_GBK" charset="-122"/>
                <a:cs typeface="Gotham Bold" charset="0"/>
              </a:rPr>
              <a:t>What</a:t>
            </a:r>
            <a:r>
              <a:rPr kumimoji="1" lang="zh-CN" altLang="en-US" sz="1000" i="1" dirty="0">
                <a:solidFill>
                  <a:srgbClr val="9E9FA0"/>
                </a:solidFill>
                <a:latin typeface="方正兰亭细黑_GBK" charset="-122"/>
                <a:ea typeface="方正兰亭细黑_GBK" charset="-122"/>
                <a:cs typeface="Gotham Bold" charset="0"/>
              </a:rPr>
              <a:t> </a:t>
            </a:r>
            <a:r>
              <a:rPr kumimoji="1" lang="en-US" altLang="zh-CN" sz="1000" i="1" dirty="0">
                <a:solidFill>
                  <a:srgbClr val="9E9FA0"/>
                </a:solidFill>
                <a:latin typeface="方正兰亭细黑_GBK" charset="-122"/>
                <a:ea typeface="方正兰亭细黑_GBK" charset="-122"/>
                <a:cs typeface="Gotham Bold" charset="0"/>
              </a:rPr>
              <a:t>Features</a:t>
            </a:r>
            <a:r>
              <a:rPr kumimoji="1" lang="zh-CN" altLang="en-US" sz="1000" i="1" dirty="0">
                <a:solidFill>
                  <a:srgbClr val="9E9FA0"/>
                </a:solidFill>
                <a:latin typeface="方正兰亭细黑_GBK" charset="-122"/>
                <a:ea typeface="方正兰亭细黑_GBK" charset="-122"/>
                <a:cs typeface="Gotham Bold" charset="0"/>
              </a:rPr>
              <a:t> </a:t>
            </a:r>
            <a:r>
              <a:rPr kumimoji="1" lang="en-US" altLang="zh-CN" sz="1000" i="1" dirty="0">
                <a:solidFill>
                  <a:srgbClr val="9E9FA0"/>
                </a:solidFill>
                <a:latin typeface="方正兰亭细黑_GBK" charset="-122"/>
                <a:ea typeface="方正兰亭细黑_GBK" charset="-122"/>
                <a:cs typeface="Gotham Bold" charset="0"/>
              </a:rPr>
              <a:t>does</a:t>
            </a:r>
            <a:r>
              <a:rPr kumimoji="1" lang="zh-CN" altLang="en-US" sz="1000" i="1" dirty="0">
                <a:solidFill>
                  <a:srgbClr val="9E9FA0"/>
                </a:solidFill>
                <a:latin typeface="方正兰亭细黑_GBK" charset="-122"/>
                <a:ea typeface="方正兰亭细黑_GBK" charset="-122"/>
                <a:cs typeface="Gotham Bold" charset="0"/>
              </a:rPr>
              <a:t> </a:t>
            </a:r>
            <a:r>
              <a:rPr kumimoji="1" lang="en-US" altLang="zh-CN" sz="1000" i="1" dirty="0">
                <a:solidFill>
                  <a:srgbClr val="9E9FA0"/>
                </a:solidFill>
                <a:latin typeface="方正兰亭细黑_GBK" charset="-122"/>
                <a:ea typeface="方正兰亭细黑_GBK" charset="-122"/>
                <a:cs typeface="Gotham Bold" charset="0"/>
              </a:rPr>
              <a:t>the Model Learn with Data Balancing?</a:t>
            </a:r>
          </a:p>
        </p:txBody>
      </p:sp>
      <p:pic>
        <p:nvPicPr>
          <p:cNvPr id="4" name="图片 3" descr="表格&#10;&#10;描述已自动生成">
            <a:extLst>
              <a:ext uri="{FF2B5EF4-FFF2-40B4-BE49-F238E27FC236}">
                <a16:creationId xmlns:a16="http://schemas.microsoft.com/office/drawing/2014/main" id="{96C9E2B2-12EE-9409-3208-AA9620531D5C}"/>
              </a:ext>
            </a:extLst>
          </p:cNvPr>
          <p:cNvPicPr>
            <a:picLocks noChangeAspect="1"/>
          </p:cNvPicPr>
          <p:nvPr/>
        </p:nvPicPr>
        <p:blipFill>
          <a:blip r:embed="rId3"/>
          <a:stretch>
            <a:fillRect/>
          </a:stretch>
        </p:blipFill>
        <p:spPr>
          <a:xfrm>
            <a:off x="4446595" y="1361054"/>
            <a:ext cx="4022709" cy="3182143"/>
          </a:xfrm>
          <a:prstGeom prst="rect">
            <a:avLst/>
          </a:prstGeom>
        </p:spPr>
      </p:pic>
      <p:sp>
        <p:nvSpPr>
          <p:cNvPr id="3" name="文本框 2">
            <a:extLst>
              <a:ext uri="{FF2B5EF4-FFF2-40B4-BE49-F238E27FC236}">
                <a16:creationId xmlns:a16="http://schemas.microsoft.com/office/drawing/2014/main" id="{6B8E076B-AE2A-8F53-D7C0-59D454637A96}"/>
              </a:ext>
            </a:extLst>
          </p:cNvPr>
          <p:cNvSpPr txBox="1"/>
          <p:nvPr/>
        </p:nvSpPr>
        <p:spPr>
          <a:xfrm>
            <a:off x="916116" y="2650948"/>
            <a:ext cx="3386394" cy="1892249"/>
          </a:xfrm>
          <a:prstGeom prst="rect">
            <a:avLst/>
          </a:prstGeom>
          <a:noFill/>
        </p:spPr>
        <p:txBody>
          <a:bodyPr wrap="square">
            <a:spAutoFit/>
          </a:bodyPr>
          <a:lstStyle/>
          <a:p>
            <a:pPr algn="just">
              <a:lnSpc>
                <a:spcPct val="150000"/>
              </a:lnSpc>
            </a:pP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打破特征与标签</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例如</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通过数据平衡</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之间的相关性并不一定会将特征从学习到的表示中移除。仍然可以从标签所依赖的复合特征中检测出高</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PN</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特征</a:t>
            </a:r>
            <a:endParaRPr lang="zh-CN" altLang="en-US" sz="1600"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16577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45063" y="925693"/>
            <a:ext cx="7053873" cy="438133"/>
          </a:xfrm>
          <a:prstGeom prst="rect">
            <a:avLst/>
          </a:prstGeom>
          <a:noFill/>
        </p:spPr>
        <p:txBody>
          <a:bodyPr wrap="square" rtlCol="0">
            <a:spAutoFit/>
          </a:bodyPr>
          <a:lstStyle/>
          <a:p>
            <a:pPr>
              <a:lnSpc>
                <a:spcPts val="2600"/>
              </a:lnSpc>
            </a:pPr>
            <a:r>
              <a:rPr kumimoji="1" lang="en-US" altLang="zh-CN" sz="2600" dirty="0">
                <a:solidFill>
                  <a:srgbClr val="A51E36"/>
                </a:solidFill>
                <a:latin typeface="兰亭黑-简 中黑" charset="-122"/>
                <a:ea typeface="兰亭黑-简 中黑" charset="-122"/>
                <a:cs typeface="Gotham Bold" charset="0"/>
              </a:rPr>
              <a:t>Conclusion</a:t>
            </a:r>
          </a:p>
        </p:txBody>
      </p:sp>
      <p:sp>
        <p:nvSpPr>
          <p:cNvPr id="7" name="文本框 6"/>
          <p:cNvSpPr txBox="1"/>
          <p:nvPr/>
        </p:nvSpPr>
        <p:spPr>
          <a:xfrm>
            <a:off x="1060200" y="513626"/>
            <a:ext cx="5656689" cy="220573"/>
          </a:xfrm>
          <a:prstGeom prst="rect">
            <a:avLst/>
          </a:prstGeom>
          <a:noFill/>
        </p:spPr>
        <p:txBody>
          <a:bodyPr wrap="square" rtlCol="0">
            <a:spAutoFit/>
          </a:bodyPr>
          <a:lstStyle/>
          <a:p>
            <a:pPr>
              <a:lnSpc>
                <a:spcPts val="1000"/>
              </a:lnSpc>
            </a:pPr>
            <a:r>
              <a:rPr kumimoji="1" lang="en-US" altLang="zh-CN" sz="1000" i="1" dirty="0">
                <a:solidFill>
                  <a:srgbClr val="9E9FA0"/>
                </a:solidFill>
                <a:latin typeface="方正兰亭细黑_GBK" charset="-122"/>
                <a:ea typeface="方正兰亭细黑_GBK" charset="-122"/>
                <a:cs typeface="Gotham Bold" charset="0"/>
              </a:rPr>
              <a:t>Are All Spurious Features in Natural Language Alike? An Analysis through a Causal Lens</a:t>
            </a:r>
          </a:p>
        </p:txBody>
      </p:sp>
      <p:sp>
        <p:nvSpPr>
          <p:cNvPr id="2" name="文本框 1">
            <a:extLst>
              <a:ext uri="{FF2B5EF4-FFF2-40B4-BE49-F238E27FC236}">
                <a16:creationId xmlns:a16="http://schemas.microsoft.com/office/drawing/2014/main" id="{A92E5683-415D-6222-CBA2-AF75CEC9EFE1}"/>
              </a:ext>
            </a:extLst>
          </p:cNvPr>
          <p:cNvSpPr txBox="1"/>
          <p:nvPr/>
        </p:nvSpPr>
        <p:spPr>
          <a:xfrm>
            <a:off x="1314450" y="1555320"/>
            <a:ext cx="7053873" cy="115358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自然语言中的所有伪特征并不相同 </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 NLU</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中的许多虚假特征是必要的，但不足以预测标签。</a:t>
            </a:r>
            <a:endPar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展示了这种区分如何使评估模型稳健性和学习稳健模型具有挑战性</a:t>
            </a:r>
          </a:p>
        </p:txBody>
      </p:sp>
      <p:sp>
        <p:nvSpPr>
          <p:cNvPr id="4" name="文本框 3">
            <a:extLst>
              <a:ext uri="{FF2B5EF4-FFF2-40B4-BE49-F238E27FC236}">
                <a16:creationId xmlns:a16="http://schemas.microsoft.com/office/drawing/2014/main" id="{ED0C66ED-9114-C46E-A6BD-CAD6F9457CEB}"/>
              </a:ext>
            </a:extLst>
          </p:cNvPr>
          <p:cNvSpPr txBox="1"/>
          <p:nvPr/>
        </p:nvSpPr>
        <p:spPr>
          <a:xfrm>
            <a:off x="1314450" y="2900400"/>
            <a:ext cx="7228792" cy="1522917"/>
          </a:xfrm>
          <a:prstGeom prst="rect">
            <a:avLst/>
          </a:prstGeom>
          <a:noFill/>
        </p:spPr>
        <p:txBody>
          <a:bodyPr wrap="square" rtlCol="0">
            <a:spAutoFit/>
          </a:bodyPr>
          <a:lstStyle/>
          <a:p>
            <a:pPr>
              <a:lnSpc>
                <a:spcPct val="150000"/>
              </a:lnSpc>
            </a:pP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对于高</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PN</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的伪特征，认为大语言模型提供了有希望的解决方案，因为：</a:t>
            </a:r>
            <a:endPar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1 )</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它们在自然语言中对各种结构有很好的表示</a:t>
            </a:r>
            <a:endPar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2 )</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通过小样本语境学习，可以绕过监督学习中的数据集偏差问题</a:t>
            </a:r>
            <a:endPar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3 )</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他们可以通过自然语言提示</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如思维链</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为任务带来额外的归纳偏置</a:t>
            </a:r>
            <a:endPar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07804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84648"/>
          </a:xfrm>
          <a:prstGeom prst="rect">
            <a:avLst/>
          </a:prstGeom>
        </p:spPr>
      </p:pic>
      <p:sp>
        <p:nvSpPr>
          <p:cNvPr id="13" name="文本框 12"/>
          <p:cNvSpPr txBox="1"/>
          <p:nvPr/>
        </p:nvSpPr>
        <p:spPr>
          <a:xfrm>
            <a:off x="2263503" y="2441394"/>
            <a:ext cx="5489803" cy="579646"/>
          </a:xfrm>
          <a:prstGeom prst="rect">
            <a:avLst/>
          </a:prstGeom>
          <a:noFill/>
        </p:spPr>
        <p:txBody>
          <a:bodyPr wrap="square" rtlCol="0">
            <a:spAutoFit/>
          </a:bodyPr>
          <a:lstStyle/>
          <a:p>
            <a:pPr>
              <a:lnSpc>
                <a:spcPts val="3800"/>
              </a:lnSpc>
            </a:pPr>
            <a:r>
              <a:rPr kumimoji="1" lang="en-US" altLang="zh-CN" sz="4000" dirty="0">
                <a:solidFill>
                  <a:srgbClr val="A51E36"/>
                </a:solidFill>
                <a:latin typeface="Geometria" panose="020B0503020204020204" charset="0"/>
                <a:ea typeface="+mj-ea"/>
                <a:cs typeface="Gotham Bold" charset="0"/>
              </a:rPr>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45063" y="925693"/>
            <a:ext cx="7053873" cy="438133"/>
          </a:xfrm>
          <a:prstGeom prst="rect">
            <a:avLst/>
          </a:prstGeom>
          <a:noFill/>
        </p:spPr>
        <p:txBody>
          <a:bodyPr wrap="square" rtlCol="0">
            <a:spAutoFit/>
          </a:bodyPr>
          <a:lstStyle/>
          <a:p>
            <a:pPr>
              <a:lnSpc>
                <a:spcPts val="2600"/>
              </a:lnSpc>
            </a:pPr>
            <a:r>
              <a:rPr kumimoji="1" lang="en-US" altLang="zh-CN" sz="2600" dirty="0">
                <a:solidFill>
                  <a:srgbClr val="A51E36"/>
                </a:solidFill>
                <a:latin typeface="兰亭黑-简 中黑" charset="-122"/>
                <a:ea typeface="兰亭黑-简 中黑" charset="-122"/>
                <a:cs typeface="Gotham Bold" charset="0"/>
              </a:rPr>
              <a:t>Contributions</a:t>
            </a:r>
          </a:p>
        </p:txBody>
      </p:sp>
      <p:sp>
        <p:nvSpPr>
          <p:cNvPr id="7" name="文本框 6"/>
          <p:cNvSpPr txBox="1"/>
          <p:nvPr/>
        </p:nvSpPr>
        <p:spPr>
          <a:xfrm>
            <a:off x="1060200" y="513626"/>
            <a:ext cx="5722652" cy="220573"/>
          </a:xfrm>
          <a:prstGeom prst="rect">
            <a:avLst/>
          </a:prstGeom>
          <a:noFill/>
        </p:spPr>
        <p:txBody>
          <a:bodyPr wrap="square" rtlCol="0">
            <a:spAutoFit/>
          </a:bodyPr>
          <a:lstStyle/>
          <a:p>
            <a:pPr>
              <a:lnSpc>
                <a:spcPts val="1000"/>
              </a:lnSpc>
            </a:pPr>
            <a:r>
              <a:rPr kumimoji="1" lang="en-US" altLang="zh-CN" sz="1000" i="1" dirty="0">
                <a:solidFill>
                  <a:srgbClr val="9E9FA0"/>
                </a:solidFill>
                <a:latin typeface="方正兰亭细黑_GBK" charset="-122"/>
                <a:ea typeface="方正兰亭细黑_GBK" charset="-122"/>
                <a:cs typeface="Gotham Bold" charset="0"/>
              </a:rPr>
              <a:t>Are All Spurious Features in Natural Language Alike? An Analysis through a Causal Lens</a:t>
            </a:r>
          </a:p>
        </p:txBody>
      </p:sp>
      <p:sp>
        <p:nvSpPr>
          <p:cNvPr id="2" name="文本框 1">
            <a:extLst>
              <a:ext uri="{FF2B5EF4-FFF2-40B4-BE49-F238E27FC236}">
                <a16:creationId xmlns:a16="http://schemas.microsoft.com/office/drawing/2014/main" id="{71915B83-2B5A-FC9C-F90B-FE095310CBDD}"/>
              </a:ext>
            </a:extLst>
          </p:cNvPr>
          <p:cNvSpPr txBox="1"/>
          <p:nvPr/>
        </p:nvSpPr>
        <p:spPr>
          <a:xfrm>
            <a:off x="1060200" y="1687955"/>
            <a:ext cx="7465185" cy="226158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提供</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NLP</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中伪特征的形式化表示</a:t>
            </a:r>
            <a:endPar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endParaRPr>
          </a:p>
          <a:p>
            <a:pPr marL="629920" lvl="1" indent="-285750">
              <a:lnSpc>
                <a:spcPct val="150000"/>
              </a:lnSpc>
              <a:buFont typeface="Wingdings" pitchFamily="2" charset="2"/>
              <a:buChar char="Ø"/>
            </a:pP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借用因果关系中的概念</a:t>
            </a:r>
            <a:endPar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endParaRPr>
          </a:p>
          <a:p>
            <a:pPr marL="629920" lvl="1" indent="-285750">
              <a:lnSpc>
                <a:spcPct val="150000"/>
              </a:lnSpc>
              <a:buFont typeface="Wingdings" pitchFamily="2" charset="2"/>
              <a:buChar char="Ø"/>
            </a:pP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采用必要性概率（</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PN</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）和充分性概率（</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PS</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）来描述特征与标签之间的关系</a:t>
            </a:r>
            <a:endPar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讨论了伪特征的存在对模型鲁棒性方面的挑战</a:t>
            </a:r>
            <a:endPar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endParaRPr>
          </a:p>
          <a:p>
            <a:pPr marL="629920" lvl="1" indent="-285750">
              <a:lnSpc>
                <a:spcPct val="150000"/>
              </a:lnSpc>
              <a:buFont typeface="Wingdings" pitchFamily="2" charset="2"/>
              <a:buChar char="Ø"/>
            </a:pP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分析伪特征对模型鲁棒性的影响</a:t>
            </a:r>
            <a:endPar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endParaRPr>
          </a:p>
          <a:p>
            <a:pPr marL="629920" lvl="1" indent="-285750">
              <a:lnSpc>
                <a:spcPct val="150000"/>
              </a:lnSpc>
              <a:buFont typeface="Wingdings" pitchFamily="2" charset="2"/>
              <a:buChar char="Ø"/>
            </a:pP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数据平衡和表示除偏两类学习方法对去除伪特征的有效性</a:t>
            </a:r>
          </a:p>
        </p:txBody>
      </p:sp>
    </p:spTree>
    <p:extLst>
      <p:ext uri="{BB962C8B-B14F-4D97-AF65-F5344CB8AC3E}">
        <p14:creationId xmlns:p14="http://schemas.microsoft.com/office/powerpoint/2010/main" val="772163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45063" y="925693"/>
            <a:ext cx="7053873" cy="438133"/>
          </a:xfrm>
          <a:prstGeom prst="rect">
            <a:avLst/>
          </a:prstGeom>
          <a:noFill/>
        </p:spPr>
        <p:txBody>
          <a:bodyPr wrap="square" rtlCol="0">
            <a:spAutoFit/>
          </a:bodyPr>
          <a:lstStyle/>
          <a:p>
            <a:pPr>
              <a:lnSpc>
                <a:spcPts val="2600"/>
              </a:lnSpc>
            </a:pPr>
            <a:r>
              <a:rPr kumimoji="1" lang="en-US" altLang="zh-CN" sz="2600" dirty="0">
                <a:solidFill>
                  <a:srgbClr val="A51E36"/>
                </a:solidFill>
                <a:latin typeface="兰亭黑-简 中黑" charset="-122"/>
                <a:ea typeface="兰亭黑-简 中黑" charset="-122"/>
                <a:cs typeface="Gotham Bold" charset="0"/>
              </a:rPr>
              <a:t>Spurious</a:t>
            </a:r>
            <a:r>
              <a:rPr kumimoji="1" lang="zh-CN" altLang="en-US" sz="2600" dirty="0">
                <a:solidFill>
                  <a:srgbClr val="A51E36"/>
                </a:solidFill>
                <a:latin typeface="兰亭黑-简 中黑" charset="-122"/>
                <a:ea typeface="兰亭黑-简 中黑" charset="-122"/>
                <a:cs typeface="Gotham Bold" charset="0"/>
              </a:rPr>
              <a:t> </a:t>
            </a:r>
            <a:r>
              <a:rPr kumimoji="1" lang="en-US" altLang="zh-CN" sz="2600" dirty="0">
                <a:solidFill>
                  <a:srgbClr val="A51E36"/>
                </a:solidFill>
                <a:latin typeface="兰亭黑-简 中黑" charset="-122"/>
                <a:ea typeface="兰亭黑-简 中黑" charset="-122"/>
                <a:cs typeface="Gotham Bold" charset="0"/>
              </a:rPr>
              <a:t>Feature</a:t>
            </a:r>
          </a:p>
        </p:txBody>
      </p:sp>
      <p:sp>
        <p:nvSpPr>
          <p:cNvPr id="7" name="文本框 6"/>
          <p:cNvSpPr txBox="1"/>
          <p:nvPr/>
        </p:nvSpPr>
        <p:spPr>
          <a:xfrm>
            <a:off x="1060200" y="513626"/>
            <a:ext cx="5972777" cy="220573"/>
          </a:xfrm>
          <a:prstGeom prst="rect">
            <a:avLst/>
          </a:prstGeom>
          <a:noFill/>
        </p:spPr>
        <p:txBody>
          <a:bodyPr wrap="square" rtlCol="0">
            <a:spAutoFit/>
          </a:bodyPr>
          <a:lstStyle/>
          <a:p>
            <a:pPr>
              <a:lnSpc>
                <a:spcPts val="1000"/>
              </a:lnSpc>
            </a:pPr>
            <a:r>
              <a:rPr kumimoji="1" lang="en-US" altLang="zh-CN" sz="1000" i="1" dirty="0">
                <a:solidFill>
                  <a:srgbClr val="9E9FA0"/>
                </a:solidFill>
                <a:latin typeface="方正兰亭细黑_GBK" charset="-122"/>
                <a:ea typeface="方正兰亭细黑_GBK" charset="-122"/>
                <a:cs typeface="Gotham Bold" charset="0"/>
              </a:rPr>
              <a:t>Are All Spurious Features in Natural Language Alike? An Analysis through a Causal Lens</a:t>
            </a:r>
          </a:p>
        </p:txBody>
      </p:sp>
      <p:pic>
        <p:nvPicPr>
          <p:cNvPr id="4" name="图片 3" descr="图片包含 文本&#10;&#10;描述已自动生成">
            <a:extLst>
              <a:ext uri="{FF2B5EF4-FFF2-40B4-BE49-F238E27FC236}">
                <a16:creationId xmlns:a16="http://schemas.microsoft.com/office/drawing/2014/main" id="{B4E60191-2036-0297-DE5D-9E668AB5FB54}"/>
              </a:ext>
            </a:extLst>
          </p:cNvPr>
          <p:cNvPicPr>
            <a:picLocks noChangeAspect="1"/>
          </p:cNvPicPr>
          <p:nvPr/>
        </p:nvPicPr>
        <p:blipFill>
          <a:blip r:embed="rId3"/>
          <a:stretch>
            <a:fillRect/>
          </a:stretch>
        </p:blipFill>
        <p:spPr>
          <a:xfrm>
            <a:off x="2211271" y="1956548"/>
            <a:ext cx="4721455" cy="2952345"/>
          </a:xfrm>
          <a:prstGeom prst="rect">
            <a:avLst/>
          </a:prstGeom>
        </p:spPr>
      </p:pic>
      <p:sp>
        <p:nvSpPr>
          <p:cNvPr id="2" name="文本框 1">
            <a:extLst>
              <a:ext uri="{FF2B5EF4-FFF2-40B4-BE49-F238E27FC236}">
                <a16:creationId xmlns:a16="http://schemas.microsoft.com/office/drawing/2014/main" id="{B9AF4A21-0100-9241-5D96-E21F9068B50D}"/>
              </a:ext>
            </a:extLst>
          </p:cNvPr>
          <p:cNvSpPr txBox="1"/>
          <p:nvPr/>
        </p:nvSpPr>
        <p:spPr>
          <a:xfrm>
            <a:off x="1245729" y="1481494"/>
            <a:ext cx="6974993" cy="584775"/>
          </a:xfrm>
          <a:prstGeom prst="rect">
            <a:avLst/>
          </a:prstGeom>
          <a:noFill/>
        </p:spPr>
        <p:txBody>
          <a:bodyPr wrap="square" rtlCol="0">
            <a:spAutoFit/>
          </a:bodyPr>
          <a:lstStyle/>
          <a:p>
            <a:pPr algn="just"/>
            <a:r>
              <a:rPr lang="zh-CN" altLang="zh-CN" sz="1600" dirty="0">
                <a:effectLst/>
                <a:latin typeface="Times New Roman" panose="02020603050405020304" pitchFamily="18" charset="0"/>
                <a:ea typeface="SimSun" panose="02010600030101010101" pitchFamily="2" charset="-122"/>
                <a:cs typeface="Times New Roman" panose="02020603050405020304" pitchFamily="18" charset="0"/>
              </a:rPr>
              <a:t>在之前的工作中，伪特征通常被用来表示模型不应该依赖的特征</a:t>
            </a:r>
            <a:r>
              <a:rPr lang="zh-CN" altLang="en-US" sz="1600" dirty="0">
                <a:effectLst/>
                <a:latin typeface="Times New Roman" panose="02020603050405020304" pitchFamily="18" charset="0"/>
                <a:ea typeface="SimSun" panose="02010600030101010101" pitchFamily="2" charset="-122"/>
                <a:cs typeface="Times New Roman" panose="02020603050405020304" pitchFamily="18" charset="0"/>
              </a:rPr>
              <a:t>，但本文认为并不是所有伪特征都是相同的</a:t>
            </a:r>
            <a:endPar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52220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45063" y="925693"/>
            <a:ext cx="7053873" cy="438069"/>
          </a:xfrm>
          <a:prstGeom prst="rect">
            <a:avLst/>
          </a:prstGeom>
          <a:noFill/>
        </p:spPr>
        <p:txBody>
          <a:bodyPr wrap="square" rtlCol="0">
            <a:spAutoFit/>
          </a:bodyPr>
          <a:lstStyle/>
          <a:p>
            <a:pPr>
              <a:lnSpc>
                <a:spcPts val="2600"/>
              </a:lnSpc>
            </a:pPr>
            <a:r>
              <a:rPr kumimoji="1" lang="en-US" altLang="zh-CN" sz="2600" dirty="0">
                <a:solidFill>
                  <a:srgbClr val="A51E36"/>
                </a:solidFill>
                <a:latin typeface="兰亭黑-简 中黑" charset="-122"/>
                <a:ea typeface="兰亭黑-简 中黑" charset="-122"/>
                <a:cs typeface="Gotham Bold" charset="0"/>
              </a:rPr>
              <a:t>Causal</a:t>
            </a:r>
            <a:r>
              <a:rPr kumimoji="1" lang="zh-CN" altLang="en-US" sz="2600" dirty="0">
                <a:solidFill>
                  <a:srgbClr val="A51E36"/>
                </a:solidFill>
                <a:latin typeface="兰亭黑-简 中黑" charset="-122"/>
                <a:ea typeface="兰亭黑-简 中黑" charset="-122"/>
                <a:cs typeface="Gotham Bold" charset="0"/>
              </a:rPr>
              <a:t> </a:t>
            </a:r>
            <a:r>
              <a:rPr kumimoji="1" lang="en-US" altLang="zh-CN" sz="2600" dirty="0">
                <a:solidFill>
                  <a:srgbClr val="A51E36"/>
                </a:solidFill>
                <a:latin typeface="兰亭黑-简 中黑" charset="-122"/>
                <a:ea typeface="兰亭黑-简 中黑" charset="-122"/>
                <a:cs typeface="Gotham Bold" charset="0"/>
              </a:rPr>
              <a:t>Models</a:t>
            </a:r>
          </a:p>
        </p:txBody>
      </p:sp>
      <p:sp>
        <p:nvSpPr>
          <p:cNvPr id="7" name="文本框 6"/>
          <p:cNvSpPr txBox="1"/>
          <p:nvPr/>
        </p:nvSpPr>
        <p:spPr>
          <a:xfrm>
            <a:off x="1060200" y="513626"/>
            <a:ext cx="5851131" cy="220573"/>
          </a:xfrm>
          <a:prstGeom prst="rect">
            <a:avLst/>
          </a:prstGeom>
          <a:noFill/>
        </p:spPr>
        <p:txBody>
          <a:bodyPr wrap="square" rtlCol="0">
            <a:spAutoFit/>
          </a:bodyPr>
          <a:lstStyle/>
          <a:p>
            <a:pPr>
              <a:lnSpc>
                <a:spcPts val="1000"/>
              </a:lnSpc>
            </a:pPr>
            <a:r>
              <a:rPr kumimoji="1" lang="en-US" altLang="zh-CN" sz="1000" i="1" dirty="0">
                <a:solidFill>
                  <a:srgbClr val="9E9FA0"/>
                </a:solidFill>
                <a:latin typeface="方正兰亭细黑_GBK" charset="-122"/>
                <a:ea typeface="方正兰亭细黑_GBK" charset="-122"/>
                <a:cs typeface="Gotham Bold" charset="0"/>
              </a:rPr>
              <a:t>Are All Spurious Features in Natural Language Alike? An Analysis through a Causal Lens</a:t>
            </a:r>
          </a:p>
        </p:txBody>
      </p:sp>
      <p:pic>
        <p:nvPicPr>
          <p:cNvPr id="4" name="图片 3" descr="图示&#10;&#10;描述已自动生成">
            <a:extLst>
              <a:ext uri="{FF2B5EF4-FFF2-40B4-BE49-F238E27FC236}">
                <a16:creationId xmlns:a16="http://schemas.microsoft.com/office/drawing/2014/main" id="{1F6F1D36-63E4-14E2-656C-EE322431E932}"/>
              </a:ext>
            </a:extLst>
          </p:cNvPr>
          <p:cNvPicPr>
            <a:picLocks noChangeAspect="1"/>
          </p:cNvPicPr>
          <p:nvPr/>
        </p:nvPicPr>
        <p:blipFill>
          <a:blip r:embed="rId3"/>
          <a:stretch>
            <a:fillRect/>
          </a:stretch>
        </p:blipFill>
        <p:spPr>
          <a:xfrm>
            <a:off x="685799" y="1555256"/>
            <a:ext cx="7772400" cy="3048738"/>
          </a:xfrm>
          <a:prstGeom prst="rect">
            <a:avLst/>
          </a:prstGeom>
        </p:spPr>
      </p:pic>
    </p:spTree>
    <p:extLst>
      <p:ext uri="{BB962C8B-B14F-4D97-AF65-F5344CB8AC3E}">
        <p14:creationId xmlns:p14="http://schemas.microsoft.com/office/powerpoint/2010/main" val="1815575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45063" y="925693"/>
            <a:ext cx="7053873" cy="438133"/>
          </a:xfrm>
          <a:prstGeom prst="rect">
            <a:avLst/>
          </a:prstGeom>
          <a:noFill/>
        </p:spPr>
        <p:txBody>
          <a:bodyPr wrap="square" rtlCol="0">
            <a:spAutoFit/>
          </a:bodyPr>
          <a:lstStyle/>
          <a:p>
            <a:pPr>
              <a:lnSpc>
                <a:spcPts val="2600"/>
              </a:lnSpc>
            </a:pPr>
            <a:r>
              <a:rPr kumimoji="1" lang="en-US" altLang="zh-CN" sz="2600" dirty="0">
                <a:solidFill>
                  <a:srgbClr val="A51E36"/>
                </a:solidFill>
                <a:latin typeface="兰亭黑-简 中黑" charset="-122"/>
                <a:ea typeface="兰亭黑-简 中黑" charset="-122"/>
                <a:cs typeface="Gotham Bold" charset="0"/>
              </a:rPr>
              <a:t>Sufficiency and Necessity of a Feature</a:t>
            </a:r>
          </a:p>
        </p:txBody>
      </p:sp>
      <p:sp>
        <p:nvSpPr>
          <p:cNvPr id="7" name="文本框 6"/>
          <p:cNvSpPr txBox="1"/>
          <p:nvPr/>
        </p:nvSpPr>
        <p:spPr>
          <a:xfrm>
            <a:off x="1060201" y="513626"/>
            <a:ext cx="5713132" cy="220573"/>
          </a:xfrm>
          <a:prstGeom prst="rect">
            <a:avLst/>
          </a:prstGeom>
          <a:noFill/>
        </p:spPr>
        <p:txBody>
          <a:bodyPr wrap="square" rtlCol="0">
            <a:spAutoFit/>
          </a:bodyPr>
          <a:lstStyle/>
          <a:p>
            <a:pPr>
              <a:lnSpc>
                <a:spcPts val="1000"/>
              </a:lnSpc>
            </a:pPr>
            <a:r>
              <a:rPr kumimoji="1" lang="en-US" altLang="zh-CN" sz="1000" i="1" dirty="0">
                <a:solidFill>
                  <a:srgbClr val="9E9FA0"/>
                </a:solidFill>
                <a:latin typeface="方正兰亭细黑_GBK" charset="-122"/>
                <a:ea typeface="方正兰亭细黑_GBK" charset="-122"/>
                <a:cs typeface="Gotham Bold" charset="0"/>
              </a:rPr>
              <a:t>Are All Spurious Features in Natural Language Alike? An Analysis through a Causal Lens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A2049AB-73A8-634F-16DF-F535DD8EC294}"/>
                  </a:ext>
                </a:extLst>
              </p:cNvPr>
              <p:cNvSpPr txBox="1"/>
              <p:nvPr/>
            </p:nvSpPr>
            <p:spPr>
              <a:xfrm>
                <a:off x="1117303" y="1648667"/>
                <a:ext cx="7846732" cy="830997"/>
              </a:xfrm>
              <a:prstGeom prst="rect">
                <a:avLst/>
              </a:prstGeom>
              <a:noFill/>
            </p:spPr>
            <p:txBody>
              <a:bodyPr wrap="square" rtlCol="0">
                <a:spAutoFit/>
              </a:bodyPr>
              <a:lstStyle/>
              <a:p>
                <a:pPr>
                  <a:lnSpc>
                    <a:spcPct val="150000"/>
                  </a:lnSpc>
                </a:pPr>
                <a:r>
                  <a:rPr kumimoji="1" lang="zh-CN" altLang="en-US" sz="1600" b="1" dirty="0">
                    <a:latin typeface="Times New Roman" panose="02020603050405020304" pitchFamily="18" charset="0"/>
                    <a:ea typeface="SimSun" panose="02010600030101010101" pitchFamily="2" charset="-122"/>
                    <a:cs typeface="Times New Roman" panose="02020603050405020304" pitchFamily="18" charset="0"/>
                  </a:rPr>
                  <a:t>必要性概率（</a:t>
                </a:r>
                <a:r>
                  <a:rPr kumimoji="1" lang="en-US" altLang="zh-CN" sz="1600" b="1" dirty="0">
                    <a:latin typeface="Times New Roman" panose="02020603050405020304" pitchFamily="18" charset="0"/>
                    <a:ea typeface="SimSun" panose="02010600030101010101" pitchFamily="2" charset="-122"/>
                    <a:cs typeface="Times New Roman" panose="02020603050405020304" pitchFamily="18" charset="0"/>
                  </a:rPr>
                  <a:t>PN</a:t>
                </a:r>
                <a:r>
                  <a:rPr kumimoji="1" lang="zh-CN" altLang="en-US" sz="1600" b="1"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CN" sz="1600" b="1" dirty="0">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r>
                        <a:rPr kumimoji="1" lang="en-US" altLang="zh-CN" sz="1600" i="1">
                          <a:latin typeface="Cambria Math" panose="02040503050406030204" pitchFamily="18" charset="0"/>
                        </a:rPr>
                        <m:t>𝑃𝑁</m:t>
                      </m:r>
                      <m:d>
                        <m:dPr>
                          <m:endChr m:val="|"/>
                          <m:ctrlPr>
                            <a:rPr kumimoji="1" lang="en-US" altLang="zh-CN" sz="1600" i="1">
                              <a:latin typeface="Cambria Math" panose="02040503050406030204" pitchFamily="18" charset="0"/>
                            </a:rPr>
                          </m:ctrlPr>
                        </m:dPr>
                        <m:e>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𝑋</m:t>
                              </m:r>
                            </m:e>
                            <m:sub>
                              <m:r>
                                <a:rPr kumimoji="1" lang="en-US" altLang="zh-CN" sz="1600" b="0" i="1" smtClean="0">
                                  <a:latin typeface="Cambria Math" panose="02040503050406030204" pitchFamily="18" charset="0"/>
                                </a:rPr>
                                <m:t>𝑖</m:t>
                              </m:r>
                            </m:sub>
                          </m:sSub>
                          <m:r>
                            <a:rPr kumimoji="1" lang="en-US" altLang="zh-CN" sz="1600" i="1">
                              <a:latin typeface="Cambria Math" panose="02040503050406030204" pitchFamily="18" charset="0"/>
                            </a:rPr>
                            <m:t>=</m:t>
                          </m:r>
                          <m:sSub>
                            <m:sSubPr>
                              <m:ctrlPr>
                                <a:rPr kumimoji="1" lang="en-US" altLang="zh-CN" sz="1600" i="1">
                                  <a:latin typeface="Cambria Math" panose="02040503050406030204" pitchFamily="18" charset="0"/>
                                </a:rPr>
                              </m:ctrlPr>
                            </m:sSubPr>
                            <m:e>
                              <m:r>
                                <a:rPr kumimoji="1" lang="en-US" altLang="zh-CN" sz="1600" b="0" i="1" smtClean="0">
                                  <a:latin typeface="Cambria Math" panose="02040503050406030204" pitchFamily="18" charset="0"/>
                                </a:rPr>
                                <m:t>𝑥</m:t>
                              </m:r>
                            </m:e>
                            <m:sub>
                              <m:r>
                                <a:rPr kumimoji="1" lang="en-US" altLang="zh-CN" sz="1600" i="1">
                                  <a:latin typeface="Cambria Math" panose="02040503050406030204" pitchFamily="18" charset="0"/>
                                </a:rPr>
                                <m:t>𝑖</m:t>
                              </m:r>
                            </m:sub>
                          </m:sSub>
                          <m:r>
                            <a:rPr kumimoji="1" lang="en-US" altLang="zh-CN" sz="1600" i="1">
                              <a:latin typeface="Cambria Math" panose="02040503050406030204" pitchFamily="18" charset="0"/>
                            </a:rPr>
                            <m:t>, </m:t>
                          </m:r>
                          <m:r>
                            <a:rPr kumimoji="1" lang="en-US" altLang="zh-CN" sz="1600" i="1">
                              <a:latin typeface="Cambria Math" panose="02040503050406030204" pitchFamily="18" charset="0"/>
                            </a:rPr>
                            <m:t>𝑌</m:t>
                          </m:r>
                          <m:r>
                            <a:rPr kumimoji="1" lang="en-US" altLang="zh-CN" sz="1600" i="1">
                              <a:latin typeface="Cambria Math" panose="02040503050406030204" pitchFamily="18" charset="0"/>
                            </a:rPr>
                            <m:t> =</m:t>
                          </m:r>
                          <m:r>
                            <a:rPr kumimoji="1" lang="en-US" altLang="zh-CN" sz="1600" i="1">
                              <a:latin typeface="Cambria Math" panose="02040503050406030204" pitchFamily="18" charset="0"/>
                            </a:rPr>
                            <m:t>𝑦</m:t>
                          </m:r>
                          <m:r>
                            <a:rPr kumimoji="1" lang="en-US" altLang="zh-CN" sz="1600" i="1">
                              <a:latin typeface="Cambria Math" panose="02040503050406030204" pitchFamily="18" charset="0"/>
                            </a:rPr>
                            <m:t> </m:t>
                          </m:r>
                        </m:e>
                      </m:d>
                      <m:r>
                        <a:rPr kumimoji="1" lang="zh-CN" altLang="en-US" sz="1600" b="0" i="1" smtClean="0">
                          <a:latin typeface="Cambria Math" panose="02040503050406030204" pitchFamily="18" charset="0"/>
                        </a:rPr>
                        <m:t> </m:t>
                      </m:r>
                      <m:sSub>
                        <m:sSubPr>
                          <m:ctrlPr>
                            <a:rPr kumimoji="1" lang="en-US" altLang="zh-CN" sz="1600" i="1">
                              <a:latin typeface="Cambria Math" panose="02040503050406030204" pitchFamily="18" charset="0"/>
                            </a:rPr>
                          </m:ctrlPr>
                        </m:sSubPr>
                        <m:e>
                          <m:r>
                            <a:rPr kumimoji="1" lang="en-US" altLang="zh-CN" sz="1600" i="1">
                              <a:latin typeface="Cambria Math" panose="02040503050406030204" pitchFamily="18" charset="0"/>
                            </a:rPr>
                            <m:t>𝑋</m:t>
                          </m:r>
                        </m:e>
                        <m:sub>
                          <m:r>
                            <a:rPr kumimoji="1" lang="en-US" altLang="zh-CN" sz="1600" b="0" i="1" smtClean="0">
                              <a:latin typeface="Cambria Math" panose="02040503050406030204" pitchFamily="18" charset="0"/>
                            </a:rPr>
                            <m:t>−</m:t>
                          </m:r>
                          <m:r>
                            <a:rPr kumimoji="1" lang="en-US" altLang="zh-CN" sz="1600" i="1">
                              <a:latin typeface="Cambria Math" panose="02040503050406030204" pitchFamily="18" charset="0"/>
                            </a:rPr>
                            <m:t>𝑖</m:t>
                          </m:r>
                        </m:sub>
                      </m:sSub>
                      <m:r>
                        <a:rPr kumimoji="1" lang="en-US" altLang="zh-CN" sz="1600" i="1">
                          <a:latin typeface="Cambria Math" panose="02040503050406030204" pitchFamily="18" charset="0"/>
                        </a:rPr>
                        <m:t>=</m:t>
                      </m:r>
                      <m:sSub>
                        <m:sSubPr>
                          <m:ctrlPr>
                            <a:rPr kumimoji="1" lang="en-US" altLang="zh-CN" sz="1600" i="1">
                              <a:latin typeface="Cambria Math" panose="02040503050406030204" pitchFamily="18" charset="0"/>
                            </a:rPr>
                          </m:ctrlPr>
                        </m:sSubPr>
                        <m:e>
                          <m:r>
                            <a:rPr kumimoji="1" lang="en-US" altLang="zh-CN" sz="1600" b="0" i="1" smtClean="0">
                              <a:latin typeface="Cambria Math" panose="02040503050406030204" pitchFamily="18" charset="0"/>
                            </a:rPr>
                            <m:t>𝑥</m:t>
                          </m:r>
                        </m:e>
                        <m:sub>
                          <m:r>
                            <a:rPr kumimoji="1" lang="en-US" altLang="zh-CN" sz="1600" b="0" i="1" smtClean="0">
                              <a:latin typeface="Cambria Math" panose="02040503050406030204" pitchFamily="18" charset="0"/>
                            </a:rPr>
                            <m:t>−</m:t>
                          </m:r>
                          <m:r>
                            <a:rPr kumimoji="1" lang="en-US" altLang="zh-CN" sz="1600" i="1">
                              <a:latin typeface="Cambria Math" panose="02040503050406030204" pitchFamily="18" charset="0"/>
                            </a:rPr>
                            <m:t>𝑖</m:t>
                          </m:r>
                        </m:sub>
                      </m:sSub>
                      <m:r>
                        <a:rPr kumimoji="1" lang="en-US" altLang="zh-CN" sz="1600" i="1">
                          <a:latin typeface="Cambria Math" panose="02040503050406030204" pitchFamily="18" charset="0"/>
                        </a:rPr>
                        <m:t>) ≜ </m:t>
                      </m:r>
                      <m:r>
                        <a:rPr kumimoji="1" lang="en-US" altLang="zh-CN" sz="1600" i="1">
                          <a:latin typeface="Cambria Math" panose="02040503050406030204" pitchFamily="18" charset="0"/>
                        </a:rPr>
                        <m:t>𝑝</m:t>
                      </m:r>
                      <m:r>
                        <a:rPr kumimoji="1" lang="en-US" altLang="zh-CN" sz="1600" i="1">
                          <a:latin typeface="Cambria Math" panose="02040503050406030204" pitchFamily="18" charset="0"/>
                        </a:rPr>
                        <m:t>(</m:t>
                      </m:r>
                      <m:r>
                        <a:rPr kumimoji="1" lang="en-US" altLang="zh-CN" sz="1600" i="1">
                          <a:latin typeface="Cambria Math" panose="02040503050406030204" pitchFamily="18" charset="0"/>
                        </a:rPr>
                        <m:t>𝑌</m:t>
                      </m:r>
                      <m:r>
                        <a:rPr kumimoji="1" lang="en-US" altLang="zh-CN" sz="1600" i="1">
                          <a:latin typeface="Cambria Math" panose="02040503050406030204" pitchFamily="18" charset="0"/>
                        </a:rPr>
                        <m:t> (</m:t>
                      </m:r>
                      <m:sSub>
                        <m:sSubPr>
                          <m:ctrlPr>
                            <a:rPr kumimoji="1" lang="en-US" altLang="zh-CN" sz="1600" i="1">
                              <a:latin typeface="Cambria Math" panose="02040503050406030204" pitchFamily="18" charset="0"/>
                            </a:rPr>
                          </m:ctrlPr>
                        </m:sSubPr>
                        <m:e>
                          <m:r>
                            <a:rPr kumimoji="1" lang="en-US" altLang="zh-CN" sz="1600" i="1">
                              <a:latin typeface="Cambria Math" panose="02040503050406030204" pitchFamily="18" charset="0"/>
                            </a:rPr>
                            <m:t>𝑋</m:t>
                          </m:r>
                        </m:e>
                        <m:sub>
                          <m:r>
                            <a:rPr kumimoji="1" lang="en-US" altLang="zh-CN" sz="1600" i="1">
                              <a:latin typeface="Cambria Math" panose="02040503050406030204" pitchFamily="18" charset="0"/>
                            </a:rPr>
                            <m:t>𝑖</m:t>
                          </m:r>
                        </m:sub>
                      </m:sSub>
                      <m:r>
                        <a:rPr kumimoji="1" lang="en-US" altLang="zh-CN" sz="1600" i="1" smtClean="0">
                          <a:latin typeface="Cambria Math" panose="02040503050406030204" pitchFamily="18" charset="0"/>
                          <a:ea typeface="Cambria Math" panose="02040503050406030204" pitchFamily="18" charset="0"/>
                        </a:rPr>
                        <m:t>≠</m:t>
                      </m:r>
                      <m:sSub>
                        <m:sSubPr>
                          <m:ctrlPr>
                            <a:rPr kumimoji="1" lang="en-US" altLang="zh-CN" sz="1600" i="1">
                              <a:latin typeface="Cambria Math" panose="02040503050406030204" pitchFamily="18" charset="0"/>
                            </a:rPr>
                          </m:ctrlPr>
                        </m:sSubPr>
                        <m:e>
                          <m:r>
                            <a:rPr kumimoji="1" lang="en-US" altLang="zh-CN" sz="1600" b="0" i="1" smtClean="0">
                              <a:latin typeface="Cambria Math" panose="02040503050406030204" pitchFamily="18" charset="0"/>
                            </a:rPr>
                            <m:t>𝑥</m:t>
                          </m:r>
                        </m:e>
                        <m:sub>
                          <m:r>
                            <a:rPr kumimoji="1" lang="en-US" altLang="zh-CN" sz="1600" i="1">
                              <a:latin typeface="Cambria Math" panose="02040503050406030204" pitchFamily="18" charset="0"/>
                            </a:rPr>
                            <m:t>𝑖</m:t>
                          </m:r>
                        </m:sub>
                      </m:sSub>
                      <m:r>
                        <a:rPr kumimoji="1" lang="en-US" altLang="zh-CN" sz="1600" i="1">
                          <a:latin typeface="Cambria Math" panose="02040503050406030204" pitchFamily="18" charset="0"/>
                        </a:rPr>
                        <m:t>)</m:t>
                      </m:r>
                      <m:r>
                        <a:rPr kumimoji="1" lang="en-US" altLang="zh-CN" sz="1600" b="0" i="1" smtClean="0">
                          <a:latin typeface="Cambria Math" panose="02040503050406030204" pitchFamily="18" charset="0"/>
                        </a:rPr>
                        <m:t> </m:t>
                      </m:r>
                      <m:r>
                        <a:rPr kumimoji="1" lang="en-US" altLang="zh-CN" sz="1600" b="0" i="1" smtClean="0">
                          <a:latin typeface="Cambria Math" panose="02040503050406030204" pitchFamily="18" charset="0"/>
                          <a:ea typeface="Cambria Math" panose="02040503050406030204" pitchFamily="18" charset="0"/>
                        </a:rPr>
                        <m:t>≠</m:t>
                      </m:r>
                      <m:r>
                        <a:rPr kumimoji="1" lang="en-US" altLang="zh-CN" sz="1600" i="1">
                          <a:latin typeface="Cambria Math" panose="02040503050406030204" pitchFamily="18" charset="0"/>
                        </a:rPr>
                        <m:t> </m:t>
                      </m:r>
                      <m:r>
                        <a:rPr kumimoji="1" lang="en-US" altLang="zh-CN" sz="1600" i="1">
                          <a:latin typeface="Cambria Math" panose="02040503050406030204" pitchFamily="18" charset="0"/>
                        </a:rPr>
                        <m:t>𝑦</m:t>
                      </m:r>
                      <m:r>
                        <a:rPr kumimoji="1" lang="en-US" altLang="zh-CN" sz="1600" i="1">
                          <a:latin typeface="Cambria Math" panose="02040503050406030204" pitchFamily="18" charset="0"/>
                        </a:rPr>
                        <m:t> |</m:t>
                      </m:r>
                      <m:sSub>
                        <m:sSubPr>
                          <m:ctrlPr>
                            <a:rPr kumimoji="1" lang="en-US" altLang="zh-CN" sz="1600" i="1">
                              <a:latin typeface="Cambria Math" panose="02040503050406030204" pitchFamily="18" charset="0"/>
                            </a:rPr>
                          </m:ctrlPr>
                        </m:sSubPr>
                        <m:e>
                          <m:r>
                            <a:rPr kumimoji="1" lang="zh-CN" altLang="en-US" sz="1600" b="0" i="1" smtClean="0">
                              <a:latin typeface="Cambria Math" panose="02040503050406030204" pitchFamily="18" charset="0"/>
                            </a:rPr>
                            <m:t> </m:t>
                          </m:r>
                          <m:r>
                            <a:rPr kumimoji="1" lang="en-US" altLang="zh-CN" sz="1600" i="1">
                              <a:latin typeface="Cambria Math" panose="02040503050406030204" pitchFamily="18" charset="0"/>
                            </a:rPr>
                            <m:t>𝑋</m:t>
                          </m:r>
                        </m:e>
                        <m:sub>
                          <m:r>
                            <a:rPr kumimoji="1" lang="en-US" altLang="zh-CN" sz="1600" i="1">
                              <a:latin typeface="Cambria Math" panose="02040503050406030204" pitchFamily="18" charset="0"/>
                            </a:rPr>
                            <m:t>𝑖</m:t>
                          </m:r>
                        </m:sub>
                      </m:sSub>
                      <m:r>
                        <a:rPr kumimoji="1" lang="en-US" altLang="zh-CN" sz="1600" i="1">
                          <a:latin typeface="Cambria Math" panose="02040503050406030204" pitchFamily="18" charset="0"/>
                        </a:rPr>
                        <m:t>=</m:t>
                      </m:r>
                      <m:sSub>
                        <m:sSubPr>
                          <m:ctrlPr>
                            <a:rPr kumimoji="1" lang="en-US" altLang="zh-CN" sz="1600" i="1">
                              <a:latin typeface="Cambria Math" panose="02040503050406030204" pitchFamily="18" charset="0"/>
                            </a:rPr>
                          </m:ctrlPr>
                        </m:sSubPr>
                        <m:e>
                          <m:r>
                            <m:rPr>
                              <m:sty m:val="p"/>
                            </m:rPr>
                            <a:rPr kumimoji="1" lang="en-US" altLang="zh-CN" sz="1600" i="1" smtClean="0">
                              <a:latin typeface="Cambria Math" panose="02040503050406030204" pitchFamily="18" charset="0"/>
                            </a:rPr>
                            <m:t>x</m:t>
                          </m:r>
                        </m:e>
                        <m:sub>
                          <m:r>
                            <a:rPr kumimoji="1" lang="en-US" altLang="zh-CN" sz="1600" i="1">
                              <a:latin typeface="Cambria Math" panose="02040503050406030204" pitchFamily="18" charset="0"/>
                            </a:rPr>
                            <m:t>𝑖</m:t>
                          </m:r>
                        </m:sub>
                      </m:sSub>
                      <m:r>
                        <a:rPr kumimoji="1" lang="en-US" altLang="zh-CN" sz="1600" i="1">
                          <a:latin typeface="Cambria Math" panose="02040503050406030204" pitchFamily="18" charset="0"/>
                        </a:rPr>
                        <m:t>,</m:t>
                      </m:r>
                      <m:sSub>
                        <m:sSubPr>
                          <m:ctrlPr>
                            <a:rPr kumimoji="1" lang="en-US" altLang="zh-CN" sz="1600" i="1">
                              <a:latin typeface="Cambria Math" panose="02040503050406030204" pitchFamily="18" charset="0"/>
                            </a:rPr>
                          </m:ctrlPr>
                        </m:sSubPr>
                        <m:e>
                          <m:r>
                            <a:rPr kumimoji="1" lang="en-US" altLang="zh-CN" sz="1600" i="1">
                              <a:latin typeface="Cambria Math" panose="02040503050406030204" pitchFamily="18" charset="0"/>
                            </a:rPr>
                            <m:t>𝑋</m:t>
                          </m:r>
                        </m:e>
                        <m:sub>
                          <m:r>
                            <a:rPr kumimoji="1" lang="en-US" altLang="zh-CN" sz="1600" i="1">
                              <a:latin typeface="Cambria Math" panose="02040503050406030204" pitchFamily="18" charset="0"/>
                            </a:rPr>
                            <m:t>−</m:t>
                          </m:r>
                          <m:r>
                            <a:rPr kumimoji="1" lang="en-US" altLang="zh-CN" sz="1600" i="1">
                              <a:latin typeface="Cambria Math" panose="02040503050406030204" pitchFamily="18" charset="0"/>
                            </a:rPr>
                            <m:t>𝑖</m:t>
                          </m:r>
                        </m:sub>
                      </m:sSub>
                      <m:r>
                        <a:rPr kumimoji="1" lang="en-US" altLang="zh-CN" sz="1600" i="1">
                          <a:latin typeface="Cambria Math" panose="02040503050406030204" pitchFamily="18" charset="0"/>
                        </a:rPr>
                        <m:t>=</m:t>
                      </m:r>
                      <m:sSub>
                        <m:sSubPr>
                          <m:ctrlPr>
                            <a:rPr kumimoji="1" lang="en-US" altLang="zh-CN" sz="1600" i="1">
                              <a:latin typeface="Cambria Math" panose="02040503050406030204" pitchFamily="18" charset="0"/>
                            </a:rPr>
                          </m:ctrlPr>
                        </m:sSubPr>
                        <m:e>
                          <m:r>
                            <a:rPr kumimoji="1" lang="en-US" altLang="zh-CN" sz="1600" i="1">
                              <a:latin typeface="Cambria Math" panose="02040503050406030204" pitchFamily="18" charset="0"/>
                            </a:rPr>
                            <m:t>𝑥</m:t>
                          </m:r>
                        </m:e>
                        <m:sub>
                          <m:r>
                            <a:rPr kumimoji="1" lang="en-US" altLang="zh-CN" sz="1600" i="1">
                              <a:latin typeface="Cambria Math" panose="02040503050406030204" pitchFamily="18" charset="0"/>
                            </a:rPr>
                            <m:t>−</m:t>
                          </m:r>
                          <m:r>
                            <a:rPr kumimoji="1" lang="en-US" altLang="zh-CN" sz="1600" i="1">
                              <a:latin typeface="Cambria Math" panose="02040503050406030204" pitchFamily="18" charset="0"/>
                            </a:rPr>
                            <m:t>𝑖</m:t>
                          </m:r>
                        </m:sub>
                      </m:sSub>
                      <m:r>
                        <a:rPr kumimoji="1" lang="en-US" altLang="zh-CN" sz="1600" i="1">
                          <a:latin typeface="Cambria Math" panose="02040503050406030204" pitchFamily="18" charset="0"/>
                        </a:rPr>
                        <m:t>, </m:t>
                      </m:r>
                      <m:r>
                        <a:rPr kumimoji="1" lang="en-US" altLang="zh-CN" sz="1600" i="1">
                          <a:latin typeface="Cambria Math" panose="02040503050406030204" pitchFamily="18" charset="0"/>
                        </a:rPr>
                        <m:t>𝑌</m:t>
                      </m:r>
                      <m:r>
                        <a:rPr kumimoji="1" lang="en-US" altLang="zh-CN" sz="1600" i="1">
                          <a:latin typeface="Cambria Math" panose="02040503050406030204" pitchFamily="18" charset="0"/>
                        </a:rPr>
                        <m:t>=</m:t>
                      </m:r>
                      <m:r>
                        <a:rPr kumimoji="1" lang="en-US" altLang="zh-CN" sz="1600" i="1">
                          <a:latin typeface="Cambria Math" panose="02040503050406030204" pitchFamily="18" charset="0"/>
                        </a:rPr>
                        <m:t>𝑦</m:t>
                      </m:r>
                      <m:r>
                        <a:rPr kumimoji="1" lang="en-US" altLang="zh-CN" sz="1600" i="1">
                          <a:latin typeface="Cambria Math" panose="02040503050406030204" pitchFamily="18" charset="0"/>
                        </a:rPr>
                        <m:t>)</m:t>
                      </m:r>
                    </m:oMath>
                  </m:oMathPara>
                </a14:m>
                <a:endPar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DA2049AB-73A8-634F-16DF-F535DD8EC294}"/>
                  </a:ext>
                </a:extLst>
              </p:cNvPr>
              <p:cNvSpPr txBox="1">
                <a:spLocks noRot="1" noChangeAspect="1" noMove="1" noResize="1" noEditPoints="1" noAdjustHandles="1" noChangeArrowheads="1" noChangeShapeType="1" noTextEdit="1"/>
              </p:cNvSpPr>
              <p:nvPr/>
            </p:nvSpPr>
            <p:spPr>
              <a:xfrm>
                <a:off x="1117303" y="1648667"/>
                <a:ext cx="7846732" cy="830997"/>
              </a:xfrm>
              <a:prstGeom prst="rect">
                <a:avLst/>
              </a:prstGeom>
              <a:blipFill>
                <a:blip r:embed="rId3"/>
                <a:stretch>
                  <a:fillRect l="-3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8231532-9ABA-240E-89F2-43F1C77B7750}"/>
                  </a:ext>
                </a:extLst>
              </p:cNvPr>
              <p:cNvSpPr txBox="1"/>
              <p:nvPr/>
            </p:nvSpPr>
            <p:spPr>
              <a:xfrm>
                <a:off x="1117303" y="2559303"/>
                <a:ext cx="7561685" cy="830997"/>
              </a:xfrm>
              <a:prstGeom prst="rect">
                <a:avLst/>
              </a:prstGeom>
              <a:noFill/>
            </p:spPr>
            <p:txBody>
              <a:bodyPr wrap="none" rtlCol="0">
                <a:spAutoFit/>
              </a:bodyPr>
              <a:lstStyle/>
              <a:p>
                <a:pPr>
                  <a:lnSpc>
                    <a:spcPct val="150000"/>
                  </a:lnSpc>
                </a:pPr>
                <a:r>
                  <a:rPr kumimoji="1" lang="zh-CN" altLang="en-US" sz="1600" b="1" dirty="0">
                    <a:latin typeface="Times New Roman" panose="02020603050405020304" pitchFamily="18" charset="0"/>
                    <a:ea typeface="SimSun" panose="02010600030101010101" pitchFamily="2" charset="-122"/>
                    <a:cs typeface="Times New Roman" panose="02020603050405020304" pitchFamily="18" charset="0"/>
                  </a:rPr>
                  <a:t>充分性概率（</a:t>
                </a:r>
                <a:r>
                  <a:rPr kumimoji="1" lang="en-US" altLang="zh-CN" sz="1600" b="1" dirty="0">
                    <a:latin typeface="Times New Roman" panose="02020603050405020304" pitchFamily="18" charset="0"/>
                    <a:ea typeface="SimSun" panose="02010600030101010101" pitchFamily="2" charset="-122"/>
                    <a:cs typeface="Times New Roman" panose="02020603050405020304" pitchFamily="18" charset="0"/>
                  </a:rPr>
                  <a:t>PS</a:t>
                </a:r>
                <a:r>
                  <a:rPr kumimoji="1" lang="zh-CN" altLang="en-US" sz="1600" b="1"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CN" sz="1600" b="1" dirty="0">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r>
                        <a:rPr kumimoji="1" lang="zh-CN" altLang="en-US" sz="1600" b="0" i="1" smtClean="0">
                          <a:latin typeface="Cambria Math" panose="02040503050406030204" pitchFamily="18" charset="0"/>
                        </a:rPr>
                        <m:t>   </m:t>
                      </m:r>
                      <m:r>
                        <a:rPr kumimoji="1" lang="en-US" altLang="zh-CN" sz="1600" i="1" smtClean="0">
                          <a:latin typeface="Cambria Math" panose="02040503050406030204" pitchFamily="18" charset="0"/>
                        </a:rPr>
                        <m:t>𝑃</m:t>
                      </m:r>
                      <m:r>
                        <m:rPr>
                          <m:sty m:val="p"/>
                        </m:rPr>
                        <a:rPr kumimoji="1" lang="en-US" altLang="zh-CN" sz="1600" i="1">
                          <a:latin typeface="Cambria Math" panose="02040503050406030204" pitchFamily="18" charset="0"/>
                        </a:rPr>
                        <m:t>S</m:t>
                      </m:r>
                      <m:d>
                        <m:dPr>
                          <m:endChr m:val="|"/>
                          <m:ctrlPr>
                            <a:rPr kumimoji="1" lang="en-US" altLang="zh-CN" sz="1600" i="1">
                              <a:latin typeface="Cambria Math" panose="02040503050406030204" pitchFamily="18" charset="0"/>
                            </a:rPr>
                          </m:ctrlPr>
                        </m:dPr>
                        <m:e>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𝑋</m:t>
                              </m:r>
                            </m:e>
                            <m:sub>
                              <m:r>
                                <a:rPr kumimoji="1" lang="en-US" altLang="zh-CN" sz="1600" b="0" i="1" smtClean="0">
                                  <a:latin typeface="Cambria Math" panose="02040503050406030204" pitchFamily="18" charset="0"/>
                                </a:rPr>
                                <m:t>𝑖</m:t>
                              </m:r>
                            </m:sub>
                          </m:sSub>
                          <m:r>
                            <a:rPr kumimoji="1" lang="en-US" altLang="zh-CN" sz="1600" i="1">
                              <a:latin typeface="Cambria Math" panose="02040503050406030204" pitchFamily="18" charset="0"/>
                            </a:rPr>
                            <m:t>=</m:t>
                          </m:r>
                          <m:sSub>
                            <m:sSubPr>
                              <m:ctrlPr>
                                <a:rPr kumimoji="1" lang="en-US" altLang="zh-CN" sz="1600" i="1">
                                  <a:latin typeface="Cambria Math" panose="02040503050406030204" pitchFamily="18" charset="0"/>
                                </a:rPr>
                              </m:ctrlPr>
                            </m:sSubPr>
                            <m:e>
                              <m:r>
                                <a:rPr kumimoji="1" lang="en-US" altLang="zh-CN" sz="1600" b="0" i="1" smtClean="0">
                                  <a:latin typeface="Cambria Math" panose="02040503050406030204" pitchFamily="18" charset="0"/>
                                </a:rPr>
                                <m:t>𝑥</m:t>
                              </m:r>
                            </m:e>
                            <m:sub>
                              <m:r>
                                <a:rPr kumimoji="1" lang="en-US" altLang="zh-CN" sz="1600" i="1">
                                  <a:latin typeface="Cambria Math" panose="02040503050406030204" pitchFamily="18" charset="0"/>
                                </a:rPr>
                                <m:t>𝑖</m:t>
                              </m:r>
                            </m:sub>
                          </m:sSub>
                          <m:r>
                            <a:rPr kumimoji="1" lang="en-US" altLang="zh-CN" sz="1600" i="1">
                              <a:latin typeface="Cambria Math" panose="02040503050406030204" pitchFamily="18" charset="0"/>
                            </a:rPr>
                            <m:t>, </m:t>
                          </m:r>
                          <m:r>
                            <a:rPr kumimoji="1" lang="en-US" altLang="zh-CN" sz="1600" i="1">
                              <a:latin typeface="Cambria Math" panose="02040503050406030204" pitchFamily="18" charset="0"/>
                            </a:rPr>
                            <m:t>𝑌</m:t>
                          </m:r>
                          <m:r>
                            <a:rPr kumimoji="1" lang="en-US" altLang="zh-CN" sz="1600" i="1">
                              <a:latin typeface="Cambria Math" panose="02040503050406030204" pitchFamily="18" charset="0"/>
                            </a:rPr>
                            <m:t> =</m:t>
                          </m:r>
                          <m:r>
                            <a:rPr kumimoji="1" lang="en-US" altLang="zh-CN" sz="1600" i="1">
                              <a:latin typeface="Cambria Math" panose="02040503050406030204" pitchFamily="18" charset="0"/>
                            </a:rPr>
                            <m:t>𝑦</m:t>
                          </m:r>
                          <m:r>
                            <a:rPr kumimoji="1" lang="en-US" altLang="zh-CN" sz="1600" i="1">
                              <a:latin typeface="Cambria Math" panose="02040503050406030204" pitchFamily="18" charset="0"/>
                            </a:rPr>
                            <m:t> </m:t>
                          </m:r>
                        </m:e>
                      </m:d>
                      <m:r>
                        <a:rPr kumimoji="1" lang="zh-CN" altLang="en-US" sz="1600" b="0" i="1" smtClean="0">
                          <a:latin typeface="Cambria Math" panose="02040503050406030204" pitchFamily="18" charset="0"/>
                        </a:rPr>
                        <m:t> </m:t>
                      </m:r>
                      <m:sSub>
                        <m:sSubPr>
                          <m:ctrlPr>
                            <a:rPr kumimoji="1" lang="en-US" altLang="zh-CN" sz="1600" i="1">
                              <a:latin typeface="Cambria Math" panose="02040503050406030204" pitchFamily="18" charset="0"/>
                            </a:rPr>
                          </m:ctrlPr>
                        </m:sSubPr>
                        <m:e>
                          <m:r>
                            <a:rPr kumimoji="1" lang="en-US" altLang="zh-CN" sz="1600" i="1">
                              <a:latin typeface="Cambria Math" panose="02040503050406030204" pitchFamily="18" charset="0"/>
                            </a:rPr>
                            <m:t>𝑋</m:t>
                          </m:r>
                        </m:e>
                        <m:sub>
                          <m:r>
                            <a:rPr kumimoji="1" lang="en-US" altLang="zh-CN" sz="1600" b="0" i="1" smtClean="0">
                              <a:latin typeface="Cambria Math" panose="02040503050406030204" pitchFamily="18" charset="0"/>
                            </a:rPr>
                            <m:t>−</m:t>
                          </m:r>
                          <m:r>
                            <a:rPr kumimoji="1" lang="en-US" altLang="zh-CN" sz="1600" i="1">
                              <a:latin typeface="Cambria Math" panose="02040503050406030204" pitchFamily="18" charset="0"/>
                            </a:rPr>
                            <m:t>𝑖</m:t>
                          </m:r>
                        </m:sub>
                      </m:sSub>
                      <m:r>
                        <a:rPr kumimoji="1" lang="en-US" altLang="zh-CN" sz="1600" i="1">
                          <a:latin typeface="Cambria Math" panose="02040503050406030204" pitchFamily="18" charset="0"/>
                        </a:rPr>
                        <m:t>=</m:t>
                      </m:r>
                      <m:sSub>
                        <m:sSubPr>
                          <m:ctrlPr>
                            <a:rPr kumimoji="1" lang="en-US" altLang="zh-CN" sz="1600" i="1">
                              <a:latin typeface="Cambria Math" panose="02040503050406030204" pitchFamily="18" charset="0"/>
                            </a:rPr>
                          </m:ctrlPr>
                        </m:sSubPr>
                        <m:e>
                          <m:r>
                            <a:rPr kumimoji="1" lang="en-US" altLang="zh-CN" sz="1600" b="0" i="1" smtClean="0">
                              <a:latin typeface="Cambria Math" panose="02040503050406030204" pitchFamily="18" charset="0"/>
                            </a:rPr>
                            <m:t>𝑥</m:t>
                          </m:r>
                        </m:e>
                        <m:sub>
                          <m:r>
                            <a:rPr kumimoji="1" lang="en-US" altLang="zh-CN" sz="1600" b="0" i="1" smtClean="0">
                              <a:latin typeface="Cambria Math" panose="02040503050406030204" pitchFamily="18" charset="0"/>
                            </a:rPr>
                            <m:t>−</m:t>
                          </m:r>
                          <m:r>
                            <a:rPr kumimoji="1" lang="en-US" altLang="zh-CN" sz="1600" i="1">
                              <a:latin typeface="Cambria Math" panose="02040503050406030204" pitchFamily="18" charset="0"/>
                            </a:rPr>
                            <m:t>𝑖</m:t>
                          </m:r>
                        </m:sub>
                      </m:sSub>
                      <m:r>
                        <a:rPr kumimoji="1" lang="en-US" altLang="zh-CN" sz="1600" i="1">
                          <a:latin typeface="Cambria Math" panose="02040503050406030204" pitchFamily="18" charset="0"/>
                        </a:rPr>
                        <m:t>) ≜ </m:t>
                      </m:r>
                      <m:r>
                        <a:rPr kumimoji="1" lang="en-US" altLang="zh-CN" sz="1600" i="1">
                          <a:latin typeface="Cambria Math" panose="02040503050406030204" pitchFamily="18" charset="0"/>
                        </a:rPr>
                        <m:t>𝑝</m:t>
                      </m:r>
                      <m:r>
                        <a:rPr kumimoji="1" lang="en-US" altLang="zh-CN" sz="1600" i="1">
                          <a:latin typeface="Cambria Math" panose="02040503050406030204" pitchFamily="18" charset="0"/>
                        </a:rPr>
                        <m:t>(</m:t>
                      </m:r>
                      <m:r>
                        <a:rPr kumimoji="1" lang="en-US" altLang="zh-CN" sz="1600" i="1">
                          <a:latin typeface="Cambria Math" panose="02040503050406030204" pitchFamily="18" charset="0"/>
                        </a:rPr>
                        <m:t>𝑌</m:t>
                      </m:r>
                      <m:r>
                        <a:rPr kumimoji="1" lang="en-US" altLang="zh-CN" sz="1600" i="1">
                          <a:latin typeface="Cambria Math" panose="02040503050406030204" pitchFamily="18" charset="0"/>
                        </a:rPr>
                        <m:t> </m:t>
                      </m:r>
                      <m:d>
                        <m:dPr>
                          <m:ctrlPr>
                            <a:rPr kumimoji="1" lang="en-US" altLang="zh-CN" sz="1600" i="1">
                              <a:latin typeface="Cambria Math" panose="02040503050406030204" pitchFamily="18" charset="0"/>
                            </a:rPr>
                          </m:ctrlPr>
                        </m:dPr>
                        <m:e>
                          <m:sSub>
                            <m:sSubPr>
                              <m:ctrlPr>
                                <a:rPr kumimoji="1" lang="en-US" altLang="zh-CN" sz="1600" i="1">
                                  <a:latin typeface="Cambria Math" panose="02040503050406030204" pitchFamily="18" charset="0"/>
                                </a:rPr>
                              </m:ctrlPr>
                            </m:sSubPr>
                            <m:e>
                              <m:r>
                                <a:rPr kumimoji="1" lang="en-US" altLang="zh-CN" sz="1600" i="1">
                                  <a:latin typeface="Cambria Math" panose="02040503050406030204" pitchFamily="18" charset="0"/>
                                </a:rPr>
                                <m:t>𝑋</m:t>
                              </m:r>
                            </m:e>
                            <m:sub>
                              <m:r>
                                <a:rPr kumimoji="1" lang="en-US" altLang="zh-CN" sz="1600" i="1">
                                  <a:latin typeface="Cambria Math" panose="02040503050406030204" pitchFamily="18" charset="0"/>
                                </a:rPr>
                                <m:t>𝑖</m:t>
                              </m:r>
                            </m:sub>
                          </m:sSub>
                          <m:r>
                            <a:rPr kumimoji="1" lang="en-US" altLang="zh-CN" sz="1600" b="0" i="1" smtClean="0">
                              <a:latin typeface="Cambria Math" panose="02040503050406030204" pitchFamily="18" charset="0"/>
                            </a:rPr>
                            <m:t>=</m:t>
                          </m:r>
                          <m:sSub>
                            <m:sSubPr>
                              <m:ctrlPr>
                                <a:rPr kumimoji="1" lang="en-US" altLang="zh-CN" sz="1600" i="1">
                                  <a:latin typeface="Cambria Math" panose="02040503050406030204" pitchFamily="18" charset="0"/>
                                </a:rPr>
                              </m:ctrlPr>
                            </m:sSubPr>
                            <m:e>
                              <m:r>
                                <a:rPr kumimoji="1" lang="en-US" altLang="zh-CN" sz="1600" b="0" i="1" smtClean="0">
                                  <a:latin typeface="Cambria Math" panose="02040503050406030204" pitchFamily="18" charset="0"/>
                                </a:rPr>
                                <m:t>𝑥</m:t>
                              </m:r>
                            </m:e>
                            <m:sub>
                              <m:r>
                                <a:rPr kumimoji="1" lang="en-US" altLang="zh-CN" sz="1600" i="1">
                                  <a:latin typeface="Cambria Math" panose="02040503050406030204" pitchFamily="18" charset="0"/>
                                </a:rPr>
                                <m:t>𝑖</m:t>
                              </m:r>
                            </m:sub>
                          </m:sSub>
                        </m:e>
                      </m:d>
                      <m:r>
                        <a:rPr kumimoji="1" lang="en-US" altLang="zh-CN" sz="1600" b="0" i="1" smtClean="0">
                          <a:latin typeface="Cambria Math" panose="02040503050406030204" pitchFamily="18" charset="0"/>
                        </a:rPr>
                        <m:t>=</m:t>
                      </m:r>
                      <m:r>
                        <a:rPr kumimoji="1" lang="en-US" altLang="zh-CN" sz="1600" i="1">
                          <a:latin typeface="Cambria Math" panose="02040503050406030204" pitchFamily="18" charset="0"/>
                        </a:rPr>
                        <m:t> </m:t>
                      </m:r>
                      <m:r>
                        <a:rPr kumimoji="1" lang="en-US" altLang="zh-CN" sz="1600" i="1">
                          <a:latin typeface="Cambria Math" panose="02040503050406030204" pitchFamily="18" charset="0"/>
                        </a:rPr>
                        <m:t>𝑦</m:t>
                      </m:r>
                      <m:r>
                        <a:rPr kumimoji="1" lang="en-US" altLang="zh-CN" sz="1600" i="1">
                          <a:latin typeface="Cambria Math" panose="02040503050406030204" pitchFamily="18" charset="0"/>
                        </a:rPr>
                        <m:t> |</m:t>
                      </m:r>
                      <m:sSub>
                        <m:sSubPr>
                          <m:ctrlPr>
                            <a:rPr kumimoji="1" lang="en-US" altLang="zh-CN" sz="1600" i="1">
                              <a:latin typeface="Cambria Math" panose="02040503050406030204" pitchFamily="18" charset="0"/>
                            </a:rPr>
                          </m:ctrlPr>
                        </m:sSubPr>
                        <m:e>
                          <m:r>
                            <a:rPr kumimoji="1" lang="zh-CN" altLang="en-US" sz="1600" b="0" i="1" smtClean="0">
                              <a:latin typeface="Cambria Math" panose="02040503050406030204" pitchFamily="18" charset="0"/>
                            </a:rPr>
                            <m:t> </m:t>
                          </m:r>
                          <m:r>
                            <a:rPr kumimoji="1" lang="en-US" altLang="zh-CN" sz="1600" i="1">
                              <a:latin typeface="Cambria Math" panose="02040503050406030204" pitchFamily="18" charset="0"/>
                            </a:rPr>
                            <m:t>𝑋</m:t>
                          </m:r>
                        </m:e>
                        <m:sub>
                          <m:r>
                            <a:rPr kumimoji="1" lang="en-US" altLang="zh-CN" sz="1600" i="1">
                              <a:latin typeface="Cambria Math" panose="02040503050406030204" pitchFamily="18" charset="0"/>
                            </a:rPr>
                            <m:t>𝑖</m:t>
                          </m:r>
                        </m:sub>
                      </m:sSub>
                      <m:r>
                        <a:rPr kumimoji="1" lang="en-US" altLang="zh-CN" sz="1600" i="1">
                          <a:latin typeface="Cambria Math" panose="02040503050406030204" pitchFamily="18" charset="0"/>
                          <a:ea typeface="Cambria Math" panose="02040503050406030204" pitchFamily="18" charset="0"/>
                        </a:rPr>
                        <m:t>≠</m:t>
                      </m:r>
                      <m:sSub>
                        <m:sSubPr>
                          <m:ctrlPr>
                            <a:rPr kumimoji="1" lang="en-US" altLang="zh-CN" sz="1600" i="1">
                              <a:latin typeface="Cambria Math" panose="02040503050406030204" pitchFamily="18" charset="0"/>
                            </a:rPr>
                          </m:ctrlPr>
                        </m:sSubPr>
                        <m:e>
                          <m:r>
                            <m:rPr>
                              <m:sty m:val="p"/>
                            </m:rPr>
                            <a:rPr kumimoji="1" lang="en-US" altLang="zh-CN" sz="1600" i="1" smtClean="0">
                              <a:latin typeface="Cambria Math" panose="02040503050406030204" pitchFamily="18" charset="0"/>
                            </a:rPr>
                            <m:t>x</m:t>
                          </m:r>
                        </m:e>
                        <m:sub>
                          <m:r>
                            <a:rPr kumimoji="1" lang="en-US" altLang="zh-CN" sz="1600" i="1">
                              <a:latin typeface="Cambria Math" panose="02040503050406030204" pitchFamily="18" charset="0"/>
                            </a:rPr>
                            <m:t>𝑖</m:t>
                          </m:r>
                        </m:sub>
                      </m:sSub>
                      <m:r>
                        <a:rPr kumimoji="1" lang="en-US" altLang="zh-CN" sz="1600" i="1">
                          <a:latin typeface="Cambria Math" panose="02040503050406030204" pitchFamily="18" charset="0"/>
                        </a:rPr>
                        <m:t>,</m:t>
                      </m:r>
                      <m:sSub>
                        <m:sSubPr>
                          <m:ctrlPr>
                            <a:rPr kumimoji="1" lang="en-US" altLang="zh-CN" sz="1600" i="1">
                              <a:latin typeface="Cambria Math" panose="02040503050406030204" pitchFamily="18" charset="0"/>
                            </a:rPr>
                          </m:ctrlPr>
                        </m:sSubPr>
                        <m:e>
                          <m:r>
                            <a:rPr kumimoji="1" lang="en-US" altLang="zh-CN" sz="1600" i="1">
                              <a:latin typeface="Cambria Math" panose="02040503050406030204" pitchFamily="18" charset="0"/>
                            </a:rPr>
                            <m:t>𝑋</m:t>
                          </m:r>
                        </m:e>
                        <m:sub>
                          <m:r>
                            <a:rPr kumimoji="1" lang="en-US" altLang="zh-CN" sz="1600" i="1">
                              <a:latin typeface="Cambria Math" panose="02040503050406030204" pitchFamily="18" charset="0"/>
                            </a:rPr>
                            <m:t>−</m:t>
                          </m:r>
                          <m:r>
                            <a:rPr kumimoji="1" lang="en-US" altLang="zh-CN" sz="1600" i="1">
                              <a:latin typeface="Cambria Math" panose="02040503050406030204" pitchFamily="18" charset="0"/>
                            </a:rPr>
                            <m:t>𝑖</m:t>
                          </m:r>
                        </m:sub>
                      </m:sSub>
                      <m:r>
                        <a:rPr kumimoji="1" lang="en-US" altLang="zh-CN" sz="1600" i="1">
                          <a:latin typeface="Cambria Math" panose="02040503050406030204" pitchFamily="18" charset="0"/>
                        </a:rPr>
                        <m:t>=</m:t>
                      </m:r>
                      <m:sSub>
                        <m:sSubPr>
                          <m:ctrlPr>
                            <a:rPr kumimoji="1" lang="en-US" altLang="zh-CN" sz="1600" i="1">
                              <a:latin typeface="Cambria Math" panose="02040503050406030204" pitchFamily="18" charset="0"/>
                            </a:rPr>
                          </m:ctrlPr>
                        </m:sSubPr>
                        <m:e>
                          <m:r>
                            <a:rPr kumimoji="1" lang="en-US" altLang="zh-CN" sz="1600" i="1">
                              <a:latin typeface="Cambria Math" panose="02040503050406030204" pitchFamily="18" charset="0"/>
                            </a:rPr>
                            <m:t>𝑥</m:t>
                          </m:r>
                        </m:e>
                        <m:sub>
                          <m:r>
                            <a:rPr kumimoji="1" lang="en-US" altLang="zh-CN" sz="1600" i="1">
                              <a:latin typeface="Cambria Math" panose="02040503050406030204" pitchFamily="18" charset="0"/>
                            </a:rPr>
                            <m:t>−</m:t>
                          </m:r>
                          <m:r>
                            <a:rPr kumimoji="1" lang="en-US" altLang="zh-CN" sz="1600" i="1">
                              <a:latin typeface="Cambria Math" panose="02040503050406030204" pitchFamily="18" charset="0"/>
                            </a:rPr>
                            <m:t>𝑖</m:t>
                          </m:r>
                        </m:sub>
                      </m:sSub>
                      <m:r>
                        <a:rPr kumimoji="1" lang="en-US" altLang="zh-CN" sz="1600" i="1">
                          <a:latin typeface="Cambria Math" panose="02040503050406030204" pitchFamily="18" charset="0"/>
                        </a:rPr>
                        <m:t>, </m:t>
                      </m:r>
                      <m:r>
                        <a:rPr kumimoji="1" lang="en-US" altLang="zh-CN" sz="1600" i="1">
                          <a:latin typeface="Cambria Math" panose="02040503050406030204" pitchFamily="18" charset="0"/>
                        </a:rPr>
                        <m:t>𝑌</m:t>
                      </m:r>
                      <m:r>
                        <a:rPr kumimoji="1" lang="en-US" altLang="zh-CN" sz="1600" i="1" smtClean="0">
                          <a:latin typeface="Cambria Math" panose="02040503050406030204" pitchFamily="18" charset="0"/>
                          <a:ea typeface="Cambria Math" panose="02040503050406030204" pitchFamily="18" charset="0"/>
                        </a:rPr>
                        <m:t>≠</m:t>
                      </m:r>
                      <m:r>
                        <a:rPr kumimoji="1" lang="en-US" altLang="zh-CN" sz="1600" i="1">
                          <a:latin typeface="Cambria Math" panose="02040503050406030204" pitchFamily="18" charset="0"/>
                        </a:rPr>
                        <m:t>𝑦</m:t>
                      </m:r>
                      <m:r>
                        <a:rPr kumimoji="1" lang="en-US" altLang="zh-CN" sz="1600" b="1" i="0" smtClean="0">
                          <a:latin typeface="Cambria Math" panose="02040503050406030204" pitchFamily="18" charset="0"/>
                        </a:rPr>
                        <m:t>)</m:t>
                      </m:r>
                    </m:oMath>
                  </m:oMathPara>
                </a14:m>
                <a:endParaRPr kumimoji="1" lang="en-US" altLang="zh-CN" sz="1600" b="1" dirty="0">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88231532-9ABA-240E-89F2-43F1C77B7750}"/>
                  </a:ext>
                </a:extLst>
              </p:cNvPr>
              <p:cNvSpPr txBox="1">
                <a:spLocks noRot="1" noChangeAspect="1" noMove="1" noResize="1" noEditPoints="1" noAdjustHandles="1" noChangeArrowheads="1" noChangeShapeType="1" noTextEdit="1"/>
              </p:cNvSpPr>
              <p:nvPr/>
            </p:nvSpPr>
            <p:spPr>
              <a:xfrm>
                <a:off x="1117303" y="2559303"/>
                <a:ext cx="7561685" cy="830997"/>
              </a:xfrm>
              <a:prstGeom prst="rect">
                <a:avLst/>
              </a:prstGeom>
              <a:blipFill>
                <a:blip r:embed="rId4"/>
                <a:stretch>
                  <a:fillRect l="-3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7EF7603-CA96-F932-80EC-1E3839A827D6}"/>
                  </a:ext>
                </a:extLst>
              </p:cNvPr>
              <p:cNvSpPr txBox="1"/>
              <p:nvPr/>
            </p:nvSpPr>
            <p:spPr>
              <a:xfrm>
                <a:off x="1121311" y="3390300"/>
                <a:ext cx="7710608" cy="1522917"/>
              </a:xfrm>
              <a:prstGeom prst="rect">
                <a:avLst/>
              </a:prstGeom>
              <a:noFill/>
            </p:spPr>
            <p:txBody>
              <a:bodyPr wrap="square" rtlCol="0">
                <a:spAutoFit/>
              </a:bodyPr>
              <a:lstStyle/>
              <a:p>
                <a:pPr>
                  <a:lnSpc>
                    <a:spcPct val="150000"/>
                  </a:lnSpc>
                </a:pPr>
                <a:r>
                  <a:rPr kumimoji="1" lang="en-US" altLang="zh-CN" sz="1600" b="1" dirty="0">
                    <a:latin typeface="Times New Roman" panose="02020603050405020304" pitchFamily="18" charset="0"/>
                    <a:ea typeface="SimSun" panose="02010600030101010101" pitchFamily="2" charset="-122"/>
                    <a:cs typeface="Times New Roman" panose="02020603050405020304" pitchFamily="18" charset="0"/>
                  </a:rPr>
                  <a:t>Spuriousness of a feature</a:t>
                </a:r>
              </a:p>
              <a:p>
                <a:pPr>
                  <a:lnSpc>
                    <a:spcPct val="150000"/>
                  </a:lnSpc>
                </a:pP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kumimoji="1" lang="en-US" altLang="zh-CN" sz="1600" b="0" i="1" smtClean="0">
                        <a:latin typeface="Cambria Math" panose="02040503050406030204" pitchFamily="18" charset="0"/>
                        <a:ea typeface="SimSun" panose="02010600030101010101" pitchFamily="2" charset="-122"/>
                        <a:cs typeface="Times New Roman" panose="02020603050405020304" pitchFamily="18" charset="0"/>
                      </a:rPr>
                      <m:t>1−</m:t>
                    </m:r>
                    <m:r>
                      <m:rPr>
                        <m:sty m:val="p"/>
                      </m:rPr>
                      <a:rPr kumimoji="1" lang="en-US" altLang="zh-CN" sz="1600" i="1">
                        <a:latin typeface="Cambria Math" panose="02040503050406030204" pitchFamily="18" charset="0"/>
                        <a:ea typeface="SimSun" panose="02010600030101010101" pitchFamily="2" charset="-122"/>
                        <a:cs typeface="Times New Roman" panose="02020603050405020304" pitchFamily="18" charset="0"/>
                      </a:rPr>
                      <m:t>PS</m:t>
                    </m:r>
                    <m:d>
                      <m:dPr>
                        <m:ctrlPr>
                          <a:rPr kumimoji="1" lang="en-US" altLang="zh-CN" sz="1600" b="0" i="1" smtClean="0">
                            <a:latin typeface="Cambria Math" panose="02040503050406030204" pitchFamily="18" charset="0"/>
                            <a:ea typeface="SimSun" panose="02010600030101010101" pitchFamily="2" charset="-122"/>
                            <a:cs typeface="Times New Roman" panose="02020603050405020304" pitchFamily="18" charset="0"/>
                          </a:rPr>
                        </m:ctrlPr>
                      </m:dPr>
                      <m:e>
                        <m:sSub>
                          <m:sSubPr>
                            <m:ctrlPr>
                              <a:rPr kumimoji="1" lang="en-US" altLang="zh-CN" sz="1600" b="0" i="1" smtClean="0">
                                <a:latin typeface="Cambria Math" panose="02040503050406030204" pitchFamily="18" charset="0"/>
                                <a:ea typeface="SimSun" panose="02010600030101010101" pitchFamily="2" charset="-122"/>
                                <a:cs typeface="Times New Roman" panose="02020603050405020304" pitchFamily="18" charset="0"/>
                              </a:rPr>
                            </m:ctrlPr>
                          </m:sSubPr>
                          <m:e>
                            <m:r>
                              <a:rPr kumimoji="1" lang="en-US" altLang="zh-CN" sz="1600" b="0" i="1" smtClean="0">
                                <a:latin typeface="Cambria Math" panose="02040503050406030204" pitchFamily="18" charset="0"/>
                                <a:ea typeface="SimSun" panose="02010600030101010101" pitchFamily="2" charset="-122"/>
                                <a:cs typeface="Times New Roman" panose="02020603050405020304" pitchFamily="18" charset="0"/>
                              </a:rPr>
                              <m:t>𝑥</m:t>
                            </m:r>
                          </m:e>
                          <m:sub>
                            <m:r>
                              <a:rPr kumimoji="1" lang="en-US" altLang="zh-CN" sz="1600" b="0" i="1" smtClean="0">
                                <a:latin typeface="Cambria Math" panose="02040503050406030204" pitchFamily="18" charset="0"/>
                                <a:ea typeface="SimSun" panose="02010600030101010101" pitchFamily="2" charset="-122"/>
                                <a:cs typeface="Times New Roman" panose="02020603050405020304" pitchFamily="18" charset="0"/>
                              </a:rPr>
                              <m:t>𝑖</m:t>
                            </m:r>
                          </m:sub>
                        </m:sSub>
                        <m:r>
                          <a:rPr kumimoji="1" lang="en-US" altLang="zh-CN" sz="1600" b="0" i="1" smtClean="0">
                            <a:latin typeface="Cambria Math" panose="02040503050406030204" pitchFamily="18" charset="0"/>
                            <a:ea typeface="SimSun" panose="02010600030101010101" pitchFamily="2" charset="-122"/>
                            <a:cs typeface="Times New Roman" panose="02020603050405020304" pitchFamily="18" charset="0"/>
                          </a:rPr>
                          <m:t>, </m:t>
                        </m:r>
                        <m:r>
                          <a:rPr kumimoji="1" lang="en-US" altLang="zh-CN" sz="1600" b="0" i="1" smtClean="0">
                            <a:latin typeface="Cambria Math" panose="02040503050406030204" pitchFamily="18" charset="0"/>
                            <a:ea typeface="SimSun" panose="02010600030101010101" pitchFamily="2" charset="-122"/>
                            <a:cs typeface="Times New Roman" panose="02020603050405020304" pitchFamily="18" charset="0"/>
                          </a:rPr>
                          <m:t>𝑦</m:t>
                        </m:r>
                      </m:e>
                    </m:d>
                  </m:oMath>
                </a14:m>
                <a:endPar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充分性概率低就说明这个特征是虚假的，但实际上一个特征有高</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PS</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，就可以说这个特征非虚假</a:t>
                </a:r>
              </a:p>
            </p:txBody>
          </p:sp>
        </mc:Choice>
        <mc:Fallback xmlns="">
          <p:sp>
            <p:nvSpPr>
              <p:cNvPr id="14" name="文本框 13">
                <a:extLst>
                  <a:ext uri="{FF2B5EF4-FFF2-40B4-BE49-F238E27FC236}">
                    <a16:creationId xmlns:a16="http://schemas.microsoft.com/office/drawing/2014/main" id="{97EF7603-CA96-F932-80EC-1E3839A827D6}"/>
                  </a:ext>
                </a:extLst>
              </p:cNvPr>
              <p:cNvSpPr txBox="1">
                <a:spLocks noRot="1" noChangeAspect="1" noMove="1" noResize="1" noEditPoints="1" noAdjustHandles="1" noChangeArrowheads="1" noChangeShapeType="1" noTextEdit="1"/>
              </p:cNvSpPr>
              <p:nvPr/>
            </p:nvSpPr>
            <p:spPr>
              <a:xfrm>
                <a:off x="1121311" y="3390300"/>
                <a:ext cx="7710608" cy="1522917"/>
              </a:xfrm>
              <a:prstGeom prst="rect">
                <a:avLst/>
              </a:prstGeom>
              <a:blipFill>
                <a:blip r:embed="rId5"/>
                <a:stretch>
                  <a:fillRect l="-493" b="-41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3489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45063" y="925693"/>
            <a:ext cx="7053873" cy="438133"/>
          </a:xfrm>
          <a:prstGeom prst="rect">
            <a:avLst/>
          </a:prstGeom>
          <a:noFill/>
        </p:spPr>
        <p:txBody>
          <a:bodyPr wrap="square" rtlCol="0">
            <a:spAutoFit/>
          </a:bodyPr>
          <a:lstStyle/>
          <a:p>
            <a:pPr>
              <a:lnSpc>
                <a:spcPts val="2600"/>
              </a:lnSpc>
            </a:pPr>
            <a:r>
              <a:rPr kumimoji="1" lang="en-US" altLang="zh-CN" sz="2600" dirty="0">
                <a:solidFill>
                  <a:srgbClr val="A51E36"/>
                </a:solidFill>
                <a:latin typeface="兰亭黑-简 中黑" charset="-122"/>
                <a:ea typeface="兰亭黑-简 中黑" charset="-122"/>
                <a:cs typeface="Gotham Bold" charset="0"/>
              </a:rPr>
              <a:t>Feature</a:t>
            </a:r>
            <a:r>
              <a:rPr kumimoji="1" lang="zh-CN" altLang="en-US" sz="2600" dirty="0">
                <a:solidFill>
                  <a:srgbClr val="A51E36"/>
                </a:solidFill>
                <a:latin typeface="兰亭黑-简 中黑" charset="-122"/>
                <a:ea typeface="兰亭黑-简 中黑" charset="-122"/>
                <a:cs typeface="Gotham Bold" charset="0"/>
              </a:rPr>
              <a:t> </a:t>
            </a:r>
            <a:r>
              <a:rPr kumimoji="1" lang="en-US" altLang="zh-CN" sz="2600" dirty="0">
                <a:solidFill>
                  <a:srgbClr val="A51E36"/>
                </a:solidFill>
                <a:latin typeface="兰亭黑-简 中黑" charset="-122"/>
                <a:ea typeface="兰亭黑-简 中黑" charset="-122"/>
                <a:cs typeface="Gotham Bold" charset="0"/>
              </a:rPr>
              <a:t>Categorization</a:t>
            </a:r>
          </a:p>
        </p:txBody>
      </p:sp>
      <p:sp>
        <p:nvSpPr>
          <p:cNvPr id="7" name="文本框 6"/>
          <p:cNvSpPr txBox="1"/>
          <p:nvPr/>
        </p:nvSpPr>
        <p:spPr>
          <a:xfrm>
            <a:off x="1060200" y="513626"/>
            <a:ext cx="5701843" cy="220573"/>
          </a:xfrm>
          <a:prstGeom prst="rect">
            <a:avLst/>
          </a:prstGeom>
          <a:noFill/>
        </p:spPr>
        <p:txBody>
          <a:bodyPr wrap="square" rtlCol="0">
            <a:spAutoFit/>
          </a:bodyPr>
          <a:lstStyle/>
          <a:p>
            <a:pPr>
              <a:lnSpc>
                <a:spcPts val="1000"/>
              </a:lnSpc>
            </a:pPr>
            <a:r>
              <a:rPr kumimoji="1" lang="en-US" altLang="zh-CN" sz="1000" i="1" dirty="0">
                <a:solidFill>
                  <a:srgbClr val="9E9FA0"/>
                </a:solidFill>
                <a:latin typeface="方正兰亭细黑_GBK" charset="-122"/>
                <a:ea typeface="方正兰亭细黑_GBK" charset="-122"/>
                <a:cs typeface="Gotham Bold" charset="0"/>
              </a:rPr>
              <a:t>Are All Spurious Features in Natural Language Alike? An Analysis through a Causal Lens</a:t>
            </a:r>
          </a:p>
        </p:txBody>
      </p:sp>
      <p:pic>
        <p:nvPicPr>
          <p:cNvPr id="4" name="图片 3" descr="图示, 表格&#10;&#10;描述已自动生成">
            <a:extLst>
              <a:ext uri="{FF2B5EF4-FFF2-40B4-BE49-F238E27FC236}">
                <a16:creationId xmlns:a16="http://schemas.microsoft.com/office/drawing/2014/main" id="{7A46888F-BE80-5FE2-40D6-466EFF196B17}"/>
              </a:ext>
            </a:extLst>
          </p:cNvPr>
          <p:cNvPicPr>
            <a:picLocks noChangeAspect="1"/>
          </p:cNvPicPr>
          <p:nvPr/>
        </p:nvPicPr>
        <p:blipFill>
          <a:blip r:embed="rId3"/>
          <a:stretch>
            <a:fillRect/>
          </a:stretch>
        </p:blipFill>
        <p:spPr>
          <a:xfrm>
            <a:off x="2674433" y="1445567"/>
            <a:ext cx="3459480" cy="3328439"/>
          </a:xfrm>
          <a:prstGeom prst="rect">
            <a:avLst/>
          </a:prstGeom>
        </p:spPr>
      </p:pic>
    </p:spTree>
    <p:extLst>
      <p:ext uri="{BB962C8B-B14F-4D97-AF65-F5344CB8AC3E}">
        <p14:creationId xmlns:p14="http://schemas.microsoft.com/office/powerpoint/2010/main" val="2978645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45063" y="925693"/>
            <a:ext cx="7053873" cy="438133"/>
          </a:xfrm>
          <a:prstGeom prst="rect">
            <a:avLst/>
          </a:prstGeom>
          <a:noFill/>
        </p:spPr>
        <p:txBody>
          <a:bodyPr wrap="square" rtlCol="0">
            <a:spAutoFit/>
          </a:bodyPr>
          <a:lstStyle/>
          <a:p>
            <a:pPr>
              <a:lnSpc>
                <a:spcPts val="2600"/>
              </a:lnSpc>
            </a:pPr>
            <a:r>
              <a:rPr kumimoji="1" lang="en-US" altLang="zh-CN" sz="2600" dirty="0">
                <a:solidFill>
                  <a:srgbClr val="A51E36"/>
                </a:solidFill>
                <a:latin typeface="兰亭黑-简 中黑" charset="-122"/>
                <a:ea typeface="兰亭黑-简 中黑" charset="-122"/>
                <a:cs typeface="Gotham Bold" charset="0"/>
              </a:rPr>
              <a:t>Experiment Setup</a:t>
            </a:r>
          </a:p>
        </p:txBody>
      </p:sp>
      <p:sp>
        <p:nvSpPr>
          <p:cNvPr id="7" name="文本框 6"/>
          <p:cNvSpPr txBox="1"/>
          <p:nvPr/>
        </p:nvSpPr>
        <p:spPr>
          <a:xfrm>
            <a:off x="1060200" y="513626"/>
            <a:ext cx="6096955" cy="220573"/>
          </a:xfrm>
          <a:prstGeom prst="rect">
            <a:avLst/>
          </a:prstGeom>
          <a:noFill/>
        </p:spPr>
        <p:txBody>
          <a:bodyPr wrap="square" rtlCol="0">
            <a:spAutoFit/>
          </a:bodyPr>
          <a:lstStyle/>
          <a:p>
            <a:pPr>
              <a:lnSpc>
                <a:spcPts val="1000"/>
              </a:lnSpc>
            </a:pPr>
            <a:r>
              <a:rPr kumimoji="1" lang="en-US" altLang="zh-CN" sz="1000" i="1" dirty="0">
                <a:solidFill>
                  <a:srgbClr val="9E9FA0"/>
                </a:solidFill>
                <a:latin typeface="方正兰亭细黑_GBK" charset="-122"/>
                <a:ea typeface="方正兰亭细黑_GBK" charset="-122"/>
                <a:cs typeface="Gotham Bold" charset="0"/>
              </a:rPr>
              <a:t>Are All Spurious Features in Natural Language Alike? An Analysis through a Causal Lens</a:t>
            </a:r>
          </a:p>
        </p:txBody>
      </p:sp>
      <p:sp>
        <p:nvSpPr>
          <p:cNvPr id="2" name="文本框 1">
            <a:extLst>
              <a:ext uri="{FF2B5EF4-FFF2-40B4-BE49-F238E27FC236}">
                <a16:creationId xmlns:a16="http://schemas.microsoft.com/office/drawing/2014/main" id="{FBF2A655-2846-5318-ADFD-00956D1BA673}"/>
              </a:ext>
            </a:extLst>
          </p:cNvPr>
          <p:cNvSpPr txBox="1"/>
          <p:nvPr/>
        </p:nvSpPr>
        <p:spPr>
          <a:xfrm>
            <a:off x="1060199" y="1398914"/>
            <a:ext cx="7568895" cy="3741409"/>
          </a:xfrm>
          <a:prstGeom prst="rect">
            <a:avLst/>
          </a:prstGeom>
          <a:noFill/>
        </p:spPr>
        <p:txBody>
          <a:bodyPr wrap="square" rtlCol="0">
            <a:spAutoFit/>
          </a:bodyPr>
          <a:lstStyle/>
          <a:p>
            <a:pPr>
              <a:lnSpc>
                <a:spcPct val="150000"/>
              </a:lnSpc>
            </a:pPr>
            <a:r>
              <a:rPr kumimoji="1" lang="en-US" altLang="zh-CN" sz="1600" b="1" dirty="0">
                <a:latin typeface="Times New Roman" panose="02020603050405020304" pitchFamily="18" charset="0"/>
                <a:ea typeface="SimSun" panose="02010600030101010101" pitchFamily="2" charset="-122"/>
                <a:cs typeface="Times New Roman" panose="02020603050405020304" pitchFamily="18" charset="0"/>
              </a:rPr>
              <a:t>Spurious</a:t>
            </a:r>
            <a:r>
              <a:rPr kumimoji="1" lang="zh-CN" altLang="en-US" sz="1600" b="1"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1600" b="1" dirty="0">
                <a:latin typeface="Times New Roman" panose="02020603050405020304" pitchFamily="18" charset="0"/>
                <a:ea typeface="SimSun" panose="02010600030101010101" pitchFamily="2" charset="-122"/>
                <a:cs typeface="Times New Roman" panose="02020603050405020304" pitchFamily="18" charset="0"/>
              </a:rPr>
              <a:t>Feature</a:t>
            </a:r>
            <a:r>
              <a:rPr kumimoji="1" lang="zh-CN" altLang="en-US" sz="1600" b="1"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CN" sz="1600" b="1" dirty="0">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关注两类伪特征：</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1</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）与预测无关的低 </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PN </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特征，</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2</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）高 </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PN </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特征，即特征是必需的，但需要额外的上下文来确定标签。</a:t>
            </a:r>
            <a:endPar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kumimoji="1" lang="en-US" altLang="zh-CN" sz="1600" b="1" dirty="0" err="1">
                <a:latin typeface="Times New Roman" panose="02020603050405020304" pitchFamily="18" charset="0"/>
                <a:ea typeface="SimSun" panose="02010600030101010101" pitchFamily="2" charset="-122"/>
                <a:cs typeface="Times New Roman" panose="02020603050405020304" pitchFamily="18" charset="0"/>
              </a:rPr>
              <a:t>DataSet</a:t>
            </a:r>
            <a:endParaRPr kumimoji="1" lang="en-US" altLang="zh-CN" sz="1600" b="1" dirty="0">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1</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Low</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PN</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 伪特征：将标点符号</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 ' ! ! ')</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与中性标签相关联，为</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MNLI</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例子注入合成偏差</a:t>
            </a:r>
            <a:endPar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2</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High</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PN</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 伪特征：考虑了</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MNLI</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中的否定偏误和词汇重叠偏误，在评估过程中使用了</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HANS</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的挑战集</a:t>
            </a:r>
            <a:endPar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kumimoji="1" lang="en-US" altLang="zh-CN" sz="1600" b="1" dirty="0">
                <a:latin typeface="Times New Roman" panose="02020603050405020304" pitchFamily="18" charset="0"/>
                <a:ea typeface="SimSun" panose="02010600030101010101" pitchFamily="2" charset="-122"/>
                <a:cs typeface="Times New Roman" panose="02020603050405020304" pitchFamily="18" charset="0"/>
              </a:rPr>
              <a:t>Models</a:t>
            </a:r>
          </a:p>
          <a:p>
            <a:pPr>
              <a:lnSpc>
                <a:spcPct val="150000"/>
              </a:lnSpc>
            </a:pPr>
            <a:r>
              <a:rPr kumimoji="1" lang="en-US" altLang="zh-CN" sz="1600" dirty="0" err="1">
                <a:latin typeface="Times New Roman" panose="02020603050405020304" pitchFamily="18" charset="0"/>
                <a:ea typeface="SimSun" panose="02010600030101010101" pitchFamily="2" charset="-122"/>
                <a:cs typeface="Times New Roman" panose="02020603050405020304" pitchFamily="18" charset="0"/>
              </a:rPr>
              <a:t>RoBERTa</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-large</a:t>
            </a:r>
            <a:endPar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26691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45063" y="925693"/>
            <a:ext cx="7053873" cy="438133"/>
          </a:xfrm>
          <a:prstGeom prst="rect">
            <a:avLst/>
          </a:prstGeom>
          <a:noFill/>
        </p:spPr>
        <p:txBody>
          <a:bodyPr wrap="square" rtlCol="0">
            <a:spAutoFit/>
          </a:bodyPr>
          <a:lstStyle/>
          <a:p>
            <a:pPr>
              <a:lnSpc>
                <a:spcPts val="2600"/>
              </a:lnSpc>
            </a:pPr>
            <a:r>
              <a:rPr kumimoji="1" lang="en-US" altLang="zh-CN" sz="2600" dirty="0">
                <a:solidFill>
                  <a:srgbClr val="A51E36"/>
                </a:solidFill>
                <a:latin typeface="兰亭黑-简 中黑" charset="-122"/>
                <a:ea typeface="兰亭黑-简 中黑" charset="-122"/>
                <a:cs typeface="Gotham Bold" charset="0"/>
              </a:rPr>
              <a:t>Implications on Model Robustness</a:t>
            </a:r>
          </a:p>
        </p:txBody>
      </p:sp>
      <p:sp>
        <p:nvSpPr>
          <p:cNvPr id="7" name="文本框 6"/>
          <p:cNvSpPr txBox="1"/>
          <p:nvPr/>
        </p:nvSpPr>
        <p:spPr>
          <a:xfrm>
            <a:off x="1060200" y="513626"/>
            <a:ext cx="5600243" cy="220573"/>
          </a:xfrm>
          <a:prstGeom prst="rect">
            <a:avLst/>
          </a:prstGeom>
          <a:noFill/>
        </p:spPr>
        <p:txBody>
          <a:bodyPr wrap="square" rtlCol="0">
            <a:spAutoFit/>
          </a:bodyPr>
          <a:lstStyle/>
          <a:p>
            <a:pPr>
              <a:lnSpc>
                <a:spcPts val="1000"/>
              </a:lnSpc>
            </a:pPr>
            <a:r>
              <a:rPr kumimoji="1" lang="en-US" altLang="zh-CN" sz="1000" i="1" dirty="0">
                <a:solidFill>
                  <a:srgbClr val="9E9FA0"/>
                </a:solidFill>
                <a:latin typeface="方正兰亭细黑_GBK" charset="-122"/>
                <a:ea typeface="方正兰亭细黑_GBK" charset="-122"/>
                <a:cs typeface="Gotham Bold" charset="0"/>
              </a:rPr>
              <a:t>Are All Spurious Features in Natural Language Alike? An Analysis through a Causal Lens</a:t>
            </a:r>
          </a:p>
        </p:txBody>
      </p:sp>
      <p:sp>
        <p:nvSpPr>
          <p:cNvPr id="6" name="文本框 5">
            <a:extLst>
              <a:ext uri="{FF2B5EF4-FFF2-40B4-BE49-F238E27FC236}">
                <a16:creationId xmlns:a16="http://schemas.microsoft.com/office/drawing/2014/main" id="{5AD85FA5-2805-558B-51D3-C4DAF1D94CF7}"/>
              </a:ext>
            </a:extLst>
          </p:cNvPr>
          <p:cNvSpPr txBox="1"/>
          <p:nvPr/>
        </p:nvSpPr>
        <p:spPr>
          <a:xfrm>
            <a:off x="3050724" y="4087471"/>
            <a:ext cx="4911453" cy="307777"/>
          </a:xfrm>
          <a:prstGeom prst="rect">
            <a:avLst/>
          </a:prstGeom>
          <a:noFill/>
        </p:spPr>
        <p:txBody>
          <a:bodyPr wrap="square" rtlCol="0">
            <a:spAutoFit/>
          </a:bodyPr>
          <a:lstStyle/>
          <a:p>
            <a:r>
              <a:rPr kumimoji="1" lang="zh-CN" altLang="en-US" sz="1400" dirty="0"/>
              <a:t>如果扰动特征，如将</a:t>
            </a:r>
            <a:r>
              <a:rPr kumimoji="1" lang="en-US" altLang="zh-CN" sz="1400" dirty="0"/>
              <a:t>not</a:t>
            </a:r>
            <a:r>
              <a:rPr kumimoji="1" lang="zh-CN" altLang="en-US" sz="1400" dirty="0"/>
              <a:t>换为</a:t>
            </a:r>
            <a:r>
              <a:rPr kumimoji="1" lang="en-US" altLang="zh-CN" sz="1400" dirty="0"/>
              <a:t>also</a:t>
            </a:r>
            <a:r>
              <a:rPr kumimoji="1" lang="zh-CN" altLang="en-US" sz="1400" dirty="0"/>
              <a:t>，模型会预测出相反的结果。</a:t>
            </a:r>
            <a:endParaRPr kumimoji="1" lang="en-US" altLang="zh-CN" sz="1400" dirty="0"/>
          </a:p>
        </p:txBody>
      </p:sp>
      <p:sp>
        <p:nvSpPr>
          <p:cNvPr id="9" name="文本框 8">
            <a:extLst>
              <a:ext uri="{FF2B5EF4-FFF2-40B4-BE49-F238E27FC236}">
                <a16:creationId xmlns:a16="http://schemas.microsoft.com/office/drawing/2014/main" id="{FDD95928-3241-C564-9885-BC9BB2909A6A}"/>
              </a:ext>
            </a:extLst>
          </p:cNvPr>
          <p:cNvSpPr txBox="1"/>
          <p:nvPr/>
        </p:nvSpPr>
        <p:spPr>
          <a:xfrm>
            <a:off x="1628383" y="1658132"/>
            <a:ext cx="3202608" cy="338554"/>
          </a:xfrm>
          <a:prstGeom prst="rect">
            <a:avLst/>
          </a:prstGeom>
          <a:noFill/>
        </p:spPr>
        <p:txBody>
          <a:bodyPr wrap="none" rtlCol="0">
            <a:spAutoFit/>
          </a:bodyPr>
          <a:lstStyle/>
          <a:p>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干预后预测失效     </a:t>
            </a:r>
            <a:r>
              <a:rPr kumimoji="1" lang="en-US" altLang="zh-CN" sz="1600"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1600" b="1" dirty="0">
                <a:latin typeface="Times New Roman" panose="02020603050405020304" pitchFamily="18" charset="0"/>
                <a:ea typeface="SimSun" panose="02010600030101010101" pitchFamily="2" charset="-122"/>
                <a:cs typeface="Times New Roman" panose="02020603050405020304" pitchFamily="18" charset="0"/>
              </a:rPr>
              <a:t>non-robust</a:t>
            </a:r>
            <a:endParaRPr kumimoji="1" lang="zh-CN" altLang="en-US" sz="1600" b="1"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2" name="圆角矩形 11">
            <a:extLst>
              <a:ext uri="{FF2B5EF4-FFF2-40B4-BE49-F238E27FC236}">
                <a16:creationId xmlns:a16="http://schemas.microsoft.com/office/drawing/2014/main" id="{66C3C679-9A77-C35F-4D91-6C6846AF6940}"/>
              </a:ext>
            </a:extLst>
          </p:cNvPr>
          <p:cNvSpPr/>
          <p:nvPr/>
        </p:nvSpPr>
        <p:spPr>
          <a:xfrm>
            <a:off x="5414103" y="1607249"/>
            <a:ext cx="2492680" cy="5093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400" dirty="0">
                <a:latin typeface="Times New Roman" panose="02020603050405020304" pitchFamily="18" charset="0"/>
                <a:ea typeface="+mj-ea"/>
                <a:cs typeface="Times New Roman" panose="02020603050405020304" pitchFamily="18" charset="0"/>
              </a:rPr>
              <a:t>Titanic is great.       Positive</a:t>
            </a:r>
          </a:p>
          <a:p>
            <a:pPr algn="ctr"/>
            <a:r>
              <a:rPr kumimoji="1" lang="en-US" altLang="zh-CN" sz="1400" dirty="0">
                <a:latin typeface="Times New Roman" panose="02020603050405020304" pitchFamily="18" charset="0"/>
                <a:ea typeface="+mj-ea"/>
                <a:cs typeface="Times New Roman" panose="02020603050405020304" pitchFamily="18" charset="0"/>
              </a:rPr>
              <a:t>XXX is great.        Negative </a:t>
            </a:r>
            <a:endParaRPr kumimoji="1" lang="zh-CN" altLang="en-US" sz="1400" dirty="0">
              <a:latin typeface="Times New Roman" panose="02020603050405020304" pitchFamily="18" charset="0"/>
              <a:ea typeface="+mj-ea"/>
              <a:cs typeface="Times New Roman" panose="02020603050405020304" pitchFamily="18" charset="0"/>
            </a:endParaRPr>
          </a:p>
        </p:txBody>
      </p:sp>
      <p:sp>
        <p:nvSpPr>
          <p:cNvPr id="14" name="文本框 13">
            <a:extLst>
              <a:ext uri="{FF2B5EF4-FFF2-40B4-BE49-F238E27FC236}">
                <a16:creationId xmlns:a16="http://schemas.microsoft.com/office/drawing/2014/main" id="{C5F8D483-C8C7-983D-210E-A76497CDBA09}"/>
              </a:ext>
            </a:extLst>
          </p:cNvPr>
          <p:cNvSpPr txBox="1"/>
          <p:nvPr/>
        </p:nvSpPr>
        <p:spPr>
          <a:xfrm>
            <a:off x="1060200" y="2345449"/>
            <a:ext cx="6926191" cy="747962"/>
          </a:xfrm>
          <a:prstGeom prst="rect">
            <a:avLst/>
          </a:prstGeom>
          <a:noFill/>
        </p:spPr>
        <p:txBody>
          <a:bodyPr wrap="none" rtlCol="0">
            <a:spAutoFit/>
          </a:bodyPr>
          <a:lstStyle/>
          <a:p>
            <a:pPr algn="ctr">
              <a:lnSpc>
                <a:spcPct val="150000"/>
              </a:lnSpc>
            </a:pPr>
            <a:r>
              <a:rPr kumimoji="1" lang="en-US" altLang="zh-CN" sz="1600" b="1" dirty="0">
                <a:latin typeface="Times New Roman" panose="02020603050405020304" pitchFamily="18" charset="0"/>
                <a:cs typeface="Times New Roman" panose="02020603050405020304" pitchFamily="18" charset="0"/>
              </a:rPr>
              <a:t>How</a:t>
            </a:r>
            <a:r>
              <a:rPr kumimoji="1" lang="zh-CN" altLang="en-US" sz="1600" b="1" dirty="0">
                <a:latin typeface="Times New Roman" panose="02020603050405020304" pitchFamily="18" charset="0"/>
                <a:cs typeface="Times New Roman" panose="02020603050405020304" pitchFamily="18" charset="0"/>
              </a:rPr>
              <a:t> </a:t>
            </a:r>
            <a:r>
              <a:rPr kumimoji="1" lang="en-US" altLang="zh-CN" sz="1600" b="1" dirty="0">
                <a:latin typeface="Times New Roman" panose="02020603050405020304" pitchFamily="18" charset="0"/>
                <a:cs typeface="Times New Roman" panose="02020603050405020304" pitchFamily="18" charset="0"/>
              </a:rPr>
              <a:t>to</a:t>
            </a:r>
            <a:r>
              <a:rPr kumimoji="1" lang="zh-CN" altLang="en-US" sz="1600" b="1" dirty="0">
                <a:latin typeface="Times New Roman" panose="02020603050405020304" pitchFamily="18" charset="0"/>
                <a:cs typeface="Times New Roman" panose="02020603050405020304" pitchFamily="18" charset="0"/>
              </a:rPr>
              <a:t> </a:t>
            </a:r>
            <a:r>
              <a:rPr kumimoji="1" lang="en-US" altLang="zh-CN" sz="1600" b="1" dirty="0">
                <a:latin typeface="Times New Roman" panose="02020603050405020304" pitchFamily="18" charset="0"/>
                <a:cs typeface="Times New Roman" panose="02020603050405020304" pitchFamily="18" charset="0"/>
              </a:rPr>
              <a:t>evaluate models’ robustness?</a:t>
            </a:r>
          </a:p>
          <a:p>
            <a:pPr>
              <a:lnSpc>
                <a:spcPct val="150000"/>
              </a:lnSpc>
            </a:pPr>
            <a:r>
              <a:rPr kumimoji="1" lang="zh-CN" altLang="en-US" sz="1400" dirty="0"/>
              <a:t>构建一个</a:t>
            </a:r>
            <a:r>
              <a:rPr kumimoji="1" lang="zh-CN" altLang="en-US" sz="1400" dirty="0">
                <a:latin typeface="Times New Roman" panose="02020603050405020304" pitchFamily="18" charset="0"/>
                <a:cs typeface="Times New Roman" panose="02020603050405020304" pitchFamily="18" charset="0"/>
              </a:rPr>
              <a:t>“</a:t>
            </a:r>
            <a:r>
              <a:rPr kumimoji="1" lang="en-US" altLang="zh-CN" sz="1400" dirty="0">
                <a:latin typeface="Times New Roman" panose="02020603050405020304" pitchFamily="18" charset="0"/>
                <a:cs typeface="Times New Roman" panose="02020603050405020304" pitchFamily="18" charset="0"/>
              </a:rPr>
              <a:t>challenge</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set</a:t>
            </a:r>
            <a:r>
              <a:rPr kumimoji="1" lang="zh-CN" altLang="en-US" sz="1400" dirty="0">
                <a:latin typeface="Times New Roman" panose="02020603050405020304" pitchFamily="18" charset="0"/>
                <a:cs typeface="Times New Roman" panose="02020603050405020304" pitchFamily="18" charset="0"/>
              </a:rPr>
              <a:t>”</a:t>
            </a:r>
            <a:r>
              <a:rPr kumimoji="1" lang="en-US" altLang="zh-CN" sz="1400" dirty="0">
                <a:latin typeface="Times New Roman" panose="02020603050405020304" pitchFamily="18" charset="0"/>
                <a:cs typeface="Times New Roman" panose="02020603050405020304" pitchFamily="18" charset="0"/>
              </a:rPr>
              <a:t> </a:t>
            </a:r>
            <a:r>
              <a:rPr kumimoji="1" lang="zh-CN" altLang="en-US" sz="1400" dirty="0"/>
              <a:t>以检验输入的扰动是否导致模型预测按照预期的方式变化。</a:t>
            </a:r>
            <a:endParaRPr kumimoji="1" lang="en-US" altLang="zh-CN" sz="1400" dirty="0"/>
          </a:p>
        </p:txBody>
      </p:sp>
      <p:cxnSp>
        <p:nvCxnSpPr>
          <p:cNvPr id="16" name="直线箭头连接符 15">
            <a:extLst>
              <a:ext uri="{FF2B5EF4-FFF2-40B4-BE49-F238E27FC236}">
                <a16:creationId xmlns:a16="http://schemas.microsoft.com/office/drawing/2014/main" id="{83322F6C-2F5F-2E2C-3F91-A768F3973F03}"/>
              </a:ext>
            </a:extLst>
          </p:cNvPr>
          <p:cNvCxnSpPr>
            <a:cxnSpLocks/>
          </p:cNvCxnSpPr>
          <p:nvPr/>
        </p:nvCxnSpPr>
        <p:spPr>
          <a:xfrm>
            <a:off x="3265477" y="1836353"/>
            <a:ext cx="3395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42CDFF11-CA9C-80E3-6387-69EF52F95A3A}"/>
              </a:ext>
            </a:extLst>
          </p:cNvPr>
          <p:cNvCxnSpPr>
            <a:cxnSpLocks/>
          </p:cNvCxnSpPr>
          <p:nvPr/>
        </p:nvCxnSpPr>
        <p:spPr>
          <a:xfrm>
            <a:off x="6801547" y="1767855"/>
            <a:ext cx="248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E2233CF4-08D5-850A-8C23-CF4E2C5B47CA}"/>
              </a:ext>
            </a:extLst>
          </p:cNvPr>
          <p:cNvCxnSpPr>
            <a:cxnSpLocks/>
          </p:cNvCxnSpPr>
          <p:nvPr/>
        </p:nvCxnSpPr>
        <p:spPr>
          <a:xfrm>
            <a:off x="6725872" y="1996686"/>
            <a:ext cx="2459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圆角矩形 22">
            <a:extLst>
              <a:ext uri="{FF2B5EF4-FFF2-40B4-BE49-F238E27FC236}">
                <a16:creationId xmlns:a16="http://schemas.microsoft.com/office/drawing/2014/main" id="{F7945D6F-F981-2432-81B1-482837DADA9B}"/>
              </a:ext>
            </a:extLst>
          </p:cNvPr>
          <p:cNvSpPr/>
          <p:nvPr/>
        </p:nvSpPr>
        <p:spPr>
          <a:xfrm>
            <a:off x="1045063" y="3365290"/>
            <a:ext cx="1656096" cy="3573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dirty="0"/>
              <a:t>低</a:t>
            </a:r>
            <a:r>
              <a:rPr kumimoji="1" lang="en-US" altLang="zh-CN" dirty="0"/>
              <a:t>PN</a:t>
            </a:r>
            <a:r>
              <a:rPr kumimoji="1" lang="zh-CN" altLang="en-US" dirty="0"/>
              <a:t>的伪特征</a:t>
            </a:r>
          </a:p>
        </p:txBody>
      </p:sp>
      <p:sp>
        <p:nvSpPr>
          <p:cNvPr id="24" name="圆角矩形 23">
            <a:extLst>
              <a:ext uri="{FF2B5EF4-FFF2-40B4-BE49-F238E27FC236}">
                <a16:creationId xmlns:a16="http://schemas.microsoft.com/office/drawing/2014/main" id="{9253733E-1F68-52AB-A8C3-7812EFF1F472}"/>
              </a:ext>
            </a:extLst>
          </p:cNvPr>
          <p:cNvSpPr/>
          <p:nvPr/>
        </p:nvSpPr>
        <p:spPr>
          <a:xfrm>
            <a:off x="1045063" y="4156415"/>
            <a:ext cx="1656096" cy="3573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400" dirty="0"/>
              <a:t>高</a:t>
            </a:r>
            <a:r>
              <a:rPr kumimoji="1" lang="en-US" altLang="zh-CN" sz="1400" dirty="0"/>
              <a:t>PN</a:t>
            </a:r>
            <a:r>
              <a:rPr kumimoji="1" lang="zh-CN" altLang="en-US" sz="1400" dirty="0"/>
              <a:t>的伪特征</a:t>
            </a:r>
          </a:p>
        </p:txBody>
      </p:sp>
      <p:sp>
        <p:nvSpPr>
          <p:cNvPr id="26" name="文本框 25">
            <a:extLst>
              <a:ext uri="{FF2B5EF4-FFF2-40B4-BE49-F238E27FC236}">
                <a16:creationId xmlns:a16="http://schemas.microsoft.com/office/drawing/2014/main" id="{AA6ACD4E-DA13-871F-F1EE-F545CB3D65E3}"/>
              </a:ext>
            </a:extLst>
          </p:cNvPr>
          <p:cNvSpPr txBox="1"/>
          <p:nvPr/>
        </p:nvSpPr>
        <p:spPr>
          <a:xfrm>
            <a:off x="3050725" y="3274565"/>
            <a:ext cx="4911453" cy="523220"/>
          </a:xfrm>
          <a:prstGeom prst="rect">
            <a:avLst/>
          </a:prstGeom>
          <a:noFill/>
        </p:spPr>
        <p:txBody>
          <a:bodyPr wrap="square" rtlCol="0">
            <a:spAutoFit/>
          </a:bodyPr>
          <a:lstStyle/>
          <a:p>
            <a:r>
              <a:rPr kumimoji="1" lang="zh-CN" altLang="en-US" sz="1400" dirty="0"/>
              <a:t>可以简单地直接对其进行扰动并检查模型预测是否具有不变性，例如将命名实体替换为另一个相同类型的实体</a:t>
            </a:r>
          </a:p>
        </p:txBody>
      </p:sp>
      <p:cxnSp>
        <p:nvCxnSpPr>
          <p:cNvPr id="3" name="直线连接符 2">
            <a:extLst>
              <a:ext uri="{FF2B5EF4-FFF2-40B4-BE49-F238E27FC236}">
                <a16:creationId xmlns:a16="http://schemas.microsoft.com/office/drawing/2014/main" id="{979C0F07-E38A-22F6-9953-FED661949222}"/>
              </a:ext>
            </a:extLst>
          </p:cNvPr>
          <p:cNvCxnSpPr>
            <a:cxnSpLocks/>
          </p:cNvCxnSpPr>
          <p:nvPr/>
        </p:nvCxnSpPr>
        <p:spPr>
          <a:xfrm>
            <a:off x="1060200" y="2335427"/>
            <a:ext cx="7452757"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文本框 3">
            <a:extLst>
              <a:ext uri="{FF2B5EF4-FFF2-40B4-BE49-F238E27FC236}">
                <a16:creationId xmlns:a16="http://schemas.microsoft.com/office/drawing/2014/main" id="{D04928A0-029F-BEA0-04E1-061CDFAA95E4}"/>
              </a:ext>
            </a:extLst>
          </p:cNvPr>
          <p:cNvSpPr txBox="1"/>
          <p:nvPr/>
        </p:nvSpPr>
        <p:spPr>
          <a:xfrm>
            <a:off x="3985345" y="4677887"/>
            <a:ext cx="3205567" cy="307777"/>
          </a:xfrm>
          <a:prstGeom prst="rect">
            <a:avLst/>
          </a:prstGeom>
          <a:noFill/>
        </p:spPr>
        <p:txBody>
          <a:bodyPr wrap="square">
            <a:spAutoFit/>
          </a:bodyPr>
          <a:lstStyle/>
          <a:p>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考虑</a:t>
            </a:r>
            <a:r>
              <a:rPr lang="zh-CN" altLang="zh-CN" sz="1400" dirty="0">
                <a:effectLst/>
                <a:latin typeface="Times New Roman" panose="02020603050405020304" pitchFamily="18" charset="0"/>
                <a:ea typeface="宋体" panose="02010600030101010101" pitchFamily="2" charset="-122"/>
                <a:cs typeface="Times New Roman" panose="02020603050405020304" pitchFamily="18" charset="0"/>
              </a:rPr>
              <a:t>该特征是否足以进行模型的预测</a:t>
            </a:r>
            <a:r>
              <a:rPr lang="zh-CN" altLang="zh-CN" dirty="0">
                <a:effectLst/>
              </a:rPr>
              <a:t> </a:t>
            </a:r>
            <a:endParaRPr lang="zh-CN" altLang="en-US" dirty="0"/>
          </a:p>
        </p:txBody>
      </p:sp>
      <p:cxnSp>
        <p:nvCxnSpPr>
          <p:cNvPr id="8" name="直线箭头连接符 7">
            <a:extLst>
              <a:ext uri="{FF2B5EF4-FFF2-40B4-BE49-F238E27FC236}">
                <a16:creationId xmlns:a16="http://schemas.microsoft.com/office/drawing/2014/main" id="{EC856C8C-1934-D238-5670-85F8847A858B}"/>
              </a:ext>
            </a:extLst>
          </p:cNvPr>
          <p:cNvCxnSpPr>
            <a:cxnSpLocks/>
            <a:stCxn id="6" idx="2"/>
          </p:cNvCxnSpPr>
          <p:nvPr/>
        </p:nvCxnSpPr>
        <p:spPr>
          <a:xfrm>
            <a:off x="5506451" y="4395248"/>
            <a:ext cx="0" cy="275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730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45063" y="925693"/>
            <a:ext cx="7053873" cy="438133"/>
          </a:xfrm>
          <a:prstGeom prst="rect">
            <a:avLst/>
          </a:prstGeom>
          <a:noFill/>
        </p:spPr>
        <p:txBody>
          <a:bodyPr wrap="square" rtlCol="0">
            <a:spAutoFit/>
          </a:bodyPr>
          <a:lstStyle/>
          <a:p>
            <a:pPr>
              <a:lnSpc>
                <a:spcPts val="2600"/>
              </a:lnSpc>
            </a:pPr>
            <a:r>
              <a:rPr kumimoji="1" lang="en-US" altLang="zh-CN" sz="2600" dirty="0">
                <a:solidFill>
                  <a:srgbClr val="A51E36"/>
                </a:solidFill>
                <a:latin typeface="兰亭黑-简 中黑" charset="-122"/>
                <a:ea typeface="兰亭黑-简 中黑" charset="-122"/>
                <a:cs typeface="Gotham Bold" charset="0"/>
              </a:rPr>
              <a:t>Implications on Model Robustness</a:t>
            </a:r>
          </a:p>
        </p:txBody>
      </p:sp>
      <p:sp>
        <p:nvSpPr>
          <p:cNvPr id="7" name="文本框 6"/>
          <p:cNvSpPr txBox="1"/>
          <p:nvPr/>
        </p:nvSpPr>
        <p:spPr>
          <a:xfrm>
            <a:off x="1060201" y="513626"/>
            <a:ext cx="5634110" cy="220573"/>
          </a:xfrm>
          <a:prstGeom prst="rect">
            <a:avLst/>
          </a:prstGeom>
          <a:noFill/>
        </p:spPr>
        <p:txBody>
          <a:bodyPr wrap="square" rtlCol="0">
            <a:spAutoFit/>
          </a:bodyPr>
          <a:lstStyle/>
          <a:p>
            <a:pPr>
              <a:lnSpc>
                <a:spcPts val="1000"/>
              </a:lnSpc>
            </a:pPr>
            <a:r>
              <a:rPr kumimoji="1" lang="en-US" altLang="zh-CN" sz="1000" i="1" dirty="0">
                <a:solidFill>
                  <a:srgbClr val="9E9FA0"/>
                </a:solidFill>
                <a:latin typeface="方正兰亭细黑_GBK" charset="-122"/>
                <a:ea typeface="方正兰亭细黑_GBK" charset="-122"/>
                <a:cs typeface="Gotham Bold" charset="0"/>
              </a:rPr>
              <a:t>Are All Spurious Features in Natural Language Alike? An Analysis through a Causal Lens</a:t>
            </a:r>
          </a:p>
        </p:txBody>
      </p:sp>
      <p:sp>
        <p:nvSpPr>
          <p:cNvPr id="2" name="文本框 1">
            <a:extLst>
              <a:ext uri="{FF2B5EF4-FFF2-40B4-BE49-F238E27FC236}">
                <a16:creationId xmlns:a16="http://schemas.microsoft.com/office/drawing/2014/main" id="{77546CE7-A9F7-DA06-43B2-E7132D57C7F2}"/>
              </a:ext>
            </a:extLst>
          </p:cNvPr>
          <p:cNvSpPr txBox="1"/>
          <p:nvPr/>
        </p:nvSpPr>
        <p:spPr>
          <a:xfrm>
            <a:off x="6000750" y="1379276"/>
            <a:ext cx="3005822" cy="1600438"/>
          </a:xfrm>
          <a:prstGeom prst="rect">
            <a:avLst/>
          </a:prstGeom>
          <a:noFill/>
        </p:spPr>
        <p:txBody>
          <a:bodyPr wrap="square" rtlCol="0">
            <a:spAutoFit/>
          </a:bodyPr>
          <a:lstStyle/>
          <a:p>
            <a:pPr algn="just"/>
            <a:r>
              <a:rPr kumimoji="1" lang="zh-CN" altLang="en-US" sz="1400" dirty="0">
                <a:latin typeface="Times New Roman" panose="02020603050405020304" pitchFamily="18" charset="0"/>
                <a:ea typeface="SimSun" panose="02010600030101010101" pitchFamily="2" charset="-122"/>
                <a:cs typeface="Times New Roman" panose="02020603050405020304" pitchFamily="18" charset="0"/>
              </a:rPr>
              <a:t>与（</a:t>
            </a:r>
            <a:r>
              <a:rPr kumimoji="1" lang="en-US" altLang="zh-CN" sz="14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1400" dirty="0">
                <a:latin typeface="Times New Roman" panose="02020603050405020304" pitchFamily="18" charset="0"/>
                <a:ea typeface="SimSun" panose="02010600030101010101" pitchFamily="2" charset="-122"/>
                <a:cs typeface="Times New Roman" panose="02020603050405020304" pitchFamily="18" charset="0"/>
              </a:rPr>
              <a:t>）相比，</a:t>
            </a:r>
            <a:r>
              <a:rPr kumimoji="1" lang="en-US" altLang="zh-CN" sz="1400" dirty="0">
                <a:latin typeface="Times New Roman" panose="02020603050405020304" pitchFamily="18" charset="0"/>
                <a:ea typeface="SimSun" panose="02010600030101010101" pitchFamily="2" charset="-122"/>
                <a:cs typeface="Times New Roman" panose="02020603050405020304" pitchFamily="18" charset="0"/>
              </a:rPr>
              <a:t>HANS</a:t>
            </a:r>
            <a:r>
              <a:rPr kumimoji="1" lang="zh-CN" altLang="en-US" sz="1400" dirty="0">
                <a:latin typeface="Times New Roman" panose="02020603050405020304" pitchFamily="18" charset="0"/>
                <a:ea typeface="SimSun" panose="02010600030101010101" pitchFamily="2" charset="-122"/>
                <a:cs typeface="Times New Roman" panose="02020603050405020304" pitchFamily="18" charset="0"/>
              </a:rPr>
              <a:t>非蕴涵示例需要语言知识，例如理解被动语态（例如“参议员得到了经理的帮助”并不意味着“参议员帮助了经理”）或概率副词（例如“艺术家可能看到了作者”并不意味着“艺术家看到了作者”），这在</a:t>
            </a:r>
            <a:r>
              <a:rPr kumimoji="1" lang="en-US" altLang="zh-CN" sz="1400" dirty="0">
                <a:latin typeface="Times New Roman" panose="02020603050405020304" pitchFamily="18" charset="0"/>
                <a:ea typeface="SimSun" panose="02010600030101010101" pitchFamily="2" charset="-122"/>
                <a:cs typeface="Times New Roman" panose="02020603050405020304" pitchFamily="18" charset="0"/>
              </a:rPr>
              <a:t>MNLI</a:t>
            </a:r>
            <a:r>
              <a:rPr kumimoji="1" lang="zh-CN" altLang="en-US" sz="1400" dirty="0">
                <a:latin typeface="Times New Roman" panose="02020603050405020304" pitchFamily="18" charset="0"/>
                <a:ea typeface="SimSun" panose="02010600030101010101" pitchFamily="2" charset="-122"/>
                <a:cs typeface="Times New Roman" panose="02020603050405020304" pitchFamily="18" charset="0"/>
              </a:rPr>
              <a:t>中很少见</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a:t>
            </a:r>
          </a:p>
        </p:txBody>
      </p:sp>
      <p:sp>
        <p:nvSpPr>
          <p:cNvPr id="9" name="文本框 8">
            <a:extLst>
              <a:ext uri="{FF2B5EF4-FFF2-40B4-BE49-F238E27FC236}">
                <a16:creationId xmlns:a16="http://schemas.microsoft.com/office/drawing/2014/main" id="{57C9D41A-32A5-39C9-CCC1-AF5B67C2ADF4}"/>
              </a:ext>
            </a:extLst>
          </p:cNvPr>
          <p:cNvSpPr txBox="1"/>
          <p:nvPr/>
        </p:nvSpPr>
        <p:spPr>
          <a:xfrm>
            <a:off x="6332758" y="3466128"/>
            <a:ext cx="2188841" cy="830997"/>
          </a:xfrm>
          <a:prstGeom prst="rect">
            <a:avLst/>
          </a:prstGeom>
          <a:noFill/>
        </p:spPr>
        <p:txBody>
          <a:bodyPr wrap="square">
            <a:spAutoFit/>
          </a:bodyPr>
          <a:lstStyle/>
          <a:p>
            <a:pPr algn="just"/>
            <a:r>
              <a:rPr lang="zh-CN" altLang="en-US" sz="1600" dirty="0">
                <a:latin typeface="Times New Roman" panose="02020603050405020304" pitchFamily="18" charset="0"/>
                <a:cs typeface="Times New Roman" panose="02020603050405020304" pitchFamily="18" charset="0"/>
              </a:rPr>
              <a:t>性能下降也可能归因于数据集构建过程中引入的看不见的特征。</a:t>
            </a:r>
          </a:p>
        </p:txBody>
      </p:sp>
      <p:pic>
        <p:nvPicPr>
          <p:cNvPr id="11" name="图片 10" descr="表格&#10;&#10;描述已自动生成">
            <a:extLst>
              <a:ext uri="{FF2B5EF4-FFF2-40B4-BE49-F238E27FC236}">
                <a16:creationId xmlns:a16="http://schemas.microsoft.com/office/drawing/2014/main" id="{7DE75EAD-3920-114A-FDBA-14DFA868D432}"/>
              </a:ext>
            </a:extLst>
          </p:cNvPr>
          <p:cNvPicPr>
            <a:picLocks noChangeAspect="1"/>
          </p:cNvPicPr>
          <p:nvPr/>
        </p:nvPicPr>
        <p:blipFill>
          <a:blip r:embed="rId3"/>
          <a:stretch>
            <a:fillRect/>
          </a:stretch>
        </p:blipFill>
        <p:spPr>
          <a:xfrm>
            <a:off x="1060201" y="2705306"/>
            <a:ext cx="4940549" cy="2352642"/>
          </a:xfrm>
          <a:prstGeom prst="rect">
            <a:avLst/>
          </a:prstGeom>
        </p:spPr>
      </p:pic>
      <p:sp>
        <p:nvSpPr>
          <p:cNvPr id="3" name="圆角矩形 2">
            <a:extLst>
              <a:ext uri="{FF2B5EF4-FFF2-40B4-BE49-F238E27FC236}">
                <a16:creationId xmlns:a16="http://schemas.microsoft.com/office/drawing/2014/main" id="{8E1D4759-91D3-E9FA-FC54-480C4F9C6FAD}"/>
              </a:ext>
            </a:extLst>
          </p:cNvPr>
          <p:cNvSpPr/>
          <p:nvPr/>
        </p:nvSpPr>
        <p:spPr>
          <a:xfrm>
            <a:off x="2414642" y="1404013"/>
            <a:ext cx="1758697" cy="12702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kumimoji="1" lang="zh-CN" altLang="en-US" sz="1400" dirty="0">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sz="1400"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sz="1400" dirty="0">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sz="1400" dirty="0">
                <a:latin typeface="Times New Roman" panose="02020603050405020304" pitchFamily="18" charset="0"/>
                <a:ea typeface="SimSun" panose="02010600030101010101" pitchFamily="2" charset="-122"/>
                <a:cs typeface="Times New Roman" panose="02020603050405020304" pitchFamily="18" charset="0"/>
              </a:rPr>
              <a:t>HANS:</a:t>
            </a:r>
            <a:r>
              <a:rPr kumimoji="1" lang="zh-CN" altLang="en-US" sz="1400" dirty="0">
                <a:latin typeface="Times New Roman" panose="02020603050405020304" pitchFamily="18" charset="0"/>
                <a:ea typeface="SimSun" panose="02010600030101010101" pitchFamily="2" charset="-122"/>
                <a:cs typeface="Times New Roman" panose="02020603050405020304" pitchFamily="18" charset="0"/>
              </a:rPr>
              <a:t>由蕴含式和非蕴含式样本组成，两者具有完全的词汇重叠</a:t>
            </a:r>
            <a:endParaRPr kumimoji="1" lang="en-US" altLang="zh-CN" sz="14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5" name="圆角矩形 4">
            <a:extLst>
              <a:ext uri="{FF2B5EF4-FFF2-40B4-BE49-F238E27FC236}">
                <a16:creationId xmlns:a16="http://schemas.microsoft.com/office/drawing/2014/main" id="{AF6B2654-7B82-9693-F112-200AC35D974A}"/>
              </a:ext>
            </a:extLst>
          </p:cNvPr>
          <p:cNvSpPr/>
          <p:nvPr/>
        </p:nvSpPr>
        <p:spPr>
          <a:xfrm>
            <a:off x="4242053" y="1404013"/>
            <a:ext cx="1758697" cy="12702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kumimoji="1" lang="zh-CN" altLang="en-US" sz="1400" dirty="0">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sz="14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1400" dirty="0">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sz="1400" dirty="0">
                <a:latin typeface="Times New Roman" panose="02020603050405020304" pitchFamily="18" charset="0"/>
                <a:ea typeface="SimSun" panose="02010600030101010101" pitchFamily="2" charset="-122"/>
                <a:cs typeface="Times New Roman" panose="02020603050405020304" pitchFamily="18" charset="0"/>
              </a:rPr>
              <a:t>MNLI</a:t>
            </a:r>
            <a:r>
              <a:rPr kumimoji="1" lang="zh-CN" altLang="en-US" sz="1400"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1400" dirty="0">
                <a:latin typeface="Times New Roman" panose="02020603050405020304" pitchFamily="18" charset="0"/>
                <a:ea typeface="SimSun" panose="02010600030101010101" pitchFamily="2" charset="-122"/>
                <a:cs typeface="Times New Roman" panose="02020603050405020304" pitchFamily="18" charset="0"/>
              </a:rPr>
              <a:t>dev</a:t>
            </a:r>
            <a:r>
              <a:rPr kumimoji="1" lang="zh-CN" altLang="en-US" sz="1400" dirty="0">
                <a:latin typeface="Times New Roman" panose="02020603050405020304" pitchFamily="18" charset="0"/>
                <a:ea typeface="SimSun" panose="02010600030101010101" pitchFamily="2" charset="-122"/>
                <a:cs typeface="Times New Roman" panose="02020603050405020304" pitchFamily="18" charset="0"/>
              </a:rPr>
              <a:t>集：具有高重叠词汇样本的子集（重叠率高于</a:t>
            </a:r>
            <a:r>
              <a:rPr kumimoji="1" lang="en-US" altLang="zh-CN" sz="1400" dirty="0">
                <a:latin typeface="Times New Roman" panose="02020603050405020304" pitchFamily="18" charset="0"/>
                <a:ea typeface="SimSun" panose="02010600030101010101" pitchFamily="2" charset="-122"/>
                <a:cs typeface="Times New Roman" panose="02020603050405020304" pitchFamily="18" charset="0"/>
              </a:rPr>
              <a:t>0.8</a:t>
            </a:r>
            <a:r>
              <a:rPr kumimoji="1" lang="zh-CN" altLang="en-US" sz="1400" dirty="0">
                <a:latin typeface="Times New Roman" panose="02020603050405020304" pitchFamily="18" charset="0"/>
                <a:ea typeface="SimSun" panose="02010600030101010101" pitchFamily="2" charset="-122"/>
                <a:cs typeface="Times New Roman" panose="02020603050405020304" pitchFamily="18" charset="0"/>
              </a:rPr>
              <a:t>）</a:t>
            </a:r>
          </a:p>
        </p:txBody>
      </p:sp>
      <p:sp>
        <p:nvSpPr>
          <p:cNvPr id="4" name="文本框 3">
            <a:extLst>
              <a:ext uri="{FF2B5EF4-FFF2-40B4-BE49-F238E27FC236}">
                <a16:creationId xmlns:a16="http://schemas.microsoft.com/office/drawing/2014/main" id="{2A49C744-214E-4E99-BFF5-B2BEBEC5A7C4}"/>
              </a:ext>
            </a:extLst>
          </p:cNvPr>
          <p:cNvSpPr txBox="1"/>
          <p:nvPr/>
        </p:nvSpPr>
        <p:spPr>
          <a:xfrm>
            <a:off x="1060201" y="1562099"/>
            <a:ext cx="1109697" cy="954107"/>
          </a:xfrm>
          <a:prstGeom prst="rect">
            <a:avLst/>
          </a:prstGeom>
          <a:noFill/>
        </p:spPr>
        <p:txBody>
          <a:bodyPr wrap="square" rtlCol="0">
            <a:spAutoFit/>
          </a:bodyPr>
          <a:lstStyle/>
          <a:p>
            <a:r>
              <a:rPr kumimoji="1" lang="zh-CN" altLang="en-US" sz="1400" dirty="0">
                <a:latin typeface="Times New Roman" panose="02020603050405020304" pitchFamily="18" charset="0"/>
                <a:cs typeface="Times New Roman" panose="02020603050405020304" pitchFamily="18" charset="0"/>
              </a:rPr>
              <a:t>创建两组具有相同伪特征但标签不同的样本。</a:t>
            </a:r>
          </a:p>
        </p:txBody>
      </p:sp>
    </p:spTree>
    <p:extLst>
      <p:ext uri="{BB962C8B-B14F-4D97-AF65-F5344CB8AC3E}">
        <p14:creationId xmlns:p14="http://schemas.microsoft.com/office/powerpoint/2010/main" val="318208436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2455</TotalTime>
  <Words>6598</Words>
  <Application>Microsoft Macintosh PowerPoint</Application>
  <PresentationFormat>自定义</PresentationFormat>
  <Paragraphs>237</Paragraphs>
  <Slides>17</Slides>
  <Notes>16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DengXian</vt:lpstr>
      <vt:lpstr>DengXian</vt:lpstr>
      <vt:lpstr>方正兰亭细黑_GBK</vt:lpstr>
      <vt:lpstr>兰亭黑-简 中黑</vt:lpstr>
      <vt:lpstr>Geometria</vt:lpstr>
      <vt:lpstr>Arial</vt:lpstr>
      <vt:lpstr>Calibri</vt:lpstr>
      <vt:lpstr>Calibri Light</vt:lpstr>
      <vt:lpstr>Cambria Math</vt:lpstr>
      <vt:lpstr>Courier New</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snow noir</dc:creator>
  <cp:lastModifiedBy>Microsoft</cp:lastModifiedBy>
  <cp:revision>266</cp:revision>
  <dcterms:created xsi:type="dcterms:W3CDTF">2017-10-31T12:19:00Z</dcterms:created>
  <dcterms:modified xsi:type="dcterms:W3CDTF">2023-05-25T01:24:47Z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A700879580934903AB2343112B353AA0</vt:lpwstr>
  </property>
  <property fmtid="{D5CDD505-2E9C-101B-9397-08002B2CF9AE}" pid="3" name="KSOProductBuildVer">
    <vt:lpwstr>2052-11.1.0.10700</vt:lpwstr>
  </property>
</Properties>
</file>