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6" r:id="rId3"/>
    <p:sldId id="316" r:id="rId4"/>
    <p:sldId id="297" r:id="rId5"/>
    <p:sldId id="317" r:id="rId6"/>
    <p:sldId id="303" r:id="rId7"/>
    <p:sldId id="305" r:id="rId8"/>
    <p:sldId id="304" r:id="rId9"/>
    <p:sldId id="302" r:id="rId10"/>
    <p:sldId id="306" r:id="rId11"/>
    <p:sldId id="268" r:id="rId12"/>
    <p:sldId id="299" r:id="rId13"/>
    <p:sldId id="269" r:id="rId14"/>
    <p:sldId id="272" r:id="rId15"/>
    <p:sldId id="307" r:id="rId16"/>
    <p:sldId id="308" r:id="rId17"/>
    <p:sldId id="309" r:id="rId18"/>
    <p:sldId id="310" r:id="rId19"/>
    <p:sldId id="311" r:id="rId20"/>
    <p:sldId id="279" r:id="rId21"/>
    <p:sldId id="280" r:id="rId22"/>
    <p:sldId id="281" r:id="rId23"/>
    <p:sldId id="312" r:id="rId24"/>
    <p:sldId id="285" r:id="rId25"/>
    <p:sldId id="313" r:id="rId26"/>
    <p:sldId id="314" r:id="rId27"/>
    <p:sldId id="288" r:id="rId28"/>
    <p:sldId id="289" r:id="rId29"/>
    <p:sldId id="315" r:id="rId30"/>
    <p:sldId id="294" r:id="rId31"/>
    <p:sldId id="318" r:id="rId32"/>
  </p:sldIdLst>
  <p:sldSz cx="13004800" cy="7315200"/>
  <p:notesSz cx="13004800" cy="7315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66" autoAdjust="0"/>
  </p:normalViewPr>
  <p:slideViewPr>
    <p:cSldViewPr>
      <p:cViewPr varScale="1">
        <p:scale>
          <a:sx n="80" d="100"/>
          <a:sy n="80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4F755-45B8-48A9-8F9F-CB4C0E5D02B3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3521075"/>
            <a:ext cx="1040447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5F5A-17EA-4769-AAA9-4261A985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0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删除某个最重要的特征希望模型决策会改变，删除某个最不重要的特征，希望模型决策不会改变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5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8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2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14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faithfuness</a:t>
            </a:r>
            <a:r>
              <a:rPr lang="zh-CN" altLang="en-US" dirty="0"/>
              <a:t>的解释目前比较困难，</a:t>
            </a:r>
            <a:endParaRPr lang="en-US" altLang="zh-CN" dirty="0"/>
          </a:p>
          <a:p>
            <a:r>
              <a:rPr lang="zh-CN" altLang="en-US" dirty="0"/>
              <a:t>在一些任务上比较忠诚，在其它任务上不太行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8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7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9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9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这篇论文主要分为三个部分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评估模型忠诚性的一些指导意见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目前其实有很多评估模型忠诚性的方法，这些方法各有各的解释无法评价，作者就希望找出这些解释的共性，也就是他们背后的假设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是否存在忠实解释的模型，不是一个</a:t>
            </a:r>
            <a:r>
              <a:rPr lang="en-US" altLang="zh-CN" dirty="0"/>
              <a:t>0/1</a:t>
            </a:r>
            <a:r>
              <a:rPr lang="zh-CN" altLang="en-US" dirty="0"/>
              <a:t>的衡量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0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8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3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faithfulness</a:t>
            </a:r>
            <a:r>
              <a:rPr lang="zh-CN" altLang="en-US" dirty="0"/>
              <a:t>缺少合理的定义，什么样的解释算是</a:t>
            </a:r>
            <a:r>
              <a:rPr lang="en-US" altLang="zh-CN" dirty="0"/>
              <a:t>faithfulness</a:t>
            </a:r>
            <a:r>
              <a:rPr lang="zh-CN" altLang="en-US" dirty="0"/>
              <a:t>，缺少一个合理的定义，不同的工作衡量</a:t>
            </a:r>
            <a:r>
              <a:rPr lang="en-US" altLang="zh-CN" dirty="0"/>
              <a:t>faithfulness</a:t>
            </a:r>
            <a:r>
              <a:rPr lang="zh-CN" altLang="en-US" dirty="0"/>
              <a:t>的不同点，所以，作者希望找到他们的一些共同点，以期望从这些共性找到一个合理的标准。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7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也就是如果可能模仿模型的决策并提供相同的解释，我们就认为这个解释是</a:t>
            </a:r>
            <a:r>
              <a:rPr lang="en-US" altLang="zh-CN" dirty="0"/>
              <a:t>faithfulness</a:t>
            </a:r>
          </a:p>
          <a:p>
            <a:r>
              <a:rPr lang="zh-CN" altLang="en-US" dirty="0"/>
              <a:t>关于模型的假设，</a:t>
            </a:r>
            <a:endParaRPr lang="en-US" altLang="zh-CN" dirty="0"/>
          </a:p>
          <a:p>
            <a:r>
              <a:rPr lang="zh-CN" altLang="en-US" dirty="0"/>
              <a:t>如果两个模型做出相同的预测，当且仅当他们使用相同的推理过程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如果模型的表现很相似，那么他们的解释应该也相似。</a:t>
            </a:r>
            <a:endParaRPr lang="en-US" altLang="zh-CN" dirty="0"/>
          </a:p>
          <a:p>
            <a:r>
              <a:rPr lang="zh-CN" altLang="en-US" dirty="0"/>
              <a:t>如果解释本身就是一个模型（比如哪些生成自然语言解释的），他应该模型原始模型的决策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1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关于预测的假设，相似的输入应该有着相同的推理过程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这一假设更有用的是证明一个解释的不忠实，而不是证明它，因为反证需要找到适当的案例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35F5A-17EA-4769-AAA9-4261A985BA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0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9339" y="594738"/>
            <a:ext cx="11926121" cy="80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D66B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646969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D66B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D66B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7643" y="3286654"/>
            <a:ext cx="8569512" cy="146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859" y="1784222"/>
            <a:ext cx="1118108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646969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Gill Sans MT" panose="020B0502020104020203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onjacov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av.goldberg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1810" y="1738503"/>
            <a:ext cx="9460865" cy="104266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313690">
              <a:lnSpc>
                <a:spcPts val="3810"/>
              </a:lnSpc>
              <a:spcBef>
                <a:spcPts val="550"/>
              </a:spcBef>
            </a:pPr>
            <a:r>
              <a:rPr sz="3500" b="1" spc="-100" dirty="0">
                <a:solidFill>
                  <a:srgbClr val="080708"/>
                </a:solidFill>
                <a:latin typeface="Times New Roman"/>
                <a:cs typeface="Times New Roman"/>
              </a:rPr>
              <a:t>Towards </a:t>
            </a:r>
            <a:r>
              <a:rPr sz="3500" b="1" spc="-30" dirty="0">
                <a:solidFill>
                  <a:srgbClr val="080708"/>
                </a:solidFill>
                <a:latin typeface="Times New Roman"/>
                <a:cs typeface="Times New Roman"/>
              </a:rPr>
              <a:t>Faithfully </a:t>
            </a:r>
            <a:r>
              <a:rPr sz="3500" b="1" spc="-45" dirty="0">
                <a:solidFill>
                  <a:srgbClr val="080708"/>
                </a:solidFill>
                <a:latin typeface="Times New Roman"/>
                <a:cs typeface="Times New Roman"/>
              </a:rPr>
              <a:t>Interpretable </a:t>
            </a:r>
            <a:r>
              <a:rPr sz="3500" b="1" spc="-35" dirty="0">
                <a:solidFill>
                  <a:srgbClr val="080708"/>
                </a:solidFill>
                <a:latin typeface="Times New Roman"/>
                <a:cs typeface="Times New Roman"/>
              </a:rPr>
              <a:t>NLP </a:t>
            </a:r>
            <a:r>
              <a:rPr sz="3500" b="1" spc="-70" dirty="0">
                <a:solidFill>
                  <a:srgbClr val="080708"/>
                </a:solidFill>
                <a:latin typeface="Times New Roman"/>
                <a:cs typeface="Times New Roman"/>
              </a:rPr>
              <a:t>Systems:  </a:t>
            </a:r>
            <a:r>
              <a:rPr sz="3500" b="1" spc="-65" dirty="0">
                <a:solidFill>
                  <a:srgbClr val="070507"/>
                </a:solidFill>
                <a:latin typeface="Times New Roman"/>
                <a:cs typeface="Times New Roman"/>
              </a:rPr>
              <a:t>How </a:t>
            </a:r>
            <a:r>
              <a:rPr sz="3500" b="1" spc="-20" dirty="0">
                <a:solidFill>
                  <a:srgbClr val="070507"/>
                </a:solidFill>
                <a:latin typeface="Times New Roman"/>
                <a:cs typeface="Times New Roman"/>
              </a:rPr>
              <a:t>Should </a:t>
            </a:r>
            <a:r>
              <a:rPr sz="3500" b="1" spc="-180" dirty="0">
                <a:solidFill>
                  <a:srgbClr val="070507"/>
                </a:solidFill>
                <a:latin typeface="Times New Roman"/>
                <a:cs typeface="Times New Roman"/>
              </a:rPr>
              <a:t>We </a:t>
            </a:r>
            <a:r>
              <a:rPr sz="3500" b="1" spc="-40" dirty="0">
                <a:solidFill>
                  <a:srgbClr val="070507"/>
                </a:solidFill>
                <a:latin typeface="Times New Roman"/>
                <a:cs typeface="Times New Roman"/>
              </a:rPr>
              <a:t>Define </a:t>
            </a:r>
            <a:r>
              <a:rPr sz="3500" b="1" spc="-5" dirty="0">
                <a:solidFill>
                  <a:srgbClr val="070507"/>
                </a:solidFill>
                <a:latin typeface="Times New Roman"/>
                <a:cs typeface="Times New Roman"/>
              </a:rPr>
              <a:t>and </a:t>
            </a:r>
            <a:r>
              <a:rPr sz="3500" b="1" spc="-20" dirty="0">
                <a:solidFill>
                  <a:srgbClr val="070507"/>
                </a:solidFill>
                <a:latin typeface="Times New Roman"/>
                <a:cs typeface="Times New Roman"/>
              </a:rPr>
              <a:t>Evaluate</a:t>
            </a:r>
            <a:r>
              <a:rPr sz="3500" b="1" spc="-390" dirty="0">
                <a:solidFill>
                  <a:srgbClr val="070507"/>
                </a:solidFill>
                <a:latin typeface="Times New Roman"/>
                <a:cs typeface="Times New Roman"/>
              </a:rPr>
              <a:t> </a:t>
            </a:r>
            <a:r>
              <a:rPr sz="3500" b="1" spc="-45" dirty="0">
                <a:solidFill>
                  <a:srgbClr val="070507"/>
                </a:solidFill>
                <a:latin typeface="Times New Roman"/>
                <a:cs typeface="Times New Roman"/>
              </a:rPr>
              <a:t>Faithfulness?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0" y="2980055"/>
            <a:ext cx="4389120" cy="13182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8670" marR="796290" indent="482600" algn="ctr">
              <a:lnSpc>
                <a:spcPts val="3290"/>
              </a:lnSpc>
              <a:spcBef>
                <a:spcPts val="365"/>
              </a:spcBef>
            </a:pPr>
            <a:r>
              <a:rPr sz="2800" spc="-120" dirty="0">
                <a:solidFill>
                  <a:srgbClr val="0A0A0D"/>
                </a:solidFill>
                <a:latin typeface="Palatino Linotype"/>
                <a:cs typeface="Palatino Linotype"/>
              </a:rPr>
              <a:t>Alon </a:t>
            </a:r>
            <a:r>
              <a:rPr sz="2800" spc="15" dirty="0">
                <a:solidFill>
                  <a:srgbClr val="0A0A0D"/>
                </a:solidFill>
                <a:latin typeface="Palatino Linotype"/>
                <a:cs typeface="Palatino Linotype"/>
              </a:rPr>
              <a:t>Jacovi  </a:t>
            </a:r>
            <a:r>
              <a:rPr sz="2800" spc="-65" dirty="0">
                <a:solidFill>
                  <a:srgbClr val="171718"/>
                </a:solidFill>
                <a:latin typeface="Palatino Linotype"/>
                <a:cs typeface="Palatino Linotype"/>
              </a:rPr>
              <a:t>Bar </a:t>
            </a:r>
            <a:r>
              <a:rPr sz="2800" spc="-95" dirty="0">
                <a:solidFill>
                  <a:srgbClr val="171718"/>
                </a:solidFill>
                <a:latin typeface="Palatino Linotype"/>
                <a:cs typeface="Palatino Linotype"/>
              </a:rPr>
              <a:t>Ilan</a:t>
            </a:r>
            <a:r>
              <a:rPr sz="2800" spc="-315" dirty="0">
                <a:solidFill>
                  <a:srgbClr val="171718"/>
                </a:solidFill>
                <a:latin typeface="Palatino Linotype"/>
                <a:cs typeface="Palatino Linotype"/>
              </a:rPr>
              <a:t> </a:t>
            </a:r>
            <a:r>
              <a:rPr sz="2800" spc="-155" dirty="0">
                <a:solidFill>
                  <a:srgbClr val="171718"/>
                </a:solidFill>
                <a:latin typeface="Palatino Linotype"/>
                <a:cs typeface="Palatino Linotype"/>
              </a:rPr>
              <a:t>University</a:t>
            </a:r>
            <a:endParaRPr sz="28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3329"/>
              </a:lnSpc>
            </a:pPr>
            <a:r>
              <a:rPr sz="2800" spc="290" dirty="0">
                <a:solidFill>
                  <a:srgbClr val="3A3A38"/>
                </a:solidFill>
                <a:latin typeface="Palatino Linotype"/>
                <a:cs typeface="Palatino Linotype"/>
                <a:hlinkClick r:id="rId3"/>
              </a:rPr>
              <a:t>alonjacovi@gmail.com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0920" y="2978785"/>
            <a:ext cx="659892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ts val="3390"/>
              </a:lnSpc>
              <a:spcBef>
                <a:spcPts val="100"/>
              </a:spcBef>
            </a:pPr>
            <a:r>
              <a:rPr sz="2800" spc="-175" dirty="0">
                <a:solidFill>
                  <a:srgbClr val="0D0D0D"/>
                </a:solidFill>
                <a:latin typeface="Palatino Linotype"/>
                <a:cs typeface="Palatino Linotype"/>
              </a:rPr>
              <a:t>Yoav</a:t>
            </a:r>
            <a:r>
              <a:rPr sz="2800" spc="40" dirty="0">
                <a:solidFill>
                  <a:srgbClr val="0D0D0D"/>
                </a:solidFill>
                <a:latin typeface="Palatino Linotype"/>
                <a:cs typeface="Palatino Linotype"/>
              </a:rPr>
              <a:t> </a:t>
            </a:r>
            <a:r>
              <a:rPr sz="2800" spc="-80" dirty="0">
                <a:solidFill>
                  <a:srgbClr val="0D0D0D"/>
                </a:solidFill>
                <a:latin typeface="Palatino Linotype"/>
                <a:cs typeface="Palatino Linotype"/>
              </a:rPr>
              <a:t>Goldberg</a:t>
            </a:r>
            <a:endParaRPr sz="2800" dirty="0">
              <a:latin typeface="Palatino Linotype"/>
              <a:cs typeface="Palatino Linotype"/>
            </a:endParaRPr>
          </a:p>
          <a:p>
            <a:pPr marL="12700" marR="5080" algn="ctr">
              <a:lnSpc>
                <a:spcPts val="3410"/>
              </a:lnSpc>
              <a:spcBef>
                <a:spcPts val="80"/>
              </a:spcBef>
            </a:pPr>
            <a:r>
              <a:rPr sz="2800" spc="30" dirty="0">
                <a:solidFill>
                  <a:srgbClr val="1B1A1B"/>
                </a:solidFill>
                <a:latin typeface="Palatino Linotype"/>
                <a:cs typeface="Palatino Linotype"/>
              </a:rPr>
              <a:t>Bar </a:t>
            </a:r>
            <a:r>
              <a:rPr sz="2800" spc="-140" dirty="0">
                <a:solidFill>
                  <a:srgbClr val="1B1A1B"/>
                </a:solidFill>
                <a:latin typeface="Palatino Linotype"/>
                <a:cs typeface="Palatino Linotype"/>
              </a:rPr>
              <a:t>Ilan </a:t>
            </a:r>
            <a:r>
              <a:rPr sz="2800" spc="-175" dirty="0">
                <a:solidFill>
                  <a:srgbClr val="1B1A1B"/>
                </a:solidFill>
                <a:latin typeface="Palatino Linotype"/>
                <a:cs typeface="Palatino Linotype"/>
              </a:rPr>
              <a:t>University </a:t>
            </a:r>
            <a:r>
              <a:rPr sz="2800" spc="-260" dirty="0">
                <a:solidFill>
                  <a:srgbClr val="1B1A1B"/>
                </a:solidFill>
                <a:latin typeface="Palatino Linotype"/>
                <a:cs typeface="Palatino Linotype"/>
              </a:rPr>
              <a:t>and </a:t>
            </a:r>
            <a:r>
              <a:rPr sz="2800" spc="-155" dirty="0">
                <a:solidFill>
                  <a:srgbClr val="1B1A1B"/>
                </a:solidFill>
                <a:latin typeface="Palatino Linotype"/>
                <a:cs typeface="Palatino Linotype"/>
              </a:rPr>
              <a:t>Allen </a:t>
            </a:r>
            <a:r>
              <a:rPr sz="2800" spc="-150" dirty="0">
                <a:solidFill>
                  <a:srgbClr val="1B1A1B"/>
                </a:solidFill>
                <a:latin typeface="Palatino Linotype"/>
                <a:cs typeface="Palatino Linotype"/>
              </a:rPr>
              <a:t>Institute </a:t>
            </a:r>
            <a:r>
              <a:rPr sz="2800" spc="-120" dirty="0">
                <a:solidFill>
                  <a:srgbClr val="1B1A1B"/>
                </a:solidFill>
                <a:latin typeface="Palatino Linotype"/>
                <a:cs typeface="Palatino Linotype"/>
              </a:rPr>
              <a:t>for </a:t>
            </a:r>
            <a:r>
              <a:rPr sz="2800" spc="-140" dirty="0">
                <a:solidFill>
                  <a:srgbClr val="1B1A1B"/>
                </a:solidFill>
                <a:latin typeface="Palatino Linotype"/>
                <a:cs typeface="Palatino Linotype"/>
              </a:rPr>
              <a:t>AI  </a:t>
            </a:r>
            <a:r>
              <a:rPr sz="2800" spc="225" dirty="0">
                <a:solidFill>
                  <a:srgbClr val="363636"/>
                </a:solidFill>
                <a:latin typeface="Palatino Linotype"/>
                <a:cs typeface="Palatino Linotype"/>
                <a:hlinkClick r:id="rId4"/>
              </a:rPr>
              <a:t>yoav.goldberg@gmail.com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D8D4B21-62F9-482C-8DDF-5CABFB6E0251}"/>
              </a:ext>
            </a:extLst>
          </p:cNvPr>
          <p:cNvSpPr txBox="1"/>
          <p:nvPr/>
        </p:nvSpPr>
        <p:spPr>
          <a:xfrm>
            <a:off x="4307840" y="5105400"/>
            <a:ext cx="4389120" cy="131638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8670" marR="796290" indent="482600">
              <a:lnSpc>
                <a:spcPts val="3290"/>
              </a:lnSpc>
              <a:spcBef>
                <a:spcPts val="365"/>
              </a:spcBef>
            </a:pPr>
            <a:r>
              <a:rPr lang="zh-CN" altLang="en-US" sz="2900" dirty="0">
                <a:solidFill>
                  <a:srgbClr val="0A0A0D"/>
                </a:solidFill>
                <a:latin typeface="Palatino Linotype"/>
                <a:cs typeface="Palatino Linotype"/>
              </a:rPr>
              <a:t> 高怡</a:t>
            </a:r>
            <a:r>
              <a:rPr lang="en-US" altLang="zh-CN" sz="2900" dirty="0">
                <a:solidFill>
                  <a:srgbClr val="171718"/>
                </a:solidFill>
                <a:latin typeface="Palatino Linotype"/>
                <a:cs typeface="Palatino Linotype"/>
              </a:rPr>
              <a:t>51205901034</a:t>
            </a:r>
            <a:endParaRPr sz="29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3329"/>
              </a:lnSpc>
            </a:pPr>
            <a:r>
              <a:rPr lang="en-US" altLang="zh-CN" sz="2900" dirty="0">
                <a:solidFill>
                  <a:srgbClr val="3A3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gaoyi@stu.ecnu.edu.cn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88" y="594738"/>
            <a:ext cx="100634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30" dirty="0">
                <a:solidFill>
                  <a:srgbClr val="D66B69"/>
                </a:solidFill>
                <a:latin typeface="Times New Roman"/>
                <a:cs typeface="Times New Roman"/>
              </a:rPr>
              <a:t>What</a:t>
            </a:r>
            <a:r>
              <a:rPr sz="5050" spc="-7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makes</a:t>
            </a:r>
            <a:r>
              <a:rPr sz="5050" spc="-1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45" dirty="0">
                <a:solidFill>
                  <a:srgbClr val="D66B69"/>
                </a:solidFill>
                <a:latin typeface="Times New Roman"/>
                <a:cs typeface="Times New Roman"/>
              </a:rPr>
              <a:t>an</a:t>
            </a:r>
            <a:r>
              <a:rPr sz="5050" spc="-2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useful?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87400" y="2710651"/>
            <a:ext cx="2737340" cy="282050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Readability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the explanation intuitive and easy to understand?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568493-4C03-4D73-BA24-887ECB920634}"/>
              </a:ext>
            </a:extLst>
          </p:cNvPr>
          <p:cNvSpPr/>
          <p:nvPr/>
        </p:nvSpPr>
        <p:spPr>
          <a:xfrm>
            <a:off x="4279899" y="2710651"/>
            <a:ext cx="2737341" cy="282050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Plausibility 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it convincing as an explanation to the interpreted process?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772399" y="2710651"/>
            <a:ext cx="2737341" cy="282050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Faithfulness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Does the explanation accurately describes the true reasoning process of the model?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4C989DE-A094-4448-887A-5ECB98A6E5CD}"/>
              </a:ext>
            </a:extLst>
          </p:cNvPr>
          <p:cNvSpPr txBox="1"/>
          <p:nvPr/>
        </p:nvSpPr>
        <p:spPr>
          <a:xfrm>
            <a:off x="495300" y="1548886"/>
            <a:ext cx="1201420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3200" dirty="0">
                <a:latin typeface="Gill Sans MT" panose="020B0502020104020203" pitchFamily="34" charset="0"/>
                <a:cs typeface="Arial"/>
              </a:rPr>
              <a:t>Multiple attributes we may want in an interpretation: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2C3BAEA-DD39-4D01-A357-BB435D69A995}"/>
              </a:ext>
            </a:extLst>
          </p:cNvPr>
          <p:cNvSpPr txBox="1"/>
          <p:nvPr/>
        </p:nvSpPr>
        <p:spPr>
          <a:xfrm>
            <a:off x="495300" y="5821141"/>
            <a:ext cx="13754100" cy="114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There is a trade-off between them:</a:t>
            </a:r>
          </a:p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	e.g., raw activations of a neural network are faithful, but not-readable.</a:t>
            </a:r>
          </a:p>
        </p:txBody>
      </p:sp>
    </p:spTree>
    <p:extLst>
      <p:ext uri="{BB962C8B-B14F-4D97-AF65-F5344CB8AC3E}">
        <p14:creationId xmlns:p14="http://schemas.microsoft.com/office/powerpoint/2010/main" val="17442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00" y="588344"/>
            <a:ext cx="10064115" cy="808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00" dirty="0"/>
              <a:t>What makes an interpretation useful?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568962" y="1911923"/>
            <a:ext cx="7309484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dirty="0">
                <a:latin typeface="Gill Sans MT" panose="020B0502020104020203" pitchFamily="34" charset="0"/>
                <a:cs typeface="Arial"/>
              </a:rPr>
              <a:t>We focus on the faithfulness property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800" y="2743200"/>
            <a:ext cx="6918399" cy="19925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26416" indent="-514350">
              <a:lnSpc>
                <a:spcPct val="100000"/>
              </a:lnSpc>
              <a:spcBef>
                <a:spcPts val="114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13715" algn="l"/>
                <a:tab pos="514984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Faithfulness is key to useful interpretations.</a:t>
            </a:r>
          </a:p>
          <a:p>
            <a:pPr marL="526415" marR="325120" indent="-514350">
              <a:lnSpc>
                <a:spcPct val="106300"/>
              </a:lnSpc>
              <a:spcBef>
                <a:spcPts val="1560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13715" algn="l"/>
                <a:tab pos="514984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Faithfulness is challenging to achieve:  how does one remain faithful while being a  readable and simplified version?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337083F-1F7F-4309-BC57-A7C949D29DE9}"/>
              </a:ext>
            </a:extLst>
          </p:cNvPr>
          <p:cNvSpPr/>
          <p:nvPr/>
        </p:nvSpPr>
        <p:spPr>
          <a:xfrm>
            <a:off x="8946659" y="1814308"/>
            <a:ext cx="2737341" cy="282050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Faithfulness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Does the explanation accurately describes the true reasoning process of the model?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5409"/>
            <a:ext cx="3416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DB6460"/>
                </a:solidFill>
                <a:latin typeface="Palatino Linotype"/>
                <a:cs typeface="Palatino Linotype"/>
              </a:rPr>
              <a:t>Introduction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026793"/>
            <a:ext cx="11582400" cy="3646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1049655" indent="-51435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Guidelines:  Pitfalls to avoid when evaluating models for faithfulness</a:t>
            </a:r>
          </a:p>
          <a:p>
            <a:pPr marL="539750" marR="1049655" indent="-51435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Survey:  Three assumptions underlying current literature  on faithful explanations</a:t>
            </a:r>
          </a:p>
          <a:p>
            <a:pPr marL="539750" marR="1049655" indent="-51435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Opinion: Is faithful interpretation doomed to fail?  And what should we do about it?</a:t>
            </a:r>
          </a:p>
          <a:p>
            <a:pPr marL="469900" indent="-457200">
              <a:spcBef>
                <a:spcPts val="1430"/>
              </a:spcBef>
              <a:buFont typeface="Wingdings" panose="05000000000000000000" pitchFamily="2" charset="2"/>
              <a:buChar char="l"/>
            </a:pP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41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45" algn="ctr">
              <a:lnSpc>
                <a:spcPts val="5660"/>
              </a:lnSpc>
              <a:spcBef>
                <a:spcPts val="135"/>
              </a:spcBef>
            </a:pPr>
            <a:r>
              <a:rPr spc="105" dirty="0"/>
              <a:t>Pitfalls </a:t>
            </a:r>
            <a:r>
              <a:rPr spc="114" dirty="0"/>
              <a:t>to</a:t>
            </a:r>
            <a:r>
              <a:rPr spc="-300" dirty="0"/>
              <a:t> </a:t>
            </a:r>
            <a:r>
              <a:rPr spc="45" dirty="0"/>
              <a:t>avoid</a:t>
            </a:r>
          </a:p>
          <a:p>
            <a:pPr marL="9525" algn="ctr">
              <a:lnSpc>
                <a:spcPts val="5660"/>
              </a:lnSpc>
            </a:pPr>
            <a:r>
              <a:rPr spc="135" dirty="0"/>
              <a:t>when </a:t>
            </a:r>
            <a:r>
              <a:rPr spc="105" dirty="0"/>
              <a:t>evaluating </a:t>
            </a:r>
            <a:r>
              <a:rPr spc="100" dirty="0"/>
              <a:t>for</a:t>
            </a:r>
            <a:r>
              <a:rPr spc="-254" dirty="0"/>
              <a:t> </a:t>
            </a:r>
            <a:r>
              <a:rPr spc="160" dirty="0"/>
              <a:t>faithfulness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7386" y="1509007"/>
            <a:ext cx="5686325" cy="107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70" dirty="0">
                <a:solidFill>
                  <a:srgbClr val="D86B67"/>
                </a:solidFill>
              </a:rPr>
              <a:t>Guideline</a:t>
            </a:r>
            <a:r>
              <a:rPr sz="5000" spc="-600" dirty="0">
                <a:solidFill>
                  <a:srgbClr val="D86B67"/>
                </a:solidFill>
              </a:rPr>
              <a:t> </a:t>
            </a:r>
            <a:r>
              <a:rPr sz="4650" spc="60" dirty="0">
                <a:solidFill>
                  <a:srgbClr val="D86B67"/>
                </a:solidFill>
              </a:rPr>
              <a:t>1:</a:t>
            </a:r>
            <a:endParaRPr sz="4650" dirty="0"/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152567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Many evaluations conflate evaluating faithfulness and evaluating  plausibility.</a:t>
            </a:r>
          </a:p>
          <a:p>
            <a:pPr marL="1125855" indent="-457200">
              <a:lnSpc>
                <a:spcPct val="100000"/>
              </a:lnSpc>
              <a:spcBef>
                <a:spcPts val="161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1182370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This is bad and should be avoided. Be explicit.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7386" y="1509007"/>
            <a:ext cx="5686325" cy="107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altLang="zh-CN" dirty="0">
                <a:latin typeface="Gill Sans MT" panose="020B0502020104020203" pitchFamily="34" charset="0"/>
              </a:rPr>
              <a:t>  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259263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A plausible but unfaithful interpretations </a:t>
            </a:r>
            <a:r>
              <a:rPr lang="en-US" altLang="zh-CN" sz="2800" i="1" dirty="0">
                <a:latin typeface="Gill Sans MT" panose="020B0502020104020203" pitchFamily="34" charset="0"/>
                <a:cs typeface="Arial"/>
              </a:rPr>
              <a:t>akin to lying</a:t>
            </a: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, and can be  dangerous.</a:t>
            </a:r>
            <a:endParaRPr sz="2800" dirty="0">
              <a:latin typeface="Gill Sans MT" panose="020B0502020104020203" pitchFamily="34" charset="0"/>
              <a:cs typeface="Arial"/>
            </a:endParaRPr>
          </a:p>
          <a:p>
            <a:pPr marL="1125855" indent="-457200">
              <a:lnSpc>
                <a:spcPct val="100000"/>
              </a:lnSpc>
              <a:spcBef>
                <a:spcPts val="161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118237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For example, convincing a user that the model decided based on (a very plausible) X while in fact it decided based on Y.</a:t>
            </a:r>
          </a:p>
          <a:p>
            <a:pPr marL="1125855" indent="-457200">
              <a:lnSpc>
                <a:spcPct val="100000"/>
              </a:lnSpc>
              <a:spcBef>
                <a:spcPts val="161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1182370" algn="l"/>
              </a:tabLst>
            </a:pPr>
            <a:endParaRPr lang="en-US" altLang="zh-CN" sz="28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FA664CE-F408-4783-9D3D-7174260C4EB1}"/>
              </a:ext>
            </a:extLst>
          </p:cNvPr>
          <p:cNvSpPr txBox="1">
            <a:spLocks/>
          </p:cNvSpPr>
          <p:nvPr/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000" kern="0" spc="70">
                <a:solidFill>
                  <a:srgbClr val="D86B67"/>
                </a:solidFill>
              </a:rPr>
              <a:t>Guideline</a:t>
            </a:r>
            <a:r>
              <a:rPr lang="en-US" sz="5000" kern="0" spc="-600">
                <a:solidFill>
                  <a:srgbClr val="D86B67"/>
                </a:solidFill>
              </a:rPr>
              <a:t> </a:t>
            </a:r>
            <a:r>
              <a:rPr lang="en-US" sz="4650" kern="0" spc="60">
                <a:solidFill>
                  <a:srgbClr val="D86B67"/>
                </a:solidFill>
              </a:rPr>
              <a:t>1:</a:t>
            </a:r>
            <a:endParaRPr lang="en-US" sz="4650" kern="0" dirty="0"/>
          </a:p>
        </p:txBody>
      </p:sp>
    </p:spTree>
    <p:extLst>
      <p:ext uri="{BB962C8B-B14F-4D97-AF65-F5344CB8AC3E}">
        <p14:creationId xmlns:p14="http://schemas.microsoft.com/office/powerpoint/2010/main" val="236472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130817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Many works evaluate faithfulness by comparing model-provided  explanations to human-provided explanations, or asking humans to rate explanation quality</a:t>
            </a:r>
            <a:endParaRPr lang="en-US" altLang="zh-CN" sz="28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FA664CE-F408-4783-9D3D-7174260C4EB1}"/>
              </a:ext>
            </a:extLst>
          </p:cNvPr>
          <p:cNvSpPr txBox="1">
            <a:spLocks/>
          </p:cNvSpPr>
          <p:nvPr/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000" kern="0" spc="70" dirty="0">
                <a:solidFill>
                  <a:srgbClr val="D86B67"/>
                </a:solidFill>
              </a:rPr>
              <a:t>Guideline</a:t>
            </a:r>
            <a:r>
              <a:rPr lang="en-US" sz="5000" kern="0" spc="-600" dirty="0">
                <a:solidFill>
                  <a:srgbClr val="D86B67"/>
                </a:solidFill>
              </a:rPr>
              <a:t> </a:t>
            </a:r>
            <a:r>
              <a:rPr lang="en-US" sz="4650" kern="0" spc="60" dirty="0">
                <a:solidFill>
                  <a:srgbClr val="D86B67"/>
                </a:solidFill>
              </a:rPr>
              <a:t>2:</a:t>
            </a:r>
            <a:endParaRPr lang="en-US" sz="465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72E77-60C8-4917-AD3A-05CA9E9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74858"/>
            <a:ext cx="8763000" cy="9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1752018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Many works evaluate faithfulness by comparing model-provided  explanations to human-provided explanations, or asking humans to rate explanation quality</a:t>
            </a:r>
          </a:p>
          <a:p>
            <a:pPr marL="988060" marR="5080" lvl="1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This is not evaluating faithfulness. Don't do this.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FA664CE-F408-4783-9D3D-7174260C4EB1}"/>
              </a:ext>
            </a:extLst>
          </p:cNvPr>
          <p:cNvSpPr txBox="1">
            <a:spLocks/>
          </p:cNvSpPr>
          <p:nvPr/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000" kern="0" spc="70" dirty="0">
                <a:solidFill>
                  <a:srgbClr val="D86B67"/>
                </a:solidFill>
              </a:rPr>
              <a:t>Guideline</a:t>
            </a:r>
            <a:r>
              <a:rPr lang="en-US" sz="5000" kern="0" spc="-600" dirty="0">
                <a:solidFill>
                  <a:srgbClr val="D86B67"/>
                </a:solidFill>
              </a:rPr>
              <a:t> </a:t>
            </a:r>
            <a:r>
              <a:rPr lang="en-US" sz="4650" kern="0" spc="60" dirty="0">
                <a:solidFill>
                  <a:srgbClr val="D86B67"/>
                </a:solidFill>
              </a:rPr>
              <a:t>2:</a:t>
            </a:r>
            <a:endParaRPr lang="en-US" sz="465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72E77-60C8-4917-AD3A-05CA9E9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74858"/>
            <a:ext cx="8763000" cy="9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30058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Many works evaluate faithfulness by comparing model-provided  explanations to human-provided explanations, or asking humans to rate explanation quality</a:t>
            </a:r>
          </a:p>
          <a:p>
            <a:pPr marL="988060" marR="5080" lvl="1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This is not evaluating faithfulness. Don't do this.</a:t>
            </a:r>
          </a:p>
          <a:p>
            <a:pPr marL="988060" marR="5080" lvl="1" indent="-518795">
              <a:lnSpc>
                <a:spcPct val="103299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40385" algn="l"/>
                <a:tab pos="541020" algn="l"/>
              </a:tabLst>
            </a:pPr>
            <a:endParaRPr lang="en-US" altLang="zh-CN" sz="28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FA664CE-F408-4783-9D3D-7174260C4EB1}"/>
              </a:ext>
            </a:extLst>
          </p:cNvPr>
          <p:cNvSpPr txBox="1">
            <a:spLocks/>
          </p:cNvSpPr>
          <p:nvPr/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000" kern="0" spc="70" dirty="0">
                <a:solidFill>
                  <a:srgbClr val="D86B67"/>
                </a:solidFill>
              </a:rPr>
              <a:t>Guideline</a:t>
            </a:r>
            <a:r>
              <a:rPr lang="en-US" sz="5000" kern="0" spc="-600" dirty="0">
                <a:solidFill>
                  <a:srgbClr val="D86B67"/>
                </a:solidFill>
              </a:rPr>
              <a:t> </a:t>
            </a:r>
            <a:r>
              <a:rPr lang="en-US" sz="4650" kern="0" spc="60" dirty="0">
                <a:solidFill>
                  <a:srgbClr val="D86B67"/>
                </a:solidFill>
              </a:rPr>
              <a:t>2:</a:t>
            </a:r>
            <a:endParaRPr lang="en-US" sz="465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72E77-60C8-4917-AD3A-05CA9E9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74858"/>
            <a:ext cx="8763000" cy="9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2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957" y="2890220"/>
            <a:ext cx="10460990" cy="315765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We (humans) cannot understand models that need interpretation.  (otherwise, why research this?)</a:t>
            </a:r>
          </a:p>
          <a:p>
            <a:pPr marL="988060" marR="5080" lvl="1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Humans cannot judge if an interpretation is faithful.</a:t>
            </a:r>
          </a:p>
          <a:p>
            <a:pPr marL="988060" marR="5080" lvl="1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40385" algn="l"/>
                <a:tab pos="541020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Evaluating interpretations using humans input is evaluating plausibility,  not faithfulness.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FA664CE-F408-4783-9D3D-7174260C4EB1}"/>
              </a:ext>
            </a:extLst>
          </p:cNvPr>
          <p:cNvSpPr txBox="1">
            <a:spLocks/>
          </p:cNvSpPr>
          <p:nvPr/>
        </p:nvSpPr>
        <p:spPr>
          <a:xfrm>
            <a:off x="406400" y="695586"/>
            <a:ext cx="318262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900" b="0" i="0">
                <a:solidFill>
                  <a:srgbClr val="D66B69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5000" kern="0" spc="70" dirty="0">
                <a:solidFill>
                  <a:srgbClr val="D86B67"/>
                </a:solidFill>
              </a:rPr>
              <a:t>Guideline</a:t>
            </a:r>
            <a:r>
              <a:rPr lang="en-US" sz="5000" kern="0" spc="-600" dirty="0">
                <a:solidFill>
                  <a:srgbClr val="D86B67"/>
                </a:solidFill>
              </a:rPr>
              <a:t> </a:t>
            </a:r>
            <a:r>
              <a:rPr lang="en-US" sz="4650" kern="0" spc="60" dirty="0">
                <a:solidFill>
                  <a:srgbClr val="D86B67"/>
                </a:solidFill>
              </a:rPr>
              <a:t>2:</a:t>
            </a:r>
            <a:endParaRPr lang="en-US" sz="465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72E77-60C8-4917-AD3A-05CA9E9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74858"/>
            <a:ext cx="8763000" cy="9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5409"/>
            <a:ext cx="3416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DB6460"/>
                </a:solidFill>
                <a:latin typeface="Palatino Linotype"/>
                <a:cs typeface="Palatino Linotype"/>
              </a:rPr>
              <a:t>Introduction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800" y="1526412"/>
            <a:ext cx="12014200" cy="1144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Challenge: the interpretation of neural models and their</a:t>
            </a: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 </a:t>
            </a:r>
            <a:r>
              <a:rPr sz="2800" dirty="0">
                <a:latin typeface="Gill Sans MT" panose="020B0502020104020203" pitchFamily="34" charset="0"/>
                <a:cs typeface="Calibri"/>
              </a:rPr>
              <a:t>decisions.  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How did a model reach its decision?</a:t>
            </a:r>
          </a:p>
        </p:txBody>
      </p:sp>
    </p:spTree>
    <p:extLst>
      <p:ext uri="{BB962C8B-B14F-4D97-AF65-F5344CB8AC3E}">
        <p14:creationId xmlns:p14="http://schemas.microsoft.com/office/powerpoint/2010/main" val="309404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4929" y="1739194"/>
            <a:ext cx="7318275" cy="1023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219" y="601133"/>
            <a:ext cx="319087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70" dirty="0">
                <a:solidFill>
                  <a:srgbClr val="D86B67"/>
                </a:solidFill>
              </a:rPr>
              <a:t>Guideline</a:t>
            </a:r>
            <a:r>
              <a:rPr sz="5000" spc="-409" dirty="0">
                <a:solidFill>
                  <a:srgbClr val="D86B67"/>
                </a:solidFill>
              </a:rPr>
              <a:t> </a:t>
            </a:r>
            <a:r>
              <a:rPr lang="en-US" altLang="zh-CN" sz="4200" spc="50" dirty="0">
                <a:solidFill>
                  <a:srgbClr val="D86B67"/>
                </a:solidFill>
                <a:latin typeface="Gill Sans MT" panose="020B0502020104020203" pitchFamily="34" charset="0"/>
                <a:cs typeface="Arial"/>
              </a:rPr>
              <a:t>3</a:t>
            </a:r>
            <a:r>
              <a:rPr sz="4200" spc="50" dirty="0">
                <a:solidFill>
                  <a:srgbClr val="D86B67"/>
                </a:solidFill>
                <a:latin typeface="Gill Sans MT" panose="020B0502020104020203" pitchFamily="34" charset="0"/>
                <a:cs typeface="Arial"/>
              </a:rPr>
              <a:t>:</a:t>
            </a:r>
            <a:endParaRPr sz="42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7777DF3-0069-44E7-9A33-DF9E85DDBE27}"/>
              </a:ext>
            </a:extLst>
          </p:cNvPr>
          <p:cNvSpPr txBox="1"/>
          <p:nvPr/>
        </p:nvSpPr>
        <p:spPr>
          <a:xfrm>
            <a:off x="721957" y="2890220"/>
            <a:ext cx="10460990" cy="251132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30860" marR="5080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Don't trust untested claims of "inherent interpretability" of models.</a:t>
            </a:r>
          </a:p>
          <a:p>
            <a:pPr marL="530860" marR="5080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A model which is believed to be "inherently interpretable" should be  rigorously tested just the same as post-hoc methods.</a:t>
            </a:r>
          </a:p>
          <a:p>
            <a:pPr marL="530860" marR="5080" indent="-518795">
              <a:lnSpc>
                <a:spcPct val="15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40385" algn="l"/>
                <a:tab pos="541020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A claim is a claim until proven, even if it seems reasonable.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705" y="3267472"/>
            <a:ext cx="1141095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110" dirty="0"/>
              <a:t>The </a:t>
            </a:r>
            <a:r>
              <a:rPr sz="5050" spc="185" dirty="0"/>
              <a:t>three</a:t>
            </a:r>
            <a:r>
              <a:rPr sz="5050" spc="-885" dirty="0"/>
              <a:t> </a:t>
            </a:r>
            <a:r>
              <a:rPr sz="5050" spc="140" dirty="0"/>
              <a:t>assumptions </a:t>
            </a:r>
            <a:r>
              <a:rPr sz="5050" spc="120" dirty="0"/>
              <a:t>behind </a:t>
            </a:r>
            <a:r>
              <a:rPr sz="5050" spc="105" dirty="0"/>
              <a:t>faithfulness</a:t>
            </a:r>
            <a:endParaRPr sz="5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4" y="601133"/>
            <a:ext cx="1091628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-25" dirty="0"/>
              <a:t>How</a:t>
            </a:r>
            <a:r>
              <a:rPr sz="5000" spc="-155" dirty="0"/>
              <a:t> </a:t>
            </a:r>
            <a:r>
              <a:rPr sz="5000" spc="185" dirty="0"/>
              <a:t>do</a:t>
            </a:r>
            <a:r>
              <a:rPr sz="5000" spc="-370" dirty="0"/>
              <a:t> </a:t>
            </a:r>
            <a:r>
              <a:rPr sz="5000" spc="35" dirty="0"/>
              <a:t>we</a:t>
            </a:r>
            <a:r>
              <a:rPr sz="5000" spc="-185" dirty="0"/>
              <a:t> </a:t>
            </a:r>
            <a:r>
              <a:rPr sz="5000" spc="160" dirty="0"/>
              <a:t>currently</a:t>
            </a:r>
            <a:r>
              <a:rPr sz="5000" spc="5" dirty="0"/>
              <a:t> </a:t>
            </a:r>
            <a:r>
              <a:rPr sz="5000" spc="70" dirty="0"/>
              <a:t>define</a:t>
            </a:r>
            <a:r>
              <a:rPr sz="5000" spc="-145" dirty="0"/>
              <a:t> </a:t>
            </a:r>
            <a:r>
              <a:rPr sz="5000" spc="105" dirty="0"/>
              <a:t>faithfulness?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19560" y="1758464"/>
            <a:ext cx="10426700" cy="1621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350" indent="-502284">
              <a:lnSpc>
                <a:spcPct val="100000"/>
              </a:lnSpc>
              <a:spcBef>
                <a:spcPts val="114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14350" algn="l"/>
                <a:tab pos="514984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How does the community currently de</a:t>
            </a:r>
            <a:r>
              <a:rPr lang="en-US" altLang="zh-CN" sz="2800" dirty="0">
                <a:latin typeface="Gill Sans MT" panose="020B0502020104020203" pitchFamily="34" charset="0"/>
                <a:cs typeface="宋体"/>
              </a:rPr>
              <a:t>fi</a:t>
            </a:r>
            <a:r>
              <a:rPr sz="2800" dirty="0">
                <a:latin typeface="Gill Sans MT" panose="020B0502020104020203" pitchFamily="34" charset="0"/>
                <a:cs typeface="Arial"/>
              </a:rPr>
              <a:t>ne and evaluate faithfulness?</a:t>
            </a:r>
          </a:p>
          <a:p>
            <a:pPr marL="514350" marR="5080" indent="-502284">
              <a:lnSpc>
                <a:spcPct val="1193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28320" algn="l"/>
                <a:tab pos="528955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Papers on the subject often propose ad-hoc evaluation methods distinct to each paper, seemingly unrelated.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4" y="601133"/>
            <a:ext cx="1091628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-25" dirty="0"/>
              <a:t>How</a:t>
            </a:r>
            <a:r>
              <a:rPr sz="5000" spc="-155" dirty="0"/>
              <a:t> </a:t>
            </a:r>
            <a:r>
              <a:rPr sz="5000" spc="185" dirty="0"/>
              <a:t>do</a:t>
            </a:r>
            <a:r>
              <a:rPr sz="5000" spc="-370" dirty="0"/>
              <a:t> </a:t>
            </a:r>
            <a:r>
              <a:rPr sz="5000" spc="35" dirty="0"/>
              <a:t>we</a:t>
            </a:r>
            <a:r>
              <a:rPr sz="5000" spc="-185" dirty="0"/>
              <a:t> </a:t>
            </a:r>
            <a:r>
              <a:rPr sz="5000" spc="160" dirty="0"/>
              <a:t>currently</a:t>
            </a:r>
            <a:r>
              <a:rPr sz="5000" spc="5" dirty="0"/>
              <a:t> </a:t>
            </a:r>
            <a:r>
              <a:rPr sz="5000" spc="70" dirty="0"/>
              <a:t>define</a:t>
            </a:r>
            <a:r>
              <a:rPr sz="5000" spc="-145" dirty="0"/>
              <a:t> </a:t>
            </a:r>
            <a:r>
              <a:rPr sz="5000" spc="105" dirty="0"/>
              <a:t>faithfulness?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19560" y="1758464"/>
            <a:ext cx="10426700" cy="30312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4350" indent="-502284">
              <a:lnSpc>
                <a:spcPct val="100000"/>
              </a:lnSpc>
              <a:spcBef>
                <a:spcPts val="114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14350" algn="l"/>
                <a:tab pos="514984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How does the community currently de</a:t>
            </a:r>
            <a:r>
              <a:rPr lang="en-US" altLang="zh-CN" sz="2800" dirty="0">
                <a:latin typeface="Gill Sans MT" panose="020B0502020104020203" pitchFamily="34" charset="0"/>
                <a:cs typeface="宋体"/>
              </a:rPr>
              <a:t>fi</a:t>
            </a:r>
            <a:r>
              <a:rPr sz="2800" dirty="0">
                <a:latin typeface="Gill Sans MT" panose="020B0502020104020203" pitchFamily="34" charset="0"/>
                <a:cs typeface="Arial"/>
              </a:rPr>
              <a:t>ne and evaluate faithfulness?</a:t>
            </a:r>
          </a:p>
          <a:p>
            <a:pPr marL="514350" marR="5080" indent="-502284">
              <a:lnSpc>
                <a:spcPct val="1193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28320" algn="l"/>
                <a:tab pos="528955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Papers on the subject often propose ad-hoc evaluation methods distinct to each paper, seemingly unrelated.</a:t>
            </a:r>
            <a:endParaRPr lang="en-US" altLang="zh-CN" sz="2800" dirty="0">
              <a:latin typeface="Gill Sans MT" panose="020B0502020104020203" pitchFamily="34" charset="0"/>
              <a:cs typeface="Arial"/>
            </a:endParaRPr>
          </a:p>
          <a:p>
            <a:pPr marL="514350" marR="5080" indent="-502284">
              <a:lnSpc>
                <a:spcPct val="1193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28320" algn="l"/>
                <a:tab pos="528955" algn="l"/>
              </a:tabLst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Three implicit assumptions shared among the current methods.</a:t>
            </a:r>
          </a:p>
          <a:p>
            <a:pPr marL="514350" marR="5080" indent="-502284">
              <a:lnSpc>
                <a:spcPct val="1193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  <a:tabLst>
                <a:tab pos="528320" algn="l"/>
                <a:tab pos="528955" algn="l"/>
              </a:tabLst>
            </a:pPr>
            <a:endParaRPr sz="2800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97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03" y="607527"/>
            <a:ext cx="10898505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70" dirty="0"/>
              <a:t>Survey:</a:t>
            </a:r>
            <a:r>
              <a:rPr sz="4950" spc="-225" dirty="0"/>
              <a:t> </a:t>
            </a:r>
            <a:r>
              <a:rPr sz="4950" spc="95" dirty="0"/>
              <a:t>how</a:t>
            </a:r>
            <a:r>
              <a:rPr sz="4950" spc="-150" dirty="0"/>
              <a:t> </a:t>
            </a:r>
            <a:r>
              <a:rPr sz="4950" spc="204" dirty="0"/>
              <a:t>do</a:t>
            </a:r>
            <a:r>
              <a:rPr sz="4950" spc="-250" dirty="0"/>
              <a:t> </a:t>
            </a:r>
            <a:r>
              <a:rPr sz="4950" spc="65" dirty="0"/>
              <a:t>we</a:t>
            </a:r>
            <a:r>
              <a:rPr sz="4950" spc="-275" dirty="0"/>
              <a:t> </a:t>
            </a:r>
            <a:r>
              <a:rPr sz="4950" spc="85" dirty="0"/>
              <a:t>evaluate</a:t>
            </a:r>
            <a:r>
              <a:rPr sz="4950" spc="-65" dirty="0"/>
              <a:t> </a:t>
            </a:r>
            <a:r>
              <a:rPr sz="4950" spc="140" dirty="0"/>
              <a:t>faithfulness?</a:t>
            </a:r>
            <a:endParaRPr sz="4950"/>
          </a:p>
        </p:txBody>
      </p:sp>
      <p:sp>
        <p:nvSpPr>
          <p:cNvPr id="6" name="object 6"/>
          <p:cNvSpPr txBox="1"/>
          <p:nvPr/>
        </p:nvSpPr>
        <p:spPr>
          <a:xfrm>
            <a:off x="1140183" y="2135717"/>
            <a:ext cx="33616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dirty="0">
                <a:latin typeface="Gill Sans MT" panose="020B0502020104020203" pitchFamily="34" charset="0"/>
                <a:cs typeface="Arial"/>
              </a:rPr>
              <a:t>The ModelAssumption: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5421" y="2954160"/>
            <a:ext cx="2809875" cy="780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4604" marR="5080" indent="-2540">
              <a:lnSpc>
                <a:spcPts val="2920"/>
              </a:lnSpc>
              <a:spcBef>
                <a:spcPts val="280"/>
              </a:spcBef>
            </a:pPr>
            <a:r>
              <a:rPr sz="2500" dirty="0">
                <a:latin typeface="Gill Sans MT" panose="020B0502020104020203" pitchFamily="34" charset="0"/>
                <a:cs typeface="Arial"/>
              </a:rPr>
              <a:t>Two models make  the same predictions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48145" y="2954160"/>
            <a:ext cx="2522855" cy="780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40">
              <a:lnSpc>
                <a:spcPts val="2920"/>
              </a:lnSpc>
              <a:spcBef>
                <a:spcPts val="280"/>
              </a:spcBef>
            </a:pPr>
            <a:r>
              <a:rPr sz="2500" dirty="0">
                <a:latin typeface="Gill Sans MT" panose="020B0502020104020203" pitchFamily="34" charset="0"/>
                <a:cs typeface="Arial"/>
              </a:rPr>
              <a:t>they use the same  reasoning process.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1400" y="4361855"/>
            <a:ext cx="6802755" cy="11817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If </a:t>
            </a:r>
            <a:r>
              <a:rPr sz="2500" dirty="0">
                <a:latin typeface="Gill Sans MT" panose="020B0502020104020203" pitchFamily="34" charset="0"/>
                <a:cs typeface="Arial"/>
              </a:rPr>
              <a:t>models behave similarly, their interpretations</a:t>
            </a:r>
            <a:r>
              <a:rPr lang="en-US" altLang="zh-CN" sz="2500" dirty="0">
                <a:latin typeface="Gill Sans MT" panose="020B0502020104020203" pitchFamily="34" charset="0"/>
                <a:cs typeface="Arial"/>
              </a:rPr>
              <a:t> should be similar.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5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7941" y="5414272"/>
            <a:ext cx="6552112" cy="11817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If the </a:t>
            </a:r>
            <a:r>
              <a:rPr sz="2500" dirty="0">
                <a:latin typeface="Gill Sans MT" panose="020B0502020104020203" pitchFamily="34" charset="0"/>
                <a:cs typeface="Arial"/>
              </a:rPr>
              <a:t>interpretation</a:t>
            </a:r>
            <a:r>
              <a:rPr lang="en-US" altLang="zh-CN" sz="2500" dirty="0">
                <a:latin typeface="Gill Sans MT" panose="020B0502020104020203" pitchFamily="34" charset="0"/>
                <a:cs typeface="Arial"/>
              </a:rPr>
              <a:t> </a:t>
            </a:r>
            <a:r>
              <a:rPr sz="2500" dirty="0">
                <a:latin typeface="Gill Sans MT" panose="020B0502020104020203" pitchFamily="34" charset="0"/>
                <a:cs typeface="Arial"/>
              </a:rPr>
              <a:t>is in itself a model, it should</a:t>
            </a:r>
            <a:r>
              <a:rPr lang="en-US" altLang="zh-CN" sz="2500" dirty="0">
                <a:latin typeface="Gill Sans MT" panose="020B0502020104020203" pitchFamily="34" charset="0"/>
                <a:cs typeface="Arial"/>
              </a:rPr>
              <a:t> mimic the decisions of the original model.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5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04B4EAC4-AF24-43E2-9F21-31423044856A}"/>
              </a:ext>
            </a:extLst>
          </p:cNvPr>
          <p:cNvSpPr/>
          <p:nvPr/>
        </p:nvSpPr>
        <p:spPr>
          <a:xfrm>
            <a:off x="4826000" y="3276600"/>
            <a:ext cx="685800" cy="30480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9EFCE9E-1C7A-49E1-A462-115D138AD41C}"/>
              </a:ext>
            </a:extLst>
          </p:cNvPr>
          <p:cNvSpPr/>
          <p:nvPr/>
        </p:nvSpPr>
        <p:spPr>
          <a:xfrm>
            <a:off x="1660435" y="4579709"/>
            <a:ext cx="478173" cy="3730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8460E71-6F86-43D5-9F5B-0F8AD97EF59E}"/>
              </a:ext>
            </a:extLst>
          </p:cNvPr>
          <p:cNvSpPr/>
          <p:nvPr/>
        </p:nvSpPr>
        <p:spPr>
          <a:xfrm>
            <a:off x="1660435" y="5661902"/>
            <a:ext cx="478173" cy="3730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03" y="607527"/>
            <a:ext cx="10898505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70" dirty="0"/>
              <a:t>Survey:</a:t>
            </a:r>
            <a:r>
              <a:rPr sz="4950" spc="-225" dirty="0"/>
              <a:t> </a:t>
            </a:r>
            <a:r>
              <a:rPr sz="4950" spc="95" dirty="0"/>
              <a:t>how</a:t>
            </a:r>
            <a:r>
              <a:rPr sz="4950" spc="-150" dirty="0"/>
              <a:t> </a:t>
            </a:r>
            <a:r>
              <a:rPr sz="4950" spc="204" dirty="0"/>
              <a:t>do</a:t>
            </a:r>
            <a:r>
              <a:rPr sz="4950" spc="-250" dirty="0"/>
              <a:t> </a:t>
            </a:r>
            <a:r>
              <a:rPr sz="4950" spc="65" dirty="0"/>
              <a:t>we</a:t>
            </a:r>
            <a:r>
              <a:rPr sz="4950" spc="-275" dirty="0"/>
              <a:t> </a:t>
            </a:r>
            <a:r>
              <a:rPr sz="4950" spc="85" dirty="0"/>
              <a:t>evaluate</a:t>
            </a:r>
            <a:r>
              <a:rPr sz="4950" spc="-65" dirty="0"/>
              <a:t> </a:t>
            </a:r>
            <a:r>
              <a:rPr sz="4950" spc="140" dirty="0"/>
              <a:t>faithfulness?</a:t>
            </a:r>
            <a:endParaRPr sz="4950"/>
          </a:p>
        </p:txBody>
      </p:sp>
      <p:sp>
        <p:nvSpPr>
          <p:cNvPr id="6" name="object 6"/>
          <p:cNvSpPr txBox="1"/>
          <p:nvPr/>
        </p:nvSpPr>
        <p:spPr>
          <a:xfrm>
            <a:off x="1140182" y="2135717"/>
            <a:ext cx="8257817" cy="3994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The Prediction Assumption: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2800" y="2877185"/>
            <a:ext cx="3168832" cy="1151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4604" marR="5080" indent="-2540">
              <a:lnSpc>
                <a:spcPts val="2920"/>
              </a:lnSpc>
              <a:spcBef>
                <a:spcPts val="280"/>
              </a:spcBef>
            </a:pPr>
            <a:r>
              <a:rPr lang="en-US" altLang="zh-CN" sz="2500" dirty="0">
                <a:latin typeface="Gill Sans MT" panose="020B0502020104020203" pitchFamily="34" charset="0"/>
                <a:cs typeface="Arial"/>
              </a:rPr>
              <a:t>On similar inputs, </a:t>
            </a:r>
            <a:r>
              <a:rPr lang="en-US" sz="2500" dirty="0">
                <a:latin typeface="Gill Sans MT" panose="020B0502020104020203" pitchFamily="34" charset="0"/>
                <a:cs typeface="Arial"/>
              </a:rPr>
              <a:t>the model makes  similar decisions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98839" y="3021781"/>
            <a:ext cx="2582002" cy="780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40">
              <a:lnSpc>
                <a:spcPts val="2920"/>
              </a:lnSpc>
              <a:spcBef>
                <a:spcPts val="280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Its reasoning  is similar.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81059" y="4523232"/>
            <a:ext cx="6802755" cy="7970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Similar inputs/decisions, interpretations should be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altLang="zh-CN" sz="2500" dirty="0">
                <a:latin typeface="Gill Sans MT" panose="020B0502020104020203" pitchFamily="34" charset="0"/>
                <a:cs typeface="Arial"/>
              </a:rPr>
              <a:t>s</a:t>
            </a:r>
            <a:r>
              <a:rPr lang="en-US" sz="2500" dirty="0">
                <a:latin typeface="Gill Sans MT" panose="020B0502020104020203" pitchFamily="34" charset="0"/>
                <a:cs typeface="Arial"/>
              </a:rPr>
              <a:t>imilar</a:t>
            </a:r>
            <a:endParaRPr sz="25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04B4EAC4-AF24-43E2-9F21-31423044856A}"/>
              </a:ext>
            </a:extLst>
          </p:cNvPr>
          <p:cNvSpPr/>
          <p:nvPr/>
        </p:nvSpPr>
        <p:spPr>
          <a:xfrm>
            <a:off x="5732335" y="3199625"/>
            <a:ext cx="685800" cy="30480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9EFCE9E-1C7A-49E1-A462-115D138AD41C}"/>
              </a:ext>
            </a:extLst>
          </p:cNvPr>
          <p:cNvSpPr/>
          <p:nvPr/>
        </p:nvSpPr>
        <p:spPr>
          <a:xfrm>
            <a:off x="1730094" y="4741086"/>
            <a:ext cx="478173" cy="3730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03" y="607527"/>
            <a:ext cx="10898505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70" dirty="0"/>
              <a:t>Survey:</a:t>
            </a:r>
            <a:r>
              <a:rPr sz="4950" spc="-225" dirty="0"/>
              <a:t> </a:t>
            </a:r>
            <a:r>
              <a:rPr sz="4950" spc="95" dirty="0"/>
              <a:t>how</a:t>
            </a:r>
            <a:r>
              <a:rPr sz="4950" spc="-150" dirty="0"/>
              <a:t> </a:t>
            </a:r>
            <a:r>
              <a:rPr sz="4950" spc="204" dirty="0"/>
              <a:t>do</a:t>
            </a:r>
            <a:r>
              <a:rPr sz="4950" spc="-250" dirty="0"/>
              <a:t> </a:t>
            </a:r>
            <a:r>
              <a:rPr sz="4950" spc="65" dirty="0"/>
              <a:t>we</a:t>
            </a:r>
            <a:r>
              <a:rPr sz="4950" spc="-275" dirty="0"/>
              <a:t> </a:t>
            </a:r>
            <a:r>
              <a:rPr sz="4950" spc="85" dirty="0"/>
              <a:t>evaluate</a:t>
            </a:r>
            <a:r>
              <a:rPr sz="4950" spc="-65" dirty="0"/>
              <a:t> </a:t>
            </a:r>
            <a:r>
              <a:rPr sz="4950" spc="140" dirty="0"/>
              <a:t>faithfulness?</a:t>
            </a:r>
            <a:endParaRPr sz="4950"/>
          </a:p>
        </p:txBody>
      </p:sp>
      <p:sp>
        <p:nvSpPr>
          <p:cNvPr id="6" name="object 6"/>
          <p:cNvSpPr txBox="1"/>
          <p:nvPr/>
        </p:nvSpPr>
        <p:spPr>
          <a:xfrm>
            <a:off x="1140182" y="2135717"/>
            <a:ext cx="9324618" cy="78418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The Linearity Assumption: Certain parts of the input can be  significant to the decision independently from other parts.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95277" y="3352800"/>
            <a:ext cx="6802755" cy="7970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500" dirty="0">
                <a:latin typeface="Gill Sans MT" panose="020B0502020104020203" pitchFamily="34" charset="0"/>
                <a:cs typeface="Arial"/>
              </a:rPr>
              <a:t>Heat-maps can be faithful under certain circumstances</a:t>
            </a:r>
            <a:endParaRPr sz="25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9EFCE9E-1C7A-49E1-A462-115D138AD41C}"/>
              </a:ext>
            </a:extLst>
          </p:cNvPr>
          <p:cNvSpPr/>
          <p:nvPr/>
        </p:nvSpPr>
        <p:spPr>
          <a:xfrm>
            <a:off x="1944312" y="3570654"/>
            <a:ext cx="478173" cy="3730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674" y="2865924"/>
            <a:ext cx="11886565" cy="2378710"/>
          </a:xfrm>
          <a:prstGeom prst="rect">
            <a:avLst/>
          </a:prstGeom>
        </p:spPr>
        <p:txBody>
          <a:bodyPr vert="horz" wrap="square" lIns="0" tIns="418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sz="5050" spc="114" dirty="0">
                <a:solidFill>
                  <a:srgbClr val="D66B69"/>
                </a:solidFill>
                <a:latin typeface="Times New Roman"/>
                <a:cs typeface="Times New Roman"/>
              </a:rPr>
              <a:t>Is</a:t>
            </a:r>
            <a:r>
              <a:rPr sz="5050" spc="-50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faithful</a:t>
            </a:r>
            <a:r>
              <a:rPr sz="5050" spc="-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4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doomed?</a:t>
            </a:r>
            <a:endParaRPr sz="5050">
              <a:latin typeface="Times New Roman"/>
              <a:cs typeface="Times New Roman"/>
            </a:endParaRPr>
          </a:p>
          <a:p>
            <a:pPr marL="2287905">
              <a:lnSpc>
                <a:spcPct val="100000"/>
              </a:lnSpc>
              <a:spcBef>
                <a:spcPts val="3204"/>
              </a:spcBef>
            </a:pPr>
            <a:r>
              <a:rPr sz="5050" spc="125" dirty="0">
                <a:solidFill>
                  <a:srgbClr val="D66B69"/>
                </a:solidFill>
                <a:latin typeface="Times New Roman"/>
                <a:cs typeface="Times New Roman"/>
              </a:rPr>
              <a:t>against</a:t>
            </a:r>
            <a:r>
              <a:rPr sz="5050" spc="-27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10" dirty="0">
                <a:solidFill>
                  <a:srgbClr val="D66B69"/>
                </a:solidFill>
                <a:latin typeface="Times New Roman"/>
                <a:cs typeface="Times New Roman"/>
              </a:rPr>
              <a:t>the</a:t>
            </a:r>
            <a:r>
              <a:rPr sz="5050" spc="-2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00" dirty="0">
                <a:solidFill>
                  <a:srgbClr val="D66B69"/>
                </a:solidFill>
                <a:latin typeface="Times New Roman"/>
                <a:cs typeface="Times New Roman"/>
              </a:rPr>
              <a:t>all-or-nothing</a:t>
            </a:r>
            <a:r>
              <a:rPr sz="5050" spc="-35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40" dirty="0">
                <a:solidFill>
                  <a:srgbClr val="D66B69"/>
                </a:solidFill>
                <a:latin typeface="Times New Roman"/>
                <a:cs typeface="Times New Roman"/>
              </a:rPr>
              <a:t>approach</a:t>
            </a:r>
            <a:endParaRPr sz="5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4" y="601133"/>
            <a:ext cx="1006538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-25" dirty="0">
                <a:solidFill>
                  <a:srgbClr val="D66D69"/>
                </a:solidFill>
              </a:rPr>
              <a:t>How </a:t>
            </a:r>
            <a:r>
              <a:rPr sz="5000" spc="-20" dirty="0">
                <a:solidFill>
                  <a:srgbClr val="D66D69"/>
                </a:solidFill>
              </a:rPr>
              <a:t>are </a:t>
            </a:r>
            <a:r>
              <a:rPr sz="5000" spc="204" dirty="0">
                <a:solidFill>
                  <a:srgbClr val="D66D69"/>
                </a:solidFill>
              </a:rPr>
              <a:t>the </a:t>
            </a:r>
            <a:r>
              <a:rPr sz="5000" spc="160" dirty="0">
                <a:solidFill>
                  <a:srgbClr val="D66D69"/>
                </a:solidFill>
              </a:rPr>
              <a:t>assumptions </a:t>
            </a:r>
            <a:r>
              <a:rPr sz="5000" spc="120" dirty="0">
                <a:solidFill>
                  <a:srgbClr val="D66D69"/>
                </a:solidFill>
              </a:rPr>
              <a:t>being</a:t>
            </a:r>
            <a:r>
              <a:rPr sz="5000" spc="-355" dirty="0">
                <a:solidFill>
                  <a:srgbClr val="D66D69"/>
                </a:solidFill>
              </a:rPr>
              <a:t> </a:t>
            </a:r>
            <a:r>
              <a:rPr sz="5000" spc="145" dirty="0">
                <a:solidFill>
                  <a:srgbClr val="D66D69"/>
                </a:solidFill>
              </a:rPr>
              <a:t>used?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1859" y="1784222"/>
            <a:ext cx="11181080" cy="4893999"/>
          </a:xfrm>
          <a:prstGeom prst="rect">
            <a:avLst/>
          </a:prstGeom>
        </p:spPr>
        <p:txBody>
          <a:bodyPr vert="horz" wrap="square" lIns="0" tIns="134650" rIns="0" bIns="0" rtlCol="0">
            <a:spAutoFit/>
          </a:bodyPr>
          <a:lstStyle/>
          <a:p>
            <a:pPr marL="525780" marR="43180" indent="-457200">
              <a:lnSpc>
                <a:spcPct val="150000"/>
              </a:lnSpc>
              <a:spcBef>
                <a:spcPts val="95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solidFill>
                  <a:schemeClr val="tx1"/>
                </a:solidFill>
              </a:rPr>
              <a:t>Using these assumptions, current work focuses on </a:t>
            </a:r>
            <a:r>
              <a:rPr sz="2800" dirty="0">
                <a:solidFill>
                  <a:srgbClr val="C00000"/>
                </a:solidFill>
              </a:rPr>
              <a:t>proving</a:t>
            </a:r>
            <a:r>
              <a:rPr sz="2800" dirty="0">
                <a:solidFill>
                  <a:schemeClr val="tx1"/>
                </a:solidFill>
              </a:rPr>
              <a:t> that  interpretation methods are </a:t>
            </a:r>
            <a:r>
              <a:rPr sz="2800" dirty="0">
                <a:solidFill>
                  <a:srgbClr val="C00000"/>
                </a:solidFill>
              </a:rPr>
              <a:t>not faithful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530225" marR="5080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solidFill>
                  <a:schemeClr val="tx1"/>
                </a:solidFill>
              </a:rPr>
              <a:t>Assumptions make it easy to show by counter example that an  interpretation is not faithful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987425" marR="5080" lvl="1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another model that behaves similarly, with different  interpretations.</a:t>
            </a:r>
          </a:p>
          <a:p>
            <a:pPr marL="987425" marR="5080" lvl="1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very similar inputs, with very similar predictions, yet very  dissimilar interpretations.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4" y="601133"/>
            <a:ext cx="1006538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-25" dirty="0">
                <a:solidFill>
                  <a:srgbClr val="D66D69"/>
                </a:solidFill>
              </a:rPr>
              <a:t>How </a:t>
            </a:r>
            <a:r>
              <a:rPr sz="5000" spc="-20" dirty="0">
                <a:solidFill>
                  <a:srgbClr val="D66D69"/>
                </a:solidFill>
              </a:rPr>
              <a:t>are </a:t>
            </a:r>
            <a:r>
              <a:rPr sz="5000" spc="204" dirty="0">
                <a:solidFill>
                  <a:srgbClr val="D66D69"/>
                </a:solidFill>
              </a:rPr>
              <a:t>the </a:t>
            </a:r>
            <a:r>
              <a:rPr sz="5000" spc="160" dirty="0">
                <a:solidFill>
                  <a:srgbClr val="D66D69"/>
                </a:solidFill>
              </a:rPr>
              <a:t>assumptions </a:t>
            </a:r>
            <a:r>
              <a:rPr sz="5000" spc="120" dirty="0">
                <a:solidFill>
                  <a:srgbClr val="D66D69"/>
                </a:solidFill>
              </a:rPr>
              <a:t>being</a:t>
            </a:r>
            <a:r>
              <a:rPr sz="5000" spc="-355" dirty="0">
                <a:solidFill>
                  <a:srgbClr val="D66D69"/>
                </a:solidFill>
              </a:rPr>
              <a:t> </a:t>
            </a:r>
            <a:r>
              <a:rPr sz="5000" spc="145" dirty="0">
                <a:solidFill>
                  <a:srgbClr val="D66D69"/>
                </a:solidFill>
              </a:rPr>
              <a:t>used?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1859" y="1784222"/>
            <a:ext cx="11181080" cy="4325766"/>
          </a:xfrm>
          <a:prstGeom prst="rect">
            <a:avLst/>
          </a:prstGeom>
        </p:spPr>
        <p:txBody>
          <a:bodyPr vert="horz" wrap="square" lIns="0" tIns="134650" rIns="0" bIns="0" rtlCol="0">
            <a:spAutoFit/>
          </a:bodyPr>
          <a:lstStyle/>
          <a:p>
            <a:pPr marL="530225" marR="5080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Unproductive </a:t>
            </a:r>
          </a:p>
          <a:p>
            <a:pPr marL="987425" marR="5080" lvl="1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any proposal can be ruled out this way, interpretation is always lossy in some aspect</a:t>
            </a:r>
            <a:endParaRPr lang="en-US" sz="2050" dirty="0">
              <a:solidFill>
                <a:schemeClr val="tx1"/>
              </a:solidFill>
            </a:endParaRPr>
          </a:p>
          <a:p>
            <a:pPr marL="530225" marR="5080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But is a comp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ete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y faithful interpretation truly necessary?  Are our criteria too strict?</a:t>
            </a:r>
          </a:p>
          <a:p>
            <a:pPr marL="530225" marR="5080" indent="-457200">
              <a:lnSpc>
                <a:spcPct val="150000"/>
              </a:lnSpc>
              <a:spcBef>
                <a:spcPts val="151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develop formal definition and evaluation for faithfulness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5409"/>
            <a:ext cx="3416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DB6460"/>
                </a:solidFill>
                <a:latin typeface="Palatino Linotype"/>
                <a:cs typeface="Palatino Linotype"/>
              </a:rPr>
              <a:t>Introduction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800" y="1526412"/>
            <a:ext cx="12014200" cy="1816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Challenge: the interpretation of neural models and their</a:t>
            </a: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 </a:t>
            </a:r>
            <a:r>
              <a:rPr sz="2800" dirty="0">
                <a:latin typeface="Gill Sans MT" panose="020B0502020104020203" pitchFamily="34" charset="0"/>
                <a:cs typeface="Calibri"/>
              </a:rPr>
              <a:t>decisions.  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How did a model reach its decision?</a:t>
            </a:r>
          </a:p>
          <a:p>
            <a:pPr marL="469900" indent="-457200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A lot of research activity and interest, but the foundations are still shaky.</a:t>
            </a:r>
          </a:p>
        </p:txBody>
      </p:sp>
    </p:spTree>
    <p:extLst>
      <p:ext uri="{BB962C8B-B14F-4D97-AF65-F5344CB8AC3E}">
        <p14:creationId xmlns:p14="http://schemas.microsoft.com/office/powerpoint/2010/main" val="321213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331" y="601133"/>
            <a:ext cx="8581390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spc="100" dirty="0"/>
              <a:t>Position: </a:t>
            </a:r>
            <a:r>
              <a:rPr sz="5000" spc="120" dirty="0"/>
              <a:t>a </a:t>
            </a:r>
            <a:r>
              <a:rPr sz="5000" spc="65" dirty="0"/>
              <a:t>possible </a:t>
            </a:r>
            <a:r>
              <a:rPr sz="5000" spc="-50" dirty="0"/>
              <a:t>way</a:t>
            </a:r>
            <a:r>
              <a:rPr sz="5000" spc="-850" dirty="0"/>
              <a:t> </a:t>
            </a:r>
            <a:r>
              <a:rPr sz="5000" spc="120" dirty="0"/>
              <a:t>forward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406400" y="2324706"/>
            <a:ext cx="2378200" cy="781624"/>
          </a:xfrm>
          <a:prstGeom prst="rect">
            <a:avLst/>
          </a:prstGeom>
          <a:solidFill>
            <a:srgbClr val="1F4D82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lang="en-US" altLang="zh-CN" sz="2450" spc="-10" dirty="0">
                <a:solidFill>
                  <a:srgbClr val="D8E8F2"/>
                </a:solidFill>
                <a:latin typeface="Gill Sans MT" panose="020B0502020104020203" pitchFamily="34" charset="0"/>
                <a:cs typeface="Arial"/>
              </a:rPr>
              <a:t>Doma</a:t>
            </a:r>
            <a:r>
              <a:rPr lang="en-US" altLang="zh-CN" sz="2450" spc="-10" dirty="0">
                <a:solidFill>
                  <a:srgbClr val="B6D4E6"/>
                </a:solidFill>
                <a:latin typeface="Gill Sans MT" panose="020B0502020104020203" pitchFamily="34" charset="0"/>
                <a:cs typeface="Arial"/>
              </a:rPr>
              <a:t>in</a:t>
            </a:r>
            <a:endParaRPr lang="en-US" altLang="zh-CN" sz="2450" dirty="0">
              <a:latin typeface="Gill Sans MT" panose="020B0502020104020203" pitchFamily="34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50" spc="-20" dirty="0">
                <a:solidFill>
                  <a:srgbClr val="D8E8F2"/>
                </a:solidFill>
                <a:latin typeface="Gill Sans MT" panose="020B0502020104020203" pitchFamily="34" charset="0"/>
                <a:cs typeface="Arial"/>
              </a:rPr>
              <a:t>restrictions</a:t>
            </a:r>
            <a:endParaRPr sz="245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6835" y="1853097"/>
            <a:ext cx="9137015" cy="2098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>
              <a:lnSpc>
                <a:spcPct val="123300"/>
              </a:lnSpc>
              <a:spcBef>
                <a:spcPts val="95"/>
              </a:spcBef>
              <a:tabLst>
                <a:tab pos="318135" algn="l"/>
              </a:tabLst>
            </a:pPr>
            <a:r>
              <a:rPr sz="2800" dirty="0">
                <a:latin typeface="Gill Sans MT" panose="020B0502020104020203" pitchFamily="34" charset="0"/>
                <a:cs typeface="Arial"/>
              </a:rPr>
              <a:t>It	is easy to find counter-examples, but we care about natural  input spaces and specific tasks.</a:t>
            </a:r>
            <a:endParaRPr lang="en-US" altLang="zh-CN" sz="2800" dirty="0">
              <a:latin typeface="Gill Sans MT" panose="020B0502020104020203" pitchFamily="34" charset="0"/>
              <a:cs typeface="Arial"/>
            </a:endParaRPr>
          </a:p>
          <a:p>
            <a:pPr marL="12700" marR="5080" indent="3810">
              <a:lnSpc>
                <a:spcPct val="123300"/>
              </a:lnSpc>
              <a:spcBef>
                <a:spcPts val="95"/>
              </a:spcBef>
              <a:tabLst>
                <a:tab pos="318135" algn="l"/>
              </a:tabLst>
            </a:pPr>
            <a:r>
              <a:rPr lang="en-US" altLang="zh-CN" sz="2800" dirty="0">
                <a:latin typeface="Gill Sans MT" panose="020B0502020104020203" pitchFamily="34" charset="0"/>
                <a:cs typeface="Arial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1.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care about how the interpretation method  behaves on these inputs/ tasks.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3921" y="4500252"/>
            <a:ext cx="8676640" cy="2049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19900"/>
              </a:lnSpc>
              <a:spcBef>
                <a:spcPts val="95"/>
              </a:spcBef>
            </a:pPr>
            <a:r>
              <a:rPr sz="2800" dirty="0">
                <a:latin typeface="Gill Sans MT" panose="020B0502020104020203" pitchFamily="34" charset="0"/>
                <a:cs typeface="Arial"/>
              </a:rPr>
              <a:t>An interpretation method may be unfaithful in general, but  work only on specific examples.</a:t>
            </a:r>
            <a:endParaRPr lang="en-US" altLang="zh-CN" sz="2800" dirty="0">
              <a:latin typeface="Gill Sans MT" panose="020B0502020104020203" pitchFamily="34" charset="0"/>
              <a:cs typeface="Arial"/>
            </a:endParaRPr>
          </a:p>
          <a:p>
            <a:pPr marL="12700" marR="5080" indent="635">
              <a:lnSpc>
                <a:spcPct val="119900"/>
              </a:lnSpc>
              <a:spcBef>
                <a:spcPts val="95"/>
              </a:spcBef>
            </a:pPr>
            <a:r>
              <a:rPr lang="en-US" sz="2800" dirty="0">
                <a:latin typeface="Gill Sans MT" panose="020B0502020104020203" pitchFamily="34" charset="0"/>
                <a:cs typeface="Arial"/>
              </a:rPr>
              <a:t>   </a:t>
            </a: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2.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define testable conditions on input examples that guarantee faithfulness of a method on them?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06231FF-3EEA-4458-AF92-A4388E9C51CC}"/>
              </a:ext>
            </a:extLst>
          </p:cNvPr>
          <p:cNvSpPr txBox="1"/>
          <p:nvPr/>
        </p:nvSpPr>
        <p:spPr>
          <a:xfrm>
            <a:off x="406400" y="4900422"/>
            <a:ext cx="2378200" cy="781624"/>
          </a:xfrm>
          <a:prstGeom prst="rect">
            <a:avLst/>
          </a:prstGeom>
          <a:solidFill>
            <a:srgbClr val="1F4D82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lang="en-US" altLang="zh-CN" sz="2450" spc="-10" dirty="0">
                <a:solidFill>
                  <a:srgbClr val="D8E8F2"/>
                </a:solidFill>
                <a:latin typeface="Gill Sans MT" panose="020B0502020104020203" pitchFamily="34" charset="0"/>
                <a:cs typeface="Arial"/>
              </a:rPr>
              <a:t>Targeted  interpretations</a:t>
            </a:r>
            <a:endParaRPr sz="2450" dirty="0">
              <a:latin typeface="Gill Sans MT" panose="020B05020201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4" y="601133"/>
            <a:ext cx="10065385" cy="79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5000" spc="-25" dirty="0">
                <a:solidFill>
                  <a:srgbClr val="D66D69"/>
                </a:solidFill>
              </a:rPr>
              <a:t>Conclusion </a:t>
            </a:r>
            <a:endParaRPr sz="5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1859" y="1784222"/>
            <a:ext cx="11181080" cy="1365532"/>
          </a:xfrm>
          <a:prstGeom prst="rect">
            <a:avLst/>
          </a:prstGeom>
        </p:spPr>
        <p:txBody>
          <a:bodyPr vert="horz" wrap="square" lIns="0" tIns="134650" rIns="0" bIns="0" rtlCol="0">
            <a:spAutoFit/>
          </a:bodyPr>
          <a:lstStyle/>
          <a:p>
            <a:pPr marL="525780" marR="43180" indent="-457200">
              <a:lnSpc>
                <a:spcPct val="150000"/>
              </a:lnSpc>
              <a:spcBef>
                <a:spcPts val="95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Apart </a:t>
            </a:r>
            <a:r>
              <a:rPr lang="en-US" sz="2800" dirty="0">
                <a:solidFill>
                  <a:schemeClr val="tx1"/>
                </a:solidFill>
              </a:rPr>
              <a:t>faithfulness and plausibility</a:t>
            </a:r>
          </a:p>
          <a:p>
            <a:pPr marL="525780" marR="43180" indent="-457200">
              <a:lnSpc>
                <a:spcPct val="150000"/>
              </a:lnSpc>
              <a:spcBef>
                <a:spcPts val="95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tx1"/>
                </a:solidFill>
              </a:rPr>
              <a:t>Evaluate faithfulness on a more nuanced grayscale</a:t>
            </a:r>
          </a:p>
        </p:txBody>
      </p:sp>
    </p:spTree>
    <p:extLst>
      <p:ext uri="{BB962C8B-B14F-4D97-AF65-F5344CB8AC3E}">
        <p14:creationId xmlns:p14="http://schemas.microsoft.com/office/powerpoint/2010/main" val="24512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5409"/>
            <a:ext cx="3416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DB6460"/>
                </a:solidFill>
                <a:latin typeface="Palatino Linotype"/>
                <a:cs typeface="Palatino Linotype"/>
              </a:rPr>
              <a:t>Introduction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800" y="1526412"/>
            <a:ext cx="12014200" cy="4961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Challenge: the interpretation of neural models and their</a:t>
            </a: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 </a:t>
            </a:r>
            <a:r>
              <a:rPr sz="2800" dirty="0">
                <a:latin typeface="Gill Sans MT" panose="020B0502020104020203" pitchFamily="34" charset="0"/>
                <a:cs typeface="Calibri"/>
              </a:rPr>
              <a:t>decisions.  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How did a model reach its decision?</a:t>
            </a:r>
          </a:p>
          <a:p>
            <a:pPr marL="469900" indent="-457200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A lot of research activity and interest, but the foundations are still shaky.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Core questions of the field, currently:</a:t>
            </a:r>
          </a:p>
          <a:p>
            <a:pPr marL="927100" lvl="1" indent="-457200">
              <a:spcBef>
                <a:spcPts val="1430"/>
              </a:spcBef>
              <a:buSzPct val="150000"/>
              <a:buFont typeface="SimSun" panose="02010600030101010101" pitchFamily="2" charset="-122"/>
              <a:buChar char="。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What counts as an explanation of a model's decision?</a:t>
            </a:r>
          </a:p>
          <a:p>
            <a:pPr marL="927100" lvl="1" indent="-457200">
              <a:spcBef>
                <a:spcPts val="1430"/>
              </a:spcBef>
              <a:buSzPct val="150000"/>
              <a:buFont typeface="SimSun" panose="02010600030101010101" pitchFamily="2" charset="-122"/>
              <a:buChar char="。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How do we evaluate the quality of an explanation?</a:t>
            </a:r>
          </a:p>
          <a:p>
            <a:pPr marL="927100" lvl="1" indent="-457200">
              <a:spcBef>
                <a:spcPts val="1430"/>
              </a:spcBef>
              <a:buFont typeface="Wingdings" panose="05000000000000000000" pitchFamily="2" charset="2"/>
              <a:buChar char="l"/>
            </a:pPr>
            <a:endParaRPr lang="en-US" sz="3100" dirty="0">
              <a:latin typeface="Gill Sans MT" panose="020B0502020104020203" pitchFamily="34" charset="0"/>
              <a:cs typeface="Calibri"/>
            </a:endParaRPr>
          </a:p>
          <a:p>
            <a:pPr marL="927100" lvl="1" indent="-457200">
              <a:spcBef>
                <a:spcPts val="1430"/>
              </a:spcBef>
              <a:buFont typeface="Wingdings" panose="05000000000000000000" pitchFamily="2" charset="2"/>
              <a:buChar char="l"/>
            </a:pPr>
            <a:endParaRPr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0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5409"/>
            <a:ext cx="3416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85" dirty="0">
                <a:solidFill>
                  <a:srgbClr val="DB6460"/>
                </a:solidFill>
                <a:latin typeface="Palatino Linotype"/>
                <a:cs typeface="Palatino Linotype"/>
              </a:rPr>
              <a:t>Introduction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800" y="1526412"/>
            <a:ext cx="11709400" cy="5525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Challenge: the interpretation of neural models and their</a:t>
            </a: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 </a:t>
            </a:r>
            <a:r>
              <a:rPr sz="2800" dirty="0">
                <a:latin typeface="Gill Sans MT" panose="020B0502020104020203" pitchFamily="34" charset="0"/>
                <a:cs typeface="Calibri"/>
              </a:rPr>
              <a:t>decisions.  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82600" marR="1049655" indent="-457200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How did a model reach its decision?</a:t>
            </a:r>
          </a:p>
          <a:p>
            <a:pPr marL="469900" indent="-457200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sz="2800" dirty="0">
                <a:latin typeface="Gill Sans MT" panose="020B0502020104020203" pitchFamily="34" charset="0"/>
                <a:cs typeface="Calibri"/>
              </a:rPr>
              <a:t>A lot of research activity and interest, but the foundations are still shaky.</a:t>
            </a:r>
            <a:endParaRPr lang="en-US" altLang="zh-CN" sz="2800" dirty="0">
              <a:latin typeface="Gill Sans MT" panose="020B0502020104020203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Core questions of the field, currently:</a:t>
            </a:r>
          </a:p>
          <a:p>
            <a:pPr marL="927100" lvl="1" indent="-457200">
              <a:spcBef>
                <a:spcPts val="1430"/>
              </a:spcBef>
              <a:buSzPct val="150000"/>
              <a:buFont typeface="SimSun" panose="02010600030101010101" pitchFamily="2" charset="-122"/>
              <a:buChar char="。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What counts as an explanation of a model's decision?</a:t>
            </a:r>
          </a:p>
          <a:p>
            <a:pPr marL="927100" lvl="1" indent="-457200">
              <a:spcBef>
                <a:spcPts val="1430"/>
              </a:spcBef>
              <a:buSzPct val="150000"/>
              <a:buFont typeface="SimSun" panose="02010600030101010101" pitchFamily="2" charset="-122"/>
              <a:buChar char="。"/>
            </a:pPr>
            <a:r>
              <a:rPr lang="en-US" sz="2800" dirty="0">
                <a:latin typeface="Gill Sans MT" panose="020B0502020104020203" pitchFamily="34" charset="0"/>
                <a:cs typeface="Calibri"/>
              </a:rPr>
              <a:t>How do we evaluate the quality of an explanation?</a:t>
            </a:r>
          </a:p>
          <a:p>
            <a:pPr marL="469900" indent="-457200">
              <a:spcBef>
                <a:spcPts val="143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This work:</a:t>
            </a:r>
          </a:p>
          <a:p>
            <a:pPr marL="12700">
              <a:spcBef>
                <a:spcPts val="1430"/>
              </a:spcBef>
            </a:pPr>
            <a:r>
              <a:rPr lang="en-US" altLang="zh-CN" sz="2800" dirty="0">
                <a:latin typeface="Gill Sans MT" panose="020B0502020104020203" pitchFamily="34" charset="0"/>
                <a:cs typeface="Calibri"/>
              </a:rPr>
              <a:t>	Trying to make sense of where things stand w.r.t faithful explanations.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  <a:p>
            <a:pPr marL="927100" lvl="1" indent="-457200">
              <a:spcBef>
                <a:spcPts val="1430"/>
              </a:spcBef>
              <a:buFont typeface="Wingdings" panose="05000000000000000000" pitchFamily="2" charset="2"/>
              <a:buChar char="l"/>
            </a:pPr>
            <a:endParaRPr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46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88" y="594738"/>
            <a:ext cx="100634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30" dirty="0">
                <a:solidFill>
                  <a:srgbClr val="D66B69"/>
                </a:solidFill>
                <a:latin typeface="Times New Roman"/>
                <a:cs typeface="Times New Roman"/>
              </a:rPr>
              <a:t>What</a:t>
            </a:r>
            <a:r>
              <a:rPr sz="5050" spc="-7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makes</a:t>
            </a:r>
            <a:r>
              <a:rPr sz="5050" spc="-1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45" dirty="0">
                <a:solidFill>
                  <a:srgbClr val="D66B69"/>
                </a:solidFill>
                <a:latin typeface="Times New Roman"/>
                <a:cs typeface="Times New Roman"/>
              </a:rPr>
              <a:t>an</a:t>
            </a:r>
            <a:r>
              <a:rPr sz="5050" spc="-2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useful?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4C989DE-A094-4448-887A-5ECB98A6E5CD}"/>
              </a:ext>
            </a:extLst>
          </p:cNvPr>
          <p:cNvSpPr txBox="1"/>
          <p:nvPr/>
        </p:nvSpPr>
        <p:spPr>
          <a:xfrm>
            <a:off x="495300" y="1548886"/>
            <a:ext cx="1201420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3200" dirty="0">
                <a:latin typeface="Gill Sans MT" panose="020B0502020104020203" pitchFamily="34" charset="0"/>
                <a:cs typeface="Arial"/>
              </a:rPr>
              <a:t>Multiple attributes we may want in an interpretation: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29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88" y="594738"/>
            <a:ext cx="100634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30" dirty="0">
                <a:solidFill>
                  <a:srgbClr val="D66B69"/>
                </a:solidFill>
                <a:latin typeface="Times New Roman"/>
                <a:cs typeface="Times New Roman"/>
              </a:rPr>
              <a:t>What</a:t>
            </a:r>
            <a:r>
              <a:rPr sz="5050" spc="-7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makes</a:t>
            </a:r>
            <a:r>
              <a:rPr sz="5050" spc="-1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45" dirty="0">
                <a:solidFill>
                  <a:srgbClr val="D66B69"/>
                </a:solidFill>
                <a:latin typeface="Times New Roman"/>
                <a:cs typeface="Times New Roman"/>
              </a:rPr>
              <a:t>an</a:t>
            </a:r>
            <a:r>
              <a:rPr sz="5050" spc="-2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useful?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87400" y="2710651"/>
            <a:ext cx="2737340" cy="28205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Readability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the explanation intuitive and easy to understand?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8A2F291-E89A-42D3-91A0-D0013E323FAB}"/>
              </a:ext>
            </a:extLst>
          </p:cNvPr>
          <p:cNvSpPr txBox="1"/>
          <p:nvPr/>
        </p:nvSpPr>
        <p:spPr>
          <a:xfrm>
            <a:off x="495300" y="1548886"/>
            <a:ext cx="1201420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3200" dirty="0">
                <a:latin typeface="Gill Sans MT" panose="020B0502020104020203" pitchFamily="34" charset="0"/>
                <a:cs typeface="Arial"/>
              </a:rPr>
              <a:t>Multiple attributes we may want in an interpretation: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6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88" y="594738"/>
            <a:ext cx="100634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30" dirty="0">
                <a:solidFill>
                  <a:srgbClr val="D66B69"/>
                </a:solidFill>
                <a:latin typeface="Times New Roman"/>
                <a:cs typeface="Times New Roman"/>
              </a:rPr>
              <a:t>What</a:t>
            </a:r>
            <a:r>
              <a:rPr sz="5050" spc="-7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makes</a:t>
            </a:r>
            <a:r>
              <a:rPr sz="5050" spc="-1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45" dirty="0">
                <a:solidFill>
                  <a:srgbClr val="D66B69"/>
                </a:solidFill>
                <a:latin typeface="Times New Roman"/>
                <a:cs typeface="Times New Roman"/>
              </a:rPr>
              <a:t>an</a:t>
            </a:r>
            <a:r>
              <a:rPr sz="5050" spc="-2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useful?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87400" y="2710651"/>
            <a:ext cx="2737340" cy="282050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Readability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the explanation intuitive and easy to understand?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568493-4C03-4D73-BA24-887ECB920634}"/>
              </a:ext>
            </a:extLst>
          </p:cNvPr>
          <p:cNvSpPr/>
          <p:nvPr/>
        </p:nvSpPr>
        <p:spPr>
          <a:xfrm>
            <a:off x="4279899" y="2710651"/>
            <a:ext cx="2737341" cy="28205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Plausibility 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it convincing as an explanation to the interpreted process?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27B5B0-EA9F-4929-8F15-453ADEE6CBCA}"/>
              </a:ext>
            </a:extLst>
          </p:cNvPr>
          <p:cNvSpPr txBox="1"/>
          <p:nvPr/>
        </p:nvSpPr>
        <p:spPr>
          <a:xfrm>
            <a:off x="495300" y="1548886"/>
            <a:ext cx="1201420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3200" dirty="0">
                <a:latin typeface="Gill Sans MT" panose="020B0502020104020203" pitchFamily="34" charset="0"/>
                <a:cs typeface="Arial"/>
              </a:rPr>
              <a:t>Multiple attributes we may want in an interpretation: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41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18932"/>
            <a:ext cx="13004800" cy="96520"/>
          </a:xfrm>
          <a:custGeom>
            <a:avLst/>
            <a:gdLst/>
            <a:ahLst/>
            <a:cxnLst/>
            <a:rect l="l" t="t" r="r" b="b"/>
            <a:pathLst>
              <a:path w="13004800" h="96520">
                <a:moveTo>
                  <a:pt x="0" y="0"/>
                </a:moveTo>
                <a:lnTo>
                  <a:pt x="13004799" y="0"/>
                </a:lnTo>
                <a:lnTo>
                  <a:pt x="13004799" y="96267"/>
                </a:lnTo>
                <a:lnTo>
                  <a:pt x="0" y="962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088" y="594738"/>
            <a:ext cx="100634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30" dirty="0">
                <a:solidFill>
                  <a:srgbClr val="D66B69"/>
                </a:solidFill>
                <a:latin typeface="Times New Roman"/>
                <a:cs typeface="Times New Roman"/>
              </a:rPr>
              <a:t>What</a:t>
            </a:r>
            <a:r>
              <a:rPr sz="5050" spc="-7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80" dirty="0">
                <a:solidFill>
                  <a:srgbClr val="D66B69"/>
                </a:solidFill>
                <a:latin typeface="Times New Roman"/>
                <a:cs typeface="Times New Roman"/>
              </a:rPr>
              <a:t>makes</a:t>
            </a:r>
            <a:r>
              <a:rPr sz="5050" spc="-165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245" dirty="0">
                <a:solidFill>
                  <a:srgbClr val="D66B69"/>
                </a:solidFill>
                <a:latin typeface="Times New Roman"/>
                <a:cs typeface="Times New Roman"/>
              </a:rPr>
              <a:t>an</a:t>
            </a:r>
            <a:r>
              <a:rPr sz="5050" spc="-2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195" dirty="0">
                <a:solidFill>
                  <a:srgbClr val="D66B69"/>
                </a:solidFill>
                <a:latin typeface="Times New Roman"/>
                <a:cs typeface="Times New Roman"/>
              </a:rPr>
              <a:t>interpretation</a:t>
            </a:r>
            <a:r>
              <a:rPr sz="5050" spc="-380" dirty="0">
                <a:solidFill>
                  <a:srgbClr val="D66B69"/>
                </a:solidFill>
                <a:latin typeface="Times New Roman"/>
                <a:cs typeface="Times New Roman"/>
              </a:rPr>
              <a:t> </a:t>
            </a:r>
            <a:r>
              <a:rPr sz="5050" spc="90" dirty="0">
                <a:solidFill>
                  <a:srgbClr val="D66B69"/>
                </a:solidFill>
                <a:latin typeface="Times New Roman"/>
                <a:cs typeface="Times New Roman"/>
              </a:rPr>
              <a:t>useful?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87400" y="2710651"/>
            <a:ext cx="2737340" cy="282050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Readability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the explanation intuitive and easy to understand?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568493-4C03-4D73-BA24-887ECB920634}"/>
              </a:ext>
            </a:extLst>
          </p:cNvPr>
          <p:cNvSpPr/>
          <p:nvPr/>
        </p:nvSpPr>
        <p:spPr>
          <a:xfrm>
            <a:off x="4279899" y="2710651"/>
            <a:ext cx="2737341" cy="282050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Plausibility 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 </a:t>
            </a:r>
            <a:r>
              <a:rPr lang="en-US" altLang="zh-CN" sz="2100" dirty="0">
                <a:latin typeface="Gill Sans MT" panose="020B0502020104020203" pitchFamily="34" charset="0"/>
              </a:rPr>
              <a:t>Is it convincing as an explanation to the interpreted process?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215E35-5A96-49F1-A10E-D2BCE7F419EB}"/>
              </a:ext>
            </a:extLst>
          </p:cNvPr>
          <p:cNvSpPr/>
          <p:nvPr/>
        </p:nvSpPr>
        <p:spPr>
          <a:xfrm>
            <a:off x="7772399" y="2710651"/>
            <a:ext cx="2737341" cy="282050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Gill Sans MT" panose="020B0502020104020203" pitchFamily="34" charset="0"/>
              </a:rPr>
              <a:t>Faithfulness</a:t>
            </a:r>
          </a:p>
          <a:p>
            <a:pPr algn="ctr"/>
            <a:endParaRPr lang="en-US" altLang="zh-CN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dirty="0"/>
              <a:t>Does the explanation accurately describes the true reasoning process of the model?</a:t>
            </a:r>
            <a:endParaRPr lang="zh-CN" altLang="en-US" sz="2100" dirty="0">
              <a:latin typeface="Gill Sans MT" panose="020B0502020104020203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C876367-1C4F-4240-AC09-B53D4F579644}"/>
              </a:ext>
            </a:extLst>
          </p:cNvPr>
          <p:cNvSpPr txBox="1"/>
          <p:nvPr/>
        </p:nvSpPr>
        <p:spPr>
          <a:xfrm>
            <a:off x="495300" y="1548886"/>
            <a:ext cx="1201420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49655">
              <a:lnSpc>
                <a:spcPct val="137100"/>
              </a:lnSpc>
              <a:spcBef>
                <a:spcPts val="100"/>
              </a:spcBef>
              <a:buClr>
                <a:srgbClr val="C00000"/>
              </a:buClr>
            </a:pPr>
            <a:r>
              <a:rPr lang="en-US" altLang="zh-CN" sz="3200" dirty="0">
                <a:latin typeface="Gill Sans MT" panose="020B0502020104020203" pitchFamily="34" charset="0"/>
                <a:cs typeface="Arial"/>
              </a:rPr>
              <a:t>Multiple attributes we may want in an interpretation:</a:t>
            </a:r>
            <a:endParaRPr lang="en-US" sz="31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9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1529</Words>
  <Application>Microsoft Office PowerPoint</Application>
  <PresentationFormat>自定义</PresentationFormat>
  <Paragraphs>182</Paragraphs>
  <Slides>31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宋体</vt:lpstr>
      <vt:lpstr>Arial</vt:lpstr>
      <vt:lpstr>Calibri</vt:lpstr>
      <vt:lpstr>Gill Sans MT</vt:lpstr>
      <vt:lpstr>Palatino Linotype</vt:lpstr>
      <vt:lpstr>Times New Roman</vt:lpstr>
      <vt:lpstr>Wingdings</vt:lpstr>
      <vt:lpstr>Office Theme</vt:lpstr>
      <vt:lpstr>Towards Faithfully Interpretable NLP Systems:  How Should We Define and Evaluate Faithfulness?</vt:lpstr>
      <vt:lpstr>Introduction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makes an interpretation useful?</vt:lpstr>
      <vt:lpstr>Introduction</vt:lpstr>
      <vt:lpstr>Pitfalls to avoid when evaluating for faithfulness</vt:lpstr>
      <vt:lpstr>Guideline 1: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Guideline 3:</vt:lpstr>
      <vt:lpstr>The three assumptions behind faithfulness</vt:lpstr>
      <vt:lpstr>How do we currently define faithfulness?</vt:lpstr>
      <vt:lpstr>How do we currently define faithfulness?</vt:lpstr>
      <vt:lpstr>Survey: how do we evaluate faithfulness?</vt:lpstr>
      <vt:lpstr>Survey: how do we evaluate faithfulness?</vt:lpstr>
      <vt:lpstr>Survey: how do we evaluate faithfulness?</vt:lpstr>
      <vt:lpstr>PowerPoint 演示文稿</vt:lpstr>
      <vt:lpstr>How are the assumptions being used?</vt:lpstr>
      <vt:lpstr>How are the assumptions being used?</vt:lpstr>
      <vt:lpstr>Position: a possible way forward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Faithfully Interpretable NLP Systems:  How Should We Define and Evaluate Faithfulness?</dc:title>
  <cp:lastModifiedBy>DELL</cp:lastModifiedBy>
  <cp:revision>28</cp:revision>
  <dcterms:created xsi:type="dcterms:W3CDTF">2021-06-05T07:10:17Z</dcterms:created>
  <dcterms:modified xsi:type="dcterms:W3CDTF">2021-06-15T09:03:19Z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2021-06-05T00:00:00Z</vt:filetime>
  </property>
  <property fmtid="{D5CDD505-2E9C-101B-9397-08002B2CF9AE}" pid="3" name="Creator">
    <vt:lpwstr>Adobe Acrobat 17.11</vt:lpwstr>
  </property>
  <property fmtid="{D5CDD505-2E9C-101B-9397-08002B2CF9AE}" pid="4" name="LastSaved">
    <vt:filetime>2021-06-05T00:00:00Z</vt:filetime>
  </property>
</Properties>
</file>