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311" r:id="rId3"/>
    <p:sldId id="324" r:id="rId4"/>
    <p:sldId id="368" r:id="rId5"/>
    <p:sldId id="369" r:id="rId6"/>
    <p:sldId id="370" r:id="rId7"/>
    <p:sldId id="371" r:id="rId8"/>
    <p:sldId id="372" r:id="rId9"/>
    <p:sldId id="373" r:id="rId10"/>
    <p:sldId id="322" r:id="rId11"/>
  </p:sldIdLst>
  <p:sldSz cx="9144000" cy="5184775"/>
  <p:notesSz cx="6858000" cy="9144000"/>
  <p:custDataLst>
    <p:tags r:id="rId16"/>
  </p:custDataLst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602" userDrawn="1">
          <p15:clr>
            <a:srgbClr val="A4A3A4"/>
          </p15:clr>
        </p15:guide>
        <p15:guide id="2" orient="horz" pos="3114" userDrawn="1">
          <p15:clr>
            <a:srgbClr val="A4A3A4"/>
          </p15:clr>
        </p15:guide>
        <p15:guide id="3" orient="horz" pos="1578" userDrawn="1">
          <p15:clr>
            <a:srgbClr val="A4A3A4"/>
          </p15:clr>
        </p15:guide>
        <p15:guide id="4" pos="1484" userDrawn="1">
          <p15:clr>
            <a:srgbClr val="A4A3A4"/>
          </p15:clr>
        </p15:guide>
        <p15:guide id="5" orient="horz" pos="1325" userDrawn="1">
          <p15:clr>
            <a:srgbClr val="A4A3A4"/>
          </p15:clr>
        </p15:guide>
        <p15:guide id="6" orient="horz" pos="2389" userDrawn="1">
          <p15:clr>
            <a:srgbClr val="A4A3A4"/>
          </p15:clr>
        </p15:guide>
        <p15:guide id="7" pos="2726" userDrawn="1">
          <p15:clr>
            <a:srgbClr val="A4A3A4"/>
          </p15:clr>
        </p15:guide>
        <p15:guide id="8" orient="horz" pos="1960" userDrawn="1">
          <p15:clr>
            <a:srgbClr val="A4A3A4"/>
          </p15:clr>
        </p15:guide>
        <p15:guide id="9" orient="horz" pos="1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DAE8FC"/>
    <a:srgbClr val="A51E36"/>
    <a:srgbClr val="C76A6B"/>
    <a:srgbClr val="E3A9A7"/>
    <a:srgbClr val="555759"/>
    <a:srgbClr val="FFFFFF"/>
    <a:srgbClr val="E9004C"/>
    <a:srgbClr val="F26E7D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714"/>
  </p:normalViewPr>
  <p:slideViewPr>
    <p:cSldViewPr snapToGrid="0" snapToObjects="1" showGuides="1">
      <p:cViewPr>
        <p:scale>
          <a:sx n="195" d="100"/>
          <a:sy n="195" d="100"/>
        </p:scale>
        <p:origin x="584" y="168"/>
      </p:cViewPr>
      <p:guideLst>
        <p:guide pos="5602"/>
        <p:guide orient="horz" pos="3114"/>
        <p:guide orient="horz" pos="1578"/>
        <p:guide pos="1484"/>
        <p:guide orient="horz" pos="1325"/>
        <p:guide orient="horz" pos="2389"/>
        <p:guide pos="2726"/>
        <p:guide orient="horz" pos="1960"/>
        <p:guide orient="horz" pos="1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1.png"/><Relationship Id="rId12" Type="http://schemas.openxmlformats.org/officeDocument/2006/relationships/tags" Target="../tags/tag19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tags" Target="../tags/tag22.xml"/><Relationship Id="rId2" Type="http://schemas.openxmlformats.org/officeDocument/2006/relationships/image" Target="../media/image14.png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0"/>
            <a:ext cx="9144000" cy="51846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7080" y="1485900"/>
            <a:ext cx="8067040" cy="1752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2400"/>
              </a:lnSpc>
            </a:pPr>
            <a:r>
              <a:rPr sz="2800" dirty="0">
                <a:solidFill>
                  <a:srgbClr val="A51E36"/>
                </a:solidFill>
                <a:latin typeface="Times New Roman" panose="02020603050405020304" charset="0"/>
                <a:cs typeface="Times New Roman" panose="02020603050405020304" charset="0"/>
              </a:rPr>
              <a:t>SWING</a:t>
            </a:r>
            <a:r>
              <a:rPr lang="en-US" sz="2800" dirty="0">
                <a:solidFill>
                  <a:srgbClr val="A51E36"/>
                </a:solidFill>
                <a:latin typeface="Times New Roman" panose="02020603050405020304" charset="0"/>
                <a:cs typeface="Times New Roman" panose="02020603050405020304" charset="0"/>
              </a:rPr>
              <a:t>:Balancing Coverage and Faithfulness for Dialogue Summarization</a:t>
            </a:r>
            <a:endParaRPr lang="en-US" sz="2800" dirty="0">
              <a:solidFill>
                <a:srgbClr val="A51E3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ts val="2400"/>
              </a:lnSpc>
            </a:pPr>
            <a:endParaRPr lang="en-US" sz="2800" dirty="0">
              <a:solidFill>
                <a:srgbClr val="A51E3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ts val="2400"/>
              </a:lnSpc>
            </a:pPr>
            <a:r>
              <a:rPr lang="en-US" sz="2800" dirty="0">
                <a:solidFill>
                  <a:srgbClr val="A51E36"/>
                </a:solidFill>
                <a:latin typeface="Times New Roman" panose="02020603050405020304" charset="0"/>
                <a:cs typeface="Times New Roman" panose="02020603050405020304" charset="0"/>
              </a:rPr>
              <a:t>ACL-Findings 2023</a:t>
            </a:r>
            <a:endParaRPr lang="en-US" sz="2800" dirty="0">
              <a:solidFill>
                <a:srgbClr val="A51E3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505" y="3897500"/>
            <a:ext cx="1338221" cy="43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89350" y="299529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olidFill>
                  <a:srgbClr val="A51E36"/>
                </a:solidFill>
              </a:rPr>
              <a:t>汇报人</a:t>
            </a:r>
            <a:r>
              <a:rPr lang="en-US" altLang="zh-CN" sz="1800">
                <a:solidFill>
                  <a:srgbClr val="A51E36"/>
                </a:solidFill>
              </a:rPr>
              <a:t>:</a:t>
            </a:r>
            <a:r>
              <a:rPr lang="zh-CN" altLang="en-US" sz="1800">
                <a:solidFill>
                  <a:srgbClr val="A51E36"/>
                </a:solidFill>
              </a:rPr>
              <a:t>李龙</a:t>
            </a:r>
            <a:endParaRPr lang="zh-CN" altLang="en-US" sz="1800">
              <a:solidFill>
                <a:srgbClr val="A51E3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" y="140970"/>
            <a:ext cx="847471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u="sng">
                <a:latin typeface="Times New Roman" panose="02020603050405020304" charset="0"/>
                <a:cs typeface="Times New Roman" panose="02020603050405020304" charset="0"/>
              </a:rPr>
              <a:t>SWING:Balancing Coverage and Faithfulness for Dialogue Summarization</a:t>
            </a:r>
            <a:endParaRPr lang="en-US" altLang="zh-CN" sz="1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6005" y="608965"/>
            <a:ext cx="5064125" cy="36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摘要当前问题</a:t>
            </a:r>
            <a:endParaRPr lang="zh-CN" altLang="en-US" sz="2400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029335" y="1629410"/>
            <a:ext cx="2978150" cy="36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信息缺失</a:t>
            </a:r>
            <a:endParaRPr lang="zh-CN" altLang="en-US" sz="2400"/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5652770" y="1629410"/>
            <a:ext cx="3241040" cy="36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捏造事实</a:t>
            </a:r>
            <a:endParaRPr lang="zh-CN" altLang="en-US" sz="2400"/>
          </a:p>
        </p:txBody>
      </p:sp>
      <p:cxnSp>
        <p:nvCxnSpPr>
          <p:cNvPr id="13" name="直接箭头连接符 12"/>
          <p:cNvCxnSpPr>
            <a:stCxn id="7" idx="2"/>
          </p:cNvCxnSpPr>
          <p:nvPr/>
        </p:nvCxnSpPr>
        <p:spPr>
          <a:xfrm flipH="1">
            <a:off x="2567305" y="971550"/>
            <a:ext cx="2291080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</p:cNvCxnSpPr>
          <p:nvPr/>
        </p:nvCxnSpPr>
        <p:spPr>
          <a:xfrm>
            <a:off x="4858385" y="971550"/>
            <a:ext cx="2531745" cy="65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2160" y="2183765"/>
            <a:ext cx="8121015" cy="83629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029075" y="218440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定义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706245" y="237490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overage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6461125" y="2374900"/>
            <a:ext cx="1623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factual inconsistency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箭头连接符 25"/>
          <p:cNvCxnSpPr>
            <a:stCxn id="8" idx="2"/>
            <a:endCxn id="24" idx="0"/>
          </p:cNvCxnSpPr>
          <p:nvPr/>
        </p:nvCxnSpPr>
        <p:spPr>
          <a:xfrm flipH="1">
            <a:off x="2517775" y="1991995"/>
            <a:ext cx="635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25" idx="0"/>
          </p:cNvCxnSpPr>
          <p:nvPr/>
        </p:nvCxnSpPr>
        <p:spPr>
          <a:xfrm flipH="1">
            <a:off x="7272655" y="1991995"/>
            <a:ext cx="635" cy="38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/>
          <p:nvPr>
            <p:custDataLst>
              <p:tags r:id="rId5"/>
            </p:custDataLst>
          </p:nvPr>
        </p:nvGraphicFramePr>
        <p:xfrm>
          <a:off x="772160" y="3126105"/>
          <a:ext cx="81203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/>
                <a:gridCol w="63519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的研究表明，每天锻炼30分钟可以显著改善心血管健康。研究人员对一组参与者进行了为期6个月的实验，结果显示每天进行适度的有氧运动可以降低心脏病和中风的风险。此外，运动还能改善血液循环，增强免疫系统功能，并促进身体健康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信息</a:t>
                      </a:r>
                      <a:r>
                        <a:rPr lang="zh-CN" altLang="en-US"/>
                        <a:t>缺失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每天锻炼可以改善</a:t>
                      </a:r>
                      <a:r>
                        <a:rPr lang="zh-CN" altLang="en-US"/>
                        <a:t>健康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捏造</a:t>
                      </a:r>
                      <a:r>
                        <a:rPr lang="zh-CN" altLang="en-US"/>
                        <a:t>事实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每天锻炼可以改善健康，每天的无氧运动可以促进身体</a:t>
                      </a:r>
                      <a:r>
                        <a:rPr lang="zh-CN" altLang="en-US" sz="1350">
                          <a:sym typeface="+mn-ea"/>
                        </a:rPr>
                        <a:t>健康</a:t>
                      </a:r>
                      <a:endParaRPr lang="zh-CN" altLang="en-US" sz="135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" y="140970"/>
            <a:ext cx="847471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u="sng">
                <a:latin typeface="Times New Roman" panose="02020603050405020304" charset="0"/>
                <a:cs typeface="Times New Roman" panose="02020603050405020304" charset="0"/>
              </a:rPr>
              <a:t>SWING:Balancing Coverage and Faithfulness for Dialogue Summarization</a:t>
            </a:r>
            <a:endParaRPr lang="en-US" altLang="zh-CN" sz="1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0" y="703580"/>
            <a:ext cx="4053840" cy="2887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0" y="819785"/>
            <a:ext cx="3971290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将文本级别细化到句子级别，对每个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和生成的一一对比，运用自然语言推理确定两者关系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96790" y="1708150"/>
            <a:ext cx="3078480" cy="417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句子拆分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4796790" y="2505075"/>
            <a:ext cx="3078480" cy="417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NLI</a:t>
            </a:r>
            <a:r>
              <a:rPr lang="zh-CN" altLang="en-US"/>
              <a:t>推理</a:t>
            </a:r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4796790" y="3302000"/>
            <a:ext cx="3078480" cy="417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取两者间关系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6336030" y="2125980"/>
            <a:ext cx="0" cy="3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6336030" y="2922905"/>
            <a:ext cx="0" cy="3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" y="140970"/>
            <a:ext cx="847471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u="sng">
                <a:latin typeface="Times New Roman" panose="02020603050405020304" charset="0"/>
                <a:cs typeface="Times New Roman" panose="02020603050405020304" charset="0"/>
              </a:rPr>
              <a:t>SWING:Balancing Coverage and Faithfulness for Dialogue Summarization</a:t>
            </a:r>
            <a:endParaRPr lang="en-US" altLang="zh-CN" sz="1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0" y="703580"/>
            <a:ext cx="8002270" cy="3052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130" y="3902710"/>
            <a:ext cx="6795770" cy="718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对于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中存在，但在生成摘要中不存在的，直接将原句子插入至新摘要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对于生成摘要中无对应信息的句子，移除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利用新合成的摘要，进行二次训练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" y="140970"/>
            <a:ext cx="847471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u="sng">
                <a:latin typeface="Times New Roman" panose="02020603050405020304" charset="0"/>
                <a:cs typeface="Times New Roman" panose="02020603050405020304" charset="0"/>
              </a:rPr>
              <a:t>SWING:Balancing Coverage and Faithfulness for Dialogue Summarization</a:t>
            </a:r>
            <a:endParaRPr lang="en-US" altLang="zh-CN" sz="1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555" y="608330"/>
            <a:ext cx="3448685" cy="341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延伸至多个句子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4525" y="608330"/>
            <a:ext cx="2385695" cy="4335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3555" y="1381760"/>
            <a:ext cx="4134485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存在现象为，多个句子间的信息，才能推理出一个摘要，反之同理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直接箭头连接符 5"/>
          <p:cNvCxnSpPr>
            <a:stCxn id="5" idx="2"/>
          </p:cNvCxnSpPr>
          <p:nvPr/>
        </p:nvCxnSpPr>
        <p:spPr>
          <a:xfrm>
            <a:off x="2571115" y="1891030"/>
            <a:ext cx="254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03555" y="2217420"/>
            <a:ext cx="4134485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设置一个阈值，连续的多个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NLI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值大于阈值的句子组合成一个，再进行推理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" y="140970"/>
            <a:ext cx="847471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u="sng">
                <a:latin typeface="Times New Roman" panose="02020603050405020304" charset="0"/>
                <a:cs typeface="Times New Roman" panose="02020603050405020304" charset="0"/>
              </a:rPr>
              <a:t>SWING:Balancing Coverage and Faithfulness for Dialogue Summarization</a:t>
            </a:r>
            <a:endParaRPr lang="en-US" altLang="zh-CN" sz="1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9045" y="669925"/>
            <a:ext cx="4274820" cy="308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整体流程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9100" y="1395730"/>
            <a:ext cx="579755" cy="246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生成第一次摘要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1353185" y="1395730"/>
            <a:ext cx="579755" cy="246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</a:t>
            </a:r>
            <a:r>
              <a:rPr lang="en-US" altLang="zh-CN"/>
              <a:t>NLI</a:t>
            </a:r>
            <a:r>
              <a:rPr lang="zh-CN" altLang="en-US"/>
              <a:t>进行推理合成新摘要</a:t>
            </a:r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2364105" y="1395730"/>
            <a:ext cx="579755" cy="246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二次训练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3"/>
            </p:custDataLst>
          </p:nvPr>
        </p:nvSpPr>
        <p:spPr>
          <a:xfrm>
            <a:off x="3375025" y="1395730"/>
            <a:ext cx="579755" cy="246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融合</a:t>
            </a:r>
            <a:endParaRPr lang="zh-CN" altLang="en-US"/>
          </a:p>
          <a:p>
            <a:pPr algn="ctr"/>
            <a:r>
              <a:rPr lang="zh-CN" altLang="en-US"/>
              <a:t>新</a:t>
            </a:r>
            <a:r>
              <a:rPr lang="en-US" altLang="zh-CN"/>
              <a:t>loss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4" idx="3"/>
            <a:endCxn id="8" idx="1"/>
          </p:cNvCxnSpPr>
          <p:nvPr/>
        </p:nvCxnSpPr>
        <p:spPr>
          <a:xfrm>
            <a:off x="998855" y="2627630"/>
            <a:ext cx="354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>
            <a:off x="1932940" y="2627630"/>
            <a:ext cx="431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</p:cNvCxnSpPr>
          <p:nvPr/>
        </p:nvCxnSpPr>
        <p:spPr>
          <a:xfrm>
            <a:off x="2943860" y="2627630"/>
            <a:ext cx="431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03420" y="1995170"/>
            <a:ext cx="2595880" cy="5289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r="5380"/>
          <a:stretch>
            <a:fillRect/>
          </a:stretch>
        </p:blipFill>
        <p:spPr>
          <a:xfrm>
            <a:off x="4436110" y="1395730"/>
            <a:ext cx="3373120" cy="510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565586" y="2438336"/>
                <a:ext cx="1442720" cy="3003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ref summary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86" y="2438336"/>
                <a:ext cx="1442720" cy="300355"/>
              </a:xfrm>
              <a:prstGeom prst="rect">
                <a:avLst/>
              </a:prstGeom>
              <a:blipFill rotWithShape="1">
                <a:blip r:embed="rId8"/>
                <a:stretch>
                  <a:fillRect l="-40" t="-190" r="40" b="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03420" y="2972435"/>
            <a:ext cx="2537460" cy="518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565650" y="3938905"/>
                <a:ext cx="4572000" cy="5092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</m:acc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为合成的摘要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对生成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summary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ref summary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融合时按原句子顺序拼接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50" y="3938905"/>
                <a:ext cx="4572000" cy="5092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629150" y="3490595"/>
            <a:ext cx="1256665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" y="140970"/>
            <a:ext cx="847471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u="sng">
                <a:latin typeface="Times New Roman" panose="02020603050405020304" charset="0"/>
                <a:cs typeface="Times New Roman" panose="02020603050405020304" charset="0"/>
              </a:rPr>
              <a:t>SWING:Balancing Coverage and Faithfulness for Dialogue Summarization</a:t>
            </a:r>
            <a:endParaRPr lang="en-US" altLang="zh-CN" sz="1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0" y="925195"/>
            <a:ext cx="5461000" cy="958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2135" y="530225"/>
            <a:ext cx="2204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对比学习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Loss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72135" y="2105660"/>
                <a:ext cx="7215505" cy="319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和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表示生成摘要的隐变量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表示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𝑟𝑒𝑓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摘要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2000" i="1" u="sng">
                    <a:latin typeface="Times New Roman" panose="02020603050405020304" charset="0"/>
                    <a:cs typeface="Times New Roman" panose="02020603050405020304" charset="0"/>
                  </a:rPr>
                  <a:t>S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为生成的摘要中，与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ref summary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</a:rPr>
                  <a:t>有关联的句子</a:t>
                </a:r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为生成的摘要中，与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ref summary</a:t>
                </a:r>
                <a:r>
                  <a:rPr lang="zh-CN" altLang="en-US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无关联的句子</a:t>
                </a:r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endParaRPr lang="zh-CN" altLang="en-US" sz="2000" i="1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Times New Roman" panose="02020603050405020304" charset="0"/>
                            <a:cs typeface="Times New Roman" panose="02020603050405020304" charset="0"/>
                            <a:sym typeface="+mn-ea"/>
                          </a:rPr>
                          <m:t>把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看成正样本，其他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为负样本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InfoNCE loss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为，正样本与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query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尽量相似，而负样本与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query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不相似时，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loss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值低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zh-CN" altLang="en-US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5" y="2105660"/>
                <a:ext cx="7215505" cy="31978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9100" y="140970"/>
            <a:ext cx="847471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u="sng">
                <a:latin typeface="Times New Roman" panose="02020603050405020304" charset="0"/>
                <a:cs typeface="Times New Roman" panose="02020603050405020304" charset="0"/>
              </a:rPr>
              <a:t>SWING:Balancing Coverage and Faithfulness for Dialogue Summarization</a:t>
            </a:r>
            <a:endParaRPr lang="en-US" altLang="zh-CN" sz="1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4815" y="586105"/>
            <a:ext cx="7998460" cy="20059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4815" y="2955290"/>
            <a:ext cx="4252595" cy="1898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7410" y="2992120"/>
            <a:ext cx="3695065" cy="509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SAMSum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中筛选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条，发现丢失信息的现象依然非常严重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0"/>
            <a:ext cx="9144000" cy="51846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 smtClean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  <a:endParaRPr kumimoji="1" lang="en-US" altLang="zh-CN" sz="4000" dirty="0">
              <a:solidFill>
                <a:srgbClr val="A51E36"/>
              </a:solidFill>
              <a:latin typeface="Geometria" panose="020B0503020204020204" charset="0"/>
              <a:ea typeface="+mj-ea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4980" y="1771650"/>
            <a:ext cx="3496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Thanks</a:t>
            </a:r>
            <a:endParaRPr lang="en-US" altLang="zh-CN" sz="7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164.8,&quot;width&quot;:1440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PP_MARK_KEY" val="c6d61dad-18fa-4559-bab8-83783259268c"/>
  <p:tag name="COMMONDATA" val="eyJoZGlkIjoiNzU0YzM0YTcyZmI1MTUyY2U0YzU0OWYzNDJiOWZhN2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317e0565-a37a-43aa-866c-83969c48e6d9}"/>
  <p:tag name="TABLE_ENDDRAG_ORIGIN_RECT" val="639*90"/>
  <p:tag name="TABLE_ENDDRAG_RECT" val="60*279*639*90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 altLang="zh-CN">
            <a:latin typeface="Times New Roman" panose="02020603050405020304" charset="0"/>
            <a:cs typeface="Times New Roman" panose="0202060305040502030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1279</Words>
  <Application>WPS 演示</Application>
  <PresentationFormat>自定义</PresentationFormat>
  <Paragraphs>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Geometria</vt:lpstr>
      <vt:lpstr>NumberOnly</vt:lpstr>
      <vt:lpstr>Gotham Bold</vt:lpstr>
      <vt:lpstr>Calibri</vt:lpstr>
      <vt:lpstr>微软雅黑</vt:lpstr>
      <vt:lpstr>Arial Unicode MS</vt:lpstr>
      <vt:lpstr>Calibri Light</vt:lpstr>
      <vt:lpstr>等线</vt:lpstr>
      <vt:lpstr>Segoe Print</vt:lpstr>
      <vt:lpstr>Cambria Math</vt:lpstr>
      <vt:lpstr>BatangChe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杀莫可</cp:lastModifiedBy>
  <cp:revision>645</cp:revision>
  <dcterms:created xsi:type="dcterms:W3CDTF">2017-10-31T12:19:00Z</dcterms:created>
  <dcterms:modified xsi:type="dcterms:W3CDTF">2023-06-14T07:56:35Z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7F5F13EE44454D4DA357EBCDB9156C5D</vt:lpwstr>
  </property>
  <property fmtid="{D5CDD505-2E9C-101B-9397-08002B2CF9AE}" pid="3" name="KSOProductBuildVer">
    <vt:lpwstr>2052-11.1.0.14036</vt:lpwstr>
  </property>
</Properties>
</file>