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487" r:id="rId3"/>
    <p:sldId id="7542" r:id="rId4"/>
    <p:sldId id="7541" r:id="rId5"/>
    <p:sldId id="7543" r:id="rId6"/>
    <p:sldId id="7549" r:id="rId7"/>
    <p:sldId id="7545" r:id="rId8"/>
    <p:sldId id="7546" r:id="rId9"/>
    <p:sldId id="7547" r:id="rId10"/>
    <p:sldId id="7548" r:id="rId11"/>
    <p:sldId id="7550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6A1"/>
    <a:srgbClr val="6F8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>
      <p:cViewPr varScale="1">
        <p:scale>
          <a:sx n="94" d="100"/>
          <a:sy n="94" d="100"/>
        </p:scale>
        <p:origin x="10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CA4590E-342C-469D-BDD9-A84FC728FA12}" type="datetimeFigureOut">
              <a:rPr lang="zh-CN" altLang="en-US" smtClean="0"/>
              <a:pPr/>
              <a:t>2021/3/23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C3F3A74-D056-467A-84B1-C9952CE1F72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0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0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7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3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5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1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2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2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0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2CD8-8591-4F3C-87BB-F67CE7A96C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6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5CE008-2CA4-45B1-AF0E-42C13D7F9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2258"/>
            <a:ext cx="12192000" cy="6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2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37A1B-F2AA-46E9-96E7-D1B8E72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01EF0-2346-4246-A6D7-D8189EBB3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FA2FF-8B12-404D-847C-AB59FD61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D0DE1-8B67-4DC9-BD2D-3A7F806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07DD-7F3E-460A-BE32-E5C6854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4B922-F09F-40D1-BD61-1490EA23B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95475-3D32-49E4-8EB1-823040626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76871-D7DD-4AB4-90AA-6303B011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0A802-3E52-4CAE-B2B2-6343A030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B5233-382C-4775-8A07-B27B244C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9C70A79-6E42-4FBF-85EE-25806F9DE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33770"/>
            <a:ext cx="12192000" cy="20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0A5E6-C93E-416B-9FAD-2E03A68A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697B3-CC50-4003-96CA-E8B8B6A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6E460-C3BC-4EE5-AAD2-5F3E5E5E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6E221-D21F-4538-A4AC-163D8319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481C5-6968-4DE6-A407-D61DE37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40844-7FB9-46F5-A192-5F9F957B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8F67E-8CFE-477D-A6A2-27381773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1040E-1C1A-4D9B-AC4E-AE6FF9EC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C6D44-6D94-4AFC-9542-502009C6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FC459-117E-425E-9296-3E6C8832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0B0E2-D190-419B-8088-B544C8D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945730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617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9E6A-7ADB-4F31-805D-D484EA2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D33E6-C14A-4EB3-8468-6BB19D7A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8E89F-7F96-4507-9134-782416CE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71F3F3-7CDF-42F6-8D94-C63CD0A9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94E875-A06A-4DEA-AF9C-3C3D91BF9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75D313-980D-4967-A326-DD0A3C16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789E8-A9AE-4D27-BC29-0D69EF6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96CADB-A01F-4CC0-912F-95F7DE04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7527-0EFC-4D61-B65B-3CFBD295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26CF5-0E33-4BDC-84E5-B7D09668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368B02-E2B6-4F56-9F34-9E762E4B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546F3-C692-4775-9BC1-3BD94C7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FC96F8-04B8-4569-90E3-E8E180E4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C92DA-EC47-48FF-93C6-BA8B3FFB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D9814-BB0E-4EF5-87F5-425DC9F6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E43ED2A0-4286-44AE-89BD-B328C847334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11790" y="731035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21">
            <a:extLst>
              <a:ext uri="{FF2B5EF4-FFF2-40B4-BE49-F238E27FC236}">
                <a16:creationId xmlns:a16="http://schemas.microsoft.com/office/drawing/2014/main" id="{365B7A9F-9857-4478-9DD6-BD897E6A4984}"/>
              </a:ext>
            </a:extLst>
          </p:cNvPr>
          <p:cNvSpPr/>
          <p:nvPr userDrawn="1"/>
        </p:nvSpPr>
        <p:spPr>
          <a:xfrm>
            <a:off x="367377" y="913211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141086A5-4925-4FCB-B666-A722D284ABD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274178" y="136525"/>
            <a:ext cx="739929" cy="763583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3CC5D272-DB69-43EB-93CD-47FFE7280669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11B9C6C-C212-4998-A8F8-E92C513FF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0AB6D03-1D8C-41A5-89D2-20DBA41D87CD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617E9C0-5CAB-4F01-8AC0-6B65D68F5544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0DC122-ECA6-4394-BC0E-B4A9D3DE9081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E111044-5E9A-4835-ACC9-7D492B4325CC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E458C52-6824-4842-874A-F0CF235B32F4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EEF19C7-8983-4C18-8FB3-49D015AF1D24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476A34C-6EF4-412D-81CF-79AAA242FFDD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04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8B81-23E0-4CFE-821C-0E94DDA9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066AE-F8F5-4EAF-8E0A-3C10BD1B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BE904-B9EC-4791-A01C-1032F13F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F67A9-E179-4896-9DE0-D2292AC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358DE-CBBE-4240-A439-DE2C0FB5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B519-B27A-47F4-9AB7-F60D3158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18F3-6697-4B60-9B27-B1A1C6CC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63B05-D298-4D20-97E8-06C75D5B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6B616-3E56-4D41-B4CC-17C7B196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3AF39-6C1E-4A7F-8835-2F8F8A2B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3A9B-6858-46C5-9957-74D52F60B572}" type="datetimeFigureOut">
              <a:rPr lang="zh-CN" altLang="en-US" smtClean="0"/>
              <a:t>2021/3/23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2E12D-3765-43FD-943D-D7A8AF59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317FB-DC78-4A21-B695-7CD2D8FF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A091-A28E-42F4-979B-75C3C6B54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DDEF7-FCF5-4708-8841-F4B4FCBD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EED6B-48D7-45AB-87AC-B5FFA3B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949E2-9D67-4B03-B70E-1C55B168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ED3A9B-6858-46C5-9957-74D52F60B572}" type="datetimeFigureOut">
              <a:rPr lang="zh-CN" altLang="en-US" smtClean="0"/>
              <a:pPr/>
              <a:t>2021/3/23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B0685-3A8A-4236-B476-D06437E1B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BC851-C71B-4090-8E4D-0A10500DD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CF3A091-A28E-42F4-979B-75C3C6B544D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2D7A88-B8C0-41E0-83B3-3235DB1DD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42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196091-2978-4080-BC41-58D4BCADA0D3}"/>
              </a:ext>
            </a:extLst>
          </p:cNvPr>
          <p:cNvSpPr txBox="1"/>
          <p:nvPr/>
        </p:nvSpPr>
        <p:spPr>
          <a:xfrm>
            <a:off x="711200" y="1955830"/>
            <a:ext cx="96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6F8E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Experience Grounds Language</a:t>
            </a:r>
            <a:endParaRPr lang="zh-CN" altLang="en-US" sz="5400" b="1" dirty="0">
              <a:solidFill>
                <a:srgbClr val="6F8E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DD9032-4421-4274-9DAA-948781DF0A7D}"/>
              </a:ext>
            </a:extLst>
          </p:cNvPr>
          <p:cNvCxnSpPr/>
          <p:nvPr/>
        </p:nvCxnSpPr>
        <p:spPr>
          <a:xfrm>
            <a:off x="803519" y="3879563"/>
            <a:ext cx="3245967" cy="0"/>
          </a:xfrm>
          <a:prstGeom prst="line">
            <a:avLst/>
          </a:prstGeom>
          <a:ln w="22225">
            <a:solidFill>
              <a:srgbClr val="6F8E2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A695F2-D2BB-48C3-9E67-E4AF7F397D33}"/>
              </a:ext>
            </a:extLst>
          </p:cNvPr>
          <p:cNvSpPr txBox="1"/>
          <p:nvPr/>
        </p:nvSpPr>
        <p:spPr>
          <a:xfrm>
            <a:off x="687859" y="4039261"/>
            <a:ext cx="5821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F8E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600" dirty="0">
                <a:solidFill>
                  <a:srgbClr val="6F8E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Yonatan Bisk  Ari Holtzman  Jesse Thomason  et al.</a:t>
            </a:r>
            <a:endParaRPr lang="zh-CN" altLang="en-US" sz="1600" dirty="0">
              <a:solidFill>
                <a:srgbClr val="6F8E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5E94A-EB5E-4EAF-862B-32B839A5FEBB}"/>
              </a:ext>
            </a:extLst>
          </p:cNvPr>
          <p:cNvSpPr txBox="1"/>
          <p:nvPr/>
        </p:nvSpPr>
        <p:spPr>
          <a:xfrm>
            <a:off x="3550322" y="5201870"/>
            <a:ext cx="99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F8E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张亚东</a:t>
            </a:r>
          </a:p>
        </p:txBody>
      </p:sp>
    </p:spTree>
    <p:extLst>
      <p:ext uri="{BB962C8B-B14F-4D97-AF65-F5344CB8AC3E}">
        <p14:creationId xmlns:p14="http://schemas.microsoft.com/office/powerpoint/2010/main" val="31139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3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WS5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：社会的世界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8E2430-369C-415B-8AC2-00454E2E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2" y="1788759"/>
            <a:ext cx="6584251" cy="2542252"/>
          </a:xfrm>
          <a:prstGeom prst="rect">
            <a:avLst/>
          </a:prstGeom>
        </p:spPr>
      </p:pic>
      <p:sp>
        <p:nvSpPr>
          <p:cNvPr id="6" name="chenying0907 148">
            <a:extLst>
              <a:ext uri="{FF2B5EF4-FFF2-40B4-BE49-F238E27FC236}">
                <a16:creationId xmlns:a16="http://schemas.microsoft.com/office/drawing/2014/main" id="{BC376C76-AA9D-40F8-81DF-5EA0059F7C69}"/>
              </a:ext>
            </a:extLst>
          </p:cNvPr>
          <p:cNvSpPr/>
          <p:nvPr/>
        </p:nvSpPr>
        <p:spPr>
          <a:xfrm>
            <a:off x="830089" y="5046279"/>
            <a:ext cx="4908958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从说话者的角度，语言要产生作用。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从哲学上讲，语言的功能（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Function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）是含义的来源。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13D8B905-4104-450D-B24C-31FBF6D57C24}"/>
              </a:ext>
            </a:extLst>
          </p:cNvPr>
          <p:cNvSpPr/>
          <p:nvPr/>
        </p:nvSpPr>
        <p:spPr>
          <a:xfrm>
            <a:off x="7487920" y="4886235"/>
            <a:ext cx="4097275" cy="100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主动地让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NLP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系统参与到诸如谈判，合作，情感支持等等语言活动中来，让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NLP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系统能够推断人的情感状态和行为的社会效益。</a:t>
            </a:r>
          </a:p>
        </p:txBody>
      </p:sp>
      <p:sp>
        <p:nvSpPr>
          <p:cNvPr id="8" name="chenying0907 148">
            <a:extLst>
              <a:ext uri="{FF2B5EF4-FFF2-40B4-BE49-F238E27FC236}">
                <a16:creationId xmlns:a16="http://schemas.microsoft.com/office/drawing/2014/main" id="{D614C6AE-4A82-4FC9-A846-EA8E37ABE3AD}"/>
              </a:ext>
            </a:extLst>
          </p:cNvPr>
          <p:cNvSpPr/>
          <p:nvPr/>
        </p:nvSpPr>
        <p:spPr>
          <a:xfrm>
            <a:off x="7500491" y="1727190"/>
            <a:ext cx="3970900" cy="100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当下的语言模型利用上下文构建每个词的释义。但实际上，一个词的含义需要被放在特定的语言和社会环境下进行综合考量。</a:t>
            </a:r>
          </a:p>
        </p:txBody>
      </p:sp>
      <p:sp>
        <p:nvSpPr>
          <p:cNvPr id="9" name="chenying0907 148">
            <a:extLst>
              <a:ext uri="{FF2B5EF4-FFF2-40B4-BE49-F238E27FC236}">
                <a16:creationId xmlns:a16="http://schemas.microsoft.com/office/drawing/2014/main" id="{83A7E3C6-53F7-499F-A20D-115757081C08}"/>
              </a:ext>
            </a:extLst>
          </p:cNvPr>
          <p:cNvSpPr/>
          <p:nvPr/>
        </p:nvSpPr>
        <p:spPr>
          <a:xfrm>
            <a:off x="7487919" y="3429000"/>
            <a:ext cx="4097275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一个词的含义远不止词本身的意思：它最丰富的表达蕴含在了它对外界产生的影响之中。</a:t>
            </a:r>
          </a:p>
        </p:txBody>
      </p:sp>
    </p:spTree>
    <p:extLst>
      <p:ext uri="{BB962C8B-B14F-4D97-AF65-F5344CB8AC3E}">
        <p14:creationId xmlns:p14="http://schemas.microsoft.com/office/powerpoint/2010/main" val="8672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3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Self-Evaluation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583E8B-70CE-412D-B9CF-51D436D0AF29}"/>
              </a:ext>
            </a:extLst>
          </p:cNvPr>
          <p:cNvSpPr txBox="1"/>
          <p:nvPr/>
        </p:nvSpPr>
        <p:spPr>
          <a:xfrm>
            <a:off x="6363160" y="2120010"/>
            <a:ext cx="389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7C76A1"/>
                </a:solidFill>
                <a:effectLst/>
                <a:latin typeface="arial" panose="020B0604020202020204" pitchFamily="34" charset="0"/>
              </a:rPr>
              <a:t>那么，要怎么进入下一个</a:t>
            </a:r>
            <a:r>
              <a:rPr lang="en-US" altLang="zh-CN" b="1" i="0" dirty="0">
                <a:solidFill>
                  <a:srgbClr val="7C76A1"/>
                </a:solidFill>
                <a:effectLst/>
                <a:latin typeface="arial" panose="020B0604020202020204" pitchFamily="34" charset="0"/>
              </a:rPr>
              <a:t>WS</a:t>
            </a:r>
            <a:r>
              <a:rPr lang="zh-CN" altLang="en-US" b="1" i="0" dirty="0">
                <a:solidFill>
                  <a:srgbClr val="7C76A1"/>
                </a:solidFill>
                <a:effectLst/>
                <a:latin typeface="arial" panose="020B0604020202020204" pitchFamily="34" charset="0"/>
              </a:rPr>
              <a:t>中呢？</a:t>
            </a:r>
            <a:endParaRPr lang="zh-CN" alt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3BDEE5-F9C1-4B1F-ABDA-5F7DCB4BCF48}"/>
              </a:ext>
            </a:extLst>
          </p:cNvPr>
          <p:cNvCxnSpPr/>
          <p:nvPr/>
        </p:nvCxnSpPr>
        <p:spPr>
          <a:xfrm>
            <a:off x="6184893" y="2120010"/>
            <a:ext cx="0" cy="369332"/>
          </a:xfrm>
          <a:prstGeom prst="line">
            <a:avLst/>
          </a:prstGeom>
          <a:ln w="38100">
            <a:solidFill>
              <a:srgbClr val="7C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430B1C7-D6B7-4417-BFA0-F3F6784D7029}"/>
              </a:ext>
            </a:extLst>
          </p:cNvPr>
          <p:cNvSpPr txBox="1"/>
          <p:nvPr/>
        </p:nvSpPr>
        <p:spPr>
          <a:xfrm>
            <a:off x="6184893" y="3012707"/>
            <a:ext cx="530767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第二语言习得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：不同的国家虽然语言不同，却有着类似的社会模型，其中包括类似的物体指代（例如动物，水果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）和人的内在状态（例如快乐，饥饿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冒犯性语言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：每个人都有自己不愿意听到的话。比如，“笨蛋”这个词，有些人可能认为这样的说法是开玩笑，但有些人会感到受伤。只有当系统走向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，获得了社会交往的知识，才能明白在不同环境和条件下人的情感究竟如何。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AFEE56C-AC8A-47B8-84C3-A3C358628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1" y="1615120"/>
            <a:ext cx="4759317" cy="47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F196091-2978-4080-BC41-58D4BCADA0D3}"/>
              </a:ext>
            </a:extLst>
          </p:cNvPr>
          <p:cNvSpPr txBox="1"/>
          <p:nvPr/>
        </p:nvSpPr>
        <p:spPr>
          <a:xfrm>
            <a:off x="658831" y="2693736"/>
            <a:ext cx="570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6F8E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5400" b="1" dirty="0">
              <a:solidFill>
                <a:srgbClr val="6F8E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7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4">
            <a:extLst>
              <a:ext uri="{FF2B5EF4-FFF2-40B4-BE49-F238E27FC236}">
                <a16:creationId xmlns:a16="http://schemas.microsoft.com/office/drawing/2014/main" id="{A0FDBBD4-4F22-47A8-8DA7-4A55303854FC}"/>
              </a:ext>
            </a:extLst>
          </p:cNvPr>
          <p:cNvSpPr>
            <a:spLocks noEditPoints="1"/>
          </p:cNvSpPr>
          <p:nvPr/>
        </p:nvSpPr>
        <p:spPr bwMode="auto">
          <a:xfrm>
            <a:off x="10242331" y="183804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18">
            <a:extLst>
              <a:ext uri="{FF2B5EF4-FFF2-40B4-BE49-F238E27FC236}">
                <a16:creationId xmlns:a16="http://schemas.microsoft.com/office/drawing/2014/main" id="{51811E81-3AFB-4DF2-9D1E-A727F46673DF}"/>
              </a:ext>
            </a:extLst>
          </p:cNvPr>
          <p:cNvSpPr/>
          <p:nvPr/>
        </p:nvSpPr>
        <p:spPr>
          <a:xfrm>
            <a:off x="6197918" y="202022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73B40A-9DE6-441F-BA9B-DD27427F9A96}"/>
              </a:ext>
            </a:extLst>
          </p:cNvPr>
          <p:cNvSpPr txBox="1"/>
          <p:nvPr/>
        </p:nvSpPr>
        <p:spPr>
          <a:xfrm>
            <a:off x="6734366" y="1758612"/>
            <a:ext cx="405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Where is NLP going?</a:t>
            </a: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0D715B8F-2260-4CCD-BCBD-416FC5E4EC51}"/>
              </a:ext>
            </a:extLst>
          </p:cNvPr>
          <p:cNvSpPr>
            <a:spLocks noEditPoints="1"/>
          </p:cNvSpPr>
          <p:nvPr/>
        </p:nvSpPr>
        <p:spPr bwMode="auto">
          <a:xfrm>
            <a:off x="10273368" y="326730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21">
            <a:extLst>
              <a:ext uri="{FF2B5EF4-FFF2-40B4-BE49-F238E27FC236}">
                <a16:creationId xmlns:a16="http://schemas.microsoft.com/office/drawing/2014/main" id="{16B91AC9-8C80-4C04-A8DA-7F15C17E8D19}"/>
              </a:ext>
            </a:extLst>
          </p:cNvPr>
          <p:cNvSpPr/>
          <p:nvPr/>
        </p:nvSpPr>
        <p:spPr>
          <a:xfrm>
            <a:off x="6228955" y="344948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3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D90FBC-19D9-4A8D-B4A1-056B14C92D0C}"/>
              </a:ext>
            </a:extLst>
          </p:cNvPr>
          <p:cNvSpPr txBox="1"/>
          <p:nvPr/>
        </p:nvSpPr>
        <p:spPr>
          <a:xfrm>
            <a:off x="6765403" y="3187872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WS1~WS5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BAC36EB1-2796-4057-BC49-2A5B2A11F3DA}"/>
              </a:ext>
            </a:extLst>
          </p:cNvPr>
          <p:cNvSpPr>
            <a:spLocks noEditPoints="1"/>
          </p:cNvSpPr>
          <p:nvPr/>
        </p:nvSpPr>
        <p:spPr bwMode="auto">
          <a:xfrm>
            <a:off x="10262379" y="468594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24">
            <a:extLst>
              <a:ext uri="{FF2B5EF4-FFF2-40B4-BE49-F238E27FC236}">
                <a16:creationId xmlns:a16="http://schemas.microsoft.com/office/drawing/2014/main" id="{6AA1A5B4-8EEE-43B8-A48B-F10507D052B1}"/>
              </a:ext>
            </a:extLst>
          </p:cNvPr>
          <p:cNvSpPr/>
          <p:nvPr/>
        </p:nvSpPr>
        <p:spPr>
          <a:xfrm>
            <a:off x="6217966" y="486811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accent4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5662C-92DF-4F25-AFDC-D204E8811722}"/>
              </a:ext>
            </a:extLst>
          </p:cNvPr>
          <p:cNvSpPr txBox="1"/>
          <p:nvPr/>
        </p:nvSpPr>
        <p:spPr>
          <a:xfrm>
            <a:off x="6754414" y="4606507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Self-Evaluation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97">
            <a:extLst>
              <a:ext uri="{FF2B5EF4-FFF2-40B4-BE49-F238E27FC236}">
                <a16:creationId xmlns:a16="http://schemas.microsoft.com/office/drawing/2014/main" id="{0B82D78D-48CF-4F2D-A39B-6EB57A407ED5}"/>
              </a:ext>
            </a:extLst>
          </p:cNvPr>
          <p:cNvSpPr>
            <a:spLocks noEditPoints="1"/>
          </p:cNvSpPr>
          <p:nvPr/>
        </p:nvSpPr>
        <p:spPr bwMode="auto">
          <a:xfrm>
            <a:off x="604615" y="1846423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72A98E-8DCE-4628-BB3D-CE2DBD263B7F}"/>
              </a:ext>
            </a:extLst>
          </p:cNvPr>
          <p:cNvSpPr txBox="1"/>
          <p:nvPr/>
        </p:nvSpPr>
        <p:spPr>
          <a:xfrm>
            <a:off x="976124" y="2835637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D55CF35B-6AE7-4F29-A44E-438AACE68ECB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135756" y="2672796"/>
            <a:ext cx="739929" cy="763583"/>
            <a:chOff x="1308" y="1009"/>
            <a:chExt cx="1001" cy="1033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E9DE40B-CADA-46F2-A7C5-B8BEE5571B34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F79501D-7F35-4A8F-9A24-0950A992C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C5C1BD4-7C9E-4709-976B-F565AECD0434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EEAC04-59A0-47AF-8A91-19E8067540F1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4D283131-4385-4235-AF13-78D1730610D9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A17F5C32-8BE9-431D-B761-746EB6F18265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644B1A2-7619-43D0-B09E-F4A5DC6F2145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F69130E3-057B-40DC-A819-A5D74135F8AE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5B9FE81-2A57-4BC1-AD8A-3DA288D4619E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1C678382-0D3F-407F-A199-523640CC9A5D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148766" y="4097560"/>
            <a:ext cx="739929" cy="763583"/>
            <a:chOff x="1308" y="1009"/>
            <a:chExt cx="1001" cy="1033"/>
          </a:xfrm>
          <a:solidFill>
            <a:schemeClr val="accent4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B0311C3-73A1-4843-BD7B-E171CE8F57AA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CCD258D-6C04-45B3-9EFF-876700F413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6E56ABD3-18D8-44F2-9466-A1C2941634B5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86DF8775-2BD1-4F53-B532-6140E0400CBA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68FF75B-0CAC-486F-B16A-B8217AA080C8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AF1CD2C-EA01-44A9-AF37-44B8251484D0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65C4BC5-6D65-4EF9-A05C-67DFDF7659F9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CBD1551B-DCA1-4820-947A-7D506C198C08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64F8E6C7-A827-4AED-9D9E-3FD7D25794FE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AB130E96-7F58-49F4-8701-04F7C4CA96B4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6096000" y="1248643"/>
            <a:ext cx="739929" cy="763583"/>
            <a:chOff x="1308" y="1009"/>
            <a:chExt cx="1001" cy="1033"/>
          </a:xfrm>
          <a:solidFill>
            <a:schemeClr val="accent2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5429C15-34D8-4677-92DC-40D07BA9B0D6}"/>
                </a:ext>
              </a:extLst>
            </p:cNvPr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103D441-BED3-4C78-8C04-5C4298FED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6AF58AC-B220-4525-8B1F-D8EA71516451}"/>
                </a:ext>
              </a:extLst>
            </p:cNvPr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26DC5FC-0CAA-4CDA-A2C3-1037A5BD4B77}"/>
                </a:ext>
              </a:extLst>
            </p:cNvPr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75F8665-A99C-4629-9647-5AAF8628FAD5}"/>
                </a:ext>
              </a:extLst>
            </p:cNvPr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97A3884-5515-4AA7-8D50-9A269CB8BCF8}"/>
                </a:ext>
              </a:extLst>
            </p:cNvPr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C721F42-2BFF-4EE0-8A60-772F9A4B6D10}"/>
                </a:ext>
              </a:extLst>
            </p:cNvPr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29867B1-A243-4A52-AA3B-ED2D241119F5}"/>
                </a:ext>
              </a:extLst>
            </p:cNvPr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FD0AEB9-DBE6-415E-834C-4E800C6E5762}"/>
                </a:ext>
              </a:extLst>
            </p:cNvPr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94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4C57E9D-102C-4FD5-B975-17EA4A2ED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1" y="2447936"/>
            <a:ext cx="5609571" cy="2937796"/>
          </a:xfrm>
          <a:prstGeom prst="rect">
            <a:avLst/>
          </a:prstGeom>
        </p:spPr>
      </p:pic>
      <p:sp>
        <p:nvSpPr>
          <p:cNvPr id="9" name="chenying0907 148"/>
          <p:cNvSpPr/>
          <p:nvPr/>
        </p:nvSpPr>
        <p:spPr>
          <a:xfrm>
            <a:off x="6096000" y="2427879"/>
            <a:ext cx="4583184" cy="1326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当今的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NLP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已经在许多任务上取得了令人欣喜的效果。但是，在欣喜于一个个子任务的突破之后，我们也该停下来思考我们每个人在初识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NLP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时的那个问题：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25434" y="4504037"/>
            <a:ext cx="4339594" cy="36930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algn="r"/>
            <a:r>
              <a:rPr kumimoji="1" lang="zh-CN" altLang="en-US" dirty="0">
                <a:solidFill>
                  <a:schemeClr val="accent4"/>
                </a:solidFill>
                <a:latin typeface="DFPShaoNvW5-GB" charset="-122"/>
                <a:ea typeface="DFPShaoNvW5-GB" charset="-122"/>
                <a:cs typeface="DFPShaoNvW5-GB" charset="-122"/>
              </a:rPr>
              <a:t>如何才能让机器真正地理解人类语言呢？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D729B58-0AD4-4ABA-AE5F-519598A49670}"/>
              </a:ext>
            </a:extLst>
          </p:cNvPr>
          <p:cNvGrpSpPr/>
          <p:nvPr/>
        </p:nvGrpSpPr>
        <p:grpSpPr>
          <a:xfrm>
            <a:off x="6096001" y="3991646"/>
            <a:ext cx="479235" cy="338399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14" name="文本框 55">
              <a:extLst>
                <a:ext uri="{FF2B5EF4-FFF2-40B4-BE49-F238E27FC236}">
                  <a16:creationId xmlns:a16="http://schemas.microsoft.com/office/drawing/2014/main" id="{922C344C-5200-4845-A93D-13A59C35E3C0}"/>
                </a:ext>
              </a:extLst>
            </p:cNvPr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56">
              <a:extLst>
                <a:ext uri="{FF2B5EF4-FFF2-40B4-BE49-F238E27FC236}">
                  <a16:creationId xmlns:a16="http://schemas.microsoft.com/office/drawing/2014/main" id="{75DCBE7B-F9DA-42B6-8BAD-0BE8B5740757}"/>
                </a:ext>
              </a:extLst>
            </p:cNvPr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ED2CCE-BC04-4C4B-B5B4-6D3C0B803C60}"/>
              </a:ext>
            </a:extLst>
          </p:cNvPr>
          <p:cNvGrpSpPr/>
          <p:nvPr/>
        </p:nvGrpSpPr>
        <p:grpSpPr>
          <a:xfrm>
            <a:off x="10454363" y="5047333"/>
            <a:ext cx="621330" cy="338399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17" name="文本框 53">
              <a:extLst>
                <a:ext uri="{FF2B5EF4-FFF2-40B4-BE49-F238E27FC236}">
                  <a16:creationId xmlns:a16="http://schemas.microsoft.com/office/drawing/2014/main" id="{2C227D3E-6C8F-4015-BDC2-D11D39A50B3D}"/>
                </a:ext>
              </a:extLst>
            </p:cNvPr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文本框 49">
              <a:extLst>
                <a:ext uri="{FF2B5EF4-FFF2-40B4-BE49-F238E27FC236}">
                  <a16:creationId xmlns:a16="http://schemas.microsoft.com/office/drawing/2014/main" id="{3B716994-43B1-4F5D-8699-6612F47AB173}"/>
                </a:ext>
              </a:extLst>
            </p:cNvPr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E8156F5-F68E-459C-9A97-46A6F322EDE6}"/>
              </a:ext>
            </a:extLst>
          </p:cNvPr>
          <p:cNvSpPr txBox="1"/>
          <p:nvPr/>
        </p:nvSpPr>
        <p:spPr>
          <a:xfrm>
            <a:off x="1015069" y="637563"/>
            <a:ext cx="31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is NLP going?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EA665F31-3E04-4AAF-BCCD-F772C34FC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23" y="2182710"/>
            <a:ext cx="5630674" cy="3155354"/>
          </a:xfrm>
          <a:prstGeom prst="rect">
            <a:avLst/>
          </a:prstGeom>
        </p:spPr>
      </p:pic>
      <p:sp>
        <p:nvSpPr>
          <p:cNvPr id="26" name="chenying0907 148">
            <a:extLst>
              <a:ext uri="{FF2B5EF4-FFF2-40B4-BE49-F238E27FC236}">
                <a16:creationId xmlns:a16="http://schemas.microsoft.com/office/drawing/2014/main" id="{F2B5FACA-C238-4576-AC89-A6F83C67048D}"/>
              </a:ext>
            </a:extLst>
          </p:cNvPr>
          <p:cNvSpPr/>
          <p:nvPr/>
        </p:nvSpPr>
        <p:spPr>
          <a:xfrm>
            <a:off x="735434" y="2481073"/>
            <a:ext cx="4583184" cy="100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本文提出了未来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NLP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的发展方向：只靠文本，是学不会语言的；学会语言，需要的是“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语言之外的事件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”和“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社会环境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”。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13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Scope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henying0907 148">
            <a:extLst>
              <a:ext uri="{FF2B5EF4-FFF2-40B4-BE49-F238E27FC236}">
                <a16:creationId xmlns:a16="http://schemas.microsoft.com/office/drawing/2014/main" id="{599AD650-D00C-44B2-A4B7-CC66CDA1FD75}"/>
              </a:ext>
            </a:extLst>
          </p:cNvPr>
          <p:cNvSpPr/>
          <p:nvPr/>
        </p:nvSpPr>
        <p:spPr>
          <a:xfrm>
            <a:off x="735434" y="4068565"/>
            <a:ext cx="4583184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为了更加具象，作者引入了“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世界范围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”的概念，英文名称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World Scope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，简称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33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3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WS1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：少量语料的世界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AB0918-EDDF-4A2E-BD42-0AD5A554F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46" y="2092181"/>
            <a:ext cx="5267401" cy="30787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16D212-AC30-425B-AD3C-492F2B1C7B39}"/>
              </a:ext>
            </a:extLst>
          </p:cNvPr>
          <p:cNvSpPr txBox="1"/>
          <p:nvPr/>
        </p:nvSpPr>
        <p:spPr>
          <a:xfrm>
            <a:off x="1084277" y="2021639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59EFC8-1B57-4050-986E-A7130236D2C4}"/>
              </a:ext>
            </a:extLst>
          </p:cNvPr>
          <p:cNvSpPr txBox="1"/>
          <p:nvPr/>
        </p:nvSpPr>
        <p:spPr>
          <a:xfrm>
            <a:off x="841981" y="4782366"/>
            <a:ext cx="4583184" cy="1021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正是基于以上的观察，才有了近年来诸如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word2vec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GloVe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的词向量表示，以及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ELMo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等等的上下文预训练表示。</a:t>
            </a:r>
          </a:p>
        </p:txBody>
      </p:sp>
      <p:sp>
        <p:nvSpPr>
          <p:cNvPr id="14" name="chenying0907 148">
            <a:extLst>
              <a:ext uri="{FF2B5EF4-FFF2-40B4-BE49-F238E27FC236}">
                <a16:creationId xmlns:a16="http://schemas.microsoft.com/office/drawing/2014/main" id="{3CD89B82-7003-46D0-B64E-4EA2A7EDBC32}"/>
              </a:ext>
            </a:extLst>
          </p:cNvPr>
          <p:cNvSpPr/>
          <p:nvPr/>
        </p:nvSpPr>
        <p:spPr>
          <a:xfrm>
            <a:off x="911603" y="1749216"/>
            <a:ext cx="4583184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数据集多半是类似于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Penn Treebank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的经典数据集，这些数据是精心构造的，比较干净。</a:t>
            </a:r>
          </a:p>
        </p:txBody>
      </p:sp>
      <p:sp>
        <p:nvSpPr>
          <p:cNvPr id="15" name="chenying0907 148">
            <a:extLst>
              <a:ext uri="{FF2B5EF4-FFF2-40B4-BE49-F238E27FC236}">
                <a16:creationId xmlns:a16="http://schemas.microsoft.com/office/drawing/2014/main" id="{A8C32DFF-7F73-4AB3-BD88-297FB77F4207}"/>
              </a:ext>
            </a:extLst>
          </p:cNvPr>
          <p:cNvSpPr/>
          <p:nvPr/>
        </p:nvSpPr>
        <p:spPr>
          <a:xfrm>
            <a:off x="911603" y="2968500"/>
            <a:ext cx="4583184" cy="1326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21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世纪初，研究者们通过实验得出了以下结论：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向量表示可以捕获语法和语义信息。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一个词的上下文隐含了这个词的含义。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获取含义需要大量的上下文信息。</a:t>
            </a:r>
          </a:p>
        </p:txBody>
      </p:sp>
    </p:spTree>
    <p:extLst>
      <p:ext uri="{BB962C8B-B14F-4D97-AF65-F5344CB8AC3E}">
        <p14:creationId xmlns:p14="http://schemas.microsoft.com/office/powerpoint/2010/main" val="10005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47483" y="3560620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808965" y="2272826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6474" y="2901104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把词表示为符号，我们就可以利用一个词的字典释义，从而用其他词表示它，这种“以词释词”的方法服从直觉，解释性一流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3071" y="3039154"/>
            <a:ext cx="1415716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CN" altLang="en-US" sz="2399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符号主义</a:t>
            </a:r>
          </a:p>
        </p:txBody>
      </p:sp>
      <p:sp>
        <p:nvSpPr>
          <p:cNvPr id="11" name="矩形 10"/>
          <p:cNvSpPr/>
          <p:nvPr/>
        </p:nvSpPr>
        <p:spPr>
          <a:xfrm>
            <a:off x="7957023" y="2963189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7536" y="3567537"/>
            <a:ext cx="331134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把词表示为向量，我们就能够利用诸如神经网络的“连接主义”系统进行处理，这种“以数释词”的方法难以解释，但架不住它好用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38109" y="3022990"/>
            <a:ext cx="1415716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CN" altLang="en-US" sz="2399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连接主义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802D9F-0438-4BA7-B008-9A2CCD4A00EA}"/>
              </a:ext>
            </a:extLst>
          </p:cNvPr>
          <p:cNvSpPr txBox="1"/>
          <p:nvPr/>
        </p:nvSpPr>
        <p:spPr>
          <a:xfrm>
            <a:off x="1015069" y="637563"/>
            <a:ext cx="326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符号主义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连接主义</a:t>
            </a:r>
          </a:p>
        </p:txBody>
      </p:sp>
    </p:spTree>
    <p:extLst>
      <p:ext uri="{BB962C8B-B14F-4D97-AF65-F5344CB8AC3E}">
        <p14:creationId xmlns:p14="http://schemas.microsoft.com/office/powerpoint/2010/main" val="362999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3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WS2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：文本的世界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EB418-4BA6-47C8-BDCF-24C9F661F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2" y="1880357"/>
            <a:ext cx="5906717" cy="3522153"/>
          </a:xfrm>
          <a:prstGeom prst="rect">
            <a:avLst/>
          </a:prstGeom>
        </p:spPr>
      </p:pic>
      <p:sp>
        <p:nvSpPr>
          <p:cNvPr id="6" name="chenying0907 148">
            <a:extLst>
              <a:ext uri="{FF2B5EF4-FFF2-40B4-BE49-F238E27FC236}">
                <a16:creationId xmlns:a16="http://schemas.microsoft.com/office/drawing/2014/main" id="{688BE624-4E63-4932-A9DB-E6349C716A8A}"/>
              </a:ext>
            </a:extLst>
          </p:cNvPr>
          <p:cNvSpPr/>
          <p:nvPr/>
        </p:nvSpPr>
        <p:spPr>
          <a:xfrm>
            <a:off x="6985233" y="1786603"/>
            <a:ext cx="4583184" cy="1326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，主要是量的提升。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GPU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的加持使得算力有了一个飞跃，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Transformer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作为一个全连接图模型容量很高，使用大量无标签的数据来作自监督让训练数据不再是问题。</a:t>
            </a: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765F7A18-D127-4025-95A4-F5EC0CBFA71F}"/>
              </a:ext>
            </a:extLst>
          </p:cNvPr>
          <p:cNvSpPr/>
          <p:nvPr/>
        </p:nvSpPr>
        <p:spPr>
          <a:xfrm>
            <a:off x="6985233" y="3342921"/>
            <a:ext cx="4583184" cy="16461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边际效益递减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：对于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年提出的词预测任务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LAMBADA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亿参数的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GPT-2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170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亿参数的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TuringNLG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，提升甚微；到了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1750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亿参数的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GPT-3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终于有了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个点的提升，但背后的多出来的算力开销，它值吗？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D2E6CA-8AD6-4C04-8DB0-A038366BB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" y="1762911"/>
            <a:ext cx="6442745" cy="4203892"/>
          </a:xfrm>
          <a:prstGeom prst="rect">
            <a:avLst/>
          </a:prstGeom>
        </p:spPr>
      </p:pic>
      <p:sp>
        <p:nvSpPr>
          <p:cNvPr id="12" name="chenying0907 148">
            <a:extLst>
              <a:ext uri="{FF2B5EF4-FFF2-40B4-BE49-F238E27FC236}">
                <a16:creationId xmlns:a16="http://schemas.microsoft.com/office/drawing/2014/main" id="{8AAB6874-2D90-4893-B50D-0C4EE4FCA413}"/>
              </a:ext>
            </a:extLst>
          </p:cNvPr>
          <p:cNvSpPr/>
          <p:nvPr/>
        </p:nvSpPr>
        <p:spPr>
          <a:xfrm>
            <a:off x="6985233" y="5270884"/>
            <a:ext cx="4583184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语言理解研究受阻于不能建立语言与真实的物理世界建立联系。</a:t>
            </a:r>
          </a:p>
        </p:txBody>
      </p:sp>
    </p:spTree>
    <p:extLst>
      <p:ext uri="{BB962C8B-B14F-4D97-AF65-F5344CB8AC3E}">
        <p14:creationId xmlns:p14="http://schemas.microsoft.com/office/powerpoint/2010/main" val="196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956346" y="637563"/>
            <a:ext cx="358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WS3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：视觉与声觉的世界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749D0-B99C-4193-BD63-97D6957E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62" y="1479382"/>
            <a:ext cx="7151265" cy="2138758"/>
          </a:xfrm>
          <a:prstGeom prst="rect">
            <a:avLst/>
          </a:prstGeom>
        </p:spPr>
      </p:pic>
      <p:sp>
        <p:nvSpPr>
          <p:cNvPr id="10" name="chenying0907 148">
            <a:extLst>
              <a:ext uri="{FF2B5EF4-FFF2-40B4-BE49-F238E27FC236}">
                <a16:creationId xmlns:a16="http://schemas.microsoft.com/office/drawing/2014/main" id="{A6A648BF-2DD0-4E61-A358-1C91296A186C}"/>
              </a:ext>
            </a:extLst>
          </p:cNvPr>
          <p:cNvSpPr/>
          <p:nvPr/>
        </p:nvSpPr>
        <p:spPr>
          <a:xfrm>
            <a:off x="956346" y="3753646"/>
            <a:ext cx="4583184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语言学习需要感知，因为感知能力是许多语义的基础。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472977-DAC6-4F6C-B251-2DCCC902BA56}"/>
              </a:ext>
            </a:extLst>
          </p:cNvPr>
          <p:cNvSpPr txBox="1"/>
          <p:nvPr/>
        </p:nvSpPr>
        <p:spPr>
          <a:xfrm>
            <a:off x="2016424" y="4904767"/>
            <a:ext cx="2159335" cy="338526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/>
            <a:r>
              <a:rPr kumimoji="1" lang="zh-CN" altLang="en-US" sz="1600" dirty="0">
                <a:solidFill>
                  <a:schemeClr val="accent4"/>
                </a:solidFill>
                <a:latin typeface="DFPShaoNvW5-GB" charset="-122"/>
                <a:ea typeface="DFPShaoNvW5-GB" charset="-122"/>
                <a:cs typeface="DFPShaoNvW5-GB" charset="-122"/>
              </a:rPr>
              <a:t>动如脱兔、噤若寒蝉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981EAE-4786-48C7-AAD6-9CA367B97ED7}"/>
              </a:ext>
            </a:extLst>
          </p:cNvPr>
          <p:cNvGrpSpPr/>
          <p:nvPr/>
        </p:nvGrpSpPr>
        <p:grpSpPr>
          <a:xfrm>
            <a:off x="1461022" y="4683081"/>
            <a:ext cx="218700" cy="221685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13" name="文本框 55">
              <a:extLst>
                <a:ext uri="{FF2B5EF4-FFF2-40B4-BE49-F238E27FC236}">
                  <a16:creationId xmlns:a16="http://schemas.microsoft.com/office/drawing/2014/main" id="{BDE7CF67-CAB4-423F-BDBF-EC1E81AD81FB}"/>
                </a:ext>
              </a:extLst>
            </p:cNvPr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7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文本框 56">
              <a:extLst>
                <a:ext uri="{FF2B5EF4-FFF2-40B4-BE49-F238E27FC236}">
                  <a16:creationId xmlns:a16="http://schemas.microsoft.com/office/drawing/2014/main" id="{2D4899FB-B0E5-4FB1-8972-BB216E8FE94A}"/>
                </a:ext>
              </a:extLst>
            </p:cNvPr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7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1B8559-9834-4FCE-B66E-8EACA94FFAEC}"/>
              </a:ext>
            </a:extLst>
          </p:cNvPr>
          <p:cNvGrpSpPr/>
          <p:nvPr/>
        </p:nvGrpSpPr>
        <p:grpSpPr>
          <a:xfrm>
            <a:off x="4491492" y="5278646"/>
            <a:ext cx="283546" cy="221685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D76FD10E-F328-4920-B392-5AA5925B2127}"/>
                </a:ext>
              </a:extLst>
            </p:cNvPr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7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49">
              <a:extLst>
                <a:ext uri="{FF2B5EF4-FFF2-40B4-BE49-F238E27FC236}">
                  <a16:creationId xmlns:a16="http://schemas.microsoft.com/office/drawing/2014/main" id="{539D9419-6D28-48E6-A439-0777EC19ED74}"/>
                </a:ext>
              </a:extLst>
            </p:cNvPr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7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chenying0907 148">
            <a:extLst>
              <a:ext uri="{FF2B5EF4-FFF2-40B4-BE49-F238E27FC236}">
                <a16:creationId xmlns:a16="http://schemas.microsoft.com/office/drawing/2014/main" id="{B67C4747-A9F7-47CC-94DD-DA2253DF55F5}"/>
              </a:ext>
            </a:extLst>
          </p:cNvPr>
          <p:cNvSpPr/>
          <p:nvPr/>
        </p:nvSpPr>
        <p:spPr>
          <a:xfrm>
            <a:off x="5929094" y="3787904"/>
            <a:ext cx="4583184" cy="100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模型必须要能够看到并且识别出物体，人，动作来去理解与之对应的语言描述，进而更进一步去理解因果、物理以及社会交互。</a:t>
            </a:r>
          </a:p>
        </p:txBody>
      </p:sp>
      <p:sp>
        <p:nvSpPr>
          <p:cNvPr id="19" name="chenying0907 148">
            <a:extLst>
              <a:ext uri="{FF2B5EF4-FFF2-40B4-BE49-F238E27FC236}">
                <a16:creationId xmlns:a16="http://schemas.microsoft.com/office/drawing/2014/main" id="{6BF3BA1F-FD1B-432B-8D77-F747F6C47845}"/>
              </a:ext>
            </a:extLst>
          </p:cNvPr>
          <p:cNvSpPr/>
          <p:nvPr/>
        </p:nvSpPr>
        <p:spPr>
          <a:xfrm>
            <a:off x="5929094" y="4904766"/>
            <a:ext cx="4583184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WS3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，可以观看视频来学习每日的活动，这样就不需要怎么标注数据。</a:t>
            </a:r>
          </a:p>
        </p:txBody>
      </p:sp>
    </p:spTree>
    <p:extLst>
      <p:ext uri="{BB962C8B-B14F-4D97-AF65-F5344CB8AC3E}">
        <p14:creationId xmlns:p14="http://schemas.microsoft.com/office/powerpoint/2010/main" val="204699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BFAB048D-D43B-41AF-AD0F-598B32C9B6BB}"/>
              </a:ext>
            </a:extLst>
          </p:cNvPr>
          <p:cNvSpPr txBox="1"/>
          <p:nvPr/>
        </p:nvSpPr>
        <p:spPr>
          <a:xfrm>
            <a:off x="1015069" y="637563"/>
            <a:ext cx="338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WS4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：行为的世界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022BE5-46BD-4B65-BD87-3DBFE9418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63" y="1572760"/>
            <a:ext cx="6340126" cy="2007707"/>
          </a:xfrm>
          <a:prstGeom prst="rect">
            <a:avLst/>
          </a:prstGeom>
        </p:spPr>
      </p:pic>
      <p:sp>
        <p:nvSpPr>
          <p:cNvPr id="6" name="chenying0907 148">
            <a:extLst>
              <a:ext uri="{FF2B5EF4-FFF2-40B4-BE49-F238E27FC236}">
                <a16:creationId xmlns:a16="http://schemas.microsoft.com/office/drawing/2014/main" id="{44D9D217-A0E8-4EF7-BDBC-9E69865A5C21}"/>
              </a:ext>
            </a:extLst>
          </p:cNvPr>
          <p:cNvSpPr/>
          <p:nvPr/>
        </p:nvSpPr>
        <p:spPr>
          <a:xfrm>
            <a:off x="7230284" y="3758978"/>
            <a:ext cx="3254836" cy="2249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橘子更像棒球还是更像香蕉？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WS1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：都是名词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：都是圆的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：表面纹理和相对大小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WS4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：橘子和棒球有相同的重量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        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橘子和香蕉都是可以吃的</a:t>
            </a:r>
          </a:p>
        </p:txBody>
      </p:sp>
      <p:sp>
        <p:nvSpPr>
          <p:cNvPr id="7" name="chenying0907 148">
            <a:extLst>
              <a:ext uri="{FF2B5EF4-FFF2-40B4-BE49-F238E27FC236}">
                <a16:creationId xmlns:a16="http://schemas.microsoft.com/office/drawing/2014/main" id="{8EE60BF1-2DE3-4390-8ACD-E0DAC8A5AFE1}"/>
              </a:ext>
            </a:extLst>
          </p:cNvPr>
          <p:cNvSpPr/>
          <p:nvPr/>
        </p:nvSpPr>
        <p:spPr>
          <a:xfrm>
            <a:off x="977691" y="3900555"/>
            <a:ext cx="4908958" cy="1006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WS3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中是让机器将词与动作建立联系来进行交流，但是完全理解动作的含义需要将语言翻译成动作，然后执行动作。</a:t>
            </a:r>
          </a:p>
        </p:txBody>
      </p:sp>
      <p:sp>
        <p:nvSpPr>
          <p:cNvPr id="8" name="chenying0907 148">
            <a:extLst>
              <a:ext uri="{FF2B5EF4-FFF2-40B4-BE49-F238E27FC236}">
                <a16:creationId xmlns:a16="http://schemas.microsoft.com/office/drawing/2014/main" id="{8EF197B3-0CB8-4289-9A32-76E63A6B9CCD}"/>
              </a:ext>
            </a:extLst>
          </p:cNvPr>
          <p:cNvSpPr/>
          <p:nvPr/>
        </p:nvSpPr>
        <p:spPr>
          <a:xfrm>
            <a:off x="977691" y="5225968"/>
            <a:ext cx="4908958" cy="685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088" tIns="38088" rIns="38088" bIns="38088" numCol="1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让机器去与世界进行互动，理解动作的过程和含义，这样才能理解语言所描述的动作的意思。</a:t>
            </a:r>
          </a:p>
        </p:txBody>
      </p:sp>
    </p:spTree>
    <p:extLst>
      <p:ext uri="{BB962C8B-B14F-4D97-AF65-F5344CB8AC3E}">
        <p14:creationId xmlns:p14="http://schemas.microsoft.com/office/powerpoint/2010/main" val="36598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991D"/>
      </a:accent1>
      <a:accent2>
        <a:srgbClr val="EAB01D"/>
      </a:accent2>
      <a:accent3>
        <a:srgbClr val="69991D"/>
      </a:accent3>
      <a:accent4>
        <a:srgbClr val="E88087"/>
      </a:accent4>
      <a:accent5>
        <a:srgbClr val="69991D"/>
      </a:accent5>
      <a:accent6>
        <a:srgbClr val="EAB01D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905</Words>
  <Application>Microsoft Office PowerPoint</Application>
  <PresentationFormat>宽屏</PresentationFormat>
  <Paragraphs>67</Paragraphs>
  <Slides>12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DFPShaoNvW5-GB</vt:lpstr>
      <vt:lpstr>等线</vt:lpstr>
      <vt:lpstr>等线 Light</vt:lpstr>
      <vt:lpstr>华文隶书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卡通手绘</dc:title>
  <dc:creator>第一PPT</dc:creator>
  <cp:keywords>www.1ppt.com</cp:keywords>
  <cp:lastModifiedBy>亚东 张</cp:lastModifiedBy>
  <cp:revision>40</cp:revision>
  <dcterms:created xsi:type="dcterms:W3CDTF">2018-06-05T10:06:06Z</dcterms:created>
  <dcterms:modified xsi:type="dcterms:W3CDTF">2021-03-23T04:25:26Z</dcterms:modified>
</cp:coreProperties>
</file>