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1" r:id="rId4"/>
    <p:sldId id="259" r:id="rId5"/>
    <p:sldId id="261" r:id="rId6"/>
    <p:sldId id="260" r:id="rId7"/>
    <p:sldId id="283" r:id="rId8"/>
    <p:sldId id="273" r:id="rId9"/>
    <p:sldId id="275" r:id="rId10"/>
    <p:sldId id="277" r:id="rId11"/>
    <p:sldId id="278" r:id="rId12"/>
    <p:sldId id="279" r:id="rId13"/>
    <p:sldId id="280" r:id="rId14"/>
    <p:sldId id="281" r:id="rId15"/>
    <p:sldId id="282" r:id="rId16"/>
    <p:sldId id="284" r:id="rId17"/>
    <p:sldId id="285" r:id="rId18"/>
    <p:sldId id="287" r:id="rId19"/>
    <p:sldId id="262" r:id="rId20"/>
    <p:sldId id="293" r:id="rId21"/>
    <p:sldId id="288" r:id="rId22"/>
    <p:sldId id="289" r:id="rId23"/>
    <p:sldId id="290" r:id="rId24"/>
    <p:sldId id="291" r:id="rId25"/>
    <p:sldId id="294" r:id="rId26"/>
    <p:sldId id="28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" initials="c" lastIdx="1" clrIdx="0">
    <p:extLst>
      <p:ext uri="{19B8F6BF-5375-455C-9EA6-DF929625EA0E}">
        <p15:presenceInfo xmlns:p15="http://schemas.microsoft.com/office/powerpoint/2012/main" userId="165eb7c35fcb54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C9FB3-FAA4-4EAA-8A97-F84C035B6408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B7EB-96AC-4232-9B05-931E6A354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424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哪些地方要做</a:t>
            </a:r>
            <a:r>
              <a:rPr lang="en-US" altLang="zh-CN" dirty="0"/>
              <a:t>global attention? </a:t>
            </a:r>
            <a:r>
              <a:rPr lang="zh-CN" altLang="en-US" dirty="0"/>
              <a:t>根据具体任务来定。分类任务</a:t>
            </a:r>
            <a:r>
              <a:rPr lang="en-US" altLang="zh-CN" dirty="0"/>
              <a:t>[CLS]</a:t>
            </a:r>
            <a:r>
              <a:rPr lang="zh-CN" altLang="en-US" dirty="0"/>
              <a:t>，</a:t>
            </a:r>
            <a:r>
              <a:rPr lang="en-US" altLang="zh-CN" dirty="0"/>
              <a:t>QA</a:t>
            </a:r>
            <a:r>
              <a:rPr lang="zh-CN" altLang="en-US" dirty="0"/>
              <a:t>任务：所有问题的</a:t>
            </a:r>
            <a:r>
              <a:rPr lang="en-US" altLang="zh-CN" dirty="0"/>
              <a:t>tokens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B7EB-96AC-4232-9B05-931E6A354F7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68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S2S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B7EB-96AC-4232-9B05-931E6A354F7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814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9EC40-0F96-4423-A9D9-E26171DFC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 anchorCtr="0"/>
          <a:lstStyle>
            <a:lvl1pPr algn="ctr">
              <a:defRPr sz="6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DD0B72-E7C7-4DF7-A771-ADD6606AF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13D739-6E9F-4FC0-9E68-E041C1F8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1B2F-0D18-4A69-9998-D8DC40E73A46}" type="datetime1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5DFA2E-DB60-4617-91F0-030AD287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E1FA24-3CD3-45B2-B001-67938BCF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A430-4E28-42D6-9675-B1C878F83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86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647E8-D331-4DAB-AC53-A6787263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B5CBA4-2AD5-4FFC-BB36-486A80980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B90765-54B9-4F29-85FA-8FF5501C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67C6-76E5-4EC4-B534-373C25531541}" type="datetime1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47C34B-34E6-4971-B21D-5A52176C6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950B6D-B07F-4545-AD60-82B67CC9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A430-4E28-42D6-9675-B1C878F83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73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9C261E-17F8-4CBF-A7B7-370E66482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8ACE4B-E5DF-4548-9BFD-1DDFD485C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48E3C3-8A17-47A6-9CC9-6A5C9306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206F-D85C-4144-8968-9F60B988A17E}" type="datetime1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DA4A6C-EC7F-4230-8C65-29A76AA5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96F5BB-1D02-4DAA-9DB2-7B1BA09BD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A430-4E28-42D6-9675-B1C878F83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01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684E8-0D05-43BD-9D85-AA704C33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B7EBFC-3D23-4057-B3FB-EF04303C6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58F2D5-3853-40C7-BB4A-4B04FB5F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0CA3-A130-452A-8056-C42FC94F71E0}" type="datetime1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97FA5-FFDE-48BA-8230-89753D757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99FB5-CF9F-499E-BED8-FE940822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A430-4E28-42D6-9675-B1C878F83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70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031E0-F343-48C5-81E0-A97621E7A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88B8B1-DB0E-4758-97EA-B6D2DB63F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FA4C38-4EF1-44A1-9977-9A5B4E405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225A-F616-448C-A307-52E058C64405}" type="datetime1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1B059-86BB-46DA-9779-E3F98D85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F93BFB-8F98-42FB-A036-2AB6C14A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A430-4E28-42D6-9675-B1C878F83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46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1F33E-E050-4FAD-A789-E57AB161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5DA1F9-AF07-4403-98EC-D6326DEC8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041235-DC5B-4FAB-B1D7-A5BAF488C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961525-7C4A-4086-95FB-3B9F74360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1A3C-A319-4B3D-A3A2-E0B7A9245270}" type="datetime1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FA6412-03F6-4DEC-9E57-0EA67F03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9A2E31-3C29-40D7-9476-038271B8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A430-4E28-42D6-9675-B1C878F83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8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79F3F-BC33-4457-8E1E-43A374919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330D82-BFC0-415B-A1B5-7073DF69D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CDB355-D1E0-4AD4-B200-B938FF8C2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4181E0-BDA9-4009-9695-EAE232CCA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BA6B71-B5A6-4D99-BD97-092F5A5F5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A8D0CE-BC9E-4EBD-904E-FCD36A10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895B-1685-460A-93DE-BC6CBC5991AD}" type="datetime1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0A5103-5A98-4805-882E-CE0AC1AF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718863-DA1C-46BD-B6F0-29B0E75E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A430-4E28-42D6-9675-B1C878F83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63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64E1F-AFF2-4D0C-A32F-9F46B75C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53D476-9747-4B88-ABC5-E8A4867D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FB485-3E88-45C7-9D5E-B242A1E1B761}" type="datetime1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9724C4-9A6C-4B32-8CB1-95759FD3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B6F4E2-9171-405B-9181-BFD78194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A430-4E28-42D6-9675-B1C878F83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02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C6ED7F-327D-4AA7-B09C-42D2FF301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5728-906A-493E-AB40-BA9D0D735BAD}" type="datetime1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750468-CCE9-4129-82A5-3F9845C6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3697EE-3864-4EF5-B291-D83AAD75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A430-4E28-42D6-9675-B1C878F83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97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8FDED-2B0A-4203-85E5-52BF4E58C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337D1E-5D2D-4304-B9B8-C43D80DFA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DAFB3A-7CBE-4AA4-A129-A02679874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043F2A-C709-47C5-9F1A-A707653F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5973-285E-467F-A035-E8C83F050720}" type="datetime1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777647-EFDF-4F1E-9656-688386D0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4BF028-7AC3-42D5-AC0A-23545232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A430-4E28-42D6-9675-B1C878F83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83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EA2B3-FB87-4D1A-A630-A4D13BE20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0E93A9-50A5-4A1C-B981-E63E2DED8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817A53-9051-4D62-B0AF-7435A6460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194DB0-E72E-461D-9F6E-F890B037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5F05-14AA-40A9-8E7E-8D0E8F089A8E}" type="datetime1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FD6633-DC4E-481B-BD33-5947D335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3169E6-FF22-445A-B6BE-81FD4183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A430-4E28-42D6-9675-B1C878F83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30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1D66DD-C410-4FCD-98C3-B4865DFB1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3123C1-E0A2-43D4-9806-156C5B2C0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8590C4-6F3D-4A43-A2F8-3EE1A3A1B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32C04-981C-4EC0-AD69-EF3265FDE25B}" type="datetime1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CCA1B1-17EC-4D7C-A18A-831AC49E2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EDC48A-8170-43C5-9560-E2DA76905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7A430-4E28-42D6-9675-B1C878F83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80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i.google.com/research/NaturalQuestions/leaderboard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01796-372F-433C-985F-24C968FF7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ETC: Encoding Long and Structured Inputs in Transformers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603C83-078B-4D24-93C1-5E81DE823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91126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Joshua Ainslie, Santiago </a:t>
            </a:r>
            <a:r>
              <a:rPr lang="en-US" altLang="zh-CN" sz="2000" dirty="0" err="1"/>
              <a:t>Onta˜n´on</a:t>
            </a:r>
            <a:r>
              <a:rPr lang="en-US" altLang="zh-CN" sz="2000" dirty="0"/>
              <a:t>, Chris Alberti, Vaclav </a:t>
            </a:r>
            <a:r>
              <a:rPr lang="en-US" altLang="zh-CN" sz="2000" dirty="0" err="1"/>
              <a:t>Cvicek</a:t>
            </a:r>
            <a:r>
              <a:rPr lang="en-US" altLang="zh-CN" sz="2000" dirty="0"/>
              <a:t>,</a:t>
            </a:r>
          </a:p>
          <a:p>
            <a:r>
              <a:rPr lang="en-US" altLang="zh-CN" sz="2000" dirty="0"/>
              <a:t>Zachary Fisher, Philip Pham, Anirudh </a:t>
            </a:r>
            <a:r>
              <a:rPr lang="en-US" altLang="zh-CN" sz="2000" dirty="0" err="1"/>
              <a:t>Ravula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Sumit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Sanghai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Qifan</a:t>
            </a:r>
            <a:r>
              <a:rPr lang="en-US" altLang="zh-CN" sz="2000" dirty="0"/>
              <a:t> Wang, Li Yang </a:t>
            </a:r>
          </a:p>
          <a:p>
            <a:r>
              <a:rPr lang="en-US" altLang="zh-CN" sz="2000" dirty="0"/>
              <a:t>Google Research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蔡丽</a:t>
            </a:r>
            <a:endParaRPr lang="en-US" altLang="zh-CN" sz="20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770905-CBCB-48DD-8470-2C9061E0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A430-4E28-42D6-9675-B1C878F8392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694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2F0E1-4959-4A2E-8510-86ED0DEC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Pre-training from lifted BERT weights vs. from scratch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F3A95F5-F993-4BA3-8738-E371B423D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44" y="2333963"/>
            <a:ext cx="8277964" cy="3622953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290D6D-EF72-4EEB-9799-5AE4F279E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A430-4E28-42D6-9675-B1C878F8392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34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3A10A-4AA8-40ED-B6CF-2581FA5F9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Technique Summary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4910C2-C5F2-4617-AC8D-34699742C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Long inputs encoded by ETC </a:t>
            </a:r>
            <a:r>
              <a:rPr lang="en-US" altLang="zh-CN" dirty="0">
                <a:solidFill>
                  <a:schemeClr val="accent1"/>
                </a:solidFill>
              </a:rPr>
              <a:t>global-local attention</a:t>
            </a:r>
          </a:p>
          <a:p>
            <a:r>
              <a:rPr lang="en-US" altLang="zh-CN" dirty="0"/>
              <a:t>Structured inputs encoded by:</a:t>
            </a:r>
          </a:p>
          <a:p>
            <a:pPr lvl="1"/>
            <a:r>
              <a:rPr lang="en-US" altLang="zh-CN" dirty="0">
                <a:solidFill>
                  <a:schemeClr val="accent1"/>
                </a:solidFill>
              </a:rPr>
              <a:t>Relative position representations</a:t>
            </a:r>
          </a:p>
          <a:p>
            <a:pPr lvl="1"/>
            <a:r>
              <a:rPr lang="en-US" altLang="zh-CN" dirty="0">
                <a:solidFill>
                  <a:schemeClr val="accent1"/>
                </a:solidFill>
              </a:rPr>
              <a:t>Flexible masking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CPC pre-training task </a:t>
            </a:r>
            <a:r>
              <a:rPr lang="en-US" altLang="zh-CN" dirty="0"/>
              <a:t>for hierarchical global tokens</a:t>
            </a:r>
          </a:p>
          <a:p>
            <a:r>
              <a:rPr lang="en-US" altLang="zh-CN" dirty="0"/>
              <a:t>Lifting from BERT/</a:t>
            </a:r>
            <a:r>
              <a:rPr lang="en-US" altLang="zh-CN" dirty="0" err="1"/>
              <a:t>RoBERTa</a:t>
            </a:r>
            <a:r>
              <a:rPr lang="en-US" altLang="zh-CN" dirty="0"/>
              <a:t> to speed up pre-training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67F0AF-1435-4F13-B4C2-78D1B15C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A430-4E28-42D6-9675-B1C878F8392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698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78BD5-9E12-4F95-A697-65DD3EDB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4614D-5DBF-4A69-B048-45A45D1AF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Datasets</a:t>
            </a:r>
          </a:p>
          <a:p>
            <a:pPr lvl="1"/>
            <a:r>
              <a:rPr lang="en-US" altLang="zh-CN" dirty="0"/>
              <a:t>Question answering</a:t>
            </a:r>
          </a:p>
          <a:p>
            <a:pPr lvl="2"/>
            <a:r>
              <a:rPr lang="en-US" altLang="zh-CN" dirty="0"/>
              <a:t>Natural Questions(NQ)</a:t>
            </a:r>
          </a:p>
          <a:p>
            <a:pPr lvl="2"/>
            <a:r>
              <a:rPr lang="en-US" altLang="zh-CN" dirty="0" err="1"/>
              <a:t>HotpotQA</a:t>
            </a:r>
            <a:endParaRPr lang="en-US" altLang="zh-CN" dirty="0"/>
          </a:p>
          <a:p>
            <a:pPr lvl="2"/>
            <a:r>
              <a:rPr lang="en-US" altLang="zh-CN" dirty="0" err="1"/>
              <a:t>WikiHop</a:t>
            </a:r>
            <a:endParaRPr lang="en-US" altLang="zh-CN" dirty="0"/>
          </a:p>
          <a:p>
            <a:pPr lvl="1"/>
            <a:r>
              <a:rPr lang="en-US" altLang="zh-CN" dirty="0" err="1"/>
              <a:t>Keyphrase</a:t>
            </a:r>
            <a:r>
              <a:rPr lang="en-US" altLang="zh-CN" dirty="0"/>
              <a:t> extraction</a:t>
            </a:r>
          </a:p>
          <a:p>
            <a:pPr lvl="2"/>
            <a:r>
              <a:rPr lang="en-US" altLang="zh-CN" dirty="0" err="1"/>
              <a:t>OpenKP</a:t>
            </a:r>
            <a:endParaRPr lang="en-US" altLang="zh-CN" dirty="0"/>
          </a:p>
          <a:p>
            <a:r>
              <a:rPr lang="en-US" altLang="zh-CN" dirty="0"/>
              <a:t>Pre-trained using BERT configuration</a:t>
            </a:r>
          </a:p>
          <a:p>
            <a:r>
              <a:rPr lang="en-US" altLang="zh-CN" dirty="0"/>
              <a:t>Fine-tuned in each dataset separately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E73F46-9DA0-4892-9438-5E609291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A430-4E28-42D6-9675-B1C878F83923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02F4F4-66A9-43C5-9F1C-707C09813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12616"/>
            <a:ext cx="4371782" cy="18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77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352AB-03C4-403A-8EE4-996925AE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Natural Questions(NQ)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739F1A7-4886-48D7-891D-0A4B176D5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4109"/>
            <a:ext cx="10129905" cy="3730769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C990FC-94ED-4EA1-9BCE-B6528E04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A430-4E28-42D6-9675-B1C878F83923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39CE8C5-1643-4402-B108-DE608BFB454D}"/>
              </a:ext>
            </a:extLst>
          </p:cNvPr>
          <p:cNvSpPr/>
          <p:nvPr/>
        </p:nvSpPr>
        <p:spPr>
          <a:xfrm>
            <a:off x="8194089" y="3089429"/>
            <a:ext cx="523783" cy="1597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FC4679-7648-46F1-9BF5-296BDE26E812}"/>
              </a:ext>
            </a:extLst>
          </p:cNvPr>
          <p:cNvSpPr/>
          <p:nvPr/>
        </p:nvSpPr>
        <p:spPr>
          <a:xfrm>
            <a:off x="8194089" y="3310266"/>
            <a:ext cx="523783" cy="1597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4F2505-C5BE-4183-B594-2C52CE36831C}"/>
              </a:ext>
            </a:extLst>
          </p:cNvPr>
          <p:cNvSpPr/>
          <p:nvPr/>
        </p:nvSpPr>
        <p:spPr>
          <a:xfrm>
            <a:off x="8194089" y="4129148"/>
            <a:ext cx="523783" cy="1597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8334F0-637E-42AB-B3E7-1454C4267986}"/>
              </a:ext>
            </a:extLst>
          </p:cNvPr>
          <p:cNvSpPr/>
          <p:nvPr/>
        </p:nvSpPr>
        <p:spPr>
          <a:xfrm>
            <a:off x="8194088" y="5440083"/>
            <a:ext cx="523783" cy="1597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038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E712C-F5B7-408C-A598-54D8C7850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NQ-Leaderboard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654416E-B23A-4A46-90F6-A410A6FC3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078" y="1520825"/>
            <a:ext cx="7195225" cy="435133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3FADFD-088F-40E7-AC7C-38A65B67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A430-4E28-42D6-9675-B1C878F83923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A423310E-A9D3-451E-8F2E-3693BEC6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3636" y="6356350"/>
            <a:ext cx="5146964" cy="365125"/>
          </a:xfrm>
        </p:spPr>
        <p:txBody>
          <a:bodyPr/>
          <a:lstStyle/>
          <a:p>
            <a:r>
              <a:rPr lang="zh-CN" altLang="en-US" dirty="0">
                <a:hlinkClick r:id="rId3"/>
              </a:rPr>
              <a:t>https://ai.google.com/research/NaturalQuestions/leaderboard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4415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353D7-F323-46E3-9202-EC1F177D9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HotpotQA</a:t>
            </a:r>
            <a:r>
              <a:rPr lang="en-US" altLang="zh-CN" dirty="0"/>
              <a:t> &amp; </a:t>
            </a:r>
            <a:r>
              <a:rPr lang="en-US" altLang="zh-CN" dirty="0" err="1"/>
              <a:t>WikiHop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8288E84-E020-40B7-B5FD-58DE4DCB2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96" y="1663376"/>
            <a:ext cx="7700604" cy="236314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99004B-EFAB-425F-B002-5C3F5D547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A430-4E28-42D6-9675-B1C878F83923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3A91DA-9AD8-4961-9EE3-84881F61EA0B}"/>
              </a:ext>
            </a:extLst>
          </p:cNvPr>
          <p:cNvSpPr/>
          <p:nvPr/>
        </p:nvSpPr>
        <p:spPr>
          <a:xfrm>
            <a:off x="6642377" y="3746226"/>
            <a:ext cx="1661112" cy="1663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58701DC-0F09-4E4A-9A66-8678FEDB6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64965"/>
            <a:ext cx="4164792" cy="205931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81DF371-EC76-458D-81CD-0C1AE1DDAE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9" y="4224183"/>
            <a:ext cx="3690962" cy="194088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B1E55F1-45B6-4553-AFD4-E0A47703BCF1}"/>
              </a:ext>
            </a:extLst>
          </p:cNvPr>
          <p:cNvSpPr/>
          <p:nvPr/>
        </p:nvSpPr>
        <p:spPr>
          <a:xfrm>
            <a:off x="480291" y="6427089"/>
            <a:ext cx="39531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/>
              <a:t>https://hotpotqa.github.io/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4EE2D28-79F7-44BA-BBE9-243B745297D3}"/>
              </a:ext>
            </a:extLst>
          </p:cNvPr>
          <p:cNvSpPr/>
          <p:nvPr/>
        </p:nvSpPr>
        <p:spPr>
          <a:xfrm>
            <a:off x="5002992" y="6447843"/>
            <a:ext cx="27334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/>
              <a:t>http://qangaroo.cs.ucl.ac.uk/leaderboard.html</a:t>
            </a:r>
          </a:p>
        </p:txBody>
      </p:sp>
    </p:spTree>
    <p:extLst>
      <p:ext uri="{BB962C8B-B14F-4D97-AF65-F5344CB8AC3E}">
        <p14:creationId xmlns:p14="http://schemas.microsoft.com/office/powerpoint/2010/main" val="1942448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8562A-F1F9-43B8-9997-89BFB2A2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/>
              <a:t>OpenKP</a:t>
            </a:r>
            <a:r>
              <a:rPr lang="en-US" altLang="zh-CN" sz="4000" dirty="0"/>
              <a:t>(Web Page Key Phrase Extraction)</a:t>
            </a:r>
            <a:endParaRPr lang="zh-CN" altLang="en-US" sz="4000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D5F5A77-C4E3-4370-BFF8-979371E59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15" y="1604018"/>
            <a:ext cx="7592485" cy="215295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0EE3A6-48DB-43F3-8F7C-6AFB6279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A430-4E28-42D6-9675-B1C878F83923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60970D-87D9-4AE5-BEF5-E040EC1CFD2F}"/>
              </a:ext>
            </a:extLst>
          </p:cNvPr>
          <p:cNvSpPr/>
          <p:nvPr/>
        </p:nvSpPr>
        <p:spPr>
          <a:xfrm>
            <a:off x="3847869" y="6475254"/>
            <a:ext cx="21996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/>
              <a:t>https://microsoft.github.io/msmarco/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FCDE875-57D7-4B84-8E2C-3686E16DA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318" y="3817160"/>
            <a:ext cx="5271282" cy="256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97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98AAD-21D2-4245-90FD-A13060883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A377D8-2584-4302-9BF2-5781DC647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ETC(Extended Transformer Construction)</a:t>
            </a:r>
          </a:p>
          <a:p>
            <a:pPr lvl="1"/>
            <a:r>
              <a:rPr lang="en-US" altLang="zh-CN" dirty="0"/>
              <a:t>Long inputs</a:t>
            </a:r>
          </a:p>
          <a:p>
            <a:pPr lvl="2"/>
            <a:r>
              <a:rPr lang="en-US" altLang="zh-CN" dirty="0"/>
              <a:t>Up to ~22k tokens for BERT-base setting(on v3 TPUs)</a:t>
            </a:r>
          </a:p>
          <a:p>
            <a:pPr lvl="2"/>
            <a:r>
              <a:rPr lang="en-US" altLang="zh-CN" dirty="0"/>
              <a:t>Up to 8k tokens for BERT-large setting(on v3 TPUs)</a:t>
            </a:r>
          </a:p>
          <a:p>
            <a:pPr lvl="1"/>
            <a:r>
              <a:rPr lang="en-US" altLang="zh-CN" dirty="0"/>
              <a:t>Structured inputs</a:t>
            </a:r>
          </a:p>
          <a:p>
            <a:pPr lvl="1"/>
            <a:r>
              <a:rPr lang="en-US" altLang="zh-CN" dirty="0"/>
              <a:t>State-of-the-art results in many challenging NLP benchmarks</a:t>
            </a:r>
          </a:p>
          <a:p>
            <a:r>
              <a:rPr lang="en-US" altLang="zh-CN" dirty="0"/>
              <a:t>Core ideas</a:t>
            </a:r>
          </a:p>
          <a:p>
            <a:pPr lvl="1"/>
            <a:r>
              <a:rPr lang="en-US" altLang="zh-CN" dirty="0"/>
              <a:t>global-local attention</a:t>
            </a:r>
          </a:p>
          <a:p>
            <a:pPr lvl="1"/>
            <a:r>
              <a:rPr lang="en-US" altLang="zh-CN" dirty="0"/>
              <a:t>Relative position representations</a:t>
            </a:r>
          </a:p>
          <a:p>
            <a:pPr lvl="1"/>
            <a:r>
              <a:rPr lang="en-US" altLang="zh-CN" dirty="0"/>
              <a:t>CPC pre-training task</a:t>
            </a:r>
          </a:p>
          <a:p>
            <a:r>
              <a:rPr lang="en-US" altLang="zh-CN" dirty="0"/>
              <a:t>Further related work</a:t>
            </a:r>
          </a:p>
          <a:p>
            <a:pPr lvl="1"/>
            <a:r>
              <a:rPr lang="en-US" altLang="zh-CN" dirty="0" err="1"/>
              <a:t>BigBird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CAEF3E-5819-4CD9-AC39-F1FC51DCA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A430-4E28-42D6-9675-B1C878F8392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071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2B8D23E-D462-43B1-B9FE-BF70C7432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273" y="1122363"/>
            <a:ext cx="10522527" cy="2387600"/>
          </a:xfrm>
        </p:spPr>
        <p:txBody>
          <a:bodyPr>
            <a:normAutofit/>
          </a:bodyPr>
          <a:lstStyle/>
          <a:p>
            <a:r>
              <a:rPr lang="en-US" altLang="zh-CN" sz="4800" dirty="0" err="1"/>
              <a:t>Longformer</a:t>
            </a:r>
            <a:r>
              <a:rPr lang="en-US" altLang="zh-CN" sz="4800" dirty="0"/>
              <a:t>: </a:t>
            </a:r>
            <a:br>
              <a:rPr lang="en-US" altLang="zh-CN" sz="4800" dirty="0"/>
            </a:br>
            <a:r>
              <a:rPr lang="en-US" altLang="zh-CN" sz="4800" dirty="0"/>
              <a:t>The Long-Document Transformer</a:t>
            </a:r>
            <a:endParaRPr lang="zh-CN" altLang="en-US" sz="4800" dirty="0"/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98C33BA-A2A4-459E-A9BC-B3F079D504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Iz</a:t>
            </a:r>
            <a:r>
              <a:rPr lang="en-US" altLang="zh-CN" dirty="0"/>
              <a:t> </a:t>
            </a:r>
            <a:r>
              <a:rPr lang="en-US" altLang="zh-CN" dirty="0" err="1"/>
              <a:t>Beltagy</a:t>
            </a:r>
            <a:r>
              <a:rPr lang="en-US" altLang="zh-CN" dirty="0"/>
              <a:t>∗ Matthew E. Peters∗ Arman Cohan∗</a:t>
            </a:r>
          </a:p>
          <a:p>
            <a:r>
              <a:rPr lang="en-US" altLang="zh-CN" dirty="0"/>
              <a:t>Allen Institute for Artificial Intelligence, Seattle, WA, USA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D775FE-1503-49AC-BE88-20ACFDCA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A430-4E28-42D6-9675-B1C878F8392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279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46C906A-987B-4199-A76D-8AC8C3C66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75" y="1027906"/>
            <a:ext cx="7896225" cy="30861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3796142-018D-46D8-8703-9F64E8DD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2C65C73-C7C7-4C22-A2BA-E63E20DED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09662" y="4127500"/>
            <a:ext cx="9972675" cy="222885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330CD9-5B77-46C5-BE69-C16EDD0A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A430-4E28-42D6-9675-B1C878F8392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70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7BAEA-A913-42F9-BC09-B39828B9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C5E247-919E-4F4F-8E3E-E0A622E62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/>
              <a:t>BERT/Transformers: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state-of-the-art results in understanding text (up to 512 tokens).</a:t>
            </a:r>
          </a:p>
          <a:p>
            <a:pPr lvl="1"/>
            <a:endParaRPr lang="en-US" altLang="zh-CN" sz="2000" b="1" dirty="0"/>
          </a:p>
          <a:p>
            <a:pPr lvl="1"/>
            <a:endParaRPr lang="en-US" altLang="zh-CN" sz="2000" b="1" dirty="0"/>
          </a:p>
          <a:p>
            <a:r>
              <a:rPr lang="en-US" altLang="zh-CN" sz="2400" b="1" dirty="0"/>
              <a:t>Potential applications:</a:t>
            </a:r>
          </a:p>
          <a:p>
            <a:pPr lvl="1"/>
            <a:r>
              <a:rPr lang="en-US" altLang="zh-CN" sz="2000" b="1" dirty="0"/>
              <a:t>Classifying or extracting from whole documents(or web pages)</a:t>
            </a:r>
          </a:p>
          <a:p>
            <a:pPr lvl="1"/>
            <a:r>
              <a:rPr lang="en-US" altLang="zh-CN" sz="2000" b="1" dirty="0"/>
              <a:t>Question answering with long or multiple contexts</a:t>
            </a:r>
          </a:p>
          <a:p>
            <a:pPr lvl="1"/>
            <a:r>
              <a:rPr lang="en-US" altLang="zh-CN" sz="2000" b="1" dirty="0"/>
              <a:t>Encoding “objects” that are associated with a large set of documents</a:t>
            </a:r>
          </a:p>
          <a:p>
            <a:r>
              <a:rPr lang="en-US" altLang="zh-CN" sz="2400" b="1" dirty="0"/>
              <a:t>Moreover, some of these inputs might be more than “flat” sequences</a:t>
            </a:r>
          </a:p>
          <a:p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0F21CD-8C67-470D-AF39-C9D774F03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A430-4E28-42D6-9675-B1C878F83923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B4C6EB-7491-4EDA-A31B-96B4215B1799}"/>
              </a:ext>
            </a:extLst>
          </p:cNvPr>
          <p:cNvSpPr/>
          <p:nvPr/>
        </p:nvSpPr>
        <p:spPr>
          <a:xfrm>
            <a:off x="2148823" y="2717859"/>
            <a:ext cx="7078304" cy="46166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Can we directly encode much larger context?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486AE5-C8C5-42A6-958B-3730D2299AD8}"/>
              </a:ext>
            </a:extLst>
          </p:cNvPr>
          <p:cNvSpPr/>
          <p:nvPr/>
        </p:nvSpPr>
        <p:spPr>
          <a:xfrm>
            <a:off x="1395374" y="5258290"/>
            <a:ext cx="9401251" cy="46166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Can we encode their nesting/hierarchy or graph relationships?</a:t>
            </a:r>
          </a:p>
        </p:txBody>
      </p:sp>
    </p:spTree>
    <p:extLst>
      <p:ext uri="{BB962C8B-B14F-4D97-AF65-F5344CB8AC3E}">
        <p14:creationId xmlns:p14="http://schemas.microsoft.com/office/powerpoint/2010/main" val="2252714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4C30F-866A-4F0F-95AA-A4462CAB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CUDA kernel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B3B08AC-F37F-456D-93E2-0E7DD29AE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213" y="1825625"/>
            <a:ext cx="9853573" cy="4351338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995071-B296-4FDD-8CF0-0EDD0338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A430-4E28-42D6-9675-B1C878F8392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985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26A7C-DB92-4793-8677-0EE79FD4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ECA2B8-E5E7-4DB4-A55D-7EF69903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A430-4E28-42D6-9675-B1C878F83923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FE22604-64FC-4F44-8E5D-F75A60048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3244"/>
            <a:ext cx="10515600" cy="2037625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A55EA31-B182-4CCB-8CEE-057267132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85" y="4352687"/>
            <a:ext cx="6487430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0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9010998-82AE-4F27-9D66-832D854AB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Big Bird: </a:t>
            </a:r>
            <a:br>
              <a:rPr lang="en-US" altLang="zh-CN" sz="4000" dirty="0"/>
            </a:br>
            <a:r>
              <a:rPr lang="en-US" altLang="zh-CN" sz="4000" dirty="0"/>
              <a:t>Transformers for Longer Sequences</a:t>
            </a:r>
            <a:endParaRPr lang="zh-CN" altLang="en-US" sz="4000" dirty="0"/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5DF671B4-DCF6-4AEB-95CD-2B07550F9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763" y="3592802"/>
            <a:ext cx="9670474" cy="1655762"/>
          </a:xfrm>
        </p:spPr>
        <p:txBody>
          <a:bodyPr>
            <a:normAutofit/>
          </a:bodyPr>
          <a:lstStyle/>
          <a:p>
            <a:r>
              <a:rPr lang="en-US" altLang="zh-CN" sz="2000" b="0" dirty="0"/>
              <a:t>Manzil Zaheer, Guru </a:t>
            </a:r>
            <a:r>
              <a:rPr lang="en-US" altLang="zh-CN" sz="2000" b="0" dirty="0" err="1"/>
              <a:t>Guruganesh</a:t>
            </a:r>
            <a:r>
              <a:rPr lang="en-US" altLang="zh-CN" sz="2000" b="0" dirty="0"/>
              <a:t>, </a:t>
            </a:r>
            <a:r>
              <a:rPr lang="en-US" altLang="zh-CN" sz="2000" b="0" dirty="0" err="1"/>
              <a:t>Avinava</a:t>
            </a:r>
            <a:r>
              <a:rPr lang="en-US" altLang="zh-CN" sz="2000" b="0" dirty="0"/>
              <a:t> </a:t>
            </a:r>
            <a:r>
              <a:rPr lang="en-US" altLang="zh-CN" sz="2000" b="0" dirty="0" err="1"/>
              <a:t>Dubey,Joshua</a:t>
            </a:r>
            <a:r>
              <a:rPr lang="en-US" altLang="zh-CN" sz="2000" b="0" dirty="0"/>
              <a:t> Ainslie, Chris Alberti, Santiago </a:t>
            </a:r>
            <a:r>
              <a:rPr lang="en-US" altLang="zh-CN" sz="2000" b="0" dirty="0" err="1"/>
              <a:t>Ontanon</a:t>
            </a:r>
            <a:r>
              <a:rPr lang="en-US" altLang="zh-CN" sz="2000" b="0" dirty="0"/>
              <a:t>, Philip Pham, Anirudh </a:t>
            </a:r>
            <a:r>
              <a:rPr lang="en-US" altLang="zh-CN" sz="2000" b="0" dirty="0" err="1"/>
              <a:t>Ravula</a:t>
            </a:r>
            <a:r>
              <a:rPr lang="en-US" altLang="zh-CN" sz="2000" b="0" dirty="0"/>
              <a:t>, </a:t>
            </a:r>
            <a:r>
              <a:rPr lang="en-US" altLang="zh-CN" sz="2000" b="0" dirty="0" err="1"/>
              <a:t>Qifan</a:t>
            </a:r>
            <a:r>
              <a:rPr lang="en-US" altLang="zh-CN" sz="2000" b="0" dirty="0"/>
              <a:t> Wang, Li Yang, Amr Ahmed </a:t>
            </a:r>
          </a:p>
          <a:p>
            <a:r>
              <a:rPr lang="en-US" altLang="zh-CN" sz="2000" b="0" dirty="0"/>
              <a:t>Google Research</a:t>
            </a:r>
            <a:endParaRPr lang="zh-CN" altLang="en-US" sz="2000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83CF28-B739-4A61-ADDE-6A15877E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A430-4E28-42D6-9675-B1C878F83923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D4BCFD65-4341-493B-9F5C-6114ABD5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https://arxiv.org/pdf/2007.14062.pdf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2600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6D945-BBEE-4EF7-8D4F-D1CA65C6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728C0F-D91C-4E0E-90D4-C639DF36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A430-4E28-42D6-9675-B1C878F83923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1026" name="Picture 2" descr="https://pics6.baidu.com/feed/023b5bb5c9ea15ce3cf066043fc128f43b87b2ed.png?token=79aaf3db30c3e20db5c046e33d16e565">
            <a:extLst>
              <a:ext uri="{FF2B5EF4-FFF2-40B4-BE49-F238E27FC236}">
                <a16:creationId xmlns:a16="http://schemas.microsoft.com/office/drawing/2014/main" id="{A4401A0B-1567-4E56-B740-FC25F4D3C4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560728"/>
            <a:ext cx="6404746" cy="25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ics1.baidu.com/feed/5bafa40f4bfbfbed8b603a88f031e531aec31f57.png?token=a3d68fcdfc0a8d21e15f01e39a45d43d">
            <a:extLst>
              <a:ext uri="{FF2B5EF4-FFF2-40B4-BE49-F238E27FC236}">
                <a16:creationId xmlns:a16="http://schemas.microsoft.com/office/drawing/2014/main" id="{EE392E0E-0432-4463-8B8F-8992E10CC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36" y="4103759"/>
            <a:ext cx="5748426" cy="238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268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26A7C-DB92-4793-8677-0EE79FD4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Experiments--QA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ECA2B8-E5E7-4DB4-A55D-7EF69903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A430-4E28-42D6-9675-B1C878F83923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2050" name="Picture 2" descr="https://pics5.baidu.com/feed/1c950a7b02087bf43b18c758b2605a2b13dfcfc1.jpeg?token=4ce71ea23803b4a3cf510903072690cf">
            <a:extLst>
              <a:ext uri="{FF2B5EF4-FFF2-40B4-BE49-F238E27FC236}">
                <a16:creationId xmlns:a16="http://schemas.microsoft.com/office/drawing/2014/main" id="{06D54CDB-9C42-4FA3-AEBA-10113AB40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218" y="1991302"/>
            <a:ext cx="609600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ics0.baidu.com/feed/b219ebc4b74543a9c851a78f21a48785b8011460.jpeg?token=2d72eb75416a9427595c176a333e3493">
            <a:extLst>
              <a:ext uri="{FF2B5EF4-FFF2-40B4-BE49-F238E27FC236}">
                <a16:creationId xmlns:a16="http://schemas.microsoft.com/office/drawing/2014/main" id="{631AC408-2B77-473E-A9DE-1E2474816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218" y="3927475"/>
            <a:ext cx="60960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ED1D211-7E68-4686-A2E8-26B6E1937D43}"/>
              </a:ext>
            </a:extLst>
          </p:cNvPr>
          <p:cNvSpPr txBox="1"/>
          <p:nvPr/>
        </p:nvSpPr>
        <p:spPr>
          <a:xfrm>
            <a:off x="1487054" y="35224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模型微调后：</a:t>
            </a:r>
          </a:p>
        </p:txBody>
      </p:sp>
    </p:spTree>
    <p:extLst>
      <p:ext uri="{BB962C8B-B14F-4D97-AF65-F5344CB8AC3E}">
        <p14:creationId xmlns:p14="http://schemas.microsoft.com/office/powerpoint/2010/main" val="3881433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18916-9644-472A-A623-43F832EAC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Experiments--Summarization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9564B1BD-FE55-4EAE-A04F-0AAA0C058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073" y="1829291"/>
            <a:ext cx="7363853" cy="4344006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F8FF30-A8D1-44E2-A147-7950D07F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A430-4E28-42D6-9675-B1C878F8392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30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96F9991-9172-4D05-98DA-199DD5B30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7127" y="1947069"/>
            <a:ext cx="9144000" cy="2387600"/>
          </a:xfrm>
        </p:spPr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2D160D49-57DF-4E87-968B-1B8CED684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4700588"/>
            <a:ext cx="9144000" cy="165576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88AAA4-2D24-46B4-9A2A-363DA135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A430-4E28-42D6-9675-B1C878F8392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7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54609-8BBE-43D9-8746-9A05B30B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37D2F84-C3F4-4547-B9BB-44F1DACE3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770" y="1825625"/>
            <a:ext cx="8474459" cy="435133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C6362C-F507-41D4-9005-865D86AF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A430-4E28-42D6-9675-B1C878F8392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865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B5C2D-E58A-4AAA-9D6A-34272F6B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ETC</a:t>
            </a:r>
            <a:r>
              <a:rPr lang="zh-CN" altLang="en-US" sz="4000" dirty="0"/>
              <a:t>（</a:t>
            </a:r>
            <a:r>
              <a:rPr lang="en-US" altLang="zh-CN" sz="4000" dirty="0"/>
              <a:t>Extended Transformer Construction</a:t>
            </a:r>
            <a:r>
              <a:rPr lang="zh-CN" altLang="en-US" sz="4000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DC9A4-8857-467E-AD04-08FB3252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Global-Local attention</a:t>
            </a:r>
          </a:p>
          <a:p>
            <a:pPr lvl="1"/>
            <a:r>
              <a:rPr lang="en-US" altLang="zh-CN" dirty="0"/>
              <a:t>Input tokens divided into two sets</a:t>
            </a:r>
          </a:p>
          <a:p>
            <a:pPr lvl="2"/>
            <a:r>
              <a:rPr lang="en-US" altLang="zh-CN" dirty="0"/>
              <a:t>Global: can attend to all input tokens</a:t>
            </a:r>
          </a:p>
          <a:p>
            <a:pPr lvl="2"/>
            <a:r>
              <a:rPr lang="en-US" altLang="zh-CN" dirty="0"/>
              <a:t>Long: can only locally attend to nearby tokens</a:t>
            </a:r>
          </a:p>
          <a:p>
            <a:pPr lvl="1"/>
            <a:r>
              <a:rPr lang="en-US" altLang="zh-CN" dirty="0"/>
              <a:t>Related to </a:t>
            </a:r>
            <a:r>
              <a:rPr lang="en-US" altLang="zh-CN" dirty="0" err="1"/>
              <a:t>Longformer</a:t>
            </a:r>
            <a:r>
              <a:rPr lang="en-US" altLang="zh-CN" dirty="0"/>
              <a:t> [1]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Relative position representations[2]</a:t>
            </a:r>
          </a:p>
          <a:p>
            <a:pPr lvl="1"/>
            <a:r>
              <a:rPr lang="en-US" altLang="zh-CN" dirty="0"/>
              <a:t>Allow encoding arbitrary structure relations between input tokens.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Contrastive Predictive Coding(CPC)[3]</a:t>
            </a:r>
          </a:p>
          <a:p>
            <a:pPr lvl="1"/>
            <a:r>
              <a:rPr lang="en-US" altLang="zh-CN" dirty="0"/>
              <a:t>Pre-training objective that helps the model learn how to use global summary tokens.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73CD51-4928-40C0-9848-E8290276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049818"/>
            <a:ext cx="10938165" cy="671657"/>
          </a:xfrm>
        </p:spPr>
        <p:txBody>
          <a:bodyPr anchor="t" anchorCtr="0"/>
          <a:lstStyle/>
          <a:p>
            <a:pPr algn="l"/>
            <a:r>
              <a:rPr lang="en-US" altLang="zh-CN" dirty="0"/>
              <a:t>[1] </a:t>
            </a:r>
            <a:r>
              <a:rPr lang="en-US" altLang="zh-CN" dirty="0" err="1"/>
              <a:t>Iz</a:t>
            </a:r>
            <a:r>
              <a:rPr lang="en-US" altLang="zh-CN" dirty="0"/>
              <a:t> </a:t>
            </a:r>
            <a:r>
              <a:rPr lang="en-US" altLang="zh-CN" dirty="0" err="1"/>
              <a:t>Beltagy</a:t>
            </a:r>
            <a:r>
              <a:rPr lang="en-US" altLang="zh-CN" dirty="0"/>
              <a:t>, Matthew E. Peters, and Arman Cohan. 2020. </a:t>
            </a:r>
            <a:r>
              <a:rPr lang="en-US" altLang="zh-CN" dirty="0" err="1"/>
              <a:t>Longformer</a:t>
            </a:r>
            <a:r>
              <a:rPr lang="en-US" altLang="zh-CN" dirty="0"/>
              <a:t>: The long-document transformer.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arXiv:2004.05150v1.</a:t>
            </a:r>
          </a:p>
          <a:p>
            <a:pPr algn="l"/>
            <a:r>
              <a:rPr lang="en-US" altLang="zh-CN" dirty="0"/>
              <a:t>[2] Peter Shaw, Jakob </a:t>
            </a:r>
            <a:r>
              <a:rPr lang="en-US" altLang="zh-CN" dirty="0" err="1"/>
              <a:t>Uszkoreit</a:t>
            </a:r>
            <a:r>
              <a:rPr lang="en-US" altLang="zh-CN" dirty="0"/>
              <a:t>, and Ashish Vaswani. 2018. Self-attention with relative position </a:t>
            </a:r>
            <a:r>
              <a:rPr lang="en-US" altLang="zh-CN" dirty="0" err="1"/>
              <a:t>represen</a:t>
            </a:r>
            <a:r>
              <a:rPr lang="en-US" altLang="zh-CN" dirty="0"/>
              <a:t>- </a:t>
            </a:r>
            <a:r>
              <a:rPr lang="en-US" altLang="zh-CN" dirty="0" err="1"/>
              <a:t>tations</a:t>
            </a:r>
            <a:r>
              <a:rPr lang="en-US" altLang="zh-CN" dirty="0"/>
              <a:t>.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arXiv:1803.02155.</a:t>
            </a:r>
          </a:p>
          <a:p>
            <a:pPr algn="l"/>
            <a:r>
              <a:rPr lang="en-US" altLang="zh-CN" dirty="0"/>
              <a:t>[3] Aaron van den Oord, </a:t>
            </a:r>
            <a:r>
              <a:rPr lang="en-US" altLang="zh-CN" dirty="0" err="1"/>
              <a:t>Yazhe</a:t>
            </a:r>
            <a:r>
              <a:rPr lang="en-US" altLang="zh-CN" dirty="0"/>
              <a:t> Li, and Oriol </a:t>
            </a:r>
            <a:r>
              <a:rPr lang="en-US" altLang="zh-CN" dirty="0" err="1"/>
              <a:t>Vinyals</a:t>
            </a:r>
            <a:r>
              <a:rPr lang="en-US" altLang="zh-CN" dirty="0"/>
              <a:t>. 2018. Representation learning with contrastive pre- </a:t>
            </a:r>
            <a:r>
              <a:rPr lang="en-US" altLang="zh-CN" dirty="0" err="1"/>
              <a:t>dictive</a:t>
            </a:r>
            <a:r>
              <a:rPr lang="en-US" altLang="zh-CN" dirty="0"/>
              <a:t> coding.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arXiv:1807.03748.</a:t>
            </a:r>
          </a:p>
        </p:txBody>
      </p:sp>
    </p:spTree>
    <p:extLst>
      <p:ext uri="{BB962C8B-B14F-4D97-AF65-F5344CB8AC3E}">
        <p14:creationId xmlns:p14="http://schemas.microsoft.com/office/powerpoint/2010/main" val="27969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665A7-CE21-4E75-86B6-E48AB573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RPP</a:t>
            </a:r>
            <a:r>
              <a:rPr lang="zh-CN" altLang="en-US" sz="4000" dirty="0"/>
              <a:t>：</a:t>
            </a:r>
            <a:r>
              <a:rPr lang="en-US" altLang="zh-CN" sz="4000" dirty="0"/>
              <a:t>Relative Position Representations</a:t>
            </a:r>
            <a:endParaRPr lang="zh-CN" altLang="en-US" sz="40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E2D7DBD-6071-4A92-BE72-5E1398899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7728" y="2517685"/>
            <a:ext cx="5514975" cy="247650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F555AB-885B-4D27-A7A4-1B43FB7C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A430-4E28-42D6-9675-B1C878F83923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F2754A-F71D-494B-A723-F7D7ACCFD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67" y="1999320"/>
            <a:ext cx="3041028" cy="16869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6A182DD-3EB7-4438-A463-FBF9D2D94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71" y="4015225"/>
            <a:ext cx="4782217" cy="1686160"/>
          </a:xfrm>
          <a:prstGeom prst="rect">
            <a:avLst/>
          </a:prstGeom>
        </p:spPr>
      </p:pic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9FE5D76E-3C9F-49BE-B7EA-5A32F10E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86281"/>
            <a:ext cx="10938165" cy="228600"/>
          </a:xfrm>
        </p:spPr>
        <p:txBody>
          <a:bodyPr anchor="t" anchorCtr="0"/>
          <a:lstStyle/>
          <a:p>
            <a:pPr algn="l"/>
            <a:r>
              <a:rPr lang="en-US" altLang="zh-CN" dirty="0"/>
              <a:t>Peter Shaw, Jakob </a:t>
            </a:r>
            <a:r>
              <a:rPr lang="en-US" altLang="zh-CN" dirty="0" err="1"/>
              <a:t>Uszkoreit</a:t>
            </a:r>
            <a:r>
              <a:rPr lang="en-US" altLang="zh-CN" dirty="0"/>
              <a:t>, and Ashish Vaswani. 2018. Self-attention with relative position representations.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arXiv:1803.02155.</a:t>
            </a:r>
          </a:p>
        </p:txBody>
      </p:sp>
    </p:spTree>
    <p:extLst>
      <p:ext uri="{BB962C8B-B14F-4D97-AF65-F5344CB8AC3E}">
        <p14:creationId xmlns:p14="http://schemas.microsoft.com/office/powerpoint/2010/main" val="94346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68964-3DED-4683-84DA-5176E0FE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Global-Local attention				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832303A-AE59-4144-9D11-5D5E56FA0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25" y="2428239"/>
            <a:ext cx="10401453" cy="3075916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4AE64B-F247-4C0A-BA0E-4929DAA5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A430-4E28-42D6-9675-B1C878F83923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6231EE1-99AF-4685-8B80-71485160A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359" y="204881"/>
            <a:ext cx="2416115" cy="202924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0DAF3E2-B576-4D04-95BC-87B518021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486733"/>
            <a:ext cx="10065778" cy="80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0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9F181-0722-4207-A2A2-E2AA2809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Global-Local attention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DE64DC0-A5EA-46EF-B3A4-02BBAF0C7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654" y="2270113"/>
            <a:ext cx="3156798" cy="1127427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3E8C6C-CFF1-4978-89AA-2993F107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A430-4E28-42D6-9675-B1C878F83923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8D4E9B7-EACD-41D2-B504-9B661F5C0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943" y="3632092"/>
            <a:ext cx="6132291" cy="218561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29203FA-A795-4446-89FF-D4718802332A}"/>
              </a:ext>
            </a:extLst>
          </p:cNvPr>
          <p:cNvSpPr txBox="1"/>
          <p:nvPr/>
        </p:nvSpPr>
        <p:spPr>
          <a:xfrm>
            <a:off x="1113183" y="1746893"/>
            <a:ext cx="2222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以</a:t>
            </a:r>
            <a:r>
              <a:rPr lang="en-US" altLang="zh-CN" sz="2800" dirty="0"/>
              <a:t>g2g</a:t>
            </a:r>
            <a:r>
              <a:rPr lang="zh-CN" altLang="en-US" sz="2800" dirty="0"/>
              <a:t>为例：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24748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5CF7304C-D09E-4CDD-A500-C428BBBB1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1427" y="1677121"/>
            <a:ext cx="6543212" cy="3225527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9FBF3E-E329-4B89-9C80-19D798E3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A430-4E28-42D6-9675-B1C878F83923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AFAB436E-B271-4329-B837-3247956C0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long inputs &amp; structured input</a:t>
            </a:r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0C61912-B063-4DC0-BD02-658F824902CF}"/>
              </a:ext>
            </a:extLst>
          </p:cNvPr>
          <p:cNvSpPr txBox="1">
            <a:spLocks/>
          </p:cNvSpPr>
          <p:nvPr/>
        </p:nvSpPr>
        <p:spPr>
          <a:xfrm>
            <a:off x="955089" y="29677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B5B740D-809A-43A2-B3A7-B1E58B178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191" y="4943647"/>
            <a:ext cx="6056244" cy="141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18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CA0BE-5883-4617-8017-DD6C5194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Pre-training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7D2A46-B181-4749-BCC6-DE365CD53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MLM(Masked Language Model)</a:t>
            </a:r>
          </a:p>
          <a:p>
            <a:pPr lvl="1"/>
            <a:r>
              <a:rPr lang="en-US" altLang="zh-CN" dirty="0">
                <a:solidFill>
                  <a:schemeClr val="accent1"/>
                </a:solidFill>
              </a:rPr>
              <a:t>Whole word masking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accent1"/>
                </a:solidFill>
              </a:rPr>
              <a:t>CPC(Contrastive Predictive Coding)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B64DEF-0E29-4147-9F91-9127106F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A430-4E28-42D6-9675-B1C878F83923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3433F91-25E7-4F17-B5A7-8C12D2364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79" y="2765232"/>
            <a:ext cx="10447042" cy="7686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470C94-88FF-409A-A478-9A439C56C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919" y="4360716"/>
            <a:ext cx="7964011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34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1179</TotalTime>
  <Words>699</Words>
  <Application>Microsoft Office PowerPoint</Application>
  <PresentationFormat>宽屏</PresentationFormat>
  <Paragraphs>127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等线</vt:lpstr>
      <vt:lpstr>黑体</vt:lpstr>
      <vt:lpstr>Arial</vt:lpstr>
      <vt:lpstr>Office 主题​​</vt:lpstr>
      <vt:lpstr>ETC: Encoding Long and Structured Inputs in Transformers</vt:lpstr>
      <vt:lpstr>Motivation</vt:lpstr>
      <vt:lpstr>Related work</vt:lpstr>
      <vt:lpstr>ETC（Extended Transformer Construction）</vt:lpstr>
      <vt:lpstr>RPP：Relative Position Representations</vt:lpstr>
      <vt:lpstr>Global-Local attention    </vt:lpstr>
      <vt:lpstr>Global-Local attention</vt:lpstr>
      <vt:lpstr>long inputs &amp; structured input</vt:lpstr>
      <vt:lpstr>Pre-training</vt:lpstr>
      <vt:lpstr>Pre-training from lifted BERT weights vs. from scratch</vt:lpstr>
      <vt:lpstr>Technique Summary</vt:lpstr>
      <vt:lpstr>Experiments</vt:lpstr>
      <vt:lpstr>Natural Questions(NQ)</vt:lpstr>
      <vt:lpstr>NQ-Leaderboard</vt:lpstr>
      <vt:lpstr>HotpotQA &amp; WikiHop</vt:lpstr>
      <vt:lpstr>OpenKP(Web Page Key Phrase Extraction)</vt:lpstr>
      <vt:lpstr>Conclusions</vt:lpstr>
      <vt:lpstr>Longformer:  The Long-Document Transformer</vt:lpstr>
      <vt:lpstr>Contributions</vt:lpstr>
      <vt:lpstr>CUDA kernel</vt:lpstr>
      <vt:lpstr>Experiments</vt:lpstr>
      <vt:lpstr>Big Bird:  Transformers for Longer Sequences</vt:lpstr>
      <vt:lpstr>Contributions</vt:lpstr>
      <vt:lpstr>Experiments--QA</vt:lpstr>
      <vt:lpstr>Experiments--Summarization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ETC: Encoding Long and Structured Inputs in Transformers</dc:title>
  <dc:creator>cl</dc:creator>
  <cp:lastModifiedBy>cl</cp:lastModifiedBy>
  <cp:revision>65</cp:revision>
  <dcterms:created xsi:type="dcterms:W3CDTF">2021-03-18T03:29:14Z</dcterms:created>
  <dcterms:modified xsi:type="dcterms:W3CDTF">2021-03-23T08:56:23Z</dcterms:modified>
</cp:coreProperties>
</file>