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1" r:id="rId3"/>
    <p:sldId id="257" r:id="rId4"/>
    <p:sldId id="258" r:id="rId5"/>
    <p:sldId id="259" r:id="rId6"/>
    <p:sldId id="282" r:id="rId7"/>
    <p:sldId id="283" r:id="rId8"/>
    <p:sldId id="284" r:id="rId9"/>
    <p:sldId id="287" r:id="rId10"/>
    <p:sldId id="288" r:id="rId11"/>
    <p:sldId id="285" r:id="rId12"/>
    <p:sldId id="293" r:id="rId13"/>
    <p:sldId id="286" r:id="rId14"/>
    <p:sldId id="294" r:id="rId15"/>
    <p:sldId id="295" r:id="rId16"/>
    <p:sldId id="301" r:id="rId17"/>
    <p:sldId id="302" r:id="rId18"/>
    <p:sldId id="303" r:id="rId19"/>
    <p:sldId id="304" r:id="rId20"/>
    <p:sldId id="305" r:id="rId21"/>
    <p:sldId id="29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autoAdjust="0"/>
    <p:restoredTop sz="87363" autoAdjust="0"/>
  </p:normalViewPr>
  <p:slideViewPr>
    <p:cSldViewPr snapToGrid="0">
      <p:cViewPr varScale="1">
        <p:scale>
          <a:sx n="110" d="100"/>
          <a:sy n="110" d="100"/>
        </p:scale>
        <p:origin x="6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FFE7C-C688-460C-84DA-E52ED4BA5B6B}" type="datetimeFigureOut">
              <a:rPr lang="zh-CN" altLang="en-US" smtClean="0"/>
              <a:t>2020/6/4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B9BE2-7090-4B84-98B4-94505BEC7687}" type="slidenum">
              <a:rPr lang="zh-CN" altLang="en-US" smtClean="0"/>
              <a:t>‹#›</a:t>
            </a:fld>
            <a:endParaRPr lang="zh-CN" altLang="en-US"/>
          </a:p>
        </p:txBody>
      </p:sp>
    </p:spTree>
    <p:extLst>
      <p:ext uri="{BB962C8B-B14F-4D97-AF65-F5344CB8AC3E}">
        <p14:creationId xmlns:p14="http://schemas.microsoft.com/office/powerpoint/2010/main" val="647732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有保证的</a:t>
            </a:r>
            <a:endParaRPr lang="en-US" altLang="zh-CN" dirty="0"/>
          </a:p>
          <a:p>
            <a:r>
              <a:rPr lang="zh-CN" altLang="en-US" dirty="0"/>
              <a:t>斯坦福大学</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1</a:t>
            </a:fld>
            <a:endParaRPr lang="zh-CN" altLang="en-US"/>
          </a:p>
        </p:txBody>
      </p:sp>
    </p:spTree>
    <p:extLst>
      <p:ext uri="{BB962C8B-B14F-4D97-AF65-F5344CB8AC3E}">
        <p14:creationId xmlns:p14="http://schemas.microsoft.com/office/powerpoint/2010/main" val="1304484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10</a:t>
            </a:fld>
            <a:endParaRPr lang="zh-CN" altLang="en-US"/>
          </a:p>
        </p:txBody>
      </p:sp>
    </p:spTree>
    <p:extLst>
      <p:ext uri="{BB962C8B-B14F-4D97-AF65-F5344CB8AC3E}">
        <p14:creationId xmlns:p14="http://schemas.microsoft.com/office/powerpoint/2010/main" val="788304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11</a:t>
            </a:fld>
            <a:endParaRPr lang="zh-CN" altLang="en-US"/>
          </a:p>
        </p:txBody>
      </p:sp>
    </p:spTree>
    <p:extLst>
      <p:ext uri="{BB962C8B-B14F-4D97-AF65-F5344CB8AC3E}">
        <p14:creationId xmlns:p14="http://schemas.microsoft.com/office/powerpoint/2010/main" val="4142870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12</a:t>
            </a:fld>
            <a:endParaRPr lang="zh-CN" altLang="en-US"/>
          </a:p>
        </p:txBody>
      </p:sp>
    </p:spTree>
    <p:extLst>
      <p:ext uri="{BB962C8B-B14F-4D97-AF65-F5344CB8AC3E}">
        <p14:creationId xmlns:p14="http://schemas.microsoft.com/office/powerpoint/2010/main" val="2233948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13</a:t>
            </a:fld>
            <a:endParaRPr lang="zh-CN" altLang="en-US"/>
          </a:p>
        </p:txBody>
      </p:sp>
    </p:spTree>
    <p:extLst>
      <p:ext uri="{BB962C8B-B14F-4D97-AF65-F5344CB8AC3E}">
        <p14:creationId xmlns:p14="http://schemas.microsoft.com/office/powerpoint/2010/main" val="3454804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14</a:t>
            </a:fld>
            <a:endParaRPr lang="zh-CN" altLang="en-US"/>
          </a:p>
        </p:txBody>
      </p:sp>
    </p:spTree>
    <p:extLst>
      <p:ext uri="{BB962C8B-B14F-4D97-AF65-F5344CB8AC3E}">
        <p14:creationId xmlns:p14="http://schemas.microsoft.com/office/powerpoint/2010/main" val="1819683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15</a:t>
            </a:fld>
            <a:endParaRPr lang="zh-CN" altLang="en-US"/>
          </a:p>
        </p:txBody>
      </p:sp>
    </p:spTree>
    <p:extLst>
      <p:ext uri="{BB962C8B-B14F-4D97-AF65-F5344CB8AC3E}">
        <p14:creationId xmlns:p14="http://schemas.microsoft.com/office/powerpoint/2010/main" val="2253772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16</a:t>
            </a:fld>
            <a:endParaRPr lang="zh-CN" altLang="en-US"/>
          </a:p>
        </p:txBody>
      </p:sp>
    </p:spTree>
    <p:extLst>
      <p:ext uri="{BB962C8B-B14F-4D97-AF65-F5344CB8AC3E}">
        <p14:creationId xmlns:p14="http://schemas.microsoft.com/office/powerpoint/2010/main" val="2895451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17</a:t>
            </a:fld>
            <a:endParaRPr lang="zh-CN" altLang="en-US"/>
          </a:p>
        </p:txBody>
      </p:sp>
    </p:spTree>
    <p:extLst>
      <p:ext uri="{BB962C8B-B14F-4D97-AF65-F5344CB8AC3E}">
        <p14:creationId xmlns:p14="http://schemas.microsoft.com/office/powerpoint/2010/main" val="2752880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18</a:t>
            </a:fld>
            <a:endParaRPr lang="zh-CN" altLang="en-US"/>
          </a:p>
        </p:txBody>
      </p:sp>
    </p:spTree>
    <p:extLst>
      <p:ext uri="{BB962C8B-B14F-4D97-AF65-F5344CB8AC3E}">
        <p14:creationId xmlns:p14="http://schemas.microsoft.com/office/powerpoint/2010/main" val="402373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19</a:t>
            </a:fld>
            <a:endParaRPr lang="zh-CN" altLang="en-US"/>
          </a:p>
        </p:txBody>
      </p:sp>
    </p:spTree>
    <p:extLst>
      <p:ext uri="{BB962C8B-B14F-4D97-AF65-F5344CB8AC3E}">
        <p14:creationId xmlns:p14="http://schemas.microsoft.com/office/powerpoint/2010/main" val="173283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问题小众</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2</a:t>
            </a:fld>
            <a:endParaRPr lang="zh-CN" altLang="en-US"/>
          </a:p>
        </p:txBody>
      </p:sp>
    </p:spTree>
    <p:extLst>
      <p:ext uri="{BB962C8B-B14F-4D97-AF65-F5344CB8AC3E}">
        <p14:creationId xmlns:p14="http://schemas.microsoft.com/office/powerpoint/2010/main" val="2952937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20</a:t>
            </a:fld>
            <a:endParaRPr lang="zh-CN" altLang="en-US"/>
          </a:p>
        </p:txBody>
      </p:sp>
    </p:spTree>
    <p:extLst>
      <p:ext uri="{BB962C8B-B14F-4D97-AF65-F5344CB8AC3E}">
        <p14:creationId xmlns:p14="http://schemas.microsoft.com/office/powerpoint/2010/main" val="4038450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21</a:t>
            </a:fld>
            <a:endParaRPr lang="zh-CN" altLang="en-US"/>
          </a:p>
        </p:txBody>
      </p:sp>
    </p:spTree>
    <p:extLst>
      <p:ext uri="{BB962C8B-B14F-4D97-AF65-F5344CB8AC3E}">
        <p14:creationId xmlns:p14="http://schemas.microsoft.com/office/powerpoint/2010/main" val="3408282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尽管语病，不通顺，语义不变</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3</a:t>
            </a:fld>
            <a:endParaRPr lang="zh-CN" altLang="en-US"/>
          </a:p>
        </p:txBody>
      </p:sp>
    </p:spTree>
    <p:extLst>
      <p:ext uri="{BB962C8B-B14F-4D97-AF65-F5344CB8AC3E}">
        <p14:creationId xmlns:p14="http://schemas.microsoft.com/office/powerpoint/2010/main" val="3235075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一些简单公式定义， 怎么找这个超集呢</a:t>
            </a:r>
            <a:endParaRPr lang="en-US" altLang="zh-CN" dirty="0"/>
          </a:p>
          <a:p>
            <a:r>
              <a:rPr lang="zh-CN" altLang="en-US" dirty="0"/>
              <a:t>波浪 </a:t>
            </a:r>
            <a:r>
              <a:rPr lang="en-US" altLang="zh-CN" dirty="0"/>
              <a:t>tilde</a:t>
            </a:r>
            <a:endParaRPr lang="zh-CN" altLang="en-US" dirty="0"/>
          </a:p>
        </p:txBody>
      </p:sp>
      <p:sp>
        <p:nvSpPr>
          <p:cNvPr id="4" name="灯片编号占位符 3"/>
          <p:cNvSpPr>
            <a:spLocks noGrp="1"/>
          </p:cNvSpPr>
          <p:nvPr>
            <p:ph type="sldNum" sz="quarter" idx="5"/>
          </p:nvPr>
        </p:nvSpPr>
        <p:spPr/>
        <p:txBody>
          <a:bodyPr/>
          <a:lstStyle/>
          <a:p>
            <a:fld id="{A53B9BE2-7090-4B84-98B4-94505BEC7687}" type="slidenum">
              <a:rPr lang="zh-CN" altLang="en-US" smtClean="0"/>
              <a:t>4</a:t>
            </a:fld>
            <a:endParaRPr lang="zh-CN" altLang="en-US"/>
          </a:p>
        </p:txBody>
      </p:sp>
    </p:spTree>
    <p:extLst>
      <p:ext uri="{BB962C8B-B14F-4D97-AF65-F5344CB8AC3E}">
        <p14:creationId xmlns:p14="http://schemas.microsoft.com/office/powerpoint/2010/main" val="2240353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5</a:t>
            </a:fld>
            <a:endParaRPr lang="zh-CN" altLang="en-US"/>
          </a:p>
        </p:txBody>
      </p:sp>
    </p:spTree>
    <p:extLst>
      <p:ext uri="{BB962C8B-B14F-4D97-AF65-F5344CB8AC3E}">
        <p14:creationId xmlns:p14="http://schemas.microsoft.com/office/powerpoint/2010/main" val="316817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6</a:t>
            </a:fld>
            <a:endParaRPr lang="zh-CN" altLang="en-US"/>
          </a:p>
        </p:txBody>
      </p:sp>
    </p:spTree>
    <p:extLst>
      <p:ext uri="{BB962C8B-B14F-4D97-AF65-F5344CB8AC3E}">
        <p14:creationId xmlns:p14="http://schemas.microsoft.com/office/powerpoint/2010/main" val="665812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7</a:t>
            </a:fld>
            <a:endParaRPr lang="zh-CN" altLang="en-US"/>
          </a:p>
        </p:txBody>
      </p:sp>
    </p:spTree>
    <p:extLst>
      <p:ext uri="{BB962C8B-B14F-4D97-AF65-F5344CB8AC3E}">
        <p14:creationId xmlns:p14="http://schemas.microsoft.com/office/powerpoint/2010/main" val="789754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8</a:t>
            </a:fld>
            <a:endParaRPr lang="zh-CN" altLang="en-US"/>
          </a:p>
        </p:txBody>
      </p:sp>
    </p:spTree>
    <p:extLst>
      <p:ext uri="{BB962C8B-B14F-4D97-AF65-F5344CB8AC3E}">
        <p14:creationId xmlns:p14="http://schemas.microsoft.com/office/powerpoint/2010/main" val="2618191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相关工作是</a:t>
            </a:r>
            <a:r>
              <a:rPr lang="en-US" altLang="zh-CN" dirty="0" err="1"/>
              <a:t>Deepmind</a:t>
            </a:r>
            <a:r>
              <a:rPr lang="en-US" altLang="zh-CN" dirty="0"/>
              <a:t>, </a:t>
            </a:r>
            <a:r>
              <a:rPr lang="zh-CN" altLang="en-US" dirty="0"/>
              <a:t>后有一篇中</a:t>
            </a:r>
            <a:r>
              <a:rPr lang="en-US" altLang="zh-CN" dirty="0"/>
              <a:t>ICCV 19</a:t>
            </a:r>
          </a:p>
          <a:p>
            <a:r>
              <a:rPr lang="zh-CN" altLang="en-US" dirty="0"/>
              <a:t>每个神经元多一个区间信息</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9</a:t>
            </a:fld>
            <a:endParaRPr lang="zh-CN" altLang="en-US"/>
          </a:p>
        </p:txBody>
      </p:sp>
    </p:spTree>
    <p:extLst>
      <p:ext uri="{BB962C8B-B14F-4D97-AF65-F5344CB8AC3E}">
        <p14:creationId xmlns:p14="http://schemas.microsoft.com/office/powerpoint/2010/main" val="629854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B50AA-F591-4CB3-8D7E-693CAEF5142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46584E4-0BBD-49DD-869C-B3BAD30A9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0011CC-36D0-4F9F-87AA-0B6E98021124}"/>
              </a:ext>
            </a:extLst>
          </p:cNvPr>
          <p:cNvSpPr>
            <a:spLocks noGrp="1"/>
          </p:cNvSpPr>
          <p:nvPr>
            <p:ph type="dt" sz="half" idx="10"/>
          </p:nvPr>
        </p:nvSpPr>
        <p:spPr/>
        <p:txBody>
          <a:bodyPr/>
          <a:lstStyle/>
          <a:p>
            <a:fld id="{64D72630-E621-5749-B7AD-9935A8669D8E}" type="datetime1">
              <a:rPr lang="zh-CN" altLang="en-US" smtClean="0"/>
              <a:t>2020/6/4</a:t>
            </a:fld>
            <a:endParaRPr lang="zh-CN" altLang="en-US"/>
          </a:p>
        </p:txBody>
      </p:sp>
      <p:sp>
        <p:nvSpPr>
          <p:cNvPr id="5" name="页脚占位符 4">
            <a:extLst>
              <a:ext uri="{FF2B5EF4-FFF2-40B4-BE49-F238E27FC236}">
                <a16:creationId xmlns:a16="http://schemas.microsoft.com/office/drawing/2014/main" id="{599A6AC2-411E-4727-A788-63ED76DFE317}"/>
              </a:ext>
            </a:extLst>
          </p:cNvPr>
          <p:cNvSpPr>
            <a:spLocks noGrp="1"/>
          </p:cNvSpPr>
          <p:nvPr>
            <p:ph type="ftr" sz="quarter" idx="11"/>
          </p:nvPr>
        </p:nvSpPr>
        <p:spPr/>
        <p:txBody>
          <a:bodyPr/>
          <a:lstStyle/>
          <a:p>
            <a:r>
              <a:rPr lang="en" altLang="zh-CN"/>
              <a:t>(EMNLP, 19) Certified Robustness to Adversarial Word Substitutions</a:t>
            </a:r>
            <a:endParaRPr lang="zh-CN" altLang="en-US"/>
          </a:p>
        </p:txBody>
      </p:sp>
      <p:sp>
        <p:nvSpPr>
          <p:cNvPr id="6" name="灯片编号占位符 5">
            <a:extLst>
              <a:ext uri="{FF2B5EF4-FFF2-40B4-BE49-F238E27FC236}">
                <a16:creationId xmlns:a16="http://schemas.microsoft.com/office/drawing/2014/main" id="{3412DD7A-B192-4803-8496-EF2B0DF83201}"/>
              </a:ext>
            </a:extLst>
          </p:cNvPr>
          <p:cNvSpPr>
            <a:spLocks noGrp="1"/>
          </p:cNvSpPr>
          <p:nvPr>
            <p:ph type="sldNum" sz="quarter" idx="12"/>
          </p:nvPr>
        </p:nvSpPr>
        <p:spPr/>
        <p:txBody>
          <a:bodyPr/>
          <a:lstStyle/>
          <a:p>
            <a:fld id="{3077B643-69F0-403E-866D-2731BF30BB33}" type="slidenum">
              <a:rPr lang="zh-CN" altLang="en-US" smtClean="0"/>
              <a:t>‹#›</a:t>
            </a:fld>
            <a:endParaRPr lang="zh-CN" altLang="en-US"/>
          </a:p>
        </p:txBody>
      </p:sp>
    </p:spTree>
    <p:extLst>
      <p:ext uri="{BB962C8B-B14F-4D97-AF65-F5344CB8AC3E}">
        <p14:creationId xmlns:p14="http://schemas.microsoft.com/office/powerpoint/2010/main" val="263616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A5FBA-639C-45EA-AC0D-34BDF933C44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84A939-05F8-46A3-A447-3193FFDF442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877E536-D3A9-4C7D-BD76-F72ED4AFDECA}"/>
              </a:ext>
            </a:extLst>
          </p:cNvPr>
          <p:cNvSpPr>
            <a:spLocks noGrp="1"/>
          </p:cNvSpPr>
          <p:nvPr>
            <p:ph type="dt" sz="half" idx="10"/>
          </p:nvPr>
        </p:nvSpPr>
        <p:spPr/>
        <p:txBody>
          <a:bodyPr/>
          <a:lstStyle/>
          <a:p>
            <a:fld id="{AFEB1AD7-12D9-B947-BED0-9BB64C406AAD}" type="datetime1">
              <a:rPr lang="zh-CN" altLang="en-US" smtClean="0"/>
              <a:t>2020/6/4</a:t>
            </a:fld>
            <a:endParaRPr lang="zh-CN" altLang="en-US"/>
          </a:p>
        </p:txBody>
      </p:sp>
      <p:sp>
        <p:nvSpPr>
          <p:cNvPr id="5" name="页脚占位符 4">
            <a:extLst>
              <a:ext uri="{FF2B5EF4-FFF2-40B4-BE49-F238E27FC236}">
                <a16:creationId xmlns:a16="http://schemas.microsoft.com/office/drawing/2014/main" id="{BEC26CD3-B6F3-48A7-B548-B1A95D2C63F6}"/>
              </a:ext>
            </a:extLst>
          </p:cNvPr>
          <p:cNvSpPr>
            <a:spLocks noGrp="1"/>
          </p:cNvSpPr>
          <p:nvPr>
            <p:ph type="ftr" sz="quarter" idx="11"/>
          </p:nvPr>
        </p:nvSpPr>
        <p:spPr/>
        <p:txBody>
          <a:bodyPr/>
          <a:lstStyle/>
          <a:p>
            <a:r>
              <a:rPr lang="en" altLang="zh-CN"/>
              <a:t>(EMNLP, 19) Certified Robustness to Adversarial Word Substitutions</a:t>
            </a:r>
            <a:endParaRPr lang="zh-CN" altLang="en-US"/>
          </a:p>
        </p:txBody>
      </p:sp>
      <p:sp>
        <p:nvSpPr>
          <p:cNvPr id="6" name="灯片编号占位符 5">
            <a:extLst>
              <a:ext uri="{FF2B5EF4-FFF2-40B4-BE49-F238E27FC236}">
                <a16:creationId xmlns:a16="http://schemas.microsoft.com/office/drawing/2014/main" id="{EB79B942-CD72-45BD-8270-DE9E61CC95ED}"/>
              </a:ext>
            </a:extLst>
          </p:cNvPr>
          <p:cNvSpPr>
            <a:spLocks noGrp="1"/>
          </p:cNvSpPr>
          <p:nvPr>
            <p:ph type="sldNum" sz="quarter" idx="12"/>
          </p:nvPr>
        </p:nvSpPr>
        <p:spPr/>
        <p:txBody>
          <a:bodyPr/>
          <a:lstStyle/>
          <a:p>
            <a:fld id="{3077B643-69F0-403E-866D-2731BF30BB33}" type="slidenum">
              <a:rPr lang="zh-CN" altLang="en-US" smtClean="0"/>
              <a:t>‹#›</a:t>
            </a:fld>
            <a:endParaRPr lang="zh-CN" altLang="en-US"/>
          </a:p>
        </p:txBody>
      </p:sp>
    </p:spTree>
    <p:extLst>
      <p:ext uri="{BB962C8B-B14F-4D97-AF65-F5344CB8AC3E}">
        <p14:creationId xmlns:p14="http://schemas.microsoft.com/office/powerpoint/2010/main" val="2063404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6C03B75-8888-4DD6-9FB3-874885E250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E93C8C-51B2-49B9-8A23-1BD5320EB9D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06BFCD7-B973-4783-B87A-C77200FF8666}"/>
              </a:ext>
            </a:extLst>
          </p:cNvPr>
          <p:cNvSpPr>
            <a:spLocks noGrp="1"/>
          </p:cNvSpPr>
          <p:nvPr>
            <p:ph type="dt" sz="half" idx="10"/>
          </p:nvPr>
        </p:nvSpPr>
        <p:spPr/>
        <p:txBody>
          <a:bodyPr/>
          <a:lstStyle/>
          <a:p>
            <a:fld id="{EAACBF62-87CE-7F47-A159-3B2AEE56CBBB}" type="datetime1">
              <a:rPr lang="zh-CN" altLang="en-US" smtClean="0"/>
              <a:t>2020/6/4</a:t>
            </a:fld>
            <a:endParaRPr lang="zh-CN" altLang="en-US"/>
          </a:p>
        </p:txBody>
      </p:sp>
      <p:sp>
        <p:nvSpPr>
          <p:cNvPr id="5" name="页脚占位符 4">
            <a:extLst>
              <a:ext uri="{FF2B5EF4-FFF2-40B4-BE49-F238E27FC236}">
                <a16:creationId xmlns:a16="http://schemas.microsoft.com/office/drawing/2014/main" id="{A83C39FC-0F9A-4322-BAD7-E7BEB11490C1}"/>
              </a:ext>
            </a:extLst>
          </p:cNvPr>
          <p:cNvSpPr>
            <a:spLocks noGrp="1"/>
          </p:cNvSpPr>
          <p:nvPr>
            <p:ph type="ftr" sz="quarter" idx="11"/>
          </p:nvPr>
        </p:nvSpPr>
        <p:spPr/>
        <p:txBody>
          <a:bodyPr/>
          <a:lstStyle/>
          <a:p>
            <a:r>
              <a:rPr lang="en" altLang="zh-CN"/>
              <a:t>(EMNLP, 19) Certified Robustness to Adversarial Word Substitutions</a:t>
            </a:r>
            <a:endParaRPr lang="zh-CN" altLang="en-US"/>
          </a:p>
        </p:txBody>
      </p:sp>
      <p:sp>
        <p:nvSpPr>
          <p:cNvPr id="6" name="灯片编号占位符 5">
            <a:extLst>
              <a:ext uri="{FF2B5EF4-FFF2-40B4-BE49-F238E27FC236}">
                <a16:creationId xmlns:a16="http://schemas.microsoft.com/office/drawing/2014/main" id="{1668E42C-FE9F-4C5A-BB9F-7DAAF222532C}"/>
              </a:ext>
            </a:extLst>
          </p:cNvPr>
          <p:cNvSpPr>
            <a:spLocks noGrp="1"/>
          </p:cNvSpPr>
          <p:nvPr>
            <p:ph type="sldNum" sz="quarter" idx="12"/>
          </p:nvPr>
        </p:nvSpPr>
        <p:spPr/>
        <p:txBody>
          <a:bodyPr/>
          <a:lstStyle/>
          <a:p>
            <a:fld id="{3077B643-69F0-403E-866D-2731BF30BB33}" type="slidenum">
              <a:rPr lang="zh-CN" altLang="en-US" smtClean="0"/>
              <a:t>‹#›</a:t>
            </a:fld>
            <a:endParaRPr lang="zh-CN" altLang="en-US"/>
          </a:p>
        </p:txBody>
      </p:sp>
    </p:spTree>
    <p:extLst>
      <p:ext uri="{BB962C8B-B14F-4D97-AF65-F5344CB8AC3E}">
        <p14:creationId xmlns:p14="http://schemas.microsoft.com/office/powerpoint/2010/main" val="399172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6A9B3-5320-4C6C-B43C-CB5832DEE0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52A946-5C8E-4954-9089-BFE632C4E39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2E76A9D-3AB7-4E4B-8D70-8B74912000A2}"/>
              </a:ext>
            </a:extLst>
          </p:cNvPr>
          <p:cNvSpPr>
            <a:spLocks noGrp="1"/>
          </p:cNvSpPr>
          <p:nvPr>
            <p:ph type="dt" sz="half" idx="10"/>
          </p:nvPr>
        </p:nvSpPr>
        <p:spPr/>
        <p:txBody>
          <a:bodyPr/>
          <a:lstStyle/>
          <a:p>
            <a:fld id="{BEF00AC5-0A66-9347-92AF-15180831854B}" type="datetime1">
              <a:rPr lang="zh-CN" altLang="en-US" smtClean="0"/>
              <a:t>2020/6/4</a:t>
            </a:fld>
            <a:endParaRPr lang="zh-CN" altLang="en-US"/>
          </a:p>
        </p:txBody>
      </p:sp>
      <p:sp>
        <p:nvSpPr>
          <p:cNvPr id="5" name="页脚占位符 4">
            <a:extLst>
              <a:ext uri="{FF2B5EF4-FFF2-40B4-BE49-F238E27FC236}">
                <a16:creationId xmlns:a16="http://schemas.microsoft.com/office/drawing/2014/main" id="{0DBE1DE4-27D0-4869-8080-40213875CBCF}"/>
              </a:ext>
            </a:extLst>
          </p:cNvPr>
          <p:cNvSpPr>
            <a:spLocks noGrp="1"/>
          </p:cNvSpPr>
          <p:nvPr>
            <p:ph type="ftr" sz="quarter" idx="11"/>
          </p:nvPr>
        </p:nvSpPr>
        <p:spPr/>
        <p:txBody>
          <a:bodyPr/>
          <a:lstStyle/>
          <a:p>
            <a:r>
              <a:rPr lang="en" altLang="zh-CN"/>
              <a:t>(EMNLP, 19) Certified Robustness to Adversarial Word Substitutions</a:t>
            </a:r>
            <a:endParaRPr lang="zh-CN" altLang="en-US"/>
          </a:p>
        </p:txBody>
      </p:sp>
      <p:sp>
        <p:nvSpPr>
          <p:cNvPr id="6" name="灯片编号占位符 5">
            <a:extLst>
              <a:ext uri="{FF2B5EF4-FFF2-40B4-BE49-F238E27FC236}">
                <a16:creationId xmlns:a16="http://schemas.microsoft.com/office/drawing/2014/main" id="{D35205CF-D6DF-425D-9343-F2BDEE8A3937}"/>
              </a:ext>
            </a:extLst>
          </p:cNvPr>
          <p:cNvSpPr>
            <a:spLocks noGrp="1"/>
          </p:cNvSpPr>
          <p:nvPr>
            <p:ph type="sldNum" sz="quarter" idx="12"/>
          </p:nvPr>
        </p:nvSpPr>
        <p:spPr/>
        <p:txBody>
          <a:bodyPr/>
          <a:lstStyle/>
          <a:p>
            <a:fld id="{3077B643-69F0-403E-866D-2731BF30BB33}" type="slidenum">
              <a:rPr lang="zh-CN" altLang="en-US" smtClean="0"/>
              <a:t>‹#›</a:t>
            </a:fld>
            <a:endParaRPr lang="zh-CN" altLang="en-US"/>
          </a:p>
        </p:txBody>
      </p:sp>
    </p:spTree>
    <p:extLst>
      <p:ext uri="{BB962C8B-B14F-4D97-AF65-F5344CB8AC3E}">
        <p14:creationId xmlns:p14="http://schemas.microsoft.com/office/powerpoint/2010/main" val="188405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9347F-F19C-40CB-972B-6120AA0F62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E53F980-AD43-4330-BED1-D4796BE110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82ECEF8-6353-4DB1-9876-C795936DCC86}"/>
              </a:ext>
            </a:extLst>
          </p:cNvPr>
          <p:cNvSpPr>
            <a:spLocks noGrp="1"/>
          </p:cNvSpPr>
          <p:nvPr>
            <p:ph type="dt" sz="half" idx="10"/>
          </p:nvPr>
        </p:nvSpPr>
        <p:spPr/>
        <p:txBody>
          <a:bodyPr/>
          <a:lstStyle/>
          <a:p>
            <a:fld id="{5365713F-4C11-6B44-9313-88B6B7440C8B}" type="datetime1">
              <a:rPr lang="zh-CN" altLang="en-US" smtClean="0"/>
              <a:t>2020/6/4</a:t>
            </a:fld>
            <a:endParaRPr lang="zh-CN" altLang="en-US"/>
          </a:p>
        </p:txBody>
      </p:sp>
      <p:sp>
        <p:nvSpPr>
          <p:cNvPr id="5" name="页脚占位符 4">
            <a:extLst>
              <a:ext uri="{FF2B5EF4-FFF2-40B4-BE49-F238E27FC236}">
                <a16:creationId xmlns:a16="http://schemas.microsoft.com/office/drawing/2014/main" id="{D9AC9335-E178-4D33-B818-35CEB226A1D4}"/>
              </a:ext>
            </a:extLst>
          </p:cNvPr>
          <p:cNvSpPr>
            <a:spLocks noGrp="1"/>
          </p:cNvSpPr>
          <p:nvPr>
            <p:ph type="ftr" sz="quarter" idx="11"/>
          </p:nvPr>
        </p:nvSpPr>
        <p:spPr/>
        <p:txBody>
          <a:bodyPr/>
          <a:lstStyle/>
          <a:p>
            <a:r>
              <a:rPr lang="en" altLang="zh-CN"/>
              <a:t>(EMNLP, 19) Certified Robustness to Adversarial Word Substitutions</a:t>
            </a:r>
            <a:endParaRPr lang="zh-CN" altLang="en-US"/>
          </a:p>
        </p:txBody>
      </p:sp>
      <p:sp>
        <p:nvSpPr>
          <p:cNvPr id="6" name="灯片编号占位符 5">
            <a:extLst>
              <a:ext uri="{FF2B5EF4-FFF2-40B4-BE49-F238E27FC236}">
                <a16:creationId xmlns:a16="http://schemas.microsoft.com/office/drawing/2014/main" id="{AE180198-0BAA-4318-B623-212DB5F9CFFF}"/>
              </a:ext>
            </a:extLst>
          </p:cNvPr>
          <p:cNvSpPr>
            <a:spLocks noGrp="1"/>
          </p:cNvSpPr>
          <p:nvPr>
            <p:ph type="sldNum" sz="quarter" idx="12"/>
          </p:nvPr>
        </p:nvSpPr>
        <p:spPr/>
        <p:txBody>
          <a:bodyPr/>
          <a:lstStyle/>
          <a:p>
            <a:fld id="{3077B643-69F0-403E-866D-2731BF30BB33}" type="slidenum">
              <a:rPr lang="zh-CN" altLang="en-US" smtClean="0"/>
              <a:t>‹#›</a:t>
            </a:fld>
            <a:endParaRPr lang="zh-CN" altLang="en-US"/>
          </a:p>
        </p:txBody>
      </p:sp>
    </p:spTree>
    <p:extLst>
      <p:ext uri="{BB962C8B-B14F-4D97-AF65-F5344CB8AC3E}">
        <p14:creationId xmlns:p14="http://schemas.microsoft.com/office/powerpoint/2010/main" val="2091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11ACE-952E-481D-BA6B-AA4DC4B8CD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B8E19C-42AF-4CBB-B998-6A0BFE55CFB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E1DE8E6-42CC-4D03-AEF3-0BB47597931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93BB890-31C3-4029-937E-C6C54DE3C2CC}"/>
              </a:ext>
            </a:extLst>
          </p:cNvPr>
          <p:cNvSpPr>
            <a:spLocks noGrp="1"/>
          </p:cNvSpPr>
          <p:nvPr>
            <p:ph type="dt" sz="half" idx="10"/>
          </p:nvPr>
        </p:nvSpPr>
        <p:spPr/>
        <p:txBody>
          <a:bodyPr/>
          <a:lstStyle/>
          <a:p>
            <a:fld id="{6EC4CA7A-CF8A-B840-8B7A-22DC94FF8CAA}" type="datetime1">
              <a:rPr lang="zh-CN" altLang="en-US" smtClean="0"/>
              <a:t>2020/6/4</a:t>
            </a:fld>
            <a:endParaRPr lang="zh-CN" altLang="en-US"/>
          </a:p>
        </p:txBody>
      </p:sp>
      <p:sp>
        <p:nvSpPr>
          <p:cNvPr id="6" name="页脚占位符 5">
            <a:extLst>
              <a:ext uri="{FF2B5EF4-FFF2-40B4-BE49-F238E27FC236}">
                <a16:creationId xmlns:a16="http://schemas.microsoft.com/office/drawing/2014/main" id="{9AFB9F2D-F2E9-4ACE-86E7-28ACFCAB5D97}"/>
              </a:ext>
            </a:extLst>
          </p:cNvPr>
          <p:cNvSpPr>
            <a:spLocks noGrp="1"/>
          </p:cNvSpPr>
          <p:nvPr>
            <p:ph type="ftr" sz="quarter" idx="11"/>
          </p:nvPr>
        </p:nvSpPr>
        <p:spPr/>
        <p:txBody>
          <a:bodyPr/>
          <a:lstStyle/>
          <a:p>
            <a:r>
              <a:rPr lang="en" altLang="zh-CN"/>
              <a:t>(EMNLP, 19) Certified Robustness to Adversarial Word Substitutions</a:t>
            </a:r>
            <a:endParaRPr lang="zh-CN" altLang="en-US"/>
          </a:p>
        </p:txBody>
      </p:sp>
      <p:sp>
        <p:nvSpPr>
          <p:cNvPr id="7" name="灯片编号占位符 6">
            <a:extLst>
              <a:ext uri="{FF2B5EF4-FFF2-40B4-BE49-F238E27FC236}">
                <a16:creationId xmlns:a16="http://schemas.microsoft.com/office/drawing/2014/main" id="{44F958EE-C401-42F3-8F54-0669CED4A0E4}"/>
              </a:ext>
            </a:extLst>
          </p:cNvPr>
          <p:cNvSpPr>
            <a:spLocks noGrp="1"/>
          </p:cNvSpPr>
          <p:nvPr>
            <p:ph type="sldNum" sz="quarter" idx="12"/>
          </p:nvPr>
        </p:nvSpPr>
        <p:spPr/>
        <p:txBody>
          <a:bodyPr/>
          <a:lstStyle/>
          <a:p>
            <a:fld id="{3077B643-69F0-403E-866D-2731BF30BB33}" type="slidenum">
              <a:rPr lang="zh-CN" altLang="en-US" smtClean="0"/>
              <a:t>‹#›</a:t>
            </a:fld>
            <a:endParaRPr lang="zh-CN" altLang="en-US"/>
          </a:p>
        </p:txBody>
      </p:sp>
    </p:spTree>
    <p:extLst>
      <p:ext uri="{BB962C8B-B14F-4D97-AF65-F5344CB8AC3E}">
        <p14:creationId xmlns:p14="http://schemas.microsoft.com/office/powerpoint/2010/main" val="104809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F2142-71A3-4D5E-903C-9D086831544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D462CCE-85A3-454E-BA51-03AEE7424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AFBC43D-452D-4680-83B2-AE508C3415B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9C69543-BFFF-43AF-8E57-0D5A9949D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2F20A2B-873E-47D5-9294-32863582E02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03B7BE6-9516-4DD2-BA8B-5F84D3BFDC74}"/>
              </a:ext>
            </a:extLst>
          </p:cNvPr>
          <p:cNvSpPr>
            <a:spLocks noGrp="1"/>
          </p:cNvSpPr>
          <p:nvPr>
            <p:ph type="dt" sz="half" idx="10"/>
          </p:nvPr>
        </p:nvSpPr>
        <p:spPr/>
        <p:txBody>
          <a:bodyPr/>
          <a:lstStyle/>
          <a:p>
            <a:fld id="{F6FAEFEC-2747-6D43-B4CE-3D44E1EFFF30}" type="datetime1">
              <a:rPr lang="zh-CN" altLang="en-US" smtClean="0"/>
              <a:t>2020/6/4</a:t>
            </a:fld>
            <a:endParaRPr lang="zh-CN" altLang="en-US"/>
          </a:p>
        </p:txBody>
      </p:sp>
      <p:sp>
        <p:nvSpPr>
          <p:cNvPr id="8" name="页脚占位符 7">
            <a:extLst>
              <a:ext uri="{FF2B5EF4-FFF2-40B4-BE49-F238E27FC236}">
                <a16:creationId xmlns:a16="http://schemas.microsoft.com/office/drawing/2014/main" id="{CE7A7CB5-3F18-4374-949B-3567D4E7C6D1}"/>
              </a:ext>
            </a:extLst>
          </p:cNvPr>
          <p:cNvSpPr>
            <a:spLocks noGrp="1"/>
          </p:cNvSpPr>
          <p:nvPr>
            <p:ph type="ftr" sz="quarter" idx="11"/>
          </p:nvPr>
        </p:nvSpPr>
        <p:spPr/>
        <p:txBody>
          <a:bodyPr/>
          <a:lstStyle/>
          <a:p>
            <a:r>
              <a:rPr lang="en" altLang="zh-CN"/>
              <a:t>(EMNLP, 19) Certified Robustness to Adversarial Word Substitutions</a:t>
            </a:r>
            <a:endParaRPr lang="zh-CN" altLang="en-US"/>
          </a:p>
        </p:txBody>
      </p:sp>
      <p:sp>
        <p:nvSpPr>
          <p:cNvPr id="9" name="灯片编号占位符 8">
            <a:extLst>
              <a:ext uri="{FF2B5EF4-FFF2-40B4-BE49-F238E27FC236}">
                <a16:creationId xmlns:a16="http://schemas.microsoft.com/office/drawing/2014/main" id="{76A442FA-8350-472F-8312-DDCF5AFD0EED}"/>
              </a:ext>
            </a:extLst>
          </p:cNvPr>
          <p:cNvSpPr>
            <a:spLocks noGrp="1"/>
          </p:cNvSpPr>
          <p:nvPr>
            <p:ph type="sldNum" sz="quarter" idx="12"/>
          </p:nvPr>
        </p:nvSpPr>
        <p:spPr/>
        <p:txBody>
          <a:bodyPr/>
          <a:lstStyle/>
          <a:p>
            <a:fld id="{3077B643-69F0-403E-866D-2731BF30BB33}" type="slidenum">
              <a:rPr lang="zh-CN" altLang="en-US" smtClean="0"/>
              <a:t>‹#›</a:t>
            </a:fld>
            <a:endParaRPr lang="zh-CN" altLang="en-US"/>
          </a:p>
        </p:txBody>
      </p:sp>
    </p:spTree>
    <p:extLst>
      <p:ext uri="{BB962C8B-B14F-4D97-AF65-F5344CB8AC3E}">
        <p14:creationId xmlns:p14="http://schemas.microsoft.com/office/powerpoint/2010/main" val="202174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E24CD-EC75-44E2-8DAD-1CF15DA1F98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F5A1006-367C-465F-8C4C-261C8D5FF066}"/>
              </a:ext>
            </a:extLst>
          </p:cNvPr>
          <p:cNvSpPr>
            <a:spLocks noGrp="1"/>
          </p:cNvSpPr>
          <p:nvPr>
            <p:ph type="dt" sz="half" idx="10"/>
          </p:nvPr>
        </p:nvSpPr>
        <p:spPr/>
        <p:txBody>
          <a:bodyPr/>
          <a:lstStyle/>
          <a:p>
            <a:fld id="{765E7B14-A580-C04C-869E-D3D1D1DBF15A}" type="datetime1">
              <a:rPr lang="zh-CN" altLang="en-US" smtClean="0"/>
              <a:t>2020/6/4</a:t>
            </a:fld>
            <a:endParaRPr lang="zh-CN" altLang="en-US"/>
          </a:p>
        </p:txBody>
      </p:sp>
      <p:sp>
        <p:nvSpPr>
          <p:cNvPr id="4" name="页脚占位符 3">
            <a:extLst>
              <a:ext uri="{FF2B5EF4-FFF2-40B4-BE49-F238E27FC236}">
                <a16:creationId xmlns:a16="http://schemas.microsoft.com/office/drawing/2014/main" id="{1E4367D7-5208-47AF-B003-C6411C3448EB}"/>
              </a:ext>
            </a:extLst>
          </p:cNvPr>
          <p:cNvSpPr>
            <a:spLocks noGrp="1"/>
          </p:cNvSpPr>
          <p:nvPr>
            <p:ph type="ftr" sz="quarter" idx="11"/>
          </p:nvPr>
        </p:nvSpPr>
        <p:spPr/>
        <p:txBody>
          <a:bodyPr/>
          <a:lstStyle/>
          <a:p>
            <a:r>
              <a:rPr lang="en" altLang="zh-CN"/>
              <a:t>(EMNLP, 19) Certified Robustness to Adversarial Word Substitutions</a:t>
            </a:r>
            <a:endParaRPr lang="zh-CN" altLang="en-US"/>
          </a:p>
        </p:txBody>
      </p:sp>
      <p:sp>
        <p:nvSpPr>
          <p:cNvPr id="5" name="灯片编号占位符 4">
            <a:extLst>
              <a:ext uri="{FF2B5EF4-FFF2-40B4-BE49-F238E27FC236}">
                <a16:creationId xmlns:a16="http://schemas.microsoft.com/office/drawing/2014/main" id="{42B713C7-3350-4A4D-B77C-9BCD0CB68FBA}"/>
              </a:ext>
            </a:extLst>
          </p:cNvPr>
          <p:cNvSpPr>
            <a:spLocks noGrp="1"/>
          </p:cNvSpPr>
          <p:nvPr>
            <p:ph type="sldNum" sz="quarter" idx="12"/>
          </p:nvPr>
        </p:nvSpPr>
        <p:spPr/>
        <p:txBody>
          <a:bodyPr/>
          <a:lstStyle/>
          <a:p>
            <a:fld id="{3077B643-69F0-403E-866D-2731BF30BB33}" type="slidenum">
              <a:rPr lang="zh-CN" altLang="en-US" smtClean="0"/>
              <a:t>‹#›</a:t>
            </a:fld>
            <a:endParaRPr lang="zh-CN" altLang="en-US"/>
          </a:p>
        </p:txBody>
      </p:sp>
    </p:spTree>
    <p:extLst>
      <p:ext uri="{BB962C8B-B14F-4D97-AF65-F5344CB8AC3E}">
        <p14:creationId xmlns:p14="http://schemas.microsoft.com/office/powerpoint/2010/main" val="424921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3C36898-A9C8-4FB4-9C4F-214C50A661CF}"/>
              </a:ext>
            </a:extLst>
          </p:cNvPr>
          <p:cNvSpPr>
            <a:spLocks noGrp="1"/>
          </p:cNvSpPr>
          <p:nvPr>
            <p:ph type="dt" sz="half" idx="10"/>
          </p:nvPr>
        </p:nvSpPr>
        <p:spPr/>
        <p:txBody>
          <a:bodyPr/>
          <a:lstStyle/>
          <a:p>
            <a:fld id="{E7AC6128-EE97-5D41-BAAB-51EB7FA1EDD1}" type="datetime1">
              <a:rPr lang="zh-CN" altLang="en-US" smtClean="0"/>
              <a:t>2020/6/4</a:t>
            </a:fld>
            <a:endParaRPr lang="zh-CN" altLang="en-US"/>
          </a:p>
        </p:txBody>
      </p:sp>
      <p:sp>
        <p:nvSpPr>
          <p:cNvPr id="3" name="页脚占位符 2">
            <a:extLst>
              <a:ext uri="{FF2B5EF4-FFF2-40B4-BE49-F238E27FC236}">
                <a16:creationId xmlns:a16="http://schemas.microsoft.com/office/drawing/2014/main" id="{686C7DCF-12B2-4CC4-B75B-2FA367021012}"/>
              </a:ext>
            </a:extLst>
          </p:cNvPr>
          <p:cNvSpPr>
            <a:spLocks noGrp="1"/>
          </p:cNvSpPr>
          <p:nvPr>
            <p:ph type="ftr" sz="quarter" idx="11"/>
          </p:nvPr>
        </p:nvSpPr>
        <p:spPr/>
        <p:txBody>
          <a:bodyPr/>
          <a:lstStyle/>
          <a:p>
            <a:r>
              <a:rPr lang="en" altLang="zh-CN"/>
              <a:t>(EMNLP, 19) Certified Robustness to Adversarial Word Substitutions</a:t>
            </a:r>
            <a:endParaRPr lang="zh-CN" altLang="en-US"/>
          </a:p>
        </p:txBody>
      </p:sp>
      <p:sp>
        <p:nvSpPr>
          <p:cNvPr id="4" name="灯片编号占位符 3">
            <a:extLst>
              <a:ext uri="{FF2B5EF4-FFF2-40B4-BE49-F238E27FC236}">
                <a16:creationId xmlns:a16="http://schemas.microsoft.com/office/drawing/2014/main" id="{28891006-4D82-448B-A760-6F91E377FD2C}"/>
              </a:ext>
            </a:extLst>
          </p:cNvPr>
          <p:cNvSpPr>
            <a:spLocks noGrp="1"/>
          </p:cNvSpPr>
          <p:nvPr>
            <p:ph type="sldNum" sz="quarter" idx="12"/>
          </p:nvPr>
        </p:nvSpPr>
        <p:spPr/>
        <p:txBody>
          <a:bodyPr/>
          <a:lstStyle/>
          <a:p>
            <a:fld id="{3077B643-69F0-403E-866D-2731BF30BB33}" type="slidenum">
              <a:rPr lang="zh-CN" altLang="en-US" smtClean="0"/>
              <a:t>‹#›</a:t>
            </a:fld>
            <a:endParaRPr lang="zh-CN" altLang="en-US"/>
          </a:p>
        </p:txBody>
      </p:sp>
    </p:spTree>
    <p:extLst>
      <p:ext uri="{BB962C8B-B14F-4D97-AF65-F5344CB8AC3E}">
        <p14:creationId xmlns:p14="http://schemas.microsoft.com/office/powerpoint/2010/main" val="82464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9D7E1-BD47-4F7C-88B7-8A5FF200FFC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900EA33-8E9B-4E34-AC0D-50F6B8608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3909286-24FD-4892-A212-9C23236D2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1A717E8-4B37-4891-9251-67A1AB567509}"/>
              </a:ext>
            </a:extLst>
          </p:cNvPr>
          <p:cNvSpPr>
            <a:spLocks noGrp="1"/>
          </p:cNvSpPr>
          <p:nvPr>
            <p:ph type="dt" sz="half" idx="10"/>
          </p:nvPr>
        </p:nvSpPr>
        <p:spPr/>
        <p:txBody>
          <a:bodyPr/>
          <a:lstStyle/>
          <a:p>
            <a:fld id="{914607F9-E3FF-464E-B911-2B5EE6D4F95A}" type="datetime1">
              <a:rPr lang="zh-CN" altLang="en-US" smtClean="0"/>
              <a:t>2020/6/4</a:t>
            </a:fld>
            <a:endParaRPr lang="zh-CN" altLang="en-US"/>
          </a:p>
        </p:txBody>
      </p:sp>
      <p:sp>
        <p:nvSpPr>
          <p:cNvPr id="6" name="页脚占位符 5">
            <a:extLst>
              <a:ext uri="{FF2B5EF4-FFF2-40B4-BE49-F238E27FC236}">
                <a16:creationId xmlns:a16="http://schemas.microsoft.com/office/drawing/2014/main" id="{B8DA8C5D-B189-46A6-9277-2D2885DD4C19}"/>
              </a:ext>
            </a:extLst>
          </p:cNvPr>
          <p:cNvSpPr>
            <a:spLocks noGrp="1"/>
          </p:cNvSpPr>
          <p:nvPr>
            <p:ph type="ftr" sz="quarter" idx="11"/>
          </p:nvPr>
        </p:nvSpPr>
        <p:spPr/>
        <p:txBody>
          <a:bodyPr/>
          <a:lstStyle/>
          <a:p>
            <a:r>
              <a:rPr lang="en" altLang="zh-CN"/>
              <a:t>(EMNLP, 19) Certified Robustness to Adversarial Word Substitutions</a:t>
            </a:r>
            <a:endParaRPr lang="zh-CN" altLang="en-US"/>
          </a:p>
        </p:txBody>
      </p:sp>
      <p:sp>
        <p:nvSpPr>
          <p:cNvPr id="7" name="灯片编号占位符 6">
            <a:extLst>
              <a:ext uri="{FF2B5EF4-FFF2-40B4-BE49-F238E27FC236}">
                <a16:creationId xmlns:a16="http://schemas.microsoft.com/office/drawing/2014/main" id="{53FDE2FC-B373-4093-82A7-282EA0AFD9C7}"/>
              </a:ext>
            </a:extLst>
          </p:cNvPr>
          <p:cNvSpPr>
            <a:spLocks noGrp="1"/>
          </p:cNvSpPr>
          <p:nvPr>
            <p:ph type="sldNum" sz="quarter" idx="12"/>
          </p:nvPr>
        </p:nvSpPr>
        <p:spPr/>
        <p:txBody>
          <a:bodyPr/>
          <a:lstStyle/>
          <a:p>
            <a:fld id="{3077B643-69F0-403E-866D-2731BF30BB33}" type="slidenum">
              <a:rPr lang="zh-CN" altLang="en-US" smtClean="0"/>
              <a:t>‹#›</a:t>
            </a:fld>
            <a:endParaRPr lang="zh-CN" altLang="en-US"/>
          </a:p>
        </p:txBody>
      </p:sp>
    </p:spTree>
    <p:extLst>
      <p:ext uri="{BB962C8B-B14F-4D97-AF65-F5344CB8AC3E}">
        <p14:creationId xmlns:p14="http://schemas.microsoft.com/office/powerpoint/2010/main" val="209885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3CF3F-3213-4E63-AF75-C4E5416965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1AB1B5-AE20-4839-825A-E91619593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5B677BC-68FA-465A-8187-17577A3F0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F765802-AC4E-401F-A56B-B6A6387BB3AD}"/>
              </a:ext>
            </a:extLst>
          </p:cNvPr>
          <p:cNvSpPr>
            <a:spLocks noGrp="1"/>
          </p:cNvSpPr>
          <p:nvPr>
            <p:ph type="dt" sz="half" idx="10"/>
          </p:nvPr>
        </p:nvSpPr>
        <p:spPr/>
        <p:txBody>
          <a:bodyPr/>
          <a:lstStyle/>
          <a:p>
            <a:fld id="{738B10E7-4E88-744A-86BD-B2714127B242}" type="datetime1">
              <a:rPr lang="zh-CN" altLang="en-US" smtClean="0"/>
              <a:t>2020/6/4</a:t>
            </a:fld>
            <a:endParaRPr lang="zh-CN" altLang="en-US"/>
          </a:p>
        </p:txBody>
      </p:sp>
      <p:sp>
        <p:nvSpPr>
          <p:cNvPr id="6" name="页脚占位符 5">
            <a:extLst>
              <a:ext uri="{FF2B5EF4-FFF2-40B4-BE49-F238E27FC236}">
                <a16:creationId xmlns:a16="http://schemas.microsoft.com/office/drawing/2014/main" id="{184B97BA-BF41-4A52-9B0D-7940665B3B84}"/>
              </a:ext>
            </a:extLst>
          </p:cNvPr>
          <p:cNvSpPr>
            <a:spLocks noGrp="1"/>
          </p:cNvSpPr>
          <p:nvPr>
            <p:ph type="ftr" sz="quarter" idx="11"/>
          </p:nvPr>
        </p:nvSpPr>
        <p:spPr/>
        <p:txBody>
          <a:bodyPr/>
          <a:lstStyle/>
          <a:p>
            <a:r>
              <a:rPr lang="en" altLang="zh-CN"/>
              <a:t>(EMNLP, 19) Certified Robustness to Adversarial Word Substitutions</a:t>
            </a:r>
            <a:endParaRPr lang="zh-CN" altLang="en-US"/>
          </a:p>
        </p:txBody>
      </p:sp>
      <p:sp>
        <p:nvSpPr>
          <p:cNvPr id="7" name="灯片编号占位符 6">
            <a:extLst>
              <a:ext uri="{FF2B5EF4-FFF2-40B4-BE49-F238E27FC236}">
                <a16:creationId xmlns:a16="http://schemas.microsoft.com/office/drawing/2014/main" id="{EA23BD9B-4691-47ED-B716-CF20F248F230}"/>
              </a:ext>
            </a:extLst>
          </p:cNvPr>
          <p:cNvSpPr>
            <a:spLocks noGrp="1"/>
          </p:cNvSpPr>
          <p:nvPr>
            <p:ph type="sldNum" sz="quarter" idx="12"/>
          </p:nvPr>
        </p:nvSpPr>
        <p:spPr/>
        <p:txBody>
          <a:bodyPr/>
          <a:lstStyle/>
          <a:p>
            <a:fld id="{3077B643-69F0-403E-866D-2731BF30BB33}" type="slidenum">
              <a:rPr lang="zh-CN" altLang="en-US" smtClean="0"/>
              <a:t>‹#›</a:t>
            </a:fld>
            <a:endParaRPr lang="zh-CN" altLang="en-US"/>
          </a:p>
        </p:txBody>
      </p:sp>
    </p:spTree>
    <p:extLst>
      <p:ext uri="{BB962C8B-B14F-4D97-AF65-F5344CB8AC3E}">
        <p14:creationId xmlns:p14="http://schemas.microsoft.com/office/powerpoint/2010/main" val="212657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82E3E2D-B03B-4C9A-B47C-FAF1E2FCBE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371A36-7863-4EA0-9C0F-3FEE40B570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B29316-C105-4A19-94A6-3348AC6F2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2471F-25A3-F547-B014-EFE1BD827DAF}" type="datetime1">
              <a:rPr lang="zh-CN" altLang="en-US" smtClean="0"/>
              <a:t>2020/6/4</a:t>
            </a:fld>
            <a:endParaRPr lang="zh-CN" altLang="en-US"/>
          </a:p>
        </p:txBody>
      </p:sp>
      <p:sp>
        <p:nvSpPr>
          <p:cNvPr id="5" name="页脚占位符 4">
            <a:extLst>
              <a:ext uri="{FF2B5EF4-FFF2-40B4-BE49-F238E27FC236}">
                <a16:creationId xmlns:a16="http://schemas.microsoft.com/office/drawing/2014/main" id="{2FA46D42-FCAE-47E3-8A15-020F2E76B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 altLang="zh-CN"/>
              <a:t>(EMNLP, 19) Certified Robustness to Adversarial Word Substitutions</a:t>
            </a:r>
            <a:endParaRPr lang="zh-CN" altLang="en-US"/>
          </a:p>
        </p:txBody>
      </p:sp>
      <p:sp>
        <p:nvSpPr>
          <p:cNvPr id="6" name="灯片编号占位符 5">
            <a:extLst>
              <a:ext uri="{FF2B5EF4-FFF2-40B4-BE49-F238E27FC236}">
                <a16:creationId xmlns:a16="http://schemas.microsoft.com/office/drawing/2014/main" id="{73FDB920-3B30-43E0-9B3D-20910D72E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77B643-69F0-403E-866D-2731BF30BB33}" type="slidenum">
              <a:rPr lang="zh-CN" altLang="en-US" smtClean="0"/>
              <a:t>‹#›</a:t>
            </a:fld>
            <a:endParaRPr lang="zh-CN" altLang="en-US"/>
          </a:p>
        </p:txBody>
      </p:sp>
    </p:spTree>
    <p:extLst>
      <p:ext uri="{BB962C8B-B14F-4D97-AF65-F5344CB8AC3E}">
        <p14:creationId xmlns:p14="http://schemas.microsoft.com/office/powerpoint/2010/main" val="3625972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95764465-CB4B-4A63-9AFF-959C57392A47}"/>
              </a:ext>
            </a:extLst>
          </p:cNvPr>
          <p:cNvSpPr>
            <a:spLocks noGrp="1"/>
          </p:cNvSpPr>
          <p:nvPr>
            <p:ph type="subTitle" idx="1"/>
          </p:nvPr>
        </p:nvSpPr>
        <p:spPr>
          <a:xfrm>
            <a:off x="7531637" y="5893594"/>
            <a:ext cx="4660363" cy="1655762"/>
          </a:xfrm>
        </p:spPr>
        <p:txBody>
          <a:bodyPr/>
          <a:lstStyle/>
          <a:p>
            <a:r>
              <a:rPr lang="en-US" altLang="zh-CN" dirty="0"/>
              <a:t>51194506082</a:t>
            </a:r>
            <a:r>
              <a:rPr lang="zh-CN" altLang="en-US" dirty="0"/>
              <a:t> 孙宇翔</a:t>
            </a:r>
          </a:p>
        </p:txBody>
      </p:sp>
      <p:sp>
        <p:nvSpPr>
          <p:cNvPr id="5" name="日期占位符 4">
            <a:extLst>
              <a:ext uri="{FF2B5EF4-FFF2-40B4-BE49-F238E27FC236}">
                <a16:creationId xmlns:a16="http://schemas.microsoft.com/office/drawing/2014/main" id="{1525801B-97E5-49D4-B558-91FF982A194D}"/>
              </a:ext>
            </a:extLst>
          </p:cNvPr>
          <p:cNvSpPr>
            <a:spLocks noGrp="1"/>
          </p:cNvSpPr>
          <p:nvPr>
            <p:ph type="dt" sz="half" idx="10"/>
          </p:nvPr>
        </p:nvSpPr>
        <p:spPr/>
        <p:txBody>
          <a:bodyPr/>
          <a:lstStyle/>
          <a:p>
            <a:fld id="{B2C18F97-7F80-1643-B2F0-F2F14239B218}" type="datetime1">
              <a:rPr lang="zh-CN" altLang="en-US" smtClean="0"/>
              <a:t>2020/6/4</a:t>
            </a:fld>
            <a:endParaRPr lang="zh-CN" altLang="en-US" dirty="0"/>
          </a:p>
        </p:txBody>
      </p:sp>
      <p:sp>
        <p:nvSpPr>
          <p:cNvPr id="6" name="灯片编号占位符 5">
            <a:extLst>
              <a:ext uri="{FF2B5EF4-FFF2-40B4-BE49-F238E27FC236}">
                <a16:creationId xmlns:a16="http://schemas.microsoft.com/office/drawing/2014/main" id="{96970B9B-9E11-43A1-BC95-E0DF15777FE3}"/>
              </a:ext>
            </a:extLst>
          </p:cNvPr>
          <p:cNvSpPr>
            <a:spLocks noGrp="1"/>
          </p:cNvSpPr>
          <p:nvPr>
            <p:ph type="sldNum" sz="quarter" idx="12"/>
          </p:nvPr>
        </p:nvSpPr>
        <p:spPr/>
        <p:txBody>
          <a:bodyPr/>
          <a:lstStyle/>
          <a:p>
            <a:fld id="{3077B643-69F0-403E-866D-2731BF30BB33}" type="slidenum">
              <a:rPr lang="zh-CN" altLang="en-US" smtClean="0"/>
              <a:t>1</a:t>
            </a:fld>
            <a:endParaRPr lang="zh-CN" altLang="en-US"/>
          </a:p>
        </p:txBody>
      </p:sp>
      <p:pic>
        <p:nvPicPr>
          <p:cNvPr id="9" name="图片 8">
            <a:extLst>
              <a:ext uri="{FF2B5EF4-FFF2-40B4-BE49-F238E27FC236}">
                <a16:creationId xmlns:a16="http://schemas.microsoft.com/office/drawing/2014/main" id="{362E29E0-DC9C-F74B-BA8A-3A6CE986A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55253"/>
            <a:ext cx="12192000" cy="2747493"/>
          </a:xfrm>
          <a:prstGeom prst="rect">
            <a:avLst/>
          </a:prstGeom>
        </p:spPr>
      </p:pic>
    </p:spTree>
    <p:extLst>
      <p:ext uri="{BB962C8B-B14F-4D97-AF65-F5344CB8AC3E}">
        <p14:creationId xmlns:p14="http://schemas.microsoft.com/office/powerpoint/2010/main" val="507078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dirty="0"/>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10</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lang="en-US" altLang="zh-CN" dirty="0"/>
              <a:t>Methods</a:t>
            </a:r>
            <a:endParaRPr lang="zh-CN" altLang="en-US" sz="2800" dirty="0"/>
          </a:p>
        </p:txBody>
      </p:sp>
      <p:sp>
        <p:nvSpPr>
          <p:cNvPr id="2" name="矩形 1">
            <a:extLst>
              <a:ext uri="{FF2B5EF4-FFF2-40B4-BE49-F238E27FC236}">
                <a16:creationId xmlns:a16="http://schemas.microsoft.com/office/drawing/2014/main" id="{9C21164C-93DD-0848-B66C-7436950E3198}"/>
              </a:ext>
            </a:extLst>
          </p:cNvPr>
          <p:cNvSpPr/>
          <p:nvPr/>
        </p:nvSpPr>
        <p:spPr>
          <a:xfrm>
            <a:off x="838200" y="1774350"/>
            <a:ext cx="11091498" cy="1754326"/>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rPr>
              <a:t>5.</a:t>
            </a:r>
            <a:r>
              <a:rPr lang="zh-CN" altLang="en-US" dirty="0">
                <a:latin typeface="Microsoft YaHei" panose="020B0503020204020204" pitchFamily="34" charset="-122"/>
                <a:ea typeface="Microsoft YaHei" panose="020B0503020204020204" pitchFamily="34" charset="-122"/>
              </a:rPr>
              <a:t> </a:t>
            </a:r>
            <a:r>
              <a:rPr lang="en" altLang="zh-CN" dirty="0">
                <a:latin typeface="Microsoft YaHei" panose="020B0503020204020204" pitchFamily="34" charset="-122"/>
                <a:ea typeface="Microsoft YaHei" panose="020B0503020204020204" pitchFamily="34" charset="-122"/>
              </a:rPr>
              <a:t>Feature Probing </a:t>
            </a:r>
          </a:p>
          <a:p>
            <a:endParaRPr lang="en" altLang="zh-CN" dirty="0">
              <a:latin typeface="Microsoft YaHei" panose="020B0503020204020204" pitchFamily="34" charset="-122"/>
              <a:ea typeface="Microsoft YaHei" panose="020B0503020204020204" pitchFamily="34" charset="-122"/>
            </a:endParaRPr>
          </a:p>
          <a:p>
            <a:r>
              <a:rPr lang="en-US" altLang="zh-CN" dirty="0"/>
              <a:t>The</a:t>
            </a:r>
            <a:r>
              <a:rPr lang="zh-CN" altLang="en-US" dirty="0"/>
              <a:t> </a:t>
            </a:r>
            <a:r>
              <a:rPr lang="en-US" altLang="zh-CN" dirty="0"/>
              <a:t>author</a:t>
            </a:r>
            <a:r>
              <a:rPr lang="en" altLang="zh-CN" dirty="0"/>
              <a:t> freeze</a:t>
            </a:r>
            <a:r>
              <a:rPr lang="en-US" altLang="zh-CN" dirty="0"/>
              <a:t>d</a:t>
            </a:r>
            <a:r>
              <a:rPr lang="en" altLang="zh-CN" dirty="0"/>
              <a:t> the sentence encoders both with and without fine-tuning from the acceptability judgment </a:t>
            </a:r>
          </a:p>
          <a:p>
            <a:r>
              <a:rPr lang="en" altLang="zh-CN" dirty="0"/>
              <a:t>experiments and train lightweight classifiers on top of them to predict meta-data labels corresponding </a:t>
            </a:r>
          </a:p>
          <a:p>
            <a:r>
              <a:rPr lang="en" altLang="zh-CN" dirty="0"/>
              <a:t>to the key properties a model must learn in order to judge the acceptability of NPI sentences. </a:t>
            </a:r>
          </a:p>
          <a:p>
            <a:endParaRPr lang="en" altLang="zh-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1802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11</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lang="en" altLang="zh-CN" dirty="0"/>
              <a:t>Experimental Settings</a:t>
            </a:r>
            <a:endParaRPr lang="zh-CN" altLang="en-US" dirty="0"/>
          </a:p>
        </p:txBody>
      </p:sp>
      <p:sp>
        <p:nvSpPr>
          <p:cNvPr id="5" name="文本框 4">
            <a:extLst>
              <a:ext uri="{FF2B5EF4-FFF2-40B4-BE49-F238E27FC236}">
                <a16:creationId xmlns:a16="http://schemas.microsoft.com/office/drawing/2014/main" id="{EBA67AFD-DB11-604C-B5D3-279168C3DDBE}"/>
              </a:ext>
            </a:extLst>
          </p:cNvPr>
          <p:cNvSpPr txBox="1"/>
          <p:nvPr/>
        </p:nvSpPr>
        <p:spPr>
          <a:xfrm>
            <a:off x="838200" y="1633599"/>
            <a:ext cx="9931078" cy="3600986"/>
          </a:xfrm>
          <a:prstGeom prst="rect">
            <a:avLst/>
          </a:prstGeom>
          <a:noFill/>
        </p:spPr>
        <p:txBody>
          <a:bodyPr wrap="square" rtlCol="0">
            <a:spAutoFit/>
          </a:bodyPr>
          <a:lstStyle/>
          <a:p>
            <a:r>
              <a:rPr kumimoji="1" lang="en-US" altLang="zh-CN" sz="2400" b="1" dirty="0"/>
              <a:t>Model</a:t>
            </a:r>
          </a:p>
          <a:p>
            <a:endParaRPr kumimoji="1" lang="en-US" altLang="zh-CN" sz="2400" b="1" dirty="0"/>
          </a:p>
          <a:p>
            <a:r>
              <a:rPr kumimoji="1" lang="en-US" altLang="zh-CN" dirty="0"/>
              <a:t>1.</a:t>
            </a:r>
            <a:r>
              <a:rPr kumimoji="1" lang="zh-CN" altLang="en-US" dirty="0"/>
              <a:t> </a:t>
            </a:r>
            <a:r>
              <a:rPr lang="en" altLang="zh-CN" b="1" dirty="0" err="1"/>
              <a:t>GloVe</a:t>
            </a:r>
            <a:r>
              <a:rPr lang="en" altLang="zh-CN" b="1" dirty="0"/>
              <a:t> </a:t>
            </a:r>
            <a:r>
              <a:rPr lang="en" altLang="zh-CN" b="1" dirty="0" err="1"/>
              <a:t>BoW</a:t>
            </a:r>
            <a:r>
              <a:rPr lang="en" altLang="zh-CN" dirty="0"/>
              <a:t>: a bag-of-words baseline obtained by max-pooling of 840B tokens 300-dimensional </a:t>
            </a:r>
            <a:r>
              <a:rPr lang="en" altLang="zh-CN" dirty="0" err="1"/>
              <a:t>GloVe</a:t>
            </a:r>
            <a:r>
              <a:rPr lang="en" altLang="zh-CN" dirty="0"/>
              <a:t> word embeddings </a:t>
            </a:r>
          </a:p>
          <a:p>
            <a:pPr marL="342900" indent="-342900">
              <a:buAutoNum type="arabicPeriod"/>
            </a:pPr>
            <a:endParaRPr lang="en" altLang="zh-CN" dirty="0"/>
          </a:p>
          <a:p>
            <a:r>
              <a:rPr kumimoji="1" lang="en-US" altLang="zh-CN" dirty="0"/>
              <a:t>2.</a:t>
            </a:r>
            <a:r>
              <a:rPr lang="en" altLang="zh-CN" i="1" dirty="0"/>
              <a:t> </a:t>
            </a:r>
            <a:r>
              <a:rPr lang="en" altLang="zh-CN" b="1" dirty="0"/>
              <a:t>BERT</a:t>
            </a:r>
            <a:r>
              <a:rPr lang="en-US" altLang="zh-CN" dirty="0"/>
              <a:t>:</a:t>
            </a:r>
            <a:r>
              <a:rPr lang="zh-CN" altLang="en-US" dirty="0"/>
              <a:t> </a:t>
            </a:r>
            <a:r>
              <a:rPr lang="en" altLang="zh-CN" dirty="0"/>
              <a:t>the cased version of BERT-large model </a:t>
            </a:r>
          </a:p>
          <a:p>
            <a:endParaRPr lang="en" altLang="zh-CN" dirty="0"/>
          </a:p>
          <a:p>
            <a:r>
              <a:rPr lang="en-US" altLang="zh-CN" dirty="0"/>
              <a:t>3.</a:t>
            </a:r>
            <a:r>
              <a:rPr lang="en" altLang="zh-CN" i="1" dirty="0"/>
              <a:t> </a:t>
            </a:r>
            <a:r>
              <a:rPr lang="en" altLang="zh-CN" b="1" dirty="0"/>
              <a:t>BERT→MNLI</a:t>
            </a:r>
            <a:r>
              <a:rPr lang="en" altLang="zh-CN" dirty="0"/>
              <a:t>: BERT fine-tuned on the Multi-Genre Natural Language Inference corpus</a:t>
            </a:r>
          </a:p>
          <a:p>
            <a:r>
              <a:rPr lang="en" altLang="zh-CN" dirty="0"/>
              <a:t> </a:t>
            </a:r>
          </a:p>
          <a:p>
            <a:r>
              <a:rPr lang="en-US" altLang="zh-CN" dirty="0"/>
              <a:t>4.</a:t>
            </a:r>
            <a:r>
              <a:rPr lang="zh-CN" altLang="en-US" dirty="0"/>
              <a:t> </a:t>
            </a:r>
            <a:r>
              <a:rPr lang="en" altLang="zh-CN" b="1" dirty="0"/>
              <a:t>BERT→CCG</a:t>
            </a:r>
            <a:r>
              <a:rPr lang="en" altLang="zh-CN" dirty="0"/>
              <a:t>: BERT fine-tuned on Combinatory Categorial Grammar Bank corpus </a:t>
            </a:r>
          </a:p>
          <a:p>
            <a:endParaRPr lang="en" altLang="zh-CN" dirty="0"/>
          </a:p>
          <a:p>
            <a:endParaRPr kumimoji="1" lang="zh-CN" altLang="en-US" dirty="0"/>
          </a:p>
        </p:txBody>
      </p:sp>
      <p:sp>
        <p:nvSpPr>
          <p:cNvPr id="6" name="文本框 5">
            <a:extLst>
              <a:ext uri="{FF2B5EF4-FFF2-40B4-BE49-F238E27FC236}">
                <a16:creationId xmlns:a16="http://schemas.microsoft.com/office/drawing/2014/main" id="{1B2EDA0D-384C-6A4A-A3F3-ACE92A6238C8}"/>
              </a:ext>
            </a:extLst>
          </p:cNvPr>
          <p:cNvSpPr txBox="1"/>
          <p:nvPr/>
        </p:nvSpPr>
        <p:spPr>
          <a:xfrm>
            <a:off x="838200" y="5165062"/>
            <a:ext cx="9931078" cy="1569660"/>
          </a:xfrm>
          <a:prstGeom prst="rect">
            <a:avLst/>
          </a:prstGeom>
          <a:noFill/>
        </p:spPr>
        <p:txBody>
          <a:bodyPr wrap="square" rtlCol="0">
            <a:spAutoFit/>
          </a:bodyPr>
          <a:lstStyle/>
          <a:p>
            <a:r>
              <a:rPr kumimoji="1" lang="en-US" altLang="zh-CN" sz="2400" b="1" dirty="0"/>
              <a:t>Evaluation standard</a:t>
            </a:r>
          </a:p>
          <a:p>
            <a:endParaRPr lang="en" altLang="zh-CN" dirty="0"/>
          </a:p>
          <a:p>
            <a:r>
              <a:rPr lang="en" altLang="zh-CN" dirty="0"/>
              <a:t>Matthews Correlation Coefficient </a:t>
            </a:r>
            <a:r>
              <a:rPr lang="en-US" altLang="zh-CN" dirty="0"/>
              <a:t>(MCC)</a:t>
            </a:r>
            <a:endParaRPr lang="en" altLang="zh-CN" dirty="0"/>
          </a:p>
          <a:p>
            <a:endParaRPr lang="en" altLang="zh-CN" dirty="0"/>
          </a:p>
          <a:p>
            <a:endParaRPr kumimoji="1" lang="zh-CN" altLang="en-US" dirty="0"/>
          </a:p>
        </p:txBody>
      </p:sp>
    </p:spTree>
    <p:extLst>
      <p:ext uri="{BB962C8B-B14F-4D97-AF65-F5344CB8AC3E}">
        <p14:creationId xmlns:p14="http://schemas.microsoft.com/office/powerpoint/2010/main" val="1459065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12</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lang="en" altLang="zh-CN" dirty="0"/>
              <a:t>Experimental Settings</a:t>
            </a:r>
            <a:endParaRPr lang="zh-CN" altLang="en-US" dirty="0"/>
          </a:p>
        </p:txBody>
      </p:sp>
      <p:sp>
        <p:nvSpPr>
          <p:cNvPr id="5" name="文本框 4">
            <a:extLst>
              <a:ext uri="{FF2B5EF4-FFF2-40B4-BE49-F238E27FC236}">
                <a16:creationId xmlns:a16="http://schemas.microsoft.com/office/drawing/2014/main" id="{EBA67AFD-DB11-604C-B5D3-279168C3DDBE}"/>
              </a:ext>
            </a:extLst>
          </p:cNvPr>
          <p:cNvSpPr txBox="1"/>
          <p:nvPr/>
        </p:nvSpPr>
        <p:spPr>
          <a:xfrm>
            <a:off x="838200" y="1633599"/>
            <a:ext cx="9931078" cy="4154984"/>
          </a:xfrm>
          <a:prstGeom prst="rect">
            <a:avLst/>
          </a:prstGeom>
          <a:noFill/>
        </p:spPr>
        <p:txBody>
          <a:bodyPr wrap="square" rtlCol="0">
            <a:spAutoFit/>
          </a:bodyPr>
          <a:lstStyle/>
          <a:p>
            <a:r>
              <a:rPr kumimoji="1" lang="en" altLang="zh-CN" sz="2400" b="1" dirty="0"/>
              <a:t>Training-Evaluation Configurations</a:t>
            </a:r>
            <a:r>
              <a:rPr lang="en" altLang="zh-CN" dirty="0"/>
              <a:t> </a:t>
            </a:r>
            <a:endParaRPr lang="en" altLang="zh-CN" sz="2400" dirty="0"/>
          </a:p>
          <a:p>
            <a:endParaRPr kumimoji="1" lang="en-US" altLang="zh-CN" sz="2400" b="1" dirty="0"/>
          </a:p>
          <a:p>
            <a:r>
              <a:rPr lang="en" altLang="zh-CN" b="1" dirty="0" err="1"/>
              <a:t>CoLA</a:t>
            </a:r>
            <a:r>
              <a:rPr lang="en" altLang="zh-CN" dirty="0"/>
              <a:t>: training on </a:t>
            </a:r>
            <a:r>
              <a:rPr lang="en" altLang="zh-CN" dirty="0" err="1"/>
              <a:t>CoLA</a:t>
            </a:r>
            <a:r>
              <a:rPr lang="en" altLang="zh-CN" dirty="0"/>
              <a:t>, evaluating on the environment </a:t>
            </a:r>
          </a:p>
          <a:p>
            <a:endParaRPr lang="en" altLang="zh-CN" dirty="0"/>
          </a:p>
          <a:p>
            <a:r>
              <a:rPr lang="en" altLang="zh-CN" b="1" dirty="0"/>
              <a:t>1 NPI</a:t>
            </a:r>
            <a:r>
              <a:rPr lang="en" altLang="zh-CN" dirty="0"/>
              <a:t>: training and evaluating on the same NPI environment. </a:t>
            </a:r>
          </a:p>
          <a:p>
            <a:endParaRPr lang="en" altLang="zh-CN" dirty="0"/>
          </a:p>
          <a:p>
            <a:r>
              <a:rPr lang="en" altLang="zh-CN" b="1" dirty="0"/>
              <a:t>Avg Other NPI</a:t>
            </a:r>
            <a:r>
              <a:rPr lang="en" altLang="zh-CN" dirty="0"/>
              <a:t>: training independently on every NPI environment except one, averaged over the evaluation results on that environment. </a:t>
            </a:r>
          </a:p>
          <a:p>
            <a:endParaRPr lang="en" altLang="zh-CN" dirty="0"/>
          </a:p>
          <a:p>
            <a:r>
              <a:rPr lang="en" altLang="zh-CN" b="1" dirty="0"/>
              <a:t>All-but-1 NPI</a:t>
            </a:r>
            <a:r>
              <a:rPr lang="en" altLang="zh-CN" dirty="0"/>
              <a:t>: training on all environments except for one environment, evaluating on that environment. </a:t>
            </a:r>
          </a:p>
          <a:p>
            <a:endParaRPr lang="en" altLang="zh-CN" dirty="0"/>
          </a:p>
          <a:p>
            <a:r>
              <a:rPr lang="en" altLang="zh-CN" b="1" dirty="0"/>
              <a:t>All NPI</a:t>
            </a:r>
            <a:r>
              <a:rPr lang="en" altLang="zh-CN" dirty="0"/>
              <a:t>: training on all environments, evaluating on the environment</a:t>
            </a:r>
            <a:r>
              <a:rPr lang="en-US" altLang="zh-CN" dirty="0"/>
              <a:t>.</a:t>
            </a:r>
            <a:endParaRPr lang="en" altLang="zh-CN" dirty="0"/>
          </a:p>
          <a:p>
            <a:endParaRPr kumimoji="1" lang="zh-CN" altLang="en-US" dirty="0"/>
          </a:p>
        </p:txBody>
      </p:sp>
    </p:spTree>
    <p:extLst>
      <p:ext uri="{BB962C8B-B14F-4D97-AF65-F5344CB8AC3E}">
        <p14:creationId xmlns:p14="http://schemas.microsoft.com/office/powerpoint/2010/main" val="2802524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13</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kumimoji="1" lang="en-US" altLang="zh-CN" dirty="0"/>
              <a:t>Result</a:t>
            </a:r>
            <a:r>
              <a:rPr kumimoji="1" lang="zh-CN" altLang="en-US" dirty="0"/>
              <a:t> </a:t>
            </a:r>
            <a:r>
              <a:rPr lang="en-US" altLang="zh-CN" sz="2000" dirty="0">
                <a:latin typeface="Microsoft YaHei" panose="020B0503020204020204" pitchFamily="34" charset="-122"/>
                <a:ea typeface="Microsoft YaHei" panose="020B0503020204020204" pitchFamily="34" charset="-122"/>
              </a:rPr>
              <a:t>(</a:t>
            </a:r>
            <a:r>
              <a:rPr lang="en" altLang="zh-CN" sz="2000" dirty="0">
                <a:latin typeface="Microsoft YaHei Light" panose="020B0503020204020204" pitchFamily="34" charset="-122"/>
                <a:ea typeface="Microsoft YaHei Light" panose="020B0503020204020204" pitchFamily="34" charset="-122"/>
              </a:rPr>
              <a:t>Boolean Acceptability</a:t>
            </a:r>
            <a:r>
              <a:rPr lang="en-US" altLang="zh-CN" sz="20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69D43D8F-7532-6347-B373-10857B6AA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2165350"/>
            <a:ext cx="10871200" cy="2527300"/>
          </a:xfrm>
          <a:prstGeom prst="rect">
            <a:avLst/>
          </a:prstGeom>
        </p:spPr>
      </p:pic>
    </p:spTree>
    <p:extLst>
      <p:ext uri="{BB962C8B-B14F-4D97-AF65-F5344CB8AC3E}">
        <p14:creationId xmlns:p14="http://schemas.microsoft.com/office/powerpoint/2010/main" val="400462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14</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kumimoji="1" lang="en-US" altLang="zh-CN" dirty="0"/>
              <a:t>Result</a:t>
            </a:r>
            <a:r>
              <a:rPr kumimoji="1" lang="zh-CN" altLang="en-US" dirty="0"/>
              <a:t> </a:t>
            </a:r>
            <a:r>
              <a:rPr lang="en-US" altLang="zh-CN" sz="2000" dirty="0">
                <a:latin typeface="Microsoft YaHei" panose="020B0503020204020204" pitchFamily="34" charset="-122"/>
                <a:ea typeface="Microsoft YaHei" panose="020B0503020204020204" pitchFamily="34" charset="-122"/>
              </a:rPr>
              <a:t>(</a:t>
            </a:r>
            <a:r>
              <a:rPr lang="en" altLang="zh-CN" sz="2000" dirty="0">
                <a:latin typeface="Microsoft YaHei Light" panose="020B0503020204020204" pitchFamily="34" charset="-122"/>
                <a:ea typeface="Microsoft YaHei Light" panose="020B0503020204020204" pitchFamily="34" charset="-122"/>
              </a:rPr>
              <a:t>Boolean Acceptability</a:t>
            </a:r>
            <a:r>
              <a:rPr lang="en-US" altLang="zh-CN" sz="20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7774D5DE-3951-3A46-B84E-D0F5D799A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033" y="1690688"/>
            <a:ext cx="10871200" cy="3657600"/>
          </a:xfrm>
          <a:prstGeom prst="rect">
            <a:avLst/>
          </a:prstGeom>
        </p:spPr>
      </p:pic>
    </p:spTree>
    <p:extLst>
      <p:ext uri="{BB962C8B-B14F-4D97-AF65-F5344CB8AC3E}">
        <p14:creationId xmlns:p14="http://schemas.microsoft.com/office/powerpoint/2010/main" val="995350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15</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kumimoji="1" lang="en-US" altLang="zh-CN" dirty="0"/>
              <a:t>Result</a:t>
            </a:r>
            <a:r>
              <a:rPr kumimoji="1" lang="zh-CN" altLang="en-US" dirty="0"/>
              <a:t> </a:t>
            </a:r>
            <a:r>
              <a:rPr lang="en-US" altLang="zh-CN" sz="2000" dirty="0">
                <a:latin typeface="Microsoft YaHei" panose="020B0503020204020204" pitchFamily="34" charset="-122"/>
                <a:ea typeface="Microsoft YaHei" panose="020B0503020204020204" pitchFamily="34" charset="-122"/>
              </a:rPr>
              <a:t>(</a:t>
            </a:r>
            <a:r>
              <a:rPr lang="en" altLang="zh-CN" sz="2000" dirty="0">
                <a:latin typeface="Microsoft YaHei Light" panose="020B0503020204020204" pitchFamily="34" charset="-122"/>
                <a:ea typeface="Microsoft YaHei Light" panose="020B0503020204020204" pitchFamily="34" charset="-122"/>
              </a:rPr>
              <a:t>Absolute Minimal Pai</a:t>
            </a:r>
            <a:r>
              <a:rPr lang="en-US" altLang="zh-CN" sz="2000" dirty="0">
                <a:latin typeface="Microsoft YaHei Light" panose="020B0503020204020204" pitchFamily="34" charset="-122"/>
                <a:ea typeface="Microsoft YaHei Light" panose="020B0503020204020204" pitchFamily="34" charset="-122"/>
              </a:rPr>
              <a:t>r &amp;</a:t>
            </a:r>
            <a:r>
              <a:rPr lang="zh-CN" altLang="en-US" sz="2000" dirty="0">
                <a:latin typeface="Microsoft YaHei Light" panose="020B0503020204020204" pitchFamily="34" charset="-122"/>
                <a:ea typeface="Microsoft YaHei Light" panose="020B0503020204020204" pitchFamily="34" charset="-122"/>
              </a:rPr>
              <a:t> </a:t>
            </a:r>
            <a:r>
              <a:rPr lang="en" altLang="zh-CN" sz="2000" dirty="0">
                <a:latin typeface="Microsoft YaHei Light" panose="020B0503020204020204" pitchFamily="34" charset="-122"/>
                <a:ea typeface="Microsoft YaHei Light" panose="020B0503020204020204" pitchFamily="34" charset="-122"/>
              </a:rPr>
              <a:t>Gradient Minimal Pai</a:t>
            </a:r>
            <a:r>
              <a:rPr lang="en-US" altLang="zh-CN" sz="2000" dirty="0">
                <a:latin typeface="Microsoft YaHei Light" panose="020B0503020204020204" pitchFamily="34" charset="-122"/>
                <a:ea typeface="Microsoft YaHei Light" panose="020B0503020204020204" pitchFamily="34" charset="-122"/>
              </a:rPr>
              <a:t>r</a:t>
            </a:r>
            <a:r>
              <a:rPr lang="en-US" altLang="zh-CN" sz="20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EDE1F143-94F4-F942-8071-3A0969036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450" y="1879600"/>
            <a:ext cx="9817100" cy="3098800"/>
          </a:xfrm>
          <a:prstGeom prst="rect">
            <a:avLst/>
          </a:prstGeom>
        </p:spPr>
      </p:pic>
    </p:spTree>
    <p:extLst>
      <p:ext uri="{BB962C8B-B14F-4D97-AF65-F5344CB8AC3E}">
        <p14:creationId xmlns:p14="http://schemas.microsoft.com/office/powerpoint/2010/main" val="254983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16</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kumimoji="1" lang="en-US" altLang="zh-CN" dirty="0"/>
              <a:t>Result</a:t>
            </a:r>
            <a:r>
              <a:rPr kumimoji="1" lang="zh-CN" altLang="en-US" dirty="0"/>
              <a:t> </a:t>
            </a:r>
            <a:r>
              <a:rPr lang="en-US" altLang="zh-CN" sz="2000" dirty="0">
                <a:latin typeface="Microsoft YaHei" panose="020B0503020204020204" pitchFamily="34" charset="-122"/>
                <a:ea typeface="Microsoft YaHei" panose="020B0503020204020204" pitchFamily="34" charset="-122"/>
              </a:rPr>
              <a:t>(</a:t>
            </a:r>
            <a:r>
              <a:rPr lang="en" altLang="zh-CN" sz="2000" dirty="0">
                <a:latin typeface="Microsoft YaHei Light" panose="020B0503020204020204" pitchFamily="34" charset="-122"/>
                <a:ea typeface="Microsoft YaHei Light" panose="020B0503020204020204" pitchFamily="34" charset="-122"/>
              </a:rPr>
              <a:t>Absolute Minimal Pai</a:t>
            </a:r>
            <a:r>
              <a:rPr lang="en-US" altLang="zh-CN" sz="2000" dirty="0">
                <a:latin typeface="Microsoft YaHei Light" panose="020B0503020204020204" pitchFamily="34" charset="-122"/>
                <a:ea typeface="Microsoft YaHei Light" panose="020B0503020204020204" pitchFamily="34" charset="-122"/>
              </a:rPr>
              <a:t>r &amp;</a:t>
            </a:r>
            <a:r>
              <a:rPr lang="zh-CN" altLang="en-US" sz="2000" dirty="0">
                <a:latin typeface="Microsoft YaHei Light" panose="020B0503020204020204" pitchFamily="34" charset="-122"/>
                <a:ea typeface="Microsoft YaHei Light" panose="020B0503020204020204" pitchFamily="34" charset="-122"/>
              </a:rPr>
              <a:t> </a:t>
            </a:r>
            <a:r>
              <a:rPr lang="en" altLang="zh-CN" sz="2000" dirty="0">
                <a:latin typeface="Microsoft YaHei Light" panose="020B0503020204020204" pitchFamily="34" charset="-122"/>
                <a:ea typeface="Microsoft YaHei Light" panose="020B0503020204020204" pitchFamily="34" charset="-122"/>
              </a:rPr>
              <a:t>Gradient Minimal Pai</a:t>
            </a:r>
            <a:r>
              <a:rPr lang="en-US" altLang="zh-CN" sz="2000" dirty="0">
                <a:latin typeface="Microsoft YaHei Light" panose="020B0503020204020204" pitchFamily="34" charset="-122"/>
                <a:ea typeface="Microsoft YaHei Light" panose="020B0503020204020204" pitchFamily="34" charset="-122"/>
              </a:rPr>
              <a:t>r</a:t>
            </a:r>
            <a:r>
              <a:rPr lang="en-US" altLang="zh-CN" sz="20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pic>
        <p:nvPicPr>
          <p:cNvPr id="5" name="图片 4">
            <a:extLst>
              <a:ext uri="{FF2B5EF4-FFF2-40B4-BE49-F238E27FC236}">
                <a16:creationId xmlns:a16="http://schemas.microsoft.com/office/drawing/2014/main" id="{775DF103-95ED-0F4B-9E8E-E1D54C8A3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450" y="1879600"/>
            <a:ext cx="9817100" cy="3098800"/>
          </a:xfrm>
          <a:prstGeom prst="rect">
            <a:avLst/>
          </a:prstGeom>
        </p:spPr>
      </p:pic>
    </p:spTree>
    <p:extLst>
      <p:ext uri="{BB962C8B-B14F-4D97-AF65-F5344CB8AC3E}">
        <p14:creationId xmlns:p14="http://schemas.microsoft.com/office/powerpoint/2010/main" val="80389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17</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kumimoji="1" lang="en-US" altLang="zh-CN" dirty="0"/>
              <a:t>Result</a:t>
            </a:r>
            <a:r>
              <a:rPr kumimoji="1" lang="zh-CN" altLang="en-US" dirty="0"/>
              <a:t> </a:t>
            </a:r>
            <a:r>
              <a:rPr lang="en-US" altLang="zh-CN" sz="2000" dirty="0">
                <a:latin typeface="Microsoft YaHei" panose="020B0503020204020204" pitchFamily="34" charset="-122"/>
                <a:ea typeface="Microsoft YaHei" panose="020B0503020204020204" pitchFamily="34" charset="-122"/>
              </a:rPr>
              <a:t>(</a:t>
            </a:r>
            <a:r>
              <a:rPr lang="en" altLang="zh-CN" sz="2000" dirty="0">
                <a:latin typeface="Microsoft YaHei Light" panose="020B0503020204020204" pitchFamily="34" charset="-122"/>
                <a:ea typeface="Microsoft YaHei Light" panose="020B0503020204020204" pitchFamily="34" charset="-122"/>
              </a:rPr>
              <a:t>Absolute Minimal Pai</a:t>
            </a:r>
            <a:r>
              <a:rPr lang="en-US" altLang="zh-CN" sz="2000" dirty="0">
                <a:latin typeface="Microsoft YaHei Light" panose="020B0503020204020204" pitchFamily="34" charset="-122"/>
                <a:ea typeface="Microsoft YaHei Light" panose="020B0503020204020204" pitchFamily="34" charset="-122"/>
              </a:rPr>
              <a:t>r &amp;</a:t>
            </a:r>
            <a:r>
              <a:rPr lang="zh-CN" altLang="en-US" sz="2000" dirty="0">
                <a:latin typeface="Microsoft YaHei Light" panose="020B0503020204020204" pitchFamily="34" charset="-122"/>
                <a:ea typeface="Microsoft YaHei Light" panose="020B0503020204020204" pitchFamily="34" charset="-122"/>
              </a:rPr>
              <a:t> </a:t>
            </a:r>
            <a:r>
              <a:rPr lang="en" altLang="zh-CN" sz="2000" dirty="0">
                <a:latin typeface="Microsoft YaHei Light" panose="020B0503020204020204" pitchFamily="34" charset="-122"/>
                <a:ea typeface="Microsoft YaHei Light" panose="020B0503020204020204" pitchFamily="34" charset="-122"/>
              </a:rPr>
              <a:t>Gradient Minimal Pai</a:t>
            </a:r>
            <a:r>
              <a:rPr lang="en-US" altLang="zh-CN" sz="2000" dirty="0">
                <a:latin typeface="Microsoft YaHei Light" panose="020B0503020204020204" pitchFamily="34" charset="-122"/>
                <a:ea typeface="Microsoft YaHei Light" panose="020B0503020204020204" pitchFamily="34" charset="-122"/>
              </a:rPr>
              <a:t>r</a:t>
            </a:r>
            <a:r>
              <a:rPr lang="en-US" altLang="zh-CN" sz="20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71780DE1-78DC-034C-A7C7-6F1C15E2E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450" y="1690688"/>
            <a:ext cx="9817100" cy="3759200"/>
          </a:xfrm>
          <a:prstGeom prst="rect">
            <a:avLst/>
          </a:prstGeom>
        </p:spPr>
      </p:pic>
    </p:spTree>
    <p:extLst>
      <p:ext uri="{BB962C8B-B14F-4D97-AF65-F5344CB8AC3E}">
        <p14:creationId xmlns:p14="http://schemas.microsoft.com/office/powerpoint/2010/main" val="1874189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18</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kumimoji="1" lang="en-US" altLang="zh-CN" dirty="0"/>
              <a:t>Result</a:t>
            </a:r>
            <a:r>
              <a:rPr kumimoji="1" lang="zh-CN" altLang="en-US" dirty="0"/>
              <a:t> </a:t>
            </a:r>
            <a:r>
              <a:rPr lang="en-US" altLang="zh-CN" sz="2000" dirty="0">
                <a:latin typeface="Microsoft YaHei" panose="020B0503020204020204" pitchFamily="34" charset="-122"/>
                <a:ea typeface="Microsoft YaHei" panose="020B0503020204020204" pitchFamily="34" charset="-122"/>
              </a:rPr>
              <a:t>(</a:t>
            </a:r>
            <a:r>
              <a:rPr lang="en" altLang="zh-CN" sz="2000" dirty="0">
                <a:latin typeface="Microsoft YaHei Light" panose="020B0503020204020204" pitchFamily="34" charset="-122"/>
                <a:ea typeface="Microsoft YaHei Light" panose="020B0503020204020204" pitchFamily="34" charset="-122"/>
              </a:rPr>
              <a:t>Cloze Test</a:t>
            </a:r>
            <a:r>
              <a:rPr lang="en-US" altLang="zh-CN" sz="20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23515BDD-C3E3-1142-9958-6D33133D2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400" y="2298619"/>
            <a:ext cx="4521200" cy="2654300"/>
          </a:xfrm>
          <a:prstGeom prst="rect">
            <a:avLst/>
          </a:prstGeom>
        </p:spPr>
      </p:pic>
    </p:spTree>
    <p:extLst>
      <p:ext uri="{BB962C8B-B14F-4D97-AF65-F5344CB8AC3E}">
        <p14:creationId xmlns:p14="http://schemas.microsoft.com/office/powerpoint/2010/main" val="1625442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19</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kumimoji="1" lang="en-US" altLang="zh-CN" dirty="0"/>
              <a:t>Result</a:t>
            </a:r>
            <a:r>
              <a:rPr kumimoji="1" lang="zh-CN" altLang="en-US" dirty="0"/>
              <a:t> </a:t>
            </a:r>
            <a:r>
              <a:rPr lang="en-US" altLang="zh-CN" sz="2000" dirty="0">
                <a:latin typeface="Microsoft YaHei" panose="020B0503020204020204" pitchFamily="34" charset="-122"/>
                <a:ea typeface="Microsoft YaHei" panose="020B0503020204020204" pitchFamily="34" charset="-122"/>
              </a:rPr>
              <a:t>(</a:t>
            </a:r>
            <a:r>
              <a:rPr lang="en" altLang="zh-CN" sz="2000" dirty="0">
                <a:latin typeface="Microsoft YaHei Light" panose="020B0503020204020204" pitchFamily="34" charset="-122"/>
                <a:ea typeface="Microsoft YaHei Light" panose="020B0503020204020204" pitchFamily="34" charset="-122"/>
              </a:rPr>
              <a:t>Feature Probing</a:t>
            </a:r>
            <a:r>
              <a:rPr lang="en-US" altLang="zh-CN" sz="20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CB88DE44-8DCC-CB43-AEE2-59DD3FB6B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0" y="1600200"/>
            <a:ext cx="10553700" cy="3657600"/>
          </a:xfrm>
          <a:prstGeom prst="rect">
            <a:avLst/>
          </a:prstGeom>
        </p:spPr>
      </p:pic>
    </p:spTree>
    <p:extLst>
      <p:ext uri="{BB962C8B-B14F-4D97-AF65-F5344CB8AC3E}">
        <p14:creationId xmlns:p14="http://schemas.microsoft.com/office/powerpoint/2010/main" val="91489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697F1-EE46-4EB4-9A2C-E60E423F88EA}"/>
              </a:ext>
            </a:extLst>
          </p:cNvPr>
          <p:cNvSpPr>
            <a:spLocks noGrp="1"/>
          </p:cNvSpPr>
          <p:nvPr>
            <p:ph type="title"/>
          </p:nvPr>
        </p:nvSpPr>
        <p:spPr/>
        <p:txBody>
          <a:bodyPr/>
          <a:lstStyle/>
          <a:p>
            <a:r>
              <a:rPr lang="en-US" altLang="zh-CN" dirty="0"/>
              <a:t>Overview</a:t>
            </a:r>
            <a:endParaRPr lang="zh-CN" altLang="en-US" dirty="0"/>
          </a:p>
        </p:txBody>
      </p:sp>
      <p:sp>
        <p:nvSpPr>
          <p:cNvPr id="3" name="内容占位符 2">
            <a:extLst>
              <a:ext uri="{FF2B5EF4-FFF2-40B4-BE49-F238E27FC236}">
                <a16:creationId xmlns:a16="http://schemas.microsoft.com/office/drawing/2014/main" id="{612F535A-D848-4C61-8698-A7EC6852B009}"/>
              </a:ext>
            </a:extLst>
          </p:cNvPr>
          <p:cNvSpPr>
            <a:spLocks noGrp="1"/>
          </p:cNvSpPr>
          <p:nvPr>
            <p:ph idx="1"/>
          </p:nvPr>
        </p:nvSpPr>
        <p:spPr/>
        <p:txBody>
          <a:bodyPr/>
          <a:lstStyle/>
          <a:p>
            <a:r>
              <a:rPr lang="en-US" altLang="zh-CN" dirty="0"/>
              <a:t>Motivation</a:t>
            </a:r>
          </a:p>
          <a:p>
            <a:r>
              <a:rPr lang="en-US" altLang="zh-CN" dirty="0"/>
              <a:t>NPIs</a:t>
            </a:r>
            <a:r>
              <a:rPr lang="zh-CN" altLang="en-US" dirty="0"/>
              <a:t> </a:t>
            </a:r>
            <a:r>
              <a:rPr lang="en-US" altLang="zh-CN" dirty="0"/>
              <a:t>&amp;</a:t>
            </a:r>
            <a:r>
              <a:rPr lang="zh-CN" altLang="en-US" dirty="0"/>
              <a:t> </a:t>
            </a:r>
            <a:r>
              <a:rPr lang="en-US" altLang="zh-CN" dirty="0"/>
              <a:t>Data</a:t>
            </a:r>
          </a:p>
          <a:p>
            <a:r>
              <a:rPr lang="en-US" altLang="zh-CN" dirty="0"/>
              <a:t>Methods</a:t>
            </a:r>
          </a:p>
          <a:p>
            <a:r>
              <a:rPr lang="en-US" altLang="zh-CN" dirty="0"/>
              <a:t>Result</a:t>
            </a:r>
          </a:p>
          <a:p>
            <a:r>
              <a:rPr lang="en-US" altLang="zh-CN" dirty="0"/>
              <a:t>Conclusion</a:t>
            </a:r>
            <a:endParaRPr lang="zh-CN" altLang="en-US" dirty="0"/>
          </a:p>
        </p:txBody>
      </p:sp>
      <p:sp>
        <p:nvSpPr>
          <p:cNvPr id="4" name="日期占位符 3">
            <a:extLst>
              <a:ext uri="{FF2B5EF4-FFF2-40B4-BE49-F238E27FC236}">
                <a16:creationId xmlns:a16="http://schemas.microsoft.com/office/drawing/2014/main" id="{90C62B15-F487-44DC-8D74-04811DC85FF6}"/>
              </a:ext>
            </a:extLst>
          </p:cNvPr>
          <p:cNvSpPr>
            <a:spLocks noGrp="1"/>
          </p:cNvSpPr>
          <p:nvPr>
            <p:ph type="dt" sz="half" idx="10"/>
          </p:nvPr>
        </p:nvSpPr>
        <p:spPr/>
        <p:txBody>
          <a:bodyPr/>
          <a:lstStyle/>
          <a:p>
            <a:fld id="{1823F029-DFB3-794D-B39B-01D000ACAA56}" type="datetime1">
              <a:rPr lang="zh-CN" altLang="en-US" smtClean="0"/>
              <a:t>2020/6/4</a:t>
            </a:fld>
            <a:endParaRPr lang="zh-CN" altLang="en-US"/>
          </a:p>
        </p:txBody>
      </p:sp>
      <p:sp>
        <p:nvSpPr>
          <p:cNvPr id="5" name="灯片编号占位符 4">
            <a:extLst>
              <a:ext uri="{FF2B5EF4-FFF2-40B4-BE49-F238E27FC236}">
                <a16:creationId xmlns:a16="http://schemas.microsoft.com/office/drawing/2014/main" id="{3F90563D-F5BC-0B46-AEF9-CD28C48F99C2}"/>
              </a:ext>
            </a:extLst>
          </p:cNvPr>
          <p:cNvSpPr>
            <a:spLocks noGrp="1"/>
          </p:cNvSpPr>
          <p:nvPr>
            <p:ph type="sldNum" sz="quarter" idx="12"/>
          </p:nvPr>
        </p:nvSpPr>
        <p:spPr/>
        <p:txBody>
          <a:bodyPr/>
          <a:lstStyle/>
          <a:p>
            <a:fld id="{3077B643-69F0-403E-866D-2731BF30BB33}" type="slidenum">
              <a:rPr lang="zh-CN" altLang="en-US" smtClean="0"/>
              <a:t>2</a:t>
            </a:fld>
            <a:endParaRPr lang="zh-CN" altLang="en-US"/>
          </a:p>
        </p:txBody>
      </p:sp>
    </p:spTree>
    <p:extLst>
      <p:ext uri="{BB962C8B-B14F-4D97-AF65-F5344CB8AC3E}">
        <p14:creationId xmlns:p14="http://schemas.microsoft.com/office/powerpoint/2010/main" val="1635261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20</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kumimoji="1" lang="en-US" altLang="zh-CN" dirty="0"/>
              <a:t>Result</a:t>
            </a:r>
            <a:r>
              <a:rPr kumimoji="1" lang="zh-CN" altLang="en-US" dirty="0"/>
              <a:t> </a:t>
            </a:r>
            <a:r>
              <a:rPr lang="en-US" altLang="zh-CN" sz="2000" dirty="0">
                <a:latin typeface="Microsoft YaHei" panose="020B0503020204020204" pitchFamily="34" charset="-122"/>
                <a:ea typeface="Microsoft YaHei" panose="020B0503020204020204" pitchFamily="34" charset="-122"/>
              </a:rPr>
              <a:t>(</a:t>
            </a:r>
            <a:r>
              <a:rPr lang="en" altLang="zh-CN" sz="2000" dirty="0">
                <a:latin typeface="Microsoft YaHei Light" panose="020B0503020204020204" pitchFamily="34" charset="-122"/>
                <a:ea typeface="Microsoft YaHei Light" panose="020B0503020204020204" pitchFamily="34" charset="-122"/>
              </a:rPr>
              <a:t>Feature Probing</a:t>
            </a:r>
            <a:r>
              <a:rPr lang="en-US" altLang="zh-CN" sz="20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pic>
        <p:nvPicPr>
          <p:cNvPr id="5" name="图片 4">
            <a:extLst>
              <a:ext uri="{FF2B5EF4-FFF2-40B4-BE49-F238E27FC236}">
                <a16:creationId xmlns:a16="http://schemas.microsoft.com/office/drawing/2014/main" id="{5C60A7B2-22F6-9E45-AE16-E7822AF21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130" y="1261479"/>
            <a:ext cx="9244187" cy="5094871"/>
          </a:xfrm>
          <a:prstGeom prst="rect">
            <a:avLst/>
          </a:prstGeom>
        </p:spPr>
      </p:pic>
    </p:spTree>
    <p:extLst>
      <p:ext uri="{BB962C8B-B14F-4D97-AF65-F5344CB8AC3E}">
        <p14:creationId xmlns:p14="http://schemas.microsoft.com/office/powerpoint/2010/main" val="3965781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21</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lang="en-US" altLang="zh-CN" dirty="0"/>
              <a:t>Conclusion</a:t>
            </a:r>
            <a:endParaRPr lang="zh-CN" altLang="en-US" sz="200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27378FA2-0DB4-BA40-ACDB-2C9C4F7DBA71}"/>
              </a:ext>
            </a:extLst>
          </p:cNvPr>
          <p:cNvSpPr txBox="1"/>
          <p:nvPr/>
        </p:nvSpPr>
        <p:spPr>
          <a:xfrm>
            <a:off x="1018572" y="2037144"/>
            <a:ext cx="10515600" cy="923330"/>
          </a:xfrm>
          <a:prstGeom prst="rect">
            <a:avLst/>
          </a:prstGeom>
          <a:noFill/>
        </p:spPr>
        <p:txBody>
          <a:bodyPr wrap="square" rtlCol="0">
            <a:spAutoFit/>
          </a:bodyPr>
          <a:lstStyle/>
          <a:p>
            <a:pPr marL="285750" indent="-285750">
              <a:buFont typeface="Arial" panose="020B0604020202020204" pitchFamily="34" charset="0"/>
              <a:buChar char="•"/>
            </a:pPr>
            <a:r>
              <a:rPr lang="en" altLang="zh-CN" dirty="0"/>
              <a:t>By considering results from several evaluation methods, </a:t>
            </a:r>
            <a:r>
              <a:rPr lang="en-US" altLang="zh-CN" dirty="0"/>
              <a:t>the</a:t>
            </a:r>
            <a:r>
              <a:rPr lang="zh-CN" altLang="en-US" dirty="0"/>
              <a:t> </a:t>
            </a:r>
            <a:r>
              <a:rPr lang="en-US" altLang="zh-CN" dirty="0"/>
              <a:t>author</a:t>
            </a:r>
            <a:r>
              <a:rPr lang="en" altLang="zh-CN" dirty="0"/>
              <a:t> </a:t>
            </a:r>
            <a:r>
              <a:rPr lang="en" altLang="zh-CN" dirty="0" err="1"/>
              <a:t>demonstrat</a:t>
            </a:r>
            <a:r>
              <a:rPr lang="en-US" altLang="zh-CN" dirty="0"/>
              <a:t>es</a:t>
            </a:r>
            <a:r>
              <a:rPr lang="en" altLang="zh-CN" dirty="0"/>
              <a:t> that BERT has systematic knowledge of NPI licensing </a:t>
            </a:r>
          </a:p>
          <a:p>
            <a:endParaRPr kumimoji="1" lang="zh-CN" altLang="en-US" dirty="0"/>
          </a:p>
        </p:txBody>
      </p:sp>
      <p:sp>
        <p:nvSpPr>
          <p:cNvPr id="3" name="文本框 2">
            <a:extLst>
              <a:ext uri="{FF2B5EF4-FFF2-40B4-BE49-F238E27FC236}">
                <a16:creationId xmlns:a16="http://schemas.microsoft.com/office/drawing/2014/main" id="{2DBD6763-84C5-9C49-AD1A-FDE7B9AD01FA}"/>
              </a:ext>
            </a:extLst>
          </p:cNvPr>
          <p:cNvSpPr txBox="1"/>
          <p:nvPr/>
        </p:nvSpPr>
        <p:spPr>
          <a:xfrm>
            <a:off x="1018572" y="3306930"/>
            <a:ext cx="9803757" cy="1200329"/>
          </a:xfrm>
          <a:prstGeom prst="rect">
            <a:avLst/>
          </a:prstGeom>
          <a:noFill/>
        </p:spPr>
        <p:txBody>
          <a:bodyPr wrap="square" rtlCol="0">
            <a:spAutoFit/>
          </a:bodyPr>
          <a:lstStyle/>
          <a:p>
            <a:pPr marL="285750" indent="-285750">
              <a:buFont typeface="Arial" panose="020B0604020202020204" pitchFamily="34" charset="0"/>
              <a:buChar char="•"/>
            </a:pPr>
            <a:r>
              <a:rPr lang="en" altLang="zh-CN" dirty="0"/>
              <a:t>Future studies would benefit from employing</a:t>
            </a:r>
            <a:r>
              <a:rPr lang="zh-CN" altLang="en-US" dirty="0"/>
              <a:t> </a:t>
            </a:r>
            <a:r>
              <a:rPr lang="en" altLang="zh-CN" dirty="0"/>
              <a:t>a variety of different methodologies for assessing model performance within a specified domain. </a:t>
            </a:r>
          </a:p>
          <a:p>
            <a:r>
              <a:rPr lang="en" altLang="zh-CN" dirty="0"/>
              <a:t> </a:t>
            </a:r>
          </a:p>
          <a:p>
            <a:endParaRPr kumimoji="1" lang="zh-CN" altLang="en-US" dirty="0"/>
          </a:p>
        </p:txBody>
      </p:sp>
      <p:sp>
        <p:nvSpPr>
          <p:cNvPr id="5" name="文本框 4">
            <a:extLst>
              <a:ext uri="{FF2B5EF4-FFF2-40B4-BE49-F238E27FC236}">
                <a16:creationId xmlns:a16="http://schemas.microsoft.com/office/drawing/2014/main" id="{980EF2C2-0BDA-C148-B3EA-732DB1967FAA}"/>
              </a:ext>
            </a:extLst>
          </p:cNvPr>
          <p:cNvSpPr txBox="1"/>
          <p:nvPr/>
        </p:nvSpPr>
        <p:spPr>
          <a:xfrm>
            <a:off x="1018572" y="4664597"/>
            <a:ext cx="9606987"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a:t>
            </a:r>
            <a:r>
              <a:rPr lang="en" altLang="zh-CN" dirty="0"/>
              <a:t>his knowledge is unequal across the different features relevant to this phenomenon, and does not reflect the Boolean effect that these features have on acceptability. </a:t>
            </a:r>
          </a:p>
          <a:p>
            <a:endParaRPr kumimoji="1" lang="zh-CN" altLang="en-US" dirty="0"/>
          </a:p>
        </p:txBody>
      </p:sp>
    </p:spTree>
    <p:extLst>
      <p:ext uri="{BB962C8B-B14F-4D97-AF65-F5344CB8AC3E}">
        <p14:creationId xmlns:p14="http://schemas.microsoft.com/office/powerpoint/2010/main" val="1679514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3CAF2-76A0-4755-B8A5-1ACFB6BF49DE}"/>
              </a:ext>
            </a:extLst>
          </p:cNvPr>
          <p:cNvSpPr>
            <a:spLocks noGrp="1"/>
          </p:cNvSpPr>
          <p:nvPr>
            <p:ph type="title"/>
          </p:nvPr>
        </p:nvSpPr>
        <p:spPr/>
        <p:txBody>
          <a:bodyPr/>
          <a:lstStyle/>
          <a:p>
            <a:r>
              <a:rPr lang="en-US" altLang="zh-CN" dirty="0"/>
              <a:t>Motivation</a:t>
            </a:r>
            <a:endParaRPr lang="zh-CN" altLang="en-US" dirty="0"/>
          </a:p>
        </p:txBody>
      </p:sp>
      <p:sp>
        <p:nvSpPr>
          <p:cNvPr id="6" name="日期占位符 5">
            <a:extLst>
              <a:ext uri="{FF2B5EF4-FFF2-40B4-BE49-F238E27FC236}">
                <a16:creationId xmlns:a16="http://schemas.microsoft.com/office/drawing/2014/main" id="{6C7BC857-2006-4B3C-AE0B-1A08379CE368}"/>
              </a:ext>
            </a:extLst>
          </p:cNvPr>
          <p:cNvSpPr>
            <a:spLocks noGrp="1"/>
          </p:cNvSpPr>
          <p:nvPr>
            <p:ph type="dt" sz="half" idx="10"/>
          </p:nvPr>
        </p:nvSpPr>
        <p:spPr/>
        <p:txBody>
          <a:bodyPr/>
          <a:lstStyle/>
          <a:p>
            <a:fld id="{EA82A817-9097-7946-A944-44DA6D6C95B0}" type="datetime1">
              <a:rPr lang="zh-CN" altLang="en-US" smtClean="0"/>
              <a:t>2020/6/4</a:t>
            </a:fld>
            <a:endParaRPr lang="zh-CN" altLang="en-US"/>
          </a:p>
        </p:txBody>
      </p:sp>
      <p:sp>
        <p:nvSpPr>
          <p:cNvPr id="8" name="灯片编号占位符 7">
            <a:extLst>
              <a:ext uri="{FF2B5EF4-FFF2-40B4-BE49-F238E27FC236}">
                <a16:creationId xmlns:a16="http://schemas.microsoft.com/office/drawing/2014/main" id="{7E8A1536-0571-42D8-B868-C8CD8631CBC0}"/>
              </a:ext>
            </a:extLst>
          </p:cNvPr>
          <p:cNvSpPr>
            <a:spLocks noGrp="1"/>
          </p:cNvSpPr>
          <p:nvPr>
            <p:ph type="sldNum" sz="quarter" idx="12"/>
          </p:nvPr>
        </p:nvSpPr>
        <p:spPr/>
        <p:txBody>
          <a:bodyPr/>
          <a:lstStyle/>
          <a:p>
            <a:fld id="{3077B643-69F0-403E-866D-2731BF30BB33}" type="slidenum">
              <a:rPr lang="zh-CN" altLang="en-US" smtClean="0"/>
              <a:t>3</a:t>
            </a:fld>
            <a:endParaRPr lang="zh-CN" altLang="en-US"/>
          </a:p>
        </p:txBody>
      </p:sp>
      <p:sp>
        <p:nvSpPr>
          <p:cNvPr id="3" name="矩形 2">
            <a:extLst>
              <a:ext uri="{FF2B5EF4-FFF2-40B4-BE49-F238E27FC236}">
                <a16:creationId xmlns:a16="http://schemas.microsoft.com/office/drawing/2014/main" id="{EA46C9F1-A94C-614A-9D3D-9B18D422F2D7}"/>
              </a:ext>
            </a:extLst>
          </p:cNvPr>
          <p:cNvSpPr/>
          <p:nvPr/>
        </p:nvSpPr>
        <p:spPr>
          <a:xfrm>
            <a:off x="860385" y="2018608"/>
            <a:ext cx="10343910" cy="923330"/>
          </a:xfrm>
          <a:prstGeom prst="rect">
            <a:avLst/>
          </a:prstGeom>
        </p:spPr>
        <p:txBody>
          <a:bodyPr wrap="square">
            <a:spAutoFit/>
          </a:bodyPr>
          <a:lstStyle/>
          <a:p>
            <a:pPr marL="285750" indent="-285750">
              <a:buFont typeface="Arial" panose="020B0604020202020204" pitchFamily="34" charset="0"/>
              <a:buChar char="•"/>
            </a:pPr>
            <a:r>
              <a:rPr lang="en" altLang="zh-CN" dirty="0"/>
              <a:t>Recent sentence representation models have attained state-of-the-art results on language understanding tasks, but standard methodology for evaluating their knowledge of grammar has been slower to emerge. </a:t>
            </a:r>
          </a:p>
        </p:txBody>
      </p:sp>
      <p:sp>
        <p:nvSpPr>
          <p:cNvPr id="9" name="矩形 8">
            <a:extLst>
              <a:ext uri="{FF2B5EF4-FFF2-40B4-BE49-F238E27FC236}">
                <a16:creationId xmlns:a16="http://schemas.microsoft.com/office/drawing/2014/main" id="{F3AF1716-F200-3947-893A-5179680D94C4}"/>
              </a:ext>
            </a:extLst>
          </p:cNvPr>
          <p:cNvSpPr/>
          <p:nvPr/>
        </p:nvSpPr>
        <p:spPr>
          <a:xfrm>
            <a:off x="860385" y="3242920"/>
            <a:ext cx="10077692" cy="1477328"/>
          </a:xfrm>
          <a:prstGeom prst="rect">
            <a:avLst/>
          </a:prstGeom>
        </p:spPr>
        <p:txBody>
          <a:bodyPr wrap="square">
            <a:spAutoFit/>
          </a:bodyPr>
          <a:lstStyle/>
          <a:p>
            <a:pPr marL="285750" indent="-285750">
              <a:buFont typeface="Arial" panose="020B0604020202020204" pitchFamily="34" charset="0"/>
              <a:buChar char="•"/>
            </a:pPr>
            <a:r>
              <a:rPr lang="en" altLang="zh-CN" dirty="0"/>
              <a:t>Recent work evaluating grammatical knowledge of sentence encoders like BERT (Devlin et al., 2018) has employed a variety of methods</a:t>
            </a:r>
            <a:r>
              <a:rPr lang="en-US" altLang="zh-CN" dirty="0"/>
              <a:t>.</a:t>
            </a:r>
            <a:r>
              <a:rPr lang="zh-CN" altLang="en-US" dirty="0"/>
              <a:t> </a:t>
            </a:r>
            <a:r>
              <a:rPr lang="en-US" altLang="zh-CN" dirty="0"/>
              <a:t>The</a:t>
            </a:r>
            <a:r>
              <a:rPr lang="zh-CN" altLang="en-US" dirty="0"/>
              <a:t> </a:t>
            </a:r>
            <a:r>
              <a:rPr lang="en-US" altLang="zh-CN" dirty="0"/>
              <a:t>author</a:t>
            </a:r>
            <a:r>
              <a:rPr lang="en" altLang="zh-CN" dirty="0"/>
              <a:t> has not yet seen </a:t>
            </a:r>
            <a:r>
              <a:rPr lang="en" altLang="zh-CN" b="1" dirty="0"/>
              <a:t>any substantial direct comparison</a:t>
            </a:r>
            <a:r>
              <a:rPr lang="en" altLang="zh-CN" dirty="0"/>
              <a:t> between these methods, and it is not yet clear </a:t>
            </a:r>
            <a:r>
              <a:rPr lang="en" altLang="zh-CN" b="1" dirty="0"/>
              <a:t>whether they tend to yield similar conclusions </a:t>
            </a:r>
            <a:r>
              <a:rPr lang="en" altLang="zh-CN" dirty="0"/>
              <a:t>about what a given model knows. </a:t>
            </a:r>
          </a:p>
          <a:p>
            <a:endParaRPr lang="en" altLang="zh-CN" dirty="0"/>
          </a:p>
        </p:txBody>
      </p:sp>
    </p:spTree>
    <p:extLst>
      <p:ext uri="{BB962C8B-B14F-4D97-AF65-F5344CB8AC3E}">
        <p14:creationId xmlns:p14="http://schemas.microsoft.com/office/powerpoint/2010/main" val="124888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F476F-179D-4CDB-9FD1-AE292F25C1DB}"/>
              </a:ext>
            </a:extLst>
          </p:cNvPr>
          <p:cNvSpPr>
            <a:spLocks noGrp="1"/>
          </p:cNvSpPr>
          <p:nvPr>
            <p:ph type="title"/>
          </p:nvPr>
        </p:nvSpPr>
        <p:spPr/>
        <p:txBody>
          <a:bodyPr/>
          <a:lstStyle/>
          <a:p>
            <a:r>
              <a:rPr kumimoji="1" lang="en-US" altLang="zh-CN" dirty="0"/>
              <a:t>NIPS</a:t>
            </a:r>
            <a:endParaRPr kumimoji="1" lang="zh-CN" altLang="en-US" dirty="0"/>
          </a:p>
        </p:txBody>
      </p:sp>
      <p:sp>
        <p:nvSpPr>
          <p:cNvPr id="4" name="日期占位符 3">
            <a:extLst>
              <a:ext uri="{FF2B5EF4-FFF2-40B4-BE49-F238E27FC236}">
                <a16:creationId xmlns:a16="http://schemas.microsoft.com/office/drawing/2014/main" id="{6D9AC195-4D2A-4489-8C5C-9DA5C0DF0E24}"/>
              </a:ext>
            </a:extLst>
          </p:cNvPr>
          <p:cNvSpPr>
            <a:spLocks noGrp="1"/>
          </p:cNvSpPr>
          <p:nvPr>
            <p:ph type="dt" sz="half" idx="10"/>
          </p:nvPr>
        </p:nvSpPr>
        <p:spPr/>
        <p:txBody>
          <a:bodyPr/>
          <a:lstStyle/>
          <a:p>
            <a:fld id="{D82561BD-9A0E-834C-BE9A-EA0B2B785C27}" type="datetime1">
              <a:rPr lang="zh-CN" altLang="en-US" smtClean="0"/>
              <a:t>2020/6/4</a:t>
            </a:fld>
            <a:endParaRPr lang="zh-CN" altLang="en-US" dirty="0"/>
          </a:p>
        </p:txBody>
      </p:sp>
      <p:sp>
        <p:nvSpPr>
          <p:cNvPr id="11" name="灯片编号占位符 10">
            <a:extLst>
              <a:ext uri="{FF2B5EF4-FFF2-40B4-BE49-F238E27FC236}">
                <a16:creationId xmlns:a16="http://schemas.microsoft.com/office/drawing/2014/main" id="{DE077D66-EB23-4A5E-9B87-D4EAD55E3F48}"/>
              </a:ext>
            </a:extLst>
          </p:cNvPr>
          <p:cNvSpPr>
            <a:spLocks noGrp="1"/>
          </p:cNvSpPr>
          <p:nvPr>
            <p:ph type="sldNum" sz="quarter" idx="12"/>
          </p:nvPr>
        </p:nvSpPr>
        <p:spPr/>
        <p:txBody>
          <a:bodyPr/>
          <a:lstStyle/>
          <a:p>
            <a:fld id="{3077B643-69F0-403E-866D-2731BF30BB33}" type="slidenum">
              <a:rPr lang="zh-CN" altLang="en-US" smtClean="0"/>
              <a:t>4</a:t>
            </a:fld>
            <a:endParaRPr lang="zh-CN" altLang="en-US"/>
          </a:p>
        </p:txBody>
      </p:sp>
      <p:pic>
        <p:nvPicPr>
          <p:cNvPr id="19" name="图片 18">
            <a:extLst>
              <a:ext uri="{FF2B5EF4-FFF2-40B4-BE49-F238E27FC236}">
                <a16:creationId xmlns:a16="http://schemas.microsoft.com/office/drawing/2014/main" id="{441301E6-2BD2-3942-B427-F480BA499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311" y="1867301"/>
            <a:ext cx="4479489" cy="1325563"/>
          </a:xfrm>
          <a:prstGeom prst="rect">
            <a:avLst/>
          </a:prstGeom>
        </p:spPr>
      </p:pic>
      <p:sp>
        <p:nvSpPr>
          <p:cNvPr id="20" name="文本框 19">
            <a:extLst>
              <a:ext uri="{FF2B5EF4-FFF2-40B4-BE49-F238E27FC236}">
                <a16:creationId xmlns:a16="http://schemas.microsoft.com/office/drawing/2014/main" id="{50042906-4E28-5543-92D5-6DD933CBDCEB}"/>
              </a:ext>
            </a:extLst>
          </p:cNvPr>
          <p:cNvSpPr txBox="1"/>
          <p:nvPr/>
        </p:nvSpPr>
        <p:spPr>
          <a:xfrm>
            <a:off x="838200" y="2530082"/>
            <a:ext cx="5654716" cy="3416320"/>
          </a:xfrm>
          <a:prstGeom prst="rect">
            <a:avLst/>
          </a:prstGeom>
          <a:noFill/>
        </p:spPr>
        <p:txBody>
          <a:bodyPr wrap="square" rtlCol="0">
            <a:spAutoFit/>
          </a:bodyPr>
          <a:lstStyle/>
          <a:p>
            <a:pPr marL="285750" indent="-285750">
              <a:buFont typeface="Arial" panose="020B0604020202020204" pitchFamily="34" charset="0"/>
              <a:buChar char="•"/>
            </a:pPr>
            <a:r>
              <a:rPr lang="en" altLang="zh-CN" dirty="0">
                <a:latin typeface="Microsoft YaHei Light" panose="020B0503020204020204" pitchFamily="34" charset="-122"/>
                <a:ea typeface="Microsoft YaHei Light" panose="020B0503020204020204" pitchFamily="34" charset="-122"/>
              </a:rPr>
              <a:t>The </a:t>
            </a:r>
            <a:r>
              <a:rPr lang="en" altLang="zh-CN" b="1" dirty="0">
                <a:latin typeface="Microsoft YaHei Light" panose="020B0503020204020204" pitchFamily="34" charset="-122"/>
                <a:ea typeface="Microsoft YaHei Light" panose="020B0503020204020204" pitchFamily="34" charset="-122"/>
              </a:rPr>
              <a:t>Licensor</a:t>
            </a:r>
            <a:r>
              <a:rPr lang="en" altLang="zh-CN" dirty="0">
                <a:latin typeface="Microsoft YaHei Light" panose="020B0503020204020204" pitchFamily="34" charset="-122"/>
                <a:ea typeface="Microsoft YaHei Light" panose="020B0503020204020204" pitchFamily="34" charset="-122"/>
              </a:rPr>
              <a:t> feature indicates whether an NPI licensor is present in the sentence. </a:t>
            </a:r>
          </a:p>
          <a:p>
            <a:pPr marL="285750" indent="-285750">
              <a:buFont typeface="Arial" panose="020B0604020202020204" pitchFamily="34" charset="0"/>
              <a:buChar char="•"/>
            </a:pPr>
            <a:endParaRPr lang="en" altLang="zh-CN" dirty="0">
              <a:latin typeface="Microsoft YaHei Light" panose="020B0503020204020204" pitchFamily="34" charset="-122"/>
              <a:ea typeface="Microsoft YaHei Light" panose="020B0503020204020204" pitchFamily="34" charset="-122"/>
            </a:endParaRPr>
          </a:p>
          <a:p>
            <a:pPr marL="285750" indent="-285750">
              <a:buFont typeface="Arial" panose="020B0604020202020204" pitchFamily="34" charset="0"/>
              <a:buChar char="•"/>
            </a:pPr>
            <a:r>
              <a:rPr lang="en" altLang="zh-CN" dirty="0">
                <a:latin typeface="Microsoft YaHei Light" panose="020B0503020204020204" pitchFamily="34" charset="-122"/>
                <a:ea typeface="Microsoft YaHei Light" panose="020B0503020204020204" pitchFamily="34" charset="-122"/>
              </a:rPr>
              <a:t>The </a:t>
            </a:r>
            <a:r>
              <a:rPr lang="en" altLang="zh-CN" b="1" dirty="0">
                <a:latin typeface="Microsoft YaHei Light" panose="020B0503020204020204" pitchFamily="34" charset="-122"/>
                <a:ea typeface="Microsoft YaHei Light" panose="020B0503020204020204" pitchFamily="34" charset="-122"/>
              </a:rPr>
              <a:t>NPI</a:t>
            </a:r>
            <a:r>
              <a:rPr lang="en" altLang="zh-CN" dirty="0">
                <a:latin typeface="Microsoft YaHei Light" panose="020B0503020204020204" pitchFamily="34" charset="-122"/>
                <a:ea typeface="Microsoft YaHei Light" panose="020B0503020204020204" pitchFamily="34" charset="-122"/>
              </a:rPr>
              <a:t> feature indicates whether an NPI is in the sentence or if it is substituted by an NPI re-placement with similar structural distribution </a:t>
            </a:r>
          </a:p>
          <a:p>
            <a:pPr marL="285750" indent="-285750">
              <a:buFont typeface="Arial" panose="020B0604020202020204" pitchFamily="34" charset="0"/>
              <a:buChar char="•"/>
            </a:pPr>
            <a:endParaRPr lang="en" altLang="zh-CN" dirty="0">
              <a:latin typeface="Microsoft YaHei Light" panose="020B0503020204020204" pitchFamily="34" charset="-122"/>
              <a:ea typeface="Microsoft YaHei Light" panose="020B0503020204020204" pitchFamily="34" charset="-122"/>
            </a:endParaRPr>
          </a:p>
          <a:p>
            <a:pPr marL="285750" indent="-285750">
              <a:buFont typeface="Arial" panose="020B0604020202020204" pitchFamily="34" charset="0"/>
              <a:buChar char="•"/>
            </a:pPr>
            <a:r>
              <a:rPr lang="en" altLang="zh-CN" dirty="0">
                <a:latin typeface="Microsoft YaHei Light" panose="020B0503020204020204" pitchFamily="34" charset="-122"/>
                <a:ea typeface="Microsoft YaHei Light" panose="020B0503020204020204" pitchFamily="34" charset="-122"/>
              </a:rPr>
              <a:t>The </a:t>
            </a:r>
            <a:r>
              <a:rPr lang="en" altLang="zh-CN" b="1" dirty="0">
                <a:latin typeface="Microsoft YaHei Light" panose="020B0503020204020204" pitchFamily="34" charset="-122"/>
                <a:ea typeface="Microsoft YaHei Light" panose="020B0503020204020204" pitchFamily="34" charset="-122"/>
              </a:rPr>
              <a:t>Scope</a:t>
            </a:r>
            <a:r>
              <a:rPr lang="en" altLang="zh-CN" dirty="0">
                <a:latin typeface="Microsoft YaHei Light" panose="020B0503020204020204" pitchFamily="34" charset="-122"/>
                <a:ea typeface="Microsoft YaHei Light" panose="020B0503020204020204" pitchFamily="34" charset="-122"/>
              </a:rPr>
              <a:t> feature indicates whether the NPI/NPI replacement is within the scope of the licensor/licensor replacement. </a:t>
            </a:r>
          </a:p>
          <a:p>
            <a:endParaRPr lang="en" altLang="zh-CN" dirty="0"/>
          </a:p>
          <a:p>
            <a:endParaRPr lang="en" altLang="zh-CN" dirty="0"/>
          </a:p>
        </p:txBody>
      </p:sp>
      <p:sp>
        <p:nvSpPr>
          <p:cNvPr id="21" name="矩形 20">
            <a:extLst>
              <a:ext uri="{FF2B5EF4-FFF2-40B4-BE49-F238E27FC236}">
                <a16:creationId xmlns:a16="http://schemas.microsoft.com/office/drawing/2014/main" id="{ADCFCA45-4D3F-6441-9D6E-4A3F773285E5}"/>
              </a:ext>
            </a:extLst>
          </p:cNvPr>
          <p:cNvSpPr/>
          <p:nvPr/>
        </p:nvSpPr>
        <p:spPr>
          <a:xfrm>
            <a:off x="1150638" y="1915970"/>
            <a:ext cx="4642553" cy="369332"/>
          </a:xfrm>
          <a:prstGeom prst="rect">
            <a:avLst/>
          </a:prstGeom>
        </p:spPr>
        <p:txBody>
          <a:bodyPr wrap="none">
            <a:spAutoFit/>
          </a:bodyPr>
          <a:lstStyle/>
          <a:p>
            <a:r>
              <a:rPr lang="en" altLang="zh-CN" dirty="0">
                <a:latin typeface="Microsoft YaHei" panose="020B0503020204020204" pitchFamily="34" charset="-122"/>
                <a:ea typeface="Microsoft YaHei" panose="020B0503020204020204" pitchFamily="34" charset="-122"/>
              </a:rPr>
              <a:t>NPI-related Boolean meta-data variable </a:t>
            </a:r>
          </a:p>
        </p:txBody>
      </p:sp>
    </p:spTree>
    <p:extLst>
      <p:ext uri="{BB962C8B-B14F-4D97-AF65-F5344CB8AC3E}">
        <p14:creationId xmlns:p14="http://schemas.microsoft.com/office/powerpoint/2010/main" val="195515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dirty="0"/>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5</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kumimoji="1" lang="en-US" altLang="zh-CN" dirty="0"/>
              <a:t>NIPS</a:t>
            </a:r>
            <a:r>
              <a:rPr kumimoji="1" lang="zh-CN" altLang="en-US" dirty="0"/>
              <a:t> </a:t>
            </a:r>
            <a:r>
              <a:rPr kumimoji="1" lang="en-US" altLang="zh-CN" sz="2400" dirty="0"/>
              <a:t>(</a:t>
            </a:r>
            <a:r>
              <a:rPr lang="en" altLang="zh-CN" sz="2400" dirty="0"/>
              <a:t>Minimal Pair</a:t>
            </a:r>
            <a:r>
              <a:rPr kumimoji="1" lang="en-US" altLang="zh-CN" sz="2400" dirty="0"/>
              <a:t>)</a:t>
            </a:r>
            <a:endParaRPr kumimoji="1" lang="zh-CN" altLang="en-US" sz="2400" dirty="0"/>
          </a:p>
        </p:txBody>
      </p:sp>
      <p:pic>
        <p:nvPicPr>
          <p:cNvPr id="16" name="图片 15">
            <a:extLst>
              <a:ext uri="{FF2B5EF4-FFF2-40B4-BE49-F238E27FC236}">
                <a16:creationId xmlns:a16="http://schemas.microsoft.com/office/drawing/2014/main" id="{7B5785CE-5D05-4748-B278-0054C5B62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500" y="1946154"/>
            <a:ext cx="9271000" cy="2641600"/>
          </a:xfrm>
          <a:prstGeom prst="rect">
            <a:avLst/>
          </a:prstGeom>
        </p:spPr>
      </p:pic>
      <p:sp>
        <p:nvSpPr>
          <p:cNvPr id="17" name="矩形 16">
            <a:extLst>
              <a:ext uri="{FF2B5EF4-FFF2-40B4-BE49-F238E27FC236}">
                <a16:creationId xmlns:a16="http://schemas.microsoft.com/office/drawing/2014/main" id="{D42CA5AC-46B8-5B43-80F5-685C5C9F6876}"/>
              </a:ext>
            </a:extLst>
          </p:cNvPr>
          <p:cNvSpPr/>
          <p:nvPr/>
        </p:nvSpPr>
        <p:spPr>
          <a:xfrm>
            <a:off x="1004515" y="5368409"/>
            <a:ext cx="9635971" cy="923330"/>
          </a:xfrm>
          <a:prstGeom prst="rect">
            <a:avLst/>
          </a:prstGeom>
        </p:spPr>
        <p:txBody>
          <a:bodyPr wrap="none">
            <a:spAutoFit/>
          </a:bodyPr>
          <a:lstStyle/>
          <a:p>
            <a:r>
              <a:rPr lang="en" altLang="zh-CN" b="1" dirty="0"/>
              <a:t>Minimal Pair</a:t>
            </a:r>
            <a:r>
              <a:rPr lang="en-US" altLang="zh-CN" dirty="0"/>
              <a:t>:</a:t>
            </a:r>
            <a:r>
              <a:rPr lang="zh-CN" altLang="en-US" dirty="0"/>
              <a:t> </a:t>
            </a:r>
            <a:r>
              <a:rPr lang="en" altLang="zh-CN" dirty="0"/>
              <a:t>Two sentences form a minimal pair if </a:t>
            </a:r>
            <a:r>
              <a:rPr lang="en" altLang="zh-CN" u="sng" dirty="0"/>
              <a:t>they differ in only one NPI-related Boolean </a:t>
            </a:r>
          </a:p>
          <a:p>
            <a:r>
              <a:rPr lang="en" altLang="zh-CN" u="sng" dirty="0"/>
              <a:t>meta-data variable </a:t>
            </a:r>
            <a:r>
              <a:rPr lang="en" altLang="zh-CN" dirty="0"/>
              <a:t>within a paradigm, but have different acceptability</a:t>
            </a:r>
            <a:r>
              <a:rPr lang="en-US" altLang="zh-CN" dirty="0"/>
              <a:t>.</a:t>
            </a:r>
            <a:r>
              <a:rPr lang="en" altLang="zh-CN" dirty="0"/>
              <a:t> </a:t>
            </a:r>
          </a:p>
          <a:p>
            <a:endParaRPr lang="zh-CN" altLang="en-US" dirty="0"/>
          </a:p>
        </p:txBody>
      </p:sp>
    </p:spTree>
    <p:extLst>
      <p:ext uri="{BB962C8B-B14F-4D97-AF65-F5344CB8AC3E}">
        <p14:creationId xmlns:p14="http://schemas.microsoft.com/office/powerpoint/2010/main" val="98588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6</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kumimoji="1" lang="en-US" altLang="zh-CN" dirty="0"/>
              <a:t>Data</a:t>
            </a:r>
            <a:endParaRPr kumimoji="1" lang="zh-CN" altLang="en-US" dirty="0"/>
          </a:p>
        </p:txBody>
      </p:sp>
      <p:pic>
        <p:nvPicPr>
          <p:cNvPr id="3" name="图片 2">
            <a:extLst>
              <a:ext uri="{FF2B5EF4-FFF2-40B4-BE49-F238E27FC236}">
                <a16:creationId xmlns:a16="http://schemas.microsoft.com/office/drawing/2014/main" id="{9E720FBB-2C7B-F744-90A0-DAF1F3D64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50" y="2203369"/>
            <a:ext cx="4000500" cy="1016000"/>
          </a:xfrm>
          <a:prstGeom prst="rect">
            <a:avLst/>
          </a:prstGeom>
        </p:spPr>
      </p:pic>
      <p:sp>
        <p:nvSpPr>
          <p:cNvPr id="5" name="文本框 4">
            <a:extLst>
              <a:ext uri="{FF2B5EF4-FFF2-40B4-BE49-F238E27FC236}">
                <a16:creationId xmlns:a16="http://schemas.microsoft.com/office/drawing/2014/main" id="{2B1EDB99-F204-0140-97F6-C595AB186FFC}"/>
              </a:ext>
            </a:extLst>
          </p:cNvPr>
          <p:cNvSpPr txBox="1"/>
          <p:nvPr/>
        </p:nvSpPr>
        <p:spPr>
          <a:xfrm>
            <a:off x="1643604" y="4595148"/>
            <a:ext cx="10069975" cy="1200329"/>
          </a:xfrm>
          <a:prstGeom prst="rect">
            <a:avLst/>
          </a:prstGeom>
          <a:noFill/>
        </p:spPr>
        <p:txBody>
          <a:bodyPr wrap="square" rtlCol="0">
            <a:spAutoFit/>
          </a:bodyPr>
          <a:lstStyle/>
          <a:p>
            <a:r>
              <a:rPr lang="en" altLang="zh-CN" dirty="0"/>
              <a:t>words were sampled from a vocabulary of over 1000 lexical items annotated with 30 syntactic, morphological, and semantic features </a:t>
            </a:r>
          </a:p>
          <a:p>
            <a:endParaRPr kumimoji="1" lang="en-US" altLang="zh-CN" dirty="0"/>
          </a:p>
          <a:p>
            <a:endParaRPr kumimoji="1" lang="zh-CN" altLang="en-US" dirty="0"/>
          </a:p>
        </p:txBody>
      </p:sp>
    </p:spTree>
    <p:extLst>
      <p:ext uri="{BB962C8B-B14F-4D97-AF65-F5344CB8AC3E}">
        <p14:creationId xmlns:p14="http://schemas.microsoft.com/office/powerpoint/2010/main" val="230338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7</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kumimoji="1" lang="en-US" altLang="zh-CN" dirty="0"/>
              <a:t>Data</a:t>
            </a:r>
            <a:endParaRPr kumimoji="1" lang="zh-CN" altLang="en-US" dirty="0"/>
          </a:p>
        </p:txBody>
      </p:sp>
      <p:pic>
        <p:nvPicPr>
          <p:cNvPr id="3" name="图片 2">
            <a:extLst>
              <a:ext uri="{FF2B5EF4-FFF2-40B4-BE49-F238E27FC236}">
                <a16:creationId xmlns:a16="http://schemas.microsoft.com/office/drawing/2014/main" id="{BBFD7E5D-CC53-CA42-80AD-284D255D9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2064071"/>
            <a:ext cx="10871200" cy="2984500"/>
          </a:xfrm>
          <a:prstGeom prst="rect">
            <a:avLst/>
          </a:prstGeom>
        </p:spPr>
      </p:pic>
    </p:spTree>
    <p:extLst>
      <p:ext uri="{BB962C8B-B14F-4D97-AF65-F5344CB8AC3E}">
        <p14:creationId xmlns:p14="http://schemas.microsoft.com/office/powerpoint/2010/main" val="343941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8</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lang="en-US" altLang="zh-CN" dirty="0"/>
              <a:t>Methods</a:t>
            </a:r>
            <a:endParaRPr kumimoji="1" lang="zh-CN" altLang="en-US" dirty="0"/>
          </a:p>
        </p:txBody>
      </p:sp>
      <p:sp>
        <p:nvSpPr>
          <p:cNvPr id="2" name="矩形 1">
            <a:extLst>
              <a:ext uri="{FF2B5EF4-FFF2-40B4-BE49-F238E27FC236}">
                <a16:creationId xmlns:a16="http://schemas.microsoft.com/office/drawing/2014/main" id="{9C21164C-93DD-0848-B66C-7436950E3198}"/>
              </a:ext>
            </a:extLst>
          </p:cNvPr>
          <p:cNvSpPr/>
          <p:nvPr/>
        </p:nvSpPr>
        <p:spPr>
          <a:xfrm>
            <a:off x="838200" y="1774350"/>
            <a:ext cx="10726526" cy="1754326"/>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 </a:t>
            </a:r>
            <a:r>
              <a:rPr lang="en" altLang="zh-CN" dirty="0">
                <a:latin typeface="Microsoft YaHei" panose="020B0503020204020204" pitchFamily="34" charset="-122"/>
                <a:ea typeface="Microsoft YaHei" panose="020B0503020204020204" pitchFamily="34" charset="-122"/>
              </a:rPr>
              <a:t>Boolean Acceptability </a:t>
            </a:r>
          </a:p>
          <a:p>
            <a:endParaRPr lang="en" altLang="zh-CN" dirty="0">
              <a:latin typeface="Microsoft YaHei" panose="020B0503020204020204" pitchFamily="34" charset="-122"/>
              <a:ea typeface="Microsoft YaHei" panose="020B0503020204020204" pitchFamily="34" charset="-122"/>
            </a:endParaRPr>
          </a:p>
          <a:p>
            <a:r>
              <a:rPr lang="en-US" altLang="zh-CN" dirty="0">
                <a:latin typeface="Microsoft YaHei Light" panose="020B0503020204020204" pitchFamily="34" charset="-122"/>
                <a:ea typeface="Microsoft YaHei Light" panose="020B0503020204020204" pitchFamily="34" charset="-122"/>
              </a:rPr>
              <a:t>The</a:t>
            </a:r>
            <a:r>
              <a:rPr lang="zh-CN" altLang="en-US" dirty="0">
                <a:latin typeface="Microsoft YaHei Light" panose="020B0503020204020204" pitchFamily="34" charset="-122"/>
                <a:ea typeface="Microsoft YaHei Light" panose="020B0503020204020204" pitchFamily="34" charset="-122"/>
              </a:rPr>
              <a:t> </a:t>
            </a:r>
            <a:r>
              <a:rPr lang="en-US" altLang="zh-CN" dirty="0">
                <a:latin typeface="Microsoft YaHei Light" panose="020B0503020204020204" pitchFamily="34" charset="-122"/>
                <a:ea typeface="Microsoft YaHei Light" panose="020B0503020204020204" pitchFamily="34" charset="-122"/>
              </a:rPr>
              <a:t>author</a:t>
            </a:r>
            <a:r>
              <a:rPr lang="en" altLang="zh-CN" dirty="0">
                <a:latin typeface="Microsoft YaHei Light" panose="020B0503020204020204" pitchFamily="34" charset="-122"/>
                <a:ea typeface="Microsoft YaHei Light" panose="020B0503020204020204" pitchFamily="34" charset="-122"/>
              </a:rPr>
              <a:t> test</a:t>
            </a:r>
            <a:r>
              <a:rPr lang="en-US" altLang="zh-CN" dirty="0">
                <a:latin typeface="Microsoft YaHei Light" panose="020B0503020204020204" pitchFamily="34" charset="-122"/>
                <a:ea typeface="Microsoft YaHei Light" panose="020B0503020204020204" pitchFamily="34" charset="-122"/>
              </a:rPr>
              <a:t>s</a:t>
            </a:r>
            <a:r>
              <a:rPr lang="en" altLang="zh-CN" dirty="0">
                <a:latin typeface="Microsoft YaHei Light" panose="020B0503020204020204" pitchFamily="34" charset="-122"/>
                <a:ea typeface="Microsoft YaHei Light" panose="020B0503020204020204" pitchFamily="34" charset="-122"/>
              </a:rPr>
              <a:t> the model</a:t>
            </a:r>
            <a:r>
              <a:rPr lang="en-US" altLang="zh-CN" dirty="0">
                <a:latin typeface="Microsoft YaHei Light" panose="020B0503020204020204" pitchFamily="34" charset="-122"/>
                <a:ea typeface="Microsoft YaHei Light" panose="020B0503020204020204" pitchFamily="34" charset="-122"/>
              </a:rPr>
              <a:t>’</a:t>
            </a:r>
            <a:r>
              <a:rPr lang="en" altLang="zh-CN" dirty="0">
                <a:latin typeface="Microsoft YaHei Light" panose="020B0503020204020204" pitchFamily="34" charset="-122"/>
                <a:ea typeface="Microsoft YaHei Light" panose="020B0503020204020204" pitchFamily="34" charset="-122"/>
              </a:rPr>
              <a:t>s ability to judge the grammatical acceptability of the sentences in the NPI </a:t>
            </a:r>
          </a:p>
          <a:p>
            <a:r>
              <a:rPr lang="en" altLang="zh-CN" dirty="0">
                <a:latin typeface="Microsoft YaHei Light" panose="020B0503020204020204" pitchFamily="34" charset="-122"/>
                <a:ea typeface="Microsoft YaHei Light" panose="020B0503020204020204" pitchFamily="34" charset="-122"/>
              </a:rPr>
              <a:t>dataset. Following standards in linguistics, sentences for this task are assumed to be either totally</a:t>
            </a:r>
          </a:p>
          <a:p>
            <a:r>
              <a:rPr lang="en" altLang="zh-CN" dirty="0">
                <a:latin typeface="Microsoft YaHei Light" panose="020B0503020204020204" pitchFamily="34" charset="-122"/>
                <a:ea typeface="Microsoft YaHei Light" panose="020B0503020204020204" pitchFamily="34" charset="-122"/>
              </a:rPr>
              <a:t>acceptable or totally unacceptable. </a:t>
            </a:r>
          </a:p>
          <a:p>
            <a:endParaRPr lang="en" altLang="zh-CN" dirty="0">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751FB5FB-3CE2-8B42-BBCA-3F682C954427}"/>
              </a:ext>
            </a:extLst>
          </p:cNvPr>
          <p:cNvSpPr/>
          <p:nvPr/>
        </p:nvSpPr>
        <p:spPr>
          <a:xfrm>
            <a:off x="838200" y="3838853"/>
            <a:ext cx="2941511" cy="369332"/>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rPr>
              <a:t>2.</a:t>
            </a:r>
            <a:r>
              <a:rPr lang="zh-CN" altLang="en-US" dirty="0">
                <a:latin typeface="Microsoft YaHei" panose="020B0503020204020204" pitchFamily="34" charset="-122"/>
                <a:ea typeface="Microsoft YaHei" panose="020B0503020204020204" pitchFamily="34" charset="-122"/>
              </a:rPr>
              <a:t> </a:t>
            </a:r>
            <a:r>
              <a:rPr lang="en" altLang="zh-CN" dirty="0">
                <a:latin typeface="Microsoft YaHei" panose="020B0503020204020204" pitchFamily="34" charset="-122"/>
                <a:ea typeface="Microsoft YaHei" panose="020B0503020204020204" pitchFamily="34" charset="-122"/>
              </a:rPr>
              <a:t>Absolute Minimal Pair </a:t>
            </a:r>
          </a:p>
        </p:txBody>
      </p:sp>
      <p:sp>
        <p:nvSpPr>
          <p:cNvPr id="5" name="文本框 4">
            <a:extLst>
              <a:ext uri="{FF2B5EF4-FFF2-40B4-BE49-F238E27FC236}">
                <a16:creationId xmlns:a16="http://schemas.microsoft.com/office/drawing/2014/main" id="{D7A11516-C2BB-1D4C-8A65-607C8D0BED52}"/>
              </a:ext>
            </a:extLst>
          </p:cNvPr>
          <p:cNvSpPr txBox="1"/>
          <p:nvPr/>
        </p:nvSpPr>
        <p:spPr>
          <a:xfrm>
            <a:off x="838200" y="4518362"/>
            <a:ext cx="10204048" cy="923330"/>
          </a:xfrm>
          <a:prstGeom prst="rect">
            <a:avLst/>
          </a:prstGeom>
          <a:noFill/>
        </p:spPr>
        <p:txBody>
          <a:bodyPr wrap="square" rtlCol="0">
            <a:spAutoFit/>
          </a:bodyPr>
          <a:lstStyle/>
          <a:p>
            <a:r>
              <a:rPr lang="en" altLang="zh-CN" dirty="0">
                <a:latin typeface="Microsoft YaHei Light" panose="020B0503020204020204" pitchFamily="34" charset="-122"/>
                <a:ea typeface="Microsoft YaHei Light" panose="020B0503020204020204" pitchFamily="34" charset="-122"/>
              </a:rPr>
              <a:t>Two sentences form a minimal pair if they differ in only one NPI-related Boolean meta-data variable within a paradigm, but have different acceptability</a:t>
            </a:r>
            <a:r>
              <a:rPr lang="en-US" altLang="zh-CN" dirty="0">
                <a:latin typeface="Microsoft YaHei Light" panose="020B0503020204020204" pitchFamily="34" charset="-122"/>
                <a:ea typeface="Microsoft YaHei Light" panose="020B0503020204020204" pitchFamily="34" charset="-122"/>
              </a:rPr>
              <a:t>.</a:t>
            </a:r>
            <a:r>
              <a:rPr lang="en" altLang="zh-CN" dirty="0">
                <a:latin typeface="Microsoft YaHei Light" panose="020B0503020204020204" pitchFamily="34" charset="-122"/>
                <a:ea typeface="Microsoft YaHei Light" panose="020B0503020204020204" pitchFamily="34" charset="-122"/>
              </a:rPr>
              <a:t> </a:t>
            </a:r>
          </a:p>
          <a:p>
            <a:endParaRPr kumimoji="1" lang="zh-CN" altLang="en-US" dirty="0"/>
          </a:p>
        </p:txBody>
      </p:sp>
    </p:spTree>
    <p:extLst>
      <p:ext uri="{BB962C8B-B14F-4D97-AF65-F5344CB8AC3E}">
        <p14:creationId xmlns:p14="http://schemas.microsoft.com/office/powerpoint/2010/main" val="387299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8800F4-7A3B-4113-9F7F-F40795674F62}"/>
              </a:ext>
            </a:extLst>
          </p:cNvPr>
          <p:cNvSpPr>
            <a:spLocks noGrp="1"/>
          </p:cNvSpPr>
          <p:nvPr>
            <p:ph type="dt" sz="half" idx="10"/>
          </p:nvPr>
        </p:nvSpPr>
        <p:spPr/>
        <p:txBody>
          <a:bodyPr/>
          <a:lstStyle/>
          <a:p>
            <a:fld id="{44950BF3-ADA7-E940-9B0A-8D4C92A85470}" type="datetime1">
              <a:rPr lang="zh-CN" altLang="en-US" smtClean="0"/>
              <a:t>2020/6/4</a:t>
            </a:fld>
            <a:endParaRPr lang="zh-CN" altLang="en-US" dirty="0"/>
          </a:p>
        </p:txBody>
      </p:sp>
      <p:sp>
        <p:nvSpPr>
          <p:cNvPr id="12" name="灯片编号占位符 11">
            <a:extLst>
              <a:ext uri="{FF2B5EF4-FFF2-40B4-BE49-F238E27FC236}">
                <a16:creationId xmlns:a16="http://schemas.microsoft.com/office/drawing/2014/main" id="{930F249F-66BF-45D8-B48F-22061F9B351E}"/>
              </a:ext>
            </a:extLst>
          </p:cNvPr>
          <p:cNvSpPr>
            <a:spLocks noGrp="1"/>
          </p:cNvSpPr>
          <p:nvPr>
            <p:ph type="sldNum" sz="quarter" idx="12"/>
          </p:nvPr>
        </p:nvSpPr>
        <p:spPr/>
        <p:txBody>
          <a:bodyPr/>
          <a:lstStyle/>
          <a:p>
            <a:fld id="{3077B643-69F0-403E-866D-2731BF30BB33}" type="slidenum">
              <a:rPr lang="zh-CN" altLang="en-US" smtClean="0"/>
              <a:t>9</a:t>
            </a:fld>
            <a:endParaRPr lang="zh-CN" altLang="en-US"/>
          </a:p>
        </p:txBody>
      </p:sp>
      <p:sp>
        <p:nvSpPr>
          <p:cNvPr id="13" name="标题 12">
            <a:extLst>
              <a:ext uri="{FF2B5EF4-FFF2-40B4-BE49-F238E27FC236}">
                <a16:creationId xmlns:a16="http://schemas.microsoft.com/office/drawing/2014/main" id="{51F2FE14-7B84-3F41-A447-5DD5E78F62CA}"/>
              </a:ext>
            </a:extLst>
          </p:cNvPr>
          <p:cNvSpPr>
            <a:spLocks noGrp="1"/>
          </p:cNvSpPr>
          <p:nvPr>
            <p:ph type="title"/>
          </p:nvPr>
        </p:nvSpPr>
        <p:spPr/>
        <p:txBody>
          <a:bodyPr/>
          <a:lstStyle/>
          <a:p>
            <a:r>
              <a:rPr lang="en-US" altLang="zh-CN" dirty="0"/>
              <a:t>Methods</a:t>
            </a:r>
            <a:endParaRPr kumimoji="1" lang="zh-CN" altLang="en-US" dirty="0"/>
          </a:p>
        </p:txBody>
      </p:sp>
      <p:sp>
        <p:nvSpPr>
          <p:cNvPr id="2" name="矩形 1">
            <a:extLst>
              <a:ext uri="{FF2B5EF4-FFF2-40B4-BE49-F238E27FC236}">
                <a16:creationId xmlns:a16="http://schemas.microsoft.com/office/drawing/2014/main" id="{9C21164C-93DD-0848-B66C-7436950E3198}"/>
              </a:ext>
            </a:extLst>
          </p:cNvPr>
          <p:cNvSpPr/>
          <p:nvPr/>
        </p:nvSpPr>
        <p:spPr>
          <a:xfrm>
            <a:off x="838200" y="1774350"/>
            <a:ext cx="11255645" cy="1477328"/>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rPr>
              <a:t>3.</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Gradient</a:t>
            </a:r>
            <a:r>
              <a:rPr lang="en" altLang="zh-CN" dirty="0">
                <a:latin typeface="Microsoft YaHei" panose="020B0503020204020204" pitchFamily="34" charset="-122"/>
                <a:ea typeface="Microsoft YaHei" panose="020B0503020204020204" pitchFamily="34" charset="-122"/>
              </a:rPr>
              <a:t> Minimal Pair </a:t>
            </a:r>
          </a:p>
          <a:p>
            <a:endParaRPr lang="en" altLang="zh-CN" dirty="0">
              <a:latin typeface="Microsoft YaHei" panose="020B0503020204020204" pitchFamily="34" charset="-122"/>
              <a:ea typeface="Microsoft YaHei" panose="020B0503020204020204" pitchFamily="34" charset="-122"/>
            </a:endParaRPr>
          </a:p>
          <a:p>
            <a:r>
              <a:rPr lang="en-US" altLang="zh-CN" dirty="0">
                <a:latin typeface="Microsoft YaHei Light" panose="020B0503020204020204" pitchFamily="34" charset="-122"/>
                <a:ea typeface="Microsoft YaHei Light" panose="020B0503020204020204" pitchFamily="34" charset="-122"/>
              </a:rPr>
              <a:t>The</a:t>
            </a:r>
            <a:r>
              <a:rPr lang="zh-CN" altLang="en-US" dirty="0">
                <a:latin typeface="Microsoft YaHei Light" panose="020B0503020204020204" pitchFamily="34" charset="-122"/>
                <a:ea typeface="Microsoft YaHei Light" panose="020B0503020204020204" pitchFamily="34" charset="-122"/>
              </a:rPr>
              <a:t> </a:t>
            </a:r>
            <a:r>
              <a:rPr lang="en-US" altLang="zh-CN" dirty="0">
                <a:latin typeface="Microsoft YaHei Light" panose="020B0503020204020204" pitchFamily="34" charset="-122"/>
                <a:ea typeface="Microsoft YaHei Light" panose="020B0503020204020204" pitchFamily="34" charset="-122"/>
              </a:rPr>
              <a:t>author</a:t>
            </a:r>
            <a:r>
              <a:rPr lang="en" altLang="zh-CN" dirty="0">
                <a:latin typeface="Microsoft YaHei Light" panose="020B0503020204020204" pitchFamily="34" charset="-122"/>
                <a:ea typeface="Microsoft YaHei Light" panose="020B0503020204020204" pitchFamily="34" charset="-122"/>
              </a:rPr>
              <a:t> count</a:t>
            </a:r>
            <a:r>
              <a:rPr lang="en-US" altLang="zh-CN" dirty="0">
                <a:latin typeface="Microsoft YaHei Light" panose="020B0503020204020204" pitchFamily="34" charset="-122"/>
                <a:ea typeface="Microsoft YaHei Light" panose="020B0503020204020204" pitchFamily="34" charset="-122"/>
              </a:rPr>
              <a:t>s</a:t>
            </a:r>
            <a:r>
              <a:rPr lang="en" altLang="zh-CN" dirty="0">
                <a:latin typeface="Microsoft YaHei Light" panose="020B0503020204020204" pitchFamily="34" charset="-122"/>
                <a:ea typeface="Microsoft YaHei Light" panose="020B0503020204020204" pitchFamily="34" charset="-122"/>
              </a:rPr>
              <a:t> a pair as correctly classified as long as the Boolean classifier’s output for the acceptable </a:t>
            </a:r>
          </a:p>
          <a:p>
            <a:r>
              <a:rPr lang="en" altLang="zh-CN" dirty="0">
                <a:latin typeface="Microsoft YaHei Light" panose="020B0503020204020204" pitchFamily="34" charset="-122"/>
                <a:ea typeface="Microsoft YaHei Light" panose="020B0503020204020204" pitchFamily="34" charset="-122"/>
              </a:rPr>
              <a:t>class is higher for the acceptable sentence than for the unacceptable sentence. </a:t>
            </a:r>
          </a:p>
          <a:p>
            <a:endParaRPr lang="en" altLang="zh-CN" dirty="0">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751FB5FB-3CE2-8B42-BBCA-3F682C954427}"/>
              </a:ext>
            </a:extLst>
          </p:cNvPr>
          <p:cNvSpPr/>
          <p:nvPr/>
        </p:nvSpPr>
        <p:spPr>
          <a:xfrm>
            <a:off x="838200" y="3838853"/>
            <a:ext cx="1622495" cy="369332"/>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rPr>
              <a:t>4.</a:t>
            </a:r>
            <a:r>
              <a:rPr lang="zh-CN" altLang="en-US" dirty="0">
                <a:latin typeface="Microsoft YaHei" panose="020B0503020204020204" pitchFamily="34" charset="-122"/>
                <a:ea typeface="Microsoft YaHei" panose="020B0503020204020204" pitchFamily="34" charset="-122"/>
              </a:rPr>
              <a:t> </a:t>
            </a:r>
            <a:r>
              <a:rPr lang="en" altLang="zh-CN" dirty="0">
                <a:latin typeface="Microsoft YaHei" panose="020B0503020204020204" pitchFamily="34" charset="-122"/>
                <a:ea typeface="Microsoft YaHei" panose="020B0503020204020204" pitchFamily="34" charset="-122"/>
              </a:rPr>
              <a:t>Cloze Test </a:t>
            </a:r>
          </a:p>
        </p:txBody>
      </p:sp>
      <p:sp>
        <p:nvSpPr>
          <p:cNvPr id="5" name="文本框 4">
            <a:extLst>
              <a:ext uri="{FF2B5EF4-FFF2-40B4-BE49-F238E27FC236}">
                <a16:creationId xmlns:a16="http://schemas.microsoft.com/office/drawing/2014/main" id="{D7A11516-C2BB-1D4C-8A65-607C8D0BED52}"/>
              </a:ext>
            </a:extLst>
          </p:cNvPr>
          <p:cNvSpPr txBox="1"/>
          <p:nvPr/>
        </p:nvSpPr>
        <p:spPr>
          <a:xfrm>
            <a:off x="838200" y="4476513"/>
            <a:ext cx="10204048" cy="1477328"/>
          </a:xfrm>
          <a:prstGeom prst="rect">
            <a:avLst/>
          </a:prstGeom>
          <a:noFill/>
        </p:spPr>
        <p:txBody>
          <a:bodyPr wrap="square" rtlCol="0">
            <a:spAutoFit/>
          </a:bodyPr>
          <a:lstStyle/>
          <a:p>
            <a:r>
              <a:rPr lang="en" altLang="zh-CN" dirty="0">
                <a:latin typeface="Microsoft YaHei Light" panose="020B0503020204020204" pitchFamily="34" charset="-122"/>
                <a:ea typeface="Microsoft YaHei Light" panose="020B0503020204020204" pitchFamily="34" charset="-122"/>
              </a:rPr>
              <a:t>The minimal pairs tested are a subset of those in the absolute and gradient minimal pair experiments, where both sentences must be equal in length and differ in only one token. This differing token is replaced with </a:t>
            </a:r>
            <a:r>
              <a:rPr lang="en" altLang="zh-CN" b="1" dirty="0">
                <a:latin typeface="Microsoft YaHei Light" panose="020B0503020204020204" pitchFamily="34" charset="-122"/>
                <a:ea typeface="Microsoft YaHei Light" panose="020B0503020204020204" pitchFamily="34" charset="-122"/>
              </a:rPr>
              <a:t>[MASK]</a:t>
            </a:r>
            <a:r>
              <a:rPr lang="en-US" altLang="zh-CN" b="1" dirty="0">
                <a:latin typeface="Microsoft YaHei Light" panose="020B0503020204020204" pitchFamily="34" charset="-122"/>
                <a:ea typeface="Microsoft YaHei Light" panose="020B0503020204020204" pitchFamily="34" charset="-122"/>
              </a:rPr>
              <a:t>,</a:t>
            </a:r>
            <a:r>
              <a:rPr lang="zh-CN" altLang="en-US" b="1" dirty="0">
                <a:latin typeface="Microsoft YaHei Light" panose="020B0503020204020204" pitchFamily="34" charset="-122"/>
                <a:ea typeface="Microsoft YaHei Light" panose="020B0503020204020204" pitchFamily="34" charset="-122"/>
              </a:rPr>
              <a:t> </a:t>
            </a:r>
            <a:r>
              <a:rPr lang="en" altLang="zh-CN" dirty="0">
                <a:latin typeface="Microsoft YaHei Light" panose="020B0503020204020204" pitchFamily="34" charset="-122"/>
                <a:ea typeface="Microsoft YaHei Light" panose="020B0503020204020204" pitchFamily="34" charset="-122"/>
              </a:rPr>
              <a:t>and the minimal pair is taken to be classified correctly if the MLM assigns a higher probability to the token from the acceptable sentence. </a:t>
            </a:r>
          </a:p>
          <a:p>
            <a:endParaRPr kumimoji="1" lang="zh-CN" altLang="en-US" dirty="0"/>
          </a:p>
        </p:txBody>
      </p:sp>
    </p:spTree>
    <p:extLst>
      <p:ext uri="{BB962C8B-B14F-4D97-AF65-F5344CB8AC3E}">
        <p14:creationId xmlns:p14="http://schemas.microsoft.com/office/powerpoint/2010/main" val="29497799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1152</Words>
  <Application>Microsoft Macintosh PowerPoint</Application>
  <PresentationFormat>宽屏</PresentationFormat>
  <Paragraphs>185</Paragraphs>
  <Slides>21</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Microsoft YaHei</vt:lpstr>
      <vt:lpstr>Microsoft YaHei Light</vt:lpstr>
      <vt:lpstr>Arial</vt:lpstr>
      <vt:lpstr>Office 主题​​</vt:lpstr>
      <vt:lpstr>PowerPoint 演示文稿</vt:lpstr>
      <vt:lpstr>Overview</vt:lpstr>
      <vt:lpstr>Motivation</vt:lpstr>
      <vt:lpstr>NIPS</vt:lpstr>
      <vt:lpstr>NIPS (Minimal Pair)</vt:lpstr>
      <vt:lpstr>Data</vt:lpstr>
      <vt:lpstr>Data</vt:lpstr>
      <vt:lpstr>Methods</vt:lpstr>
      <vt:lpstr>Methods</vt:lpstr>
      <vt:lpstr>Methods</vt:lpstr>
      <vt:lpstr>Experimental Settings</vt:lpstr>
      <vt:lpstr>Experimental Settings</vt:lpstr>
      <vt:lpstr>Result (Boolean Acceptability)</vt:lpstr>
      <vt:lpstr>Result (Boolean Acceptability)</vt:lpstr>
      <vt:lpstr>Result (Absolute Minimal Pair &amp; Gradient Minimal Pair)</vt:lpstr>
      <vt:lpstr>Result (Absolute Minimal Pair &amp; Gradient Minimal Pair)</vt:lpstr>
      <vt:lpstr>Result (Absolute Minimal Pair &amp; Gradient Minimal Pair)</vt:lpstr>
      <vt:lpstr>Result (Cloze Test)</vt:lpstr>
      <vt:lpstr>Result (Feature Probing)</vt:lpstr>
      <vt:lpstr>Result (Feature Probing)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(EMNLP, 19)Certified Robustness to Adversarial Word Substitutions</dc:title>
  <dc:creator>汤 旭东</dc:creator>
  <cp:lastModifiedBy>IN NEVER GIVE</cp:lastModifiedBy>
  <cp:revision>73</cp:revision>
  <dcterms:created xsi:type="dcterms:W3CDTF">2020-05-14T01:14:34Z</dcterms:created>
  <dcterms:modified xsi:type="dcterms:W3CDTF">2020-06-04T11:00:31Z</dcterms:modified>
</cp:coreProperties>
</file>