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8" r:id="rId6"/>
    <p:sldId id="412" r:id="rId7"/>
    <p:sldId id="413" r:id="rId8"/>
    <p:sldId id="414" r:id="rId9"/>
    <p:sldId id="415" r:id="rId10"/>
    <p:sldId id="416" r:id="rId11"/>
    <p:sldId id="417" r:id="rId12"/>
    <p:sldId id="419" r:id="rId13"/>
    <p:sldId id="420" r:id="rId14"/>
    <p:sldId id="421" r:id="rId15"/>
    <p:sldId id="422" r:id="rId16"/>
    <p:sldId id="423" r:id="rId17"/>
    <p:sldId id="424" r:id="rId18"/>
    <p:sldId id="42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10.png"/><Relationship Id="rId2" Type="http://schemas.openxmlformats.org/officeDocument/2006/relationships/tags" Target="../tags/tag79.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image" Target="../media/image14.png"/><Relationship Id="rId2" Type="http://schemas.openxmlformats.org/officeDocument/2006/relationships/tags" Target="../tags/tag85.xml"/><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6.png"/><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pic>
        <p:nvPicPr>
          <p:cNvPr id="4" name="图片 3"/>
          <p:cNvPicPr>
            <a:picLocks noChangeAspect="1"/>
          </p:cNvPicPr>
          <p:nvPr/>
        </p:nvPicPr>
        <p:blipFill>
          <a:blip r:embed="rId3"/>
          <a:stretch>
            <a:fillRect/>
          </a:stretch>
        </p:blipFill>
        <p:spPr>
          <a:xfrm>
            <a:off x="1198880" y="274320"/>
            <a:ext cx="9776460" cy="3741420"/>
          </a:xfrm>
          <a:prstGeom prst="rect">
            <a:avLst/>
          </a:prstGeom>
        </p:spPr>
      </p:pic>
      <p:sp>
        <p:nvSpPr>
          <p:cNvPr id="5" name="文本框 4"/>
          <p:cNvSpPr txBox="1"/>
          <p:nvPr/>
        </p:nvSpPr>
        <p:spPr>
          <a:xfrm>
            <a:off x="7716520" y="4899025"/>
            <a:ext cx="4171315" cy="645160"/>
          </a:xfrm>
          <a:prstGeom prst="rect">
            <a:avLst/>
          </a:prstGeom>
          <a:noFill/>
        </p:spPr>
        <p:txBody>
          <a:bodyPr wrap="square" rtlCol="0">
            <a:spAutoFit/>
          </a:bodyPr>
          <a:p>
            <a:r>
              <a:rPr lang="zh-CN" altLang="en-US"/>
              <a:t>汇报人：胡楠</a:t>
            </a:r>
            <a:endParaRPr lang="zh-CN" altLang="en-US"/>
          </a:p>
          <a:p>
            <a:r>
              <a:rPr lang="zh-CN" altLang="en-US"/>
              <a:t>学号：</a:t>
            </a:r>
            <a:r>
              <a:rPr lang="en-US" altLang="zh-CN"/>
              <a:t>51194501046</a:t>
            </a:r>
            <a:endParaRPr lang="en-US" altLang="zh-CN"/>
          </a:p>
        </p:txBody>
      </p:sp>
      <p:sp>
        <p:nvSpPr>
          <p:cNvPr id="6" name="文本框 5"/>
          <p:cNvSpPr txBox="1"/>
          <p:nvPr/>
        </p:nvSpPr>
        <p:spPr>
          <a:xfrm>
            <a:off x="13970" y="6274435"/>
            <a:ext cx="12212955" cy="645160"/>
          </a:xfrm>
          <a:prstGeom prst="rect">
            <a:avLst/>
          </a:prstGeom>
          <a:noFill/>
        </p:spPr>
        <p:txBody>
          <a:bodyPr wrap="square" rtlCol="0">
            <a:spAutoFit/>
          </a:bodyPr>
          <a:p>
            <a:pPr algn="ctr"/>
            <a:r>
              <a:rPr lang="zh-CN" altLang="en-US" b="1"/>
              <a:t>Roy, Arpita &amp; Park, Youngja &amp; Lee, Taesung &amp; Pan, Shimei. (2019). Supervising Unsupervised Open Information Extraction Models. 728-737. 10.18653/v1/D19-1067. </a:t>
            </a:r>
            <a:endParaRPr lang="zh-CN" altLang="en-US" b="1"/>
          </a:p>
        </p:txBody>
      </p:sp>
      <p:sp>
        <p:nvSpPr>
          <p:cNvPr id="7" name="文本框 6"/>
          <p:cNvSpPr txBox="1"/>
          <p:nvPr/>
        </p:nvSpPr>
        <p:spPr>
          <a:xfrm>
            <a:off x="3817620" y="4179570"/>
            <a:ext cx="4699635" cy="460375"/>
          </a:xfrm>
          <a:prstGeom prst="rect">
            <a:avLst/>
          </a:prstGeom>
          <a:noFill/>
        </p:spPr>
        <p:txBody>
          <a:bodyPr wrap="square" rtlCol="0">
            <a:spAutoFit/>
          </a:bodyPr>
          <a:p>
            <a:pPr algn="ctr"/>
            <a:r>
              <a:rPr lang="en-US" altLang="zh-CN" sz="2400" b="1"/>
              <a:t>EMNLP-2019</a:t>
            </a:r>
            <a:endParaRPr lang="en-US" altLang="zh-CN" sz="2400" b="1"/>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2978150" cy="368300"/>
          </a:xfrm>
          <a:prstGeom prst="rect">
            <a:avLst/>
          </a:prstGeom>
          <a:noFill/>
        </p:spPr>
        <p:txBody>
          <a:bodyPr wrap="square" rtlCol="0">
            <a:spAutoFit/>
          </a:bodyPr>
          <a:p>
            <a:r>
              <a:rPr lang="en-US" altLang="zh-CN" b="1"/>
              <a:t>experiments</a:t>
            </a:r>
            <a:endParaRPr lang="en-US" altLang="zh-CN" b="1"/>
          </a:p>
        </p:txBody>
      </p:sp>
      <p:pic>
        <p:nvPicPr>
          <p:cNvPr id="7" name="图片 6"/>
          <p:cNvPicPr>
            <a:picLocks noChangeAspect="1"/>
          </p:cNvPicPr>
          <p:nvPr/>
        </p:nvPicPr>
        <p:blipFill>
          <a:blip r:embed="rId1"/>
          <a:stretch>
            <a:fillRect/>
          </a:stretch>
        </p:blipFill>
        <p:spPr>
          <a:xfrm>
            <a:off x="3726180" y="273050"/>
            <a:ext cx="4320540" cy="2415540"/>
          </a:xfrm>
          <a:prstGeom prst="rect">
            <a:avLst/>
          </a:prstGeom>
        </p:spPr>
      </p:pic>
      <p:sp>
        <p:nvSpPr>
          <p:cNvPr id="8" name="文本框 7"/>
          <p:cNvSpPr txBox="1"/>
          <p:nvPr/>
        </p:nvSpPr>
        <p:spPr>
          <a:xfrm>
            <a:off x="1656715" y="2868295"/>
            <a:ext cx="8878570" cy="3138170"/>
          </a:xfrm>
          <a:prstGeom prst="rect">
            <a:avLst/>
          </a:prstGeom>
          <a:noFill/>
        </p:spPr>
        <p:txBody>
          <a:bodyPr wrap="square" rtlCol="0">
            <a:spAutoFit/>
          </a:bodyPr>
          <a:p>
            <a:r>
              <a:rPr lang="en-US" altLang="zh-CN" b="1"/>
              <a:t>AW-OIE</a:t>
            </a:r>
            <a:endParaRPr lang="zh-CN" altLang="en-US" b="1"/>
          </a:p>
          <a:p>
            <a:r>
              <a:rPr lang="zh-CN" altLang="en-US" b="1"/>
              <a:t>This dataset is the largest dataset available for supervised open information extraction</a:t>
            </a:r>
            <a:r>
              <a:rPr lang="zh-CN" altLang="en-US"/>
              <a:t>.</a:t>
            </a:r>
            <a:endParaRPr lang="zh-CN" altLang="en-US"/>
          </a:p>
          <a:p>
            <a:r>
              <a:rPr lang="en-US" altLang="zh-CN" b="1"/>
              <a:t>WEB</a:t>
            </a:r>
            <a:endParaRPr lang="en-US" altLang="zh-CN" b="1"/>
          </a:p>
          <a:p>
            <a:r>
              <a:rPr lang="zh-CN" altLang="en-US" b="1"/>
              <a:t>This contains many incomplete and grammatically unsound sentences</a:t>
            </a:r>
            <a:endParaRPr lang="zh-CN" altLang="en-US" b="1"/>
          </a:p>
          <a:p>
            <a:r>
              <a:rPr lang="en-US" altLang="zh-CN" b="1"/>
              <a:t>NYT</a:t>
            </a:r>
            <a:endParaRPr lang="en-US" altLang="zh-CN" b="1"/>
          </a:p>
          <a:p>
            <a:r>
              <a:rPr lang="en-US" altLang="zh-CN" b="1"/>
              <a:t>contains formal, well written news stories from the New York Times Corpus.</a:t>
            </a:r>
            <a:endParaRPr lang="en-US" altLang="zh-CN" b="1"/>
          </a:p>
          <a:p>
            <a:endParaRPr lang="en-US" altLang="zh-CN" b="1"/>
          </a:p>
          <a:p>
            <a:r>
              <a:rPr lang="en-US" altLang="zh-CN" b="1"/>
              <a:t>We use AW-OIE-C for training and testing purpose and other three datasets only for testing</a:t>
            </a:r>
            <a:endParaRPr lang="en-US" altLang="zh-CN" b="1"/>
          </a:p>
          <a:p>
            <a:endParaRPr lang="en-US" altLang="zh-CN" b="1"/>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2978150" cy="368300"/>
          </a:xfrm>
          <a:prstGeom prst="rect">
            <a:avLst/>
          </a:prstGeom>
          <a:noFill/>
        </p:spPr>
        <p:txBody>
          <a:bodyPr wrap="square" rtlCol="0">
            <a:spAutoFit/>
          </a:bodyPr>
          <a:p>
            <a:r>
              <a:rPr lang="en-US" altLang="zh-CN" b="1"/>
              <a:t>experiments</a:t>
            </a:r>
            <a:endParaRPr lang="en-US" altLang="zh-CN" b="1"/>
          </a:p>
        </p:txBody>
      </p:sp>
      <p:sp>
        <p:nvSpPr>
          <p:cNvPr id="7" name="文本框 6"/>
          <p:cNvSpPr txBox="1"/>
          <p:nvPr/>
        </p:nvSpPr>
        <p:spPr>
          <a:xfrm>
            <a:off x="1704975" y="837565"/>
            <a:ext cx="9298940" cy="2861310"/>
          </a:xfrm>
          <a:prstGeom prst="rect">
            <a:avLst/>
          </a:prstGeom>
          <a:noFill/>
        </p:spPr>
        <p:txBody>
          <a:bodyPr wrap="square" rtlCol="0">
            <a:spAutoFit/>
          </a:bodyPr>
          <a:p>
            <a:r>
              <a:rPr lang="en-US" altLang="zh-CN" b="1"/>
              <a:t>metric</a:t>
            </a:r>
            <a:r>
              <a:rPr lang="zh-CN" altLang="en-US" b="1"/>
              <a:t>：</a:t>
            </a:r>
            <a:endParaRPr lang="zh-CN" altLang="en-US" b="1"/>
          </a:p>
          <a:p>
            <a:endParaRPr lang="en-US" altLang="zh-CN"/>
          </a:p>
          <a:p>
            <a:r>
              <a:rPr lang="en-US" altLang="zh-CN" b="1"/>
              <a:t>precision, recall and F1-score</a:t>
            </a:r>
            <a:endParaRPr lang="en-US" altLang="zh-CN" b="1"/>
          </a:p>
          <a:p>
            <a:endParaRPr lang="en-US" altLang="zh-CN" b="1"/>
          </a:p>
          <a:p>
            <a:r>
              <a:rPr lang="en-US" altLang="zh-CN" b="1"/>
              <a:t>two-level</a:t>
            </a:r>
            <a:r>
              <a:rPr lang="zh-CN" altLang="en-US" b="1"/>
              <a:t>：</a:t>
            </a:r>
            <a:endParaRPr lang="zh-CN" altLang="en-US" b="1"/>
          </a:p>
          <a:p>
            <a:endParaRPr lang="zh-CN" altLang="en-US" b="1"/>
          </a:p>
          <a:p>
            <a:r>
              <a:rPr lang="en-US" altLang="zh-CN" b="1"/>
              <a:t>word</a:t>
            </a:r>
            <a:r>
              <a:rPr lang="zh-CN" altLang="en-US" b="1"/>
              <a:t>：For each word, we match the tag generated by the system with the word</a:t>
            </a:r>
            <a:r>
              <a:rPr lang="en-US" altLang="zh-CN" b="1"/>
              <a:t>'</a:t>
            </a:r>
            <a:r>
              <a:rPr lang="zh-CN" altLang="en-US" b="1"/>
              <a:t>s label.</a:t>
            </a:r>
            <a:endParaRPr lang="zh-CN" altLang="en-US" b="1"/>
          </a:p>
          <a:p>
            <a:r>
              <a:rPr lang="en-US" altLang="zh-CN" b="1"/>
              <a:t>tuple</a:t>
            </a:r>
            <a:r>
              <a:rPr lang="zh-CN" altLang="en-US" b="1"/>
              <a:t>：We consider each argument or predicate correct, if it partially matches with the benchmark data over a certain threshold.</a:t>
            </a:r>
            <a:endParaRPr lang="zh-CN" altLang="en-US" b="1"/>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pic>
        <p:nvPicPr>
          <p:cNvPr id="4" name="图片 3"/>
          <p:cNvPicPr>
            <a:picLocks noChangeAspect="1"/>
          </p:cNvPicPr>
          <p:nvPr/>
        </p:nvPicPr>
        <p:blipFill>
          <a:blip r:embed="rId3"/>
          <a:stretch>
            <a:fillRect/>
          </a:stretch>
        </p:blipFill>
        <p:spPr>
          <a:xfrm>
            <a:off x="1718310" y="1927860"/>
            <a:ext cx="8755380" cy="3002280"/>
          </a:xfrm>
          <a:prstGeom prst="rect">
            <a:avLst/>
          </a:prstGeom>
        </p:spPr>
      </p:pic>
      <p:sp>
        <p:nvSpPr>
          <p:cNvPr id="6" name="文本框 5"/>
          <p:cNvSpPr txBox="1"/>
          <p:nvPr/>
        </p:nvSpPr>
        <p:spPr>
          <a:xfrm>
            <a:off x="0" y="0"/>
            <a:ext cx="2978150" cy="368300"/>
          </a:xfrm>
          <a:prstGeom prst="rect">
            <a:avLst/>
          </a:prstGeom>
          <a:noFill/>
        </p:spPr>
        <p:txBody>
          <a:bodyPr wrap="square" rtlCol="0">
            <a:spAutoFit/>
          </a:bodyPr>
          <a:p>
            <a:r>
              <a:rPr lang="en-US" altLang="zh-CN" b="1"/>
              <a:t>experiments</a:t>
            </a:r>
            <a:endParaRPr lang="en-US" altLang="zh-CN" b="1"/>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88360" y="69850"/>
            <a:ext cx="5196840" cy="5242560"/>
          </a:xfrm>
          <a:prstGeom prst="rect">
            <a:avLst/>
          </a:prstGeom>
        </p:spPr>
      </p:pic>
      <p:sp>
        <p:nvSpPr>
          <p:cNvPr id="6" name="文本框 5"/>
          <p:cNvSpPr txBox="1"/>
          <p:nvPr/>
        </p:nvSpPr>
        <p:spPr>
          <a:xfrm>
            <a:off x="0" y="0"/>
            <a:ext cx="2978150" cy="368300"/>
          </a:xfrm>
          <a:prstGeom prst="rect">
            <a:avLst/>
          </a:prstGeom>
          <a:noFill/>
        </p:spPr>
        <p:txBody>
          <a:bodyPr wrap="square" rtlCol="0">
            <a:spAutoFit/>
          </a:bodyPr>
          <a:p>
            <a:r>
              <a:rPr lang="en-US" altLang="zh-CN" b="1"/>
              <a:t>experiments</a:t>
            </a:r>
            <a:endParaRPr lang="en-US" altLang="zh-CN" b="1"/>
          </a:p>
        </p:txBody>
      </p:sp>
      <p:sp>
        <p:nvSpPr>
          <p:cNvPr id="5" name="文本框 4"/>
          <p:cNvSpPr txBox="1"/>
          <p:nvPr/>
        </p:nvSpPr>
        <p:spPr>
          <a:xfrm>
            <a:off x="2096770" y="5600700"/>
            <a:ext cx="8952865" cy="1198880"/>
          </a:xfrm>
          <a:prstGeom prst="rect">
            <a:avLst/>
          </a:prstGeom>
          <a:noFill/>
        </p:spPr>
        <p:txBody>
          <a:bodyPr wrap="square" rtlCol="0">
            <a:spAutoFit/>
          </a:bodyPr>
          <a:p>
            <a:r>
              <a:rPr lang="zh-CN" altLang="en-US" b="1"/>
              <a:t>The results also demonstrate that SenseOIE works better than the other systems. Especially, SenseOIE shows much higher accuracy in detecting words belonging to the arguments and the relation, but a slightly lower accuracy for other words</a:t>
            </a:r>
            <a:endParaRPr lang="zh-CN" altLang="en-US" b="1"/>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2978150" cy="368300"/>
          </a:xfrm>
          <a:prstGeom prst="rect">
            <a:avLst/>
          </a:prstGeom>
          <a:noFill/>
        </p:spPr>
        <p:txBody>
          <a:bodyPr wrap="square" rtlCol="0">
            <a:spAutoFit/>
          </a:bodyPr>
          <a:p>
            <a:r>
              <a:rPr lang="en-US" altLang="zh-CN" b="1"/>
              <a:t>Feature Ablation Study</a:t>
            </a:r>
            <a:endParaRPr lang="en-US" altLang="zh-CN" b="1"/>
          </a:p>
        </p:txBody>
      </p:sp>
      <p:pic>
        <p:nvPicPr>
          <p:cNvPr id="7" name="图片 6"/>
          <p:cNvPicPr>
            <a:picLocks noChangeAspect="1"/>
          </p:cNvPicPr>
          <p:nvPr/>
        </p:nvPicPr>
        <p:blipFill>
          <a:blip r:embed="rId1"/>
          <a:stretch>
            <a:fillRect/>
          </a:stretch>
        </p:blipFill>
        <p:spPr>
          <a:xfrm>
            <a:off x="694690" y="1044575"/>
            <a:ext cx="11292840" cy="3185160"/>
          </a:xfrm>
          <a:prstGeom prst="rect">
            <a:avLst/>
          </a:prstGeom>
        </p:spPr>
      </p:pic>
      <p:sp>
        <p:nvSpPr>
          <p:cNvPr id="8" name="文本框 7"/>
          <p:cNvSpPr txBox="1"/>
          <p:nvPr/>
        </p:nvSpPr>
        <p:spPr>
          <a:xfrm>
            <a:off x="802005" y="4644390"/>
            <a:ext cx="10509885" cy="1476375"/>
          </a:xfrm>
          <a:prstGeom prst="rect">
            <a:avLst/>
          </a:prstGeom>
          <a:noFill/>
        </p:spPr>
        <p:txBody>
          <a:bodyPr wrap="square" rtlCol="0">
            <a:spAutoFit/>
          </a:bodyPr>
          <a:p>
            <a:r>
              <a:rPr lang="zh-CN" altLang="en-US"/>
              <a:t>This performance boost proves that using an ensemble of multiple unsupervised OpenIE systems is very effective.</a:t>
            </a:r>
            <a:endParaRPr lang="zh-CN" altLang="en-US"/>
          </a:p>
          <a:p>
            <a:r>
              <a:rPr lang="zh-CN" altLang="en-US"/>
              <a:t>The results also show that the ensemble of unsupervised Open IE results is more effective than the embedding features, and the combined features of the embeddings and Open IE results produce the best results.</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78685" y="1219835"/>
            <a:ext cx="8151495" cy="1476375"/>
          </a:xfrm>
          <a:prstGeom prst="rect">
            <a:avLst/>
          </a:prstGeom>
          <a:noFill/>
        </p:spPr>
        <p:txBody>
          <a:bodyPr wrap="square" rtlCol="0">
            <a:spAutoFit/>
          </a:bodyPr>
          <a:p>
            <a:r>
              <a:rPr lang="zh-CN" altLang="en-US"/>
              <a:t>we investigate if SenseOIE can be used to bootstrap a supervised Open IE model for new domains by automatically producing annotated data</a:t>
            </a:r>
            <a:endParaRPr lang="zh-CN" altLang="en-US"/>
          </a:p>
          <a:p>
            <a:endParaRPr lang="zh-CN" altLang="en-US"/>
          </a:p>
          <a:p>
            <a:r>
              <a:rPr lang="zh-CN" altLang="en-US"/>
              <a:t>we run SenseOIE on the 3,600 instances from AW-OIE-C and use its extraction results as the ground truth to train a supervised model.</a:t>
            </a:r>
            <a:endParaRPr lang="zh-CN" altLang="en-US"/>
          </a:p>
        </p:txBody>
      </p:sp>
      <p:sp>
        <p:nvSpPr>
          <p:cNvPr id="7" name="文本框 6"/>
          <p:cNvSpPr txBox="1"/>
          <p:nvPr/>
        </p:nvSpPr>
        <p:spPr>
          <a:xfrm>
            <a:off x="0" y="0"/>
            <a:ext cx="2978150" cy="368300"/>
          </a:xfrm>
          <a:prstGeom prst="rect">
            <a:avLst/>
          </a:prstGeom>
          <a:noFill/>
        </p:spPr>
        <p:txBody>
          <a:bodyPr wrap="square" rtlCol="0">
            <a:spAutoFit/>
          </a:bodyPr>
          <a:p>
            <a:r>
              <a:rPr lang="en-US" altLang="zh-CN" b="1"/>
              <a:t>experiments</a:t>
            </a:r>
            <a:endParaRPr lang="en-US" altLang="zh-CN" b="1"/>
          </a:p>
        </p:txBody>
      </p:sp>
      <p:pic>
        <p:nvPicPr>
          <p:cNvPr id="8" name="图片 7"/>
          <p:cNvPicPr>
            <a:picLocks noChangeAspect="1"/>
          </p:cNvPicPr>
          <p:nvPr/>
        </p:nvPicPr>
        <p:blipFill>
          <a:blip r:embed="rId1"/>
          <a:stretch>
            <a:fillRect/>
          </a:stretch>
        </p:blipFill>
        <p:spPr>
          <a:xfrm>
            <a:off x="1605280" y="2963545"/>
            <a:ext cx="8724900" cy="320802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pic>
        <p:nvPicPr>
          <p:cNvPr id="4" name="图片 3"/>
          <p:cNvPicPr>
            <a:picLocks noChangeAspect="1"/>
          </p:cNvPicPr>
          <p:nvPr/>
        </p:nvPicPr>
        <p:blipFill>
          <a:blip r:embed="rId3"/>
          <a:stretch>
            <a:fillRect/>
          </a:stretch>
        </p:blipFill>
        <p:spPr>
          <a:xfrm>
            <a:off x="3112770" y="2240280"/>
            <a:ext cx="5966460" cy="2377440"/>
          </a:xfrm>
          <a:prstGeom prst="rect">
            <a:avLst/>
          </a:prstGeom>
        </p:spPr>
      </p:pic>
      <p:sp>
        <p:nvSpPr>
          <p:cNvPr id="7" name="文本框 6"/>
          <p:cNvSpPr txBox="1"/>
          <p:nvPr/>
        </p:nvSpPr>
        <p:spPr>
          <a:xfrm>
            <a:off x="0" y="0"/>
            <a:ext cx="2978150" cy="368300"/>
          </a:xfrm>
          <a:prstGeom prst="rect">
            <a:avLst/>
          </a:prstGeom>
          <a:noFill/>
        </p:spPr>
        <p:txBody>
          <a:bodyPr wrap="square" rtlCol="0">
            <a:spAutoFit/>
          </a:bodyPr>
          <a:p>
            <a:r>
              <a:rPr lang="en-US" altLang="zh-CN" b="1"/>
              <a:t>experiments</a:t>
            </a:r>
            <a:endParaRPr lang="en-US" altLang="zh-CN" b="1"/>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Thank you</a:t>
            </a:r>
            <a:r>
              <a:rPr lang="zh-CN" altLang="en-US"/>
              <a:t>！</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6370" y="473710"/>
            <a:ext cx="7304405" cy="3538220"/>
          </a:xfrm>
          <a:prstGeom prst="rect">
            <a:avLst/>
          </a:prstGeom>
          <a:noFill/>
        </p:spPr>
        <p:txBody>
          <a:bodyPr wrap="square" rtlCol="0">
            <a:spAutoFit/>
          </a:bodyPr>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RE</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简介</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motivation</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methods</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experiment</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580515" y="2653665"/>
            <a:ext cx="9029065" cy="2254885"/>
          </a:xfrm>
          <a:prstGeom prst="rect">
            <a:avLst/>
          </a:prstGeom>
        </p:spPr>
      </p:pic>
      <p:sp>
        <p:nvSpPr>
          <p:cNvPr id="7" name="文本框 6"/>
          <p:cNvSpPr txBox="1"/>
          <p:nvPr/>
        </p:nvSpPr>
        <p:spPr>
          <a:xfrm>
            <a:off x="47625" y="35560"/>
            <a:ext cx="3051175" cy="368300"/>
          </a:xfrm>
          <a:prstGeom prst="rect">
            <a:avLst/>
          </a:prstGeom>
          <a:noFill/>
        </p:spPr>
        <p:txBody>
          <a:bodyPr wrap="square" rtlCol="0">
            <a:spAutoFit/>
          </a:bodyPr>
          <a:p>
            <a:r>
              <a:rPr lang="en-US" altLang="zh-CN" b="1"/>
              <a:t>RE</a:t>
            </a:r>
            <a:r>
              <a:rPr lang="zh-CN" altLang="en-US" b="1"/>
              <a:t>简介</a:t>
            </a:r>
            <a:endParaRPr lang="zh-CN" altLang="en-US" b="1"/>
          </a:p>
        </p:txBody>
      </p:sp>
      <p:sp>
        <p:nvSpPr>
          <p:cNvPr id="8" name="文本框 7"/>
          <p:cNvSpPr txBox="1"/>
          <p:nvPr/>
        </p:nvSpPr>
        <p:spPr>
          <a:xfrm>
            <a:off x="-15240" y="6489700"/>
            <a:ext cx="12221210" cy="368300"/>
          </a:xfrm>
          <a:prstGeom prst="rect">
            <a:avLst/>
          </a:prstGeom>
          <a:noFill/>
        </p:spPr>
        <p:txBody>
          <a:bodyPr wrap="square" rtlCol="0">
            <a:spAutoFit/>
          </a:bodyPr>
          <a:p>
            <a:r>
              <a:rPr lang="zh-CN" altLang="en-US" b="1"/>
              <a:t>More Data, More Relations, More Context and More Openness: A Review and Outlook for Relation Extraction</a:t>
            </a:r>
            <a:endParaRPr lang="zh-CN" altLang="en-US" b="1"/>
          </a:p>
        </p:txBody>
      </p:sp>
      <p:pic>
        <p:nvPicPr>
          <p:cNvPr id="9" name="图片 8"/>
          <p:cNvPicPr>
            <a:picLocks noChangeAspect="1"/>
          </p:cNvPicPr>
          <p:nvPr/>
        </p:nvPicPr>
        <p:blipFill>
          <a:blip r:embed="rId2"/>
          <a:stretch>
            <a:fillRect/>
          </a:stretch>
        </p:blipFill>
        <p:spPr>
          <a:xfrm>
            <a:off x="3481705" y="506095"/>
            <a:ext cx="4846320" cy="182118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59890" y="700405"/>
            <a:ext cx="9134475" cy="1476375"/>
          </a:xfrm>
          <a:prstGeom prst="rect">
            <a:avLst/>
          </a:prstGeom>
          <a:noFill/>
        </p:spPr>
        <p:txBody>
          <a:bodyPr wrap="square" rtlCol="0">
            <a:spAutoFit/>
          </a:bodyPr>
          <a:p>
            <a:r>
              <a:rPr lang="en-US" altLang="zh-CN" b="1"/>
              <a:t>goal</a:t>
            </a:r>
            <a:r>
              <a:rPr lang="zh-CN" altLang="en-US" b="1"/>
              <a:t>： extract a set of relation tuples T from S</a:t>
            </a:r>
            <a:endParaRPr lang="zh-CN" altLang="en-US" b="1"/>
          </a:p>
          <a:p>
            <a:endParaRPr lang="zh-CN" altLang="en-US" b="1"/>
          </a:p>
          <a:p>
            <a:r>
              <a:rPr lang="en-US" altLang="zh-CN" b="1"/>
              <a:t>T consists tuples&lt;e1,r,e2&gt;</a:t>
            </a:r>
            <a:endParaRPr lang="en-US" altLang="zh-CN" b="1"/>
          </a:p>
          <a:p>
            <a:endParaRPr lang="en-US" altLang="zh-CN" b="1"/>
          </a:p>
          <a:p>
            <a:r>
              <a:rPr lang="en-US" altLang="zh-CN" b="1"/>
              <a:t>S is a sentence</a:t>
            </a:r>
            <a:endParaRPr lang="en-US" altLang="zh-CN" b="1"/>
          </a:p>
        </p:txBody>
      </p:sp>
      <p:sp>
        <p:nvSpPr>
          <p:cNvPr id="7" name="文本框 6"/>
          <p:cNvSpPr txBox="1"/>
          <p:nvPr/>
        </p:nvSpPr>
        <p:spPr>
          <a:xfrm>
            <a:off x="47625" y="35560"/>
            <a:ext cx="3051175" cy="368300"/>
          </a:xfrm>
          <a:prstGeom prst="rect">
            <a:avLst/>
          </a:prstGeom>
          <a:noFill/>
        </p:spPr>
        <p:txBody>
          <a:bodyPr wrap="square" rtlCol="0">
            <a:spAutoFit/>
          </a:bodyPr>
          <a:p>
            <a:r>
              <a:rPr lang="en-US" altLang="zh-CN" b="1"/>
              <a:t>RE</a:t>
            </a:r>
            <a:r>
              <a:rPr lang="zh-CN" altLang="en-US" b="1"/>
              <a:t>简介</a:t>
            </a:r>
            <a:endParaRPr lang="zh-CN" altLang="en-US" b="1"/>
          </a:p>
        </p:txBody>
      </p:sp>
      <p:pic>
        <p:nvPicPr>
          <p:cNvPr id="8" name="图片 7"/>
          <p:cNvPicPr>
            <a:picLocks noChangeAspect="1"/>
          </p:cNvPicPr>
          <p:nvPr/>
        </p:nvPicPr>
        <p:blipFill>
          <a:blip r:embed="rId1"/>
          <a:stretch>
            <a:fillRect/>
          </a:stretch>
        </p:blipFill>
        <p:spPr>
          <a:xfrm>
            <a:off x="3715385" y="2176780"/>
            <a:ext cx="4251960" cy="1699260"/>
          </a:xfrm>
          <a:prstGeom prst="rect">
            <a:avLst/>
          </a:prstGeom>
        </p:spPr>
      </p:pic>
      <p:sp>
        <p:nvSpPr>
          <p:cNvPr id="9" name="文本框 8"/>
          <p:cNvSpPr txBox="1"/>
          <p:nvPr/>
        </p:nvSpPr>
        <p:spPr>
          <a:xfrm>
            <a:off x="42545" y="6489700"/>
            <a:ext cx="12149455" cy="368300"/>
          </a:xfrm>
          <a:prstGeom prst="rect">
            <a:avLst/>
          </a:prstGeom>
          <a:noFill/>
        </p:spPr>
        <p:txBody>
          <a:bodyPr wrap="square" rtlCol="0">
            <a:spAutoFit/>
          </a:bodyPr>
          <a:p>
            <a:pPr algn="ctr"/>
            <a:r>
              <a:rPr lang="zh-CN" altLang="en-US" b="1"/>
              <a:t>Supervised Open Information Extraction</a:t>
            </a:r>
            <a:endParaRPr lang="zh-CN" altLang="en-US" b="1"/>
          </a:p>
        </p:txBody>
      </p:sp>
      <p:sp>
        <p:nvSpPr>
          <p:cNvPr id="10" name="文本框 9"/>
          <p:cNvSpPr txBox="1"/>
          <p:nvPr/>
        </p:nvSpPr>
        <p:spPr>
          <a:xfrm>
            <a:off x="1842135" y="4471035"/>
            <a:ext cx="8388350" cy="645160"/>
          </a:xfrm>
          <a:prstGeom prst="rect">
            <a:avLst/>
          </a:prstGeom>
          <a:noFill/>
        </p:spPr>
        <p:txBody>
          <a:bodyPr wrap="square" rtlCol="0">
            <a:spAutoFit/>
          </a:bodyPr>
          <a:p>
            <a:r>
              <a:rPr lang="zh-CN" altLang="en-US" b="1"/>
              <a:t>We frame this task as a sequence tagging, and the model annotates each word in the sentence to E1, E2, R or O (EOR tags).</a:t>
            </a:r>
            <a:endParaRPr lang="zh-CN" altLang="en-US" b="1"/>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32560" y="1146810"/>
            <a:ext cx="9326245" cy="3692525"/>
          </a:xfrm>
          <a:prstGeom prst="rect">
            <a:avLst/>
          </a:prstGeom>
          <a:noFill/>
        </p:spPr>
        <p:txBody>
          <a:bodyPr wrap="square" rtlCol="0">
            <a:spAutoFit/>
          </a:bodyPr>
          <a:p>
            <a:r>
              <a:rPr lang="zh-CN" altLang="en-US" b="1"/>
              <a:t>First, supervised IE relies heavily on labeled training data. Since manual relation annotation is very expensive, this method does not scale to a large number of relations and is very dif- ficult to adapt to new domains</a:t>
            </a:r>
            <a:endParaRPr lang="zh-CN" altLang="en-US" b="1"/>
          </a:p>
          <a:p>
            <a:endParaRPr lang="zh-CN" altLang="en-US" b="1"/>
          </a:p>
          <a:p>
            <a:r>
              <a:rPr lang="zh-CN" altLang="en-US" b="1"/>
              <a:t>Second, supervised IE systems require the target relations to be predetermined and learn to extract only the predefined </a:t>
            </a:r>
            <a:r>
              <a:rPr lang="en-US" altLang="zh-CN" b="1"/>
              <a:t>relations</a:t>
            </a:r>
            <a:endParaRPr lang="en-US" altLang="zh-CN" b="1"/>
          </a:p>
          <a:p>
            <a:endParaRPr lang="en-US" altLang="zh-CN" b="1"/>
          </a:p>
          <a:p>
            <a:endParaRPr lang="en-US" altLang="zh-CN" b="1"/>
          </a:p>
          <a:p>
            <a:endParaRPr lang="en-US" altLang="zh-CN" b="1"/>
          </a:p>
          <a:p>
            <a:endParaRPr lang="en-US" altLang="zh-CN" b="1"/>
          </a:p>
          <a:p>
            <a:endParaRPr lang="en-US" altLang="zh-CN" b="1"/>
          </a:p>
          <a:p>
            <a:r>
              <a:rPr lang="en-US" altLang="zh-CN" b="1"/>
              <a:t>In contrast, Open IE operates in a completely domain-independent manner and is suitable when the target relations are not known in advance</a:t>
            </a:r>
            <a:endParaRPr lang="en-US" altLang="zh-CN" b="1"/>
          </a:p>
        </p:txBody>
      </p:sp>
      <p:sp>
        <p:nvSpPr>
          <p:cNvPr id="7" name="文本框 6"/>
          <p:cNvSpPr txBox="1"/>
          <p:nvPr/>
        </p:nvSpPr>
        <p:spPr>
          <a:xfrm>
            <a:off x="0" y="0"/>
            <a:ext cx="3724275" cy="368300"/>
          </a:xfrm>
          <a:prstGeom prst="rect">
            <a:avLst/>
          </a:prstGeom>
          <a:noFill/>
        </p:spPr>
        <p:txBody>
          <a:bodyPr wrap="square" rtlCol="0">
            <a:spAutoFit/>
          </a:bodyPr>
          <a:p>
            <a:r>
              <a:rPr lang="en-US" altLang="zh-CN" b="1"/>
              <a:t>some problem in supervised RE</a:t>
            </a:r>
            <a:endParaRPr lang="en-US" altLang="zh-CN" b="1"/>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05" y="-18415"/>
            <a:ext cx="2978150" cy="368300"/>
          </a:xfrm>
          <a:prstGeom prst="rect">
            <a:avLst/>
          </a:prstGeom>
          <a:noFill/>
        </p:spPr>
        <p:txBody>
          <a:bodyPr wrap="square" rtlCol="0">
            <a:spAutoFit/>
          </a:bodyPr>
          <a:p>
            <a:r>
              <a:rPr lang="en-US" altLang="zh-CN" b="1"/>
              <a:t>motivation</a:t>
            </a:r>
            <a:endParaRPr lang="en-US" altLang="zh-CN" b="1"/>
          </a:p>
        </p:txBody>
      </p:sp>
      <p:sp>
        <p:nvSpPr>
          <p:cNvPr id="7" name="文本框 6"/>
          <p:cNvSpPr txBox="1"/>
          <p:nvPr/>
        </p:nvSpPr>
        <p:spPr>
          <a:xfrm>
            <a:off x="1040765" y="4489450"/>
            <a:ext cx="9808210" cy="645160"/>
          </a:xfrm>
          <a:prstGeom prst="rect">
            <a:avLst/>
          </a:prstGeom>
          <a:noFill/>
        </p:spPr>
        <p:txBody>
          <a:bodyPr wrap="square" rtlCol="0">
            <a:spAutoFit/>
          </a:bodyPr>
          <a:p>
            <a:r>
              <a:rPr lang="zh-CN" altLang="en-US" b="1"/>
              <a:t>This observation motivates us to explore an ensemble model which can learn from multiple existing Open IE systems which performs better than the underlying systems.</a:t>
            </a:r>
            <a:endParaRPr lang="zh-CN" altLang="en-US" b="1"/>
          </a:p>
        </p:txBody>
      </p:sp>
      <p:pic>
        <p:nvPicPr>
          <p:cNvPr id="8" name="图片 7"/>
          <p:cNvPicPr>
            <a:picLocks noChangeAspect="1"/>
          </p:cNvPicPr>
          <p:nvPr/>
        </p:nvPicPr>
        <p:blipFill>
          <a:blip r:embed="rId1"/>
          <a:stretch>
            <a:fillRect/>
          </a:stretch>
        </p:blipFill>
        <p:spPr>
          <a:xfrm>
            <a:off x="885825" y="695960"/>
            <a:ext cx="10965180" cy="296418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
        <p:nvSpPr>
          <p:cNvPr id="4" name="文本框 3"/>
          <p:cNvSpPr txBox="1"/>
          <p:nvPr/>
        </p:nvSpPr>
        <p:spPr>
          <a:xfrm>
            <a:off x="1905" y="-18415"/>
            <a:ext cx="2978150" cy="368300"/>
          </a:xfrm>
          <a:prstGeom prst="rect">
            <a:avLst/>
          </a:prstGeom>
          <a:noFill/>
        </p:spPr>
        <p:txBody>
          <a:bodyPr wrap="square" rtlCol="0">
            <a:spAutoFit/>
          </a:bodyPr>
          <a:p>
            <a:r>
              <a:rPr lang="en-US" altLang="zh-CN" b="1"/>
              <a:t>methods</a:t>
            </a:r>
            <a:endParaRPr lang="en-US" altLang="zh-CN" b="1"/>
          </a:p>
        </p:txBody>
      </p:sp>
      <p:pic>
        <p:nvPicPr>
          <p:cNvPr id="5" name="图片 4"/>
          <p:cNvPicPr>
            <a:picLocks noChangeAspect="1"/>
          </p:cNvPicPr>
          <p:nvPr/>
        </p:nvPicPr>
        <p:blipFill>
          <a:blip r:embed="rId3"/>
          <a:stretch>
            <a:fillRect/>
          </a:stretch>
        </p:blipFill>
        <p:spPr>
          <a:xfrm>
            <a:off x="3423920" y="480060"/>
            <a:ext cx="5349240" cy="449580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05" y="-18415"/>
            <a:ext cx="2978150" cy="368300"/>
          </a:xfrm>
          <a:prstGeom prst="rect">
            <a:avLst/>
          </a:prstGeom>
          <a:noFill/>
        </p:spPr>
        <p:txBody>
          <a:bodyPr wrap="square" rtlCol="0">
            <a:spAutoFit/>
          </a:bodyPr>
          <a:p>
            <a:r>
              <a:rPr lang="en-US" altLang="zh-CN" b="1"/>
              <a:t>methods</a:t>
            </a:r>
            <a:endParaRPr lang="en-US" altLang="zh-CN" b="1"/>
          </a:p>
        </p:txBody>
      </p:sp>
      <p:pic>
        <p:nvPicPr>
          <p:cNvPr id="7" name="图片 6"/>
          <p:cNvPicPr>
            <a:picLocks noChangeAspect="1"/>
          </p:cNvPicPr>
          <p:nvPr/>
        </p:nvPicPr>
        <p:blipFill>
          <a:blip r:embed="rId1"/>
          <a:stretch>
            <a:fillRect/>
          </a:stretch>
        </p:blipFill>
        <p:spPr>
          <a:xfrm>
            <a:off x="500380" y="349885"/>
            <a:ext cx="11483340" cy="3832860"/>
          </a:xfrm>
          <a:prstGeom prst="rect">
            <a:avLst/>
          </a:prstGeom>
        </p:spPr>
      </p:pic>
      <p:pic>
        <p:nvPicPr>
          <p:cNvPr id="8" name="图片 7"/>
          <p:cNvPicPr>
            <a:picLocks noChangeAspect="1"/>
          </p:cNvPicPr>
          <p:nvPr/>
        </p:nvPicPr>
        <p:blipFill>
          <a:blip r:embed="rId2"/>
          <a:stretch>
            <a:fillRect/>
          </a:stretch>
        </p:blipFill>
        <p:spPr>
          <a:xfrm>
            <a:off x="3878580" y="4460875"/>
            <a:ext cx="4434840" cy="174498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05" y="-18415"/>
            <a:ext cx="2978150" cy="368300"/>
          </a:xfrm>
          <a:prstGeom prst="rect">
            <a:avLst/>
          </a:prstGeom>
          <a:noFill/>
        </p:spPr>
        <p:txBody>
          <a:bodyPr wrap="square" rtlCol="0">
            <a:spAutoFit/>
          </a:bodyPr>
          <a:p>
            <a:r>
              <a:rPr lang="en-US" altLang="zh-CN" b="1"/>
              <a:t>experiments</a:t>
            </a:r>
            <a:endParaRPr lang="en-US" altLang="zh-CN" b="1"/>
          </a:p>
        </p:txBody>
      </p:sp>
      <p:sp>
        <p:nvSpPr>
          <p:cNvPr id="7" name="文本框 6"/>
          <p:cNvSpPr txBox="1"/>
          <p:nvPr/>
        </p:nvSpPr>
        <p:spPr>
          <a:xfrm>
            <a:off x="1350010" y="800735"/>
            <a:ext cx="9599295" cy="3692525"/>
          </a:xfrm>
          <a:prstGeom prst="rect">
            <a:avLst/>
          </a:prstGeom>
          <a:noFill/>
        </p:spPr>
        <p:txBody>
          <a:bodyPr wrap="square" rtlCol="0">
            <a:spAutoFit/>
          </a:bodyPr>
          <a:p>
            <a:r>
              <a:rPr lang="en-US" altLang="zh-CN" b="1"/>
              <a:t>Baselines</a:t>
            </a:r>
            <a:r>
              <a:rPr lang="zh-CN" altLang="en-US" b="1"/>
              <a:t>：</a:t>
            </a:r>
            <a:endParaRPr lang="zh-CN" altLang="en-US" b="1"/>
          </a:p>
          <a:p>
            <a:r>
              <a:rPr lang="zh-CN" altLang="en-US" b="1"/>
              <a:t>RnnOIE（</a:t>
            </a:r>
            <a:r>
              <a:rPr lang="en-US" altLang="zh-CN" b="1"/>
              <a:t>supervised</a:t>
            </a:r>
            <a:r>
              <a:rPr lang="zh-CN" altLang="en-US" b="1"/>
              <a:t>）is the first supervised model built for Open IE</a:t>
            </a:r>
            <a:endParaRPr lang="zh-CN" altLang="en-US" b="1"/>
          </a:p>
          <a:p>
            <a:endParaRPr lang="zh-CN" altLang="en-US" b="1"/>
          </a:p>
          <a:p>
            <a:endParaRPr lang="zh-CN" altLang="en-US" b="1"/>
          </a:p>
          <a:p>
            <a:r>
              <a:rPr lang="zh-CN" altLang="en-US" b="1"/>
              <a:t>Stanford Open IE（</a:t>
            </a:r>
            <a:r>
              <a:rPr lang="en-US" altLang="zh-CN" b="1"/>
              <a:t>un</a:t>
            </a:r>
            <a:r>
              <a:rPr lang="en-US" altLang="zh-CN" b="1">
                <a:sym typeface="+mn-ea"/>
              </a:rPr>
              <a:t>supervised</a:t>
            </a:r>
            <a:r>
              <a:rPr lang="zh-CN" altLang="en-US" b="1">
                <a:sym typeface="+mn-ea"/>
              </a:rPr>
              <a:t>）is heavily based on dependency parsers.</a:t>
            </a:r>
            <a:endParaRPr lang="zh-CN" altLang="en-US" b="1">
              <a:sym typeface="+mn-ea"/>
            </a:endParaRPr>
          </a:p>
          <a:p>
            <a:endParaRPr lang="zh-CN" altLang="en-US" b="1"/>
          </a:p>
          <a:p>
            <a:endParaRPr lang="zh-CN" altLang="en-US" b="1"/>
          </a:p>
          <a:p>
            <a:r>
              <a:rPr lang="zh-CN" altLang="en-US" b="1"/>
              <a:t>OpenIE 5</a:t>
            </a:r>
            <a:r>
              <a:rPr lang="zh-CN" altLang="en-US" b="1">
                <a:sym typeface="+mn-ea"/>
              </a:rPr>
              <a:t>（</a:t>
            </a:r>
            <a:r>
              <a:rPr lang="en-US" altLang="zh-CN" b="1">
                <a:sym typeface="+mn-ea"/>
              </a:rPr>
              <a:t>un</a:t>
            </a:r>
            <a:r>
              <a:rPr lang="en-US" altLang="zh-CN" b="1">
                <a:sym typeface="+mn-ea"/>
              </a:rPr>
              <a:t>supervised</a:t>
            </a:r>
            <a:r>
              <a:rPr lang="zh-CN" altLang="en-US" b="1">
                <a:sym typeface="+mn-ea"/>
              </a:rPr>
              <a:t>）is a combination of four Open IE systems</a:t>
            </a:r>
            <a:endParaRPr lang="zh-CN" altLang="en-US" b="1">
              <a:sym typeface="+mn-ea"/>
            </a:endParaRPr>
          </a:p>
          <a:p>
            <a:endParaRPr lang="zh-CN" altLang="en-US" b="1"/>
          </a:p>
          <a:p>
            <a:endParaRPr lang="zh-CN" altLang="en-US" b="1"/>
          </a:p>
          <a:p>
            <a:r>
              <a:rPr lang="zh-CN" altLang="en-US" b="1"/>
              <a:t>UKG</a:t>
            </a:r>
            <a:r>
              <a:rPr lang="zh-CN" altLang="en-US" b="1">
                <a:sym typeface="+mn-ea"/>
              </a:rPr>
              <a:t>（</a:t>
            </a:r>
            <a:r>
              <a:rPr lang="en-US" altLang="zh-CN" b="1">
                <a:sym typeface="+mn-ea"/>
              </a:rPr>
              <a:t>un</a:t>
            </a:r>
            <a:r>
              <a:rPr lang="en-US" altLang="zh-CN" b="1">
                <a:sym typeface="+mn-ea"/>
              </a:rPr>
              <a:t>supervised</a:t>
            </a:r>
            <a:r>
              <a:rPr lang="zh-CN" altLang="en-US" b="1">
                <a:sym typeface="+mn-ea"/>
              </a:rPr>
              <a:t>）It extracts verbal binary relations based on noun phrase detection, named entity recognition, dependency parsing</a:t>
            </a:r>
            <a:endParaRPr lang="zh-CN" altLang="en-US" b="1">
              <a:sym typeface="+mn-ea"/>
            </a:endParaRPr>
          </a:p>
          <a:p>
            <a:endParaRPr lang="zh-CN" altLang="en-US" b="1"/>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3195</Words>
  <Application>WPS 演示</Application>
  <PresentationFormat>宽屏</PresentationFormat>
  <Paragraphs>126</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Wingdings</vt:lpstr>
      <vt:lpstr>Arial Unicode MS</vt:lpstr>
      <vt:lpstr>Calibri</vt:lpstr>
      <vt:lpstr>Office 主题​​</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驼爸爸</cp:lastModifiedBy>
  <cp:revision>182</cp:revision>
  <dcterms:created xsi:type="dcterms:W3CDTF">2019-06-19T02:08:00Z</dcterms:created>
  <dcterms:modified xsi:type="dcterms:W3CDTF">2020-07-02T09:05:44Z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