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2" r:id="rId4"/>
    <p:sldId id="258" r:id="rId6"/>
    <p:sldId id="264" r:id="rId7"/>
    <p:sldId id="279" r:id="rId8"/>
    <p:sldId id="280" r:id="rId9"/>
    <p:sldId id="268" r:id="rId10"/>
    <p:sldId id="269" r:id="rId11"/>
    <p:sldId id="273" r:id="rId12"/>
    <p:sldId id="274" r:id="rId13"/>
    <p:sldId id="276" r:id="rId14"/>
    <p:sldId id="281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05A3-0866-4AD8-8541-9AEA8A231B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79958"/>
            <a:ext cx="12192000" cy="61780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15"/>
          </a:p>
        </p:txBody>
      </p:sp>
      <p:sp>
        <p:nvSpPr>
          <p:cNvPr id="9" name="矩形 8"/>
          <p:cNvSpPr/>
          <p:nvPr userDrawn="1"/>
        </p:nvSpPr>
        <p:spPr>
          <a:xfrm>
            <a:off x="0" y="2"/>
            <a:ext cx="12192000" cy="79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15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239" y="338436"/>
            <a:ext cx="3648405" cy="384384"/>
          </a:xfrm>
          <a:prstGeom prst="rect">
            <a:avLst/>
          </a:prstGeom>
        </p:spPr>
        <p:txBody>
          <a:bodyPr lIns="112274" tIns="56136" rIns="112274" bIns="56136" anchor="ctr">
            <a:noAutofit/>
          </a:bodyPr>
          <a:lstStyle>
            <a:lvl1pPr algn="l">
              <a:defRPr sz="2200" b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椭圆 3"/>
          <p:cNvSpPr/>
          <p:nvPr userDrawn="1"/>
        </p:nvSpPr>
        <p:spPr>
          <a:xfrm>
            <a:off x="485245" y="395815"/>
            <a:ext cx="229130" cy="2291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33353" y="4145915"/>
            <a:ext cx="17252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800" b="1">
                <a:sym typeface="+mn-ea"/>
              </a:rPr>
              <a:t>AAAI</a:t>
            </a:r>
            <a:r>
              <a:rPr lang="en-US" altLang="zh-CN" sz="2800" b="1">
                <a:sym typeface="+mn-ea"/>
              </a:rPr>
              <a:t> 2020</a:t>
            </a:r>
            <a:endParaRPr lang="en-US" altLang="zh-CN" sz="2800" b="1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4075" y="5503545"/>
            <a:ext cx="2863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/>
              <a:t>刘少凡 </a:t>
            </a:r>
            <a:r>
              <a:rPr lang="en-US" altLang="zh-CN" sz="2400" b="1"/>
              <a:t>51194506021</a:t>
            </a:r>
            <a:endParaRPr lang="en-US" altLang="zh-CN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45" y="799465"/>
            <a:ext cx="9542145" cy="26263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588500" cy="384175"/>
          </a:xfrm>
        </p:spPr>
        <p:txBody>
          <a:bodyPr/>
          <a:lstStyle/>
          <a:p>
            <a:r>
              <a:rPr lang="en-US" altLang="zh-CN" sz="2800" b="1" dirty="0" smtClean="0">
                <a:sym typeface="+mn-ea"/>
              </a:rPr>
              <a:t>Constraint </a:t>
            </a:r>
            <a:r>
              <a:rPr lang="en-US" altLang="zh-CN" sz="2800" b="1" dirty="0" smtClean="0"/>
              <a:t>and result</a:t>
            </a:r>
            <a:endParaRPr lang="en-US" altLang="zh-CN" sz="2800" b="1" dirty="0" smtClean="0"/>
          </a:p>
        </p:txBody>
      </p:sp>
      <p:sp>
        <p:nvSpPr>
          <p:cNvPr id="3" name="TextBox 41"/>
          <p:cNvSpPr txBox="1"/>
          <p:nvPr/>
        </p:nvSpPr>
        <p:spPr>
          <a:xfrm>
            <a:off x="669925" y="869315"/>
            <a:ext cx="11043920" cy="4798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Train linear ranking functions and impose a cross-group equal opportunity: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36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Constraint of optimization problem:</a:t>
            </a:r>
            <a:endParaRPr lang="en-US" altLang="zh-CN" sz="36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sz="3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3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Result of synthetic dataset(pairwise accuracy matrices):</a:t>
            </a:r>
            <a:endParaRPr lang="en-US" sz="3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SzTx/>
              <a:buFont typeface="Arial" panose="020B0604020202020204" pitchFamily="34" charset="0"/>
              <a:buAutoNum type="arabicPeriod"/>
            </a:pPr>
            <a:endParaRPr lang="en-US" sz="3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sz="3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186" b="14323"/>
          <a:stretch>
            <a:fillRect/>
          </a:stretch>
        </p:blipFill>
        <p:spPr>
          <a:xfrm>
            <a:off x="669925" y="3078480"/>
            <a:ext cx="3448050" cy="414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899920"/>
            <a:ext cx="6837680" cy="588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299585"/>
            <a:ext cx="7788275" cy="2081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149985"/>
            <a:ext cx="8572500" cy="246126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588500" cy="384175"/>
          </a:xfrm>
        </p:spPr>
        <p:txBody>
          <a:bodyPr/>
          <a:lstStyle/>
          <a:p>
            <a:r>
              <a:rPr lang="en-US" altLang="zh-CN" sz="2800" b="1" dirty="0" smtClean="0"/>
              <a:t>More experiments</a:t>
            </a:r>
            <a:endParaRPr lang="en-US" altLang="zh-CN" sz="2800" b="1" dirty="0" smtClean="0"/>
          </a:p>
        </p:txBody>
      </p:sp>
      <p:sp>
        <p:nvSpPr>
          <p:cNvPr id="3" name="TextBox 41"/>
          <p:cNvSpPr txBox="1"/>
          <p:nvPr/>
        </p:nvSpPr>
        <p:spPr>
          <a:xfrm>
            <a:off x="669925" y="869315"/>
            <a:ext cx="11690985" cy="4479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SzTx/>
              <a:buFont typeface="Arial" panose="020B0604020202020204" pitchFamily="34" charset="0"/>
              <a:buAutoNum type="arabicPeriod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SzTx/>
              <a:buFont typeface="Arial" panose="020B0604020202020204" pitchFamily="34" charset="0"/>
              <a:buAutoNum type="arabicPeriod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Experiments in regression model</a:t>
            </a: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149985"/>
            <a:ext cx="11182985" cy="2514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4860290"/>
            <a:ext cx="9136380" cy="16078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30480" y="3893185"/>
            <a:ext cx="1211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588500" cy="384175"/>
          </a:xfrm>
        </p:spPr>
        <p:txBody>
          <a:bodyPr/>
          <a:lstStyle/>
          <a:p>
            <a:r>
              <a:rPr lang="en-US" altLang="zh-CN" sz="2800" b="1" dirty="0" smtClean="0"/>
              <a:t>Conclusion and discussion</a:t>
            </a:r>
            <a:endParaRPr lang="en-US" altLang="zh-CN" sz="2800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71500" y="964565"/>
            <a:ext cx="109848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The new fairness metrics is useful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Experimentally, the different methods compared often produced different trade-offs between AUC (or MSE) and fairness, making it hard to judge one as strictly better than others.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The key way one specifies pairwise fairness metrics is by the selection of which pairs to consider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Maybe we can use side information to select or weight candidate pairs, the idea is also app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ropriate to regression model.</a:t>
            </a:r>
            <a:endParaRPr lang="en-US" alt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588500" cy="384175"/>
          </a:xfrm>
        </p:spPr>
        <p:txBody>
          <a:bodyPr/>
          <a:lstStyle/>
          <a:p>
            <a:r>
              <a:rPr lang="en-US" altLang="zh-CN" sz="2800" b="1" dirty="0" smtClean="0"/>
              <a:t>End</a:t>
            </a:r>
            <a:endParaRPr lang="en-US" altLang="zh-CN" sz="2800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830195" y="3436620"/>
            <a:ext cx="5621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Thanks for your watching.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658350" cy="384175"/>
          </a:xfrm>
        </p:spPr>
        <p:txBody>
          <a:bodyPr/>
          <a:lstStyle/>
          <a:p>
            <a:r>
              <a:rPr lang="en-US" altLang="zh-CN" sz="2800" b="1" dirty="0" smtClean="0"/>
              <a:t>Fairness problem in machine learning</a:t>
            </a:r>
            <a:endParaRPr lang="en-US" altLang="zh-CN" sz="2800" b="1" dirty="0" smtClean="0"/>
          </a:p>
        </p:txBody>
      </p:sp>
      <p:sp>
        <p:nvSpPr>
          <p:cNvPr id="26" name="TextBox 41"/>
          <p:cNvSpPr txBox="1"/>
          <p:nvPr/>
        </p:nvSpPr>
        <p:spPr>
          <a:xfrm>
            <a:off x="975995" y="1004570"/>
            <a:ext cx="10018395" cy="4479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Ranking model</a:t>
            </a: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Regression model</a:t>
            </a: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Classification model</a:t>
            </a:r>
            <a:endParaRPr lang="zh-CN" altLang="en-US" sz="3200" dirty="0">
              <a:solidFill>
                <a:schemeClr val="tx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3200" dirty="0">
              <a:solidFill>
                <a:schemeClr val="tx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3200" dirty="0">
              <a:solidFill>
                <a:schemeClr val="tx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588500" cy="384175"/>
          </a:xfrm>
        </p:spPr>
        <p:txBody>
          <a:bodyPr/>
          <a:lstStyle/>
          <a:p>
            <a:r>
              <a:rPr lang="en-US" altLang="zh-CN" sz="2800" b="1" dirty="0" smtClean="0"/>
              <a:t>Fairness metrics</a:t>
            </a:r>
            <a:endParaRPr lang="en-US" altLang="zh-CN" sz="2800" b="1" dirty="0" smtClean="0"/>
          </a:p>
        </p:txBody>
      </p:sp>
      <p:sp>
        <p:nvSpPr>
          <p:cNvPr id="3" name="TextBox 41"/>
          <p:cNvSpPr txBox="1"/>
          <p:nvPr/>
        </p:nvSpPr>
        <p:spPr>
          <a:xfrm>
            <a:off x="846455" y="1044575"/>
            <a:ext cx="9257030" cy="8319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sz="32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qual opportunity</a:t>
            </a:r>
            <a:endParaRPr lang="en-US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Equal accuracy</a:t>
            </a:r>
            <a:endParaRPr lang="en-US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Supervised</a:t>
            </a:r>
            <a:endParaRPr lang="en-US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Unsupervised</a:t>
            </a:r>
            <a:endParaRPr lang="en-US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32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None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3200" dirty="0">
              <a:solidFill>
                <a:schemeClr val="tx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3200" dirty="0">
              <a:solidFill>
                <a:schemeClr val="tx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588500" cy="384175"/>
          </a:xfrm>
        </p:spPr>
        <p:txBody>
          <a:bodyPr/>
          <a:lstStyle/>
          <a:p>
            <a:r>
              <a:rPr lang="en-US" altLang="zh-CN" sz="2800" b="1" dirty="0" smtClean="0">
                <a:sym typeface="+mn-ea"/>
              </a:rPr>
              <a:t>Pairwise fairness metrics for Ranking model</a:t>
            </a:r>
            <a:endParaRPr lang="en-US" altLang="zh-CN" sz="2800" b="1" dirty="0" smtClean="0"/>
          </a:p>
        </p:txBody>
      </p:sp>
      <p:sp>
        <p:nvSpPr>
          <p:cNvPr id="3" name="TextBox 41"/>
          <p:cNvSpPr txBox="1"/>
          <p:nvPr/>
        </p:nvSpPr>
        <p:spPr>
          <a:xfrm>
            <a:off x="846455" y="884555"/>
            <a:ext cx="10018395" cy="57594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roup-dependent pairwise accuracy</a:t>
            </a: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A more general form</a:t>
            </a: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</a:t>
            </a:r>
            <a:r>
              <a:rPr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qual opportunity metric</a:t>
            </a: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Marginal Equal Opportunity</a:t>
            </a: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1604010"/>
            <a:ext cx="7506970" cy="640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2910840"/>
            <a:ext cx="6489700" cy="1036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55" y="4876165"/>
            <a:ext cx="5987415" cy="4876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55" y="6019800"/>
            <a:ext cx="6133465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588500" cy="384175"/>
          </a:xfrm>
        </p:spPr>
        <p:txBody>
          <a:bodyPr/>
          <a:lstStyle/>
          <a:p>
            <a:r>
              <a:rPr lang="en-US" altLang="zh-CN" sz="2800" b="1" dirty="0" smtClean="0">
                <a:sym typeface="+mn-ea"/>
              </a:rPr>
              <a:t>Pairwise fairness metrics</a:t>
            </a:r>
            <a:endParaRPr lang="en-US" altLang="zh-CN" sz="2800" b="1" dirty="0" smtClean="0"/>
          </a:p>
        </p:txBody>
      </p:sp>
      <p:sp>
        <p:nvSpPr>
          <p:cNvPr id="3" name="TextBox 41"/>
          <p:cNvSpPr txBox="1"/>
          <p:nvPr/>
        </p:nvSpPr>
        <p:spPr>
          <a:xfrm>
            <a:off x="846455" y="884555"/>
            <a:ext cx="10018395" cy="83191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Within-Group vs. Cross-Group Comparison</a:t>
            </a: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How to choose?</a:t>
            </a: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Statistical Parity</a:t>
            </a: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--unsupervised </a:t>
            </a:r>
            <a:r>
              <a:rPr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fairness metrics</a:t>
            </a: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SzTx/>
              <a:buFont typeface="Arial" panose="020B0604020202020204" pitchFamily="34" charset="0"/>
              <a:buAutoNum type="arabicPeriod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SzTx/>
              <a:buFont typeface="Arial" panose="020B0604020202020204" pitchFamily="34" charset="0"/>
              <a:buAutoNum type="arabicPeriod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1680210"/>
            <a:ext cx="7345680" cy="632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2518410"/>
            <a:ext cx="7406640" cy="5715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30480" y="4426585"/>
            <a:ext cx="1211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55" y="5398770"/>
            <a:ext cx="7526020" cy="525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588500" cy="384175"/>
          </a:xfrm>
        </p:spPr>
        <p:txBody>
          <a:bodyPr/>
          <a:lstStyle/>
          <a:p>
            <a:r>
              <a:rPr lang="en-US" altLang="zh-CN" sz="2800" b="1" dirty="0" smtClean="0">
                <a:sym typeface="+mn-ea"/>
              </a:rPr>
              <a:t>Pairwise fairness metrics for Regression model</a:t>
            </a:r>
            <a:endParaRPr lang="en-US" altLang="zh-CN" sz="2800" b="1" dirty="0" smtClean="0"/>
          </a:p>
        </p:txBody>
      </p:sp>
      <p:sp>
        <p:nvSpPr>
          <p:cNvPr id="3" name="TextBox 41"/>
          <p:cNvSpPr txBox="1"/>
          <p:nvPr/>
        </p:nvSpPr>
        <p:spPr>
          <a:xfrm>
            <a:off x="846455" y="884555"/>
            <a:ext cx="10018395" cy="63988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One can compute and constrain the pairwise </a:t>
            </a: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fairness</a:t>
            </a:r>
            <a:r>
              <a:rPr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metrics as in </a:t>
            </a: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Ranking setting.</a:t>
            </a: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The only different is Loss function.</a:t>
            </a: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SzTx/>
              <a:buFont typeface="Arial" panose="020B0604020202020204" pitchFamily="34" charset="0"/>
              <a:buAutoNum type="arabicPeriod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SzTx/>
              <a:buFont typeface="Arial" panose="020B0604020202020204" pitchFamily="34" charset="0"/>
              <a:buAutoNum type="arabicPeriod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588500" cy="384175"/>
          </a:xfrm>
        </p:spPr>
        <p:txBody>
          <a:bodyPr/>
          <a:lstStyle/>
          <a:p>
            <a:r>
              <a:rPr lang="en-US" altLang="zh-CN" sz="2800" b="1" dirty="0" smtClean="0"/>
              <a:t>Continuous Protected Features</a:t>
            </a:r>
            <a:endParaRPr lang="en-US" altLang="zh-CN" sz="2800" b="1" dirty="0" smtClean="0"/>
          </a:p>
        </p:txBody>
      </p:sp>
      <p:sp>
        <p:nvSpPr>
          <p:cNvPr id="6" name="TextBox 41"/>
          <p:cNvSpPr txBox="1"/>
          <p:nvPr/>
        </p:nvSpPr>
        <p:spPr>
          <a:xfrm>
            <a:off x="846455" y="972820"/>
            <a:ext cx="11268710" cy="3199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None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30000"/>
              </a:lnSpc>
              <a:buNone/>
            </a:pP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3200" dirty="0">
              <a:solidFill>
                <a:schemeClr val="tx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3200" dirty="0">
              <a:solidFill>
                <a:schemeClr val="tx2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1928495"/>
            <a:ext cx="7087235" cy="1287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3810000"/>
            <a:ext cx="1966595" cy="66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588500" cy="384175"/>
          </a:xfrm>
        </p:spPr>
        <p:txBody>
          <a:bodyPr/>
          <a:lstStyle/>
          <a:p>
            <a:r>
              <a:rPr lang="en-US" altLang="zh-CN" sz="2800" b="1" dirty="0" smtClean="0"/>
              <a:t>Training</a:t>
            </a:r>
            <a:endParaRPr lang="en-US" altLang="zh-CN" sz="2800" b="1" dirty="0" smtClean="0"/>
          </a:p>
        </p:txBody>
      </p:sp>
      <p:sp>
        <p:nvSpPr>
          <p:cNvPr id="6" name="TextBox 41"/>
          <p:cNvSpPr txBox="1"/>
          <p:nvPr/>
        </p:nvSpPr>
        <p:spPr>
          <a:xfrm>
            <a:off x="846455" y="972820"/>
            <a:ext cx="11268710" cy="6376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Ranking model:</a:t>
            </a:r>
            <a:endParaRPr lang="en-US" altLang="zh-CN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For regression problems, replace AUC with MSE.</a:t>
            </a:r>
            <a:endParaRPr lang="en-US" altLang="zh-CN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The final optimization problem</a:t>
            </a:r>
            <a:r>
              <a:rPr lang="en-US" altLang="zh-CN" sz="3200" baseline="30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[1]</a:t>
            </a:r>
            <a:r>
              <a:rPr lang="en-US" altLang="zh-CN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[1] Two-player games for efficient non-convex constrained optimization</a:t>
            </a:r>
            <a:endParaRPr lang="en-US" altLang="zh-CN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1790700"/>
            <a:ext cx="8009890" cy="1512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4972050"/>
            <a:ext cx="8477250" cy="1250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46455" y="338455"/>
            <a:ext cx="9588500" cy="384175"/>
          </a:xfrm>
        </p:spPr>
        <p:txBody>
          <a:bodyPr/>
          <a:lstStyle/>
          <a:p>
            <a:r>
              <a:rPr lang="en-US" altLang="zh-CN" sz="2800" b="1" dirty="0" smtClean="0"/>
              <a:t>Dataset</a:t>
            </a:r>
            <a:endParaRPr lang="en-US" altLang="zh-CN" sz="2800" b="1" dirty="0" smtClean="0"/>
          </a:p>
        </p:txBody>
      </p:sp>
      <p:sp>
        <p:nvSpPr>
          <p:cNvPr id="3" name="TextBox 41"/>
          <p:cNvSpPr txBox="1"/>
          <p:nvPr/>
        </p:nvSpPr>
        <p:spPr>
          <a:xfrm>
            <a:off x="654685" y="854075"/>
            <a:ext cx="11690985" cy="4880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5000 queries, and each query has 11 candidates </a:t>
            </a:r>
            <a:endParaRPr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algn="l">
              <a:lnSpc>
                <a:spcPct val="130000"/>
              </a:lnSpc>
              <a:buClrTx/>
              <a:buSzTx/>
              <a:buFont typeface="Arial" panose="020B0604020202020204" pitchFamily="34" charset="0"/>
              <a:buAutoNum type="arabicPeriod"/>
            </a:pPr>
            <a:endParaRPr lang="en-US" sz="32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Label y</a:t>
            </a:r>
            <a:endParaRPr 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3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Randomly pick one of the 11 candidates to have positive label +1, and others -1</a:t>
            </a:r>
            <a:endParaRPr 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30000"/>
              </a:lnSpc>
              <a:buClrTx/>
              <a:buSzTx/>
              <a:buFont typeface="Arial" panose="020B0604020202020204" pitchFamily="34" charset="0"/>
              <a:buNone/>
            </a:pPr>
            <a:endParaRPr 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Protected attribute z</a:t>
            </a:r>
            <a:endParaRPr 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z~Bernoulli(0.1)</a:t>
            </a:r>
            <a:endParaRPr 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Normal feature</a:t>
            </a:r>
            <a:endParaRPr 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from Gaussian distribution:</a:t>
            </a:r>
            <a:endParaRPr 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0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img_1674"/>
          <p:cNvPicPr>
            <a:picLocks noChangeAspect="1"/>
          </p:cNvPicPr>
          <p:nvPr/>
        </p:nvPicPr>
        <p:blipFill>
          <a:blip r:embed="rId1"/>
          <a:srcRect l="15682" t="17180" r="7771" b="24386"/>
          <a:stretch>
            <a:fillRect/>
          </a:stretch>
        </p:blipFill>
        <p:spPr>
          <a:xfrm>
            <a:off x="4392295" y="3067685"/>
            <a:ext cx="6190615" cy="354457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473065" y="4293870"/>
            <a:ext cx="858520" cy="83185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28000"/>
                </a:schemeClr>
              </a:gs>
              <a:gs pos="0">
                <a:schemeClr val="accent1">
                  <a:lumMod val="45000"/>
                  <a:lumOff val="55000"/>
                  <a:alpha val="83000"/>
                </a:schemeClr>
              </a:gs>
              <a:gs pos="17000">
                <a:schemeClr val="accent1">
                  <a:lumMod val="45000"/>
                  <a:lumOff val="55000"/>
                </a:schemeClr>
              </a:gs>
              <a:gs pos="68000">
                <a:schemeClr val="accent1">
                  <a:lumMod val="30000"/>
                  <a:lumOff val="70000"/>
                  <a:alpha val="8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614545" y="5957570"/>
            <a:ext cx="858520" cy="831850"/>
          </a:xfrm>
          <a:prstGeom prst="ellipse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71000"/>
                </a:schemeClr>
              </a:gs>
              <a:gs pos="0">
                <a:schemeClr val="accent1">
                  <a:lumMod val="45000"/>
                  <a:lumOff val="55000"/>
                  <a:alpha val="83000"/>
                </a:schemeClr>
              </a:gs>
              <a:gs pos="17000">
                <a:schemeClr val="accent1">
                  <a:lumMod val="45000"/>
                  <a:lumOff val="55000"/>
                </a:schemeClr>
              </a:gs>
              <a:gs pos="68000">
                <a:schemeClr val="accent1">
                  <a:lumMod val="30000"/>
                  <a:lumOff val="70000"/>
                  <a:alpha val="8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118985" y="5125720"/>
            <a:ext cx="858520" cy="831850"/>
          </a:xfrm>
          <a:prstGeom prst="ellipse">
            <a:avLst/>
          </a:prstGeom>
          <a:gradFill>
            <a:gsLst>
              <a:gs pos="100000">
                <a:schemeClr val="bg1">
                  <a:alpha val="27000"/>
                </a:schemeClr>
              </a:gs>
              <a:gs pos="0">
                <a:schemeClr val="accent2"/>
              </a:gs>
              <a:gs pos="17000">
                <a:schemeClr val="accent2">
                  <a:lumMod val="60000"/>
                  <a:lumOff val="40000"/>
                </a:schemeClr>
              </a:gs>
              <a:gs pos="68000">
                <a:schemeClr val="accent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211445" y="4792980"/>
            <a:ext cx="499110" cy="462915"/>
          </a:xfrm>
          <a:prstGeom prst="ellipse">
            <a:avLst/>
          </a:prstGeom>
          <a:gradFill>
            <a:gsLst>
              <a:gs pos="100000">
                <a:schemeClr val="bg1">
                  <a:alpha val="35000"/>
                </a:schemeClr>
              </a:gs>
              <a:gs pos="0">
                <a:schemeClr val="accent2"/>
              </a:gs>
              <a:gs pos="17000">
                <a:schemeClr val="accent2">
                  <a:lumMod val="60000"/>
                  <a:lumOff val="40000"/>
                </a:schemeClr>
              </a:gs>
              <a:gs pos="68000">
                <a:schemeClr val="accent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加号 9"/>
          <p:cNvSpPr/>
          <p:nvPr/>
        </p:nvSpPr>
        <p:spPr>
          <a:xfrm>
            <a:off x="4614545" y="4746625"/>
            <a:ext cx="339090" cy="379095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加号 12"/>
          <p:cNvSpPr/>
          <p:nvPr/>
        </p:nvSpPr>
        <p:spPr>
          <a:xfrm>
            <a:off x="7977505" y="5125720"/>
            <a:ext cx="339090" cy="379095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减号 13"/>
          <p:cNvSpPr/>
          <p:nvPr/>
        </p:nvSpPr>
        <p:spPr>
          <a:xfrm>
            <a:off x="5426710" y="6421755"/>
            <a:ext cx="469265" cy="3492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减号 14"/>
          <p:cNvSpPr/>
          <p:nvPr/>
        </p:nvSpPr>
        <p:spPr>
          <a:xfrm>
            <a:off x="6265545" y="4293870"/>
            <a:ext cx="469265" cy="3492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362835"/>
            <a:ext cx="4251325" cy="4211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465" y="2362835"/>
            <a:ext cx="4163695" cy="412496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5342890" y="3729990"/>
            <a:ext cx="2314575" cy="1476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" grpId="0" bldLvl="0" animBg="1"/>
      <p:bldP spid="4" grpId="0" bldLvl="0" animBg="1"/>
      <p:bldP spid="7" grpId="0" bldLvl="0" animBg="1"/>
      <p:bldP spid="15" grpId="1" animBg="1"/>
      <p:bldP spid="10" grpId="1" animBg="1"/>
      <p:bldP spid="14" grpId="1" animBg="1"/>
      <p:bldP spid="13" grpId="1" animBg="1"/>
      <p:bldP spid="1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3NzQzNzgwMzIwMyIsCiAgICJJbWFnZSIgOiAiaVZCT1J3MEtHZ29BQUFBTlNVaEVVZ0FBQTIwQUFBRE9DQVlBQUFDdGt1b1hBQUFBQ1hCSVdYTUFBQXNUQUFBTEV3RUFtcHdZQUFBZ0FFbEVRVlI0bk96ZGQxaFQxeHNIOE85TkFpU0JJRUxZd3dHb2RlKzlpeE5FcmJQTzZxK09hb2Vyam1yZGRWV3JsbXF0ZFl2V1dkR2l1RmZkRXhVWGdpSkxSa0FVU0FJWjkvY0hOUklUUmtLUTlYNmV4NmU1NDV4N1V1NkYrOTV6N25zWVplWnpGb1FRUWdnaGhCQkNTaHpQc2pyejRUcE9TVFNFRUVJSUlZUVFRa2poVU5CR0NDR0VFRUlJSWFVWUJXMkVFRUlJSVlRUVVvcFIwRVlJSVlRUVFnZ2hwUmdGYllRUVFnZ2hoQkJTaWxIUVJnZ2hoQkJDQ0NHbEdBVnRoQkJDQ0NHRUVGS0tVZEJHQ0NHRUVFSUlJYVVZQlcyRUVFSUlJWVFRVW9wUjBFWUlJWVFRUWdnaHBSZ0ZiWVFRUWdnaGhCQlNpbEhRUmdnaGhCQkNDQ0dsR0FWdGhCQkNDQ0dFRUZLS1VkQkdDQ0dFRUVJSUlhVVlCVzJFRUVJSUlZUVFVb3BSMEVZSUlZUVFRZ2docFJnRmJZUVFRZ2doaEJCU2lsSFFSZ2doaEJCQ0NDR2xHQVZ0aEJCQ0NDR0VFRktLVWRCR0NDR0VFRUlJSWFVWUJXMkVFRUlJSVlRUVVvcFIwRVlJSVlRUVFnZ2hwUmdGYllRUVFnZ2hoQkJTaWxIUVJnZ2hoQkJDQ0NHbEdBVnRoQkJDQ0NHRUVGS0tVZEJHQ0NHRUVFSUlJYVVZQlcyRUVFSUlJWVFRVW9wUjBFWUlJWVFRUWdnaHBSZ0ZiWVFRUWdnaGhCQlNpbEhRUmdnaGhCQkNDQ0dsR0FWdGhCQkNDQ0dFRUZLS1VkQkdDQ0dFRUVJSUlhVVlCVzJFRUVJSUlZUVFVb3BSMEVZSUlZUVFRZ2docFJnRmJZUVFRZ2doaEJCU2lsSFFSZ2doaEJCQ0NDR2xHQVZ0aEJCQ0NDR0VFRktLVWRCR0NDR0VFRUlJSWFVWUJXMkVFRUlJSVlRUVVvcFIwRVlJSVlRUVFnZ2hwUmdGYllRUVFnZ2hoQkJTaWxIUVJnZ2hoQkJDQ0NHbEdBVnRoQkJDQ0NHRUVGS0tVZEJHQ0NHRUVFSUlJYVVZQlcyRUVFSUlJWVFRVW9yeFNyb0JSWlVwazJOZjBGbGN1dkVBOFlrcGtNdXpTcnBKcEJqdytSWndjYlJEMitiMU1MQlBaMWdLK0NYZEpFSUlNUm1XWmZBNnl3SXBNajR5bFR4SWxXWlFxRGhRc2d4WWxpbnA1bFVvRE1PQ3g3QXc0Nm9oNUNsZ3lWUENUaUJIWllzc01BeGIwczBqaEZSUWpETHplWm45RFhUN2ZqaCtYcmNiaWNtdlM3b3A1Q055dEsrTTd5Y09RWlA2TlVxNktZUVFZalExeXlCWkprQ3lsQStKVEFBbFM0TmZTak1lUncweFh3WjdvUnoyQWhrNEZNQVJRb29KejdLNnp0TzZNaHUwM2I0ZmptbnoxNVYwTTBnSldyVmdJaHJYbzhDTkVGSzJzQUFTcFphSVRMT0dURm5tQjd4VVNBS2VDcDQyYitBb3pBVDFneEpDVEszY0JHMlpNam4rTjJtWnBvZk53VjZNcjc0Y2hZYjE2c0xPdG5JSnQ0NFVoNVRVMXdoOUVJYjFmMjVGc2tRQ0lLZkhiZk9hbVRSVWtoQlNacVRLK1FoUHMwRkd0cG5PTnFFWkF3Y1JBMnMrQXdzZVlNRUQrRHdHWE9xQSs2aFVha0N1WkpHbEJMS1V3RnM1aThSMEZqS0Y3dTJTbGJrQ05XelNZTXVYbDBCTENTSGxWYmtKMnJiK2RRdzc5cDhBQU5pTHhkajYrMXBZaTBRbDNDcnlNYnhOVDhlb3I3N1RCRzRqQm5URHFNOTdsbkNyQ0NFa2Z5ekw0Tm1iU29oK3EvMjN5cHdMZUZUbXdFSEVRR1JCZlRhbFdYb1dpNlIwRnRHdjFjaFdhVytyWXAwT0w1czA2blVqaEppRXZxQ3RURDYvdTNUamdlYnpoREdqS0dDclFLeEZJa3dZTTBxemZQbG1XQW0yaGhCQ0NxWlVjeENhTE5ZSzJMZ2N3RlBNUVR0UEhqekZIQXJZeWdDUkJhUDFNOHZkQS9yeXJRaWhTZmIwWGlJaHBOaVV5Y0gwOFlrcG1zOE42OVV0d1phUWt0Q2diaDNONS9qRTVCSnNDU0dFNUUrbTVDSTB5UUdadWQ1ZGN4UXhxTzNJaFhtWi9BdE1lQnpBUzh5QnV3MEhqeE5WU0V6UEdiQ1VJdWZqNWl0SE5IUklnb0NuS3FBV1FnZ3hUSmw4SkpRN3JUKzl3MWJ4aU8xc05aOWxzdXdTYkFraGhPUk5xZWJvQkd5ZVlnNGF1bExBVmg1WThJQ0dybHg0aXQvZlNtVXFlUWhOY3FBZU4wS0l5ZEZ2RlVJSUljVEVXQUFQSkhhYWdJM0xBQTFjdWZBUzA1L2Q4c1pMekVFRFZ5NjQvNDF3elZUeThDRFpEbVV1WVFBaHBGU2p2eDZFRUVLSWlVV2syU0JGL2o2emJUMFhMcHhFOU41YWVlVWtZbERYaGF0WlRwSHpFZkhhcGdSYlJBZ3BieWhvSTRRUVFrd29WYzdIeTF4SlJ6ekZIRGhTd0ZidU9Za1lyYUdTTDlORlNKWFRsRFNFRU5PZ29JMFFRZ2d4RVJaQWVOcjdIaFpIRVVORElpc1FydzhDOUdkcE5qUk1raEJpRXZTWGhCQkNDREdSUkttbFp1SnNMZ2Y0eEpGYlFBbFMzbnppeU5WTUI1Q2ViWVpFcVdYSk5vZ1FVaTVRMEVZSUlZU1lnSnBsRUpsbXJWbXVhc3VCQldXSnJIQXNlRGsvKzNjaTA2eWhabWw0TENHa2FDaG9JNFFRUWt3Z1dTYUE3TDlza2VaYzdSdDM4bkdvVkNwa1ordE9CWk9XbG9ZVEowNGdLeXRMVHltQVpWa2NPSEFBVDU4K05VazdxdHB5WVA1Zko2dE15VU95VEdDU2Vna2hGUmM5QXlTRUVFSk1JRm42UHVtRVIyVU9lQ2FLMmJLenMzSHAwaVcwYmRzVzV1Ym1tblVIRGh4QTVjcVYwYU5IandMTGI5bXl4U1J0R1QxNk5Nek56WEg2OU9rODkzRjBkRVJXVmhiaTR1SUtYVy92M3IwQkFDZE9uTURUcDAveDdiZmY2dXpqNStjSGYzOS9qQjA3TnM5Nk5tL2VqQ05IamlBNE9GaHJmWEJ3TVBiczJRTjNkM2ZVcmwxYnA5eWpSNCt3YmRzMmpCZ3hBalZyMWl4MHUvUEM0K1NjQXhFU05ZQ2NjOE5SS0MxeXZZU1Fpb3VDTmtJSUlhU0lXSmFCSkZkdmlvTUpzMFVlUDM0Y0d6ZHVSRkpTRWdZUEhnd0FNRE16dzVrelo2QlVLdUhqNHdNek03TTh5eXNVQ3AwZ3hsakRodytIdWJrNTFxeFprK2MrYmRxMEFZZkR3Yi8vL2x2b2VudjM3ZzIxV28zZzRHQzhlUEVDTmpZMkdERmlSTDVsTm03Y3FEZEErMUJXVmhhT0hUdUdSbzBhYVFLMmx5OWZhdTN6TGdpdFdyV3F6allBc0xXMWhVZ2swbG1mSHdjUmd3aEp6bWVKWEFDV1pjQXdsSmFFRUdJY0N0b0lJWVNRSW5xZFpRRWxtOU8xSmpSaklMSXdUZEFtbFVxeGQrOWVpRVFpOU9yVlM3T2VZUmowN3QwYkd6ZHV4TkdqUjlHblQ1ODg2N0MwdEN3d3NQSHo4NE9ibXhzMmJOaFFxSGJ0M2J0WFo5M3ExYXR4L2ZwMWRPN2NHUzFhdE1DTUdUTTAyKzdldllzZmYvd1IwNmRQUi92MjdmWFd5ZUZ3c0dEQkFreWRPaFg3OXUyRG82TWp1blhyVnFqMjVPZllzV040Ky9hdFZoQTRjZUpFdmZzdVhMaFE3L3J4NDhmRHo4L1BvT09LTEJnSXpCaklGQ3lVYWc1ZVoxbkFsaTgzcUE1Q0NIbUhnalpDQ0NHa2lGSms3NGRHbXJLWGJkdTJiWGp6NWczR2pSc0hTMHZ0TElUZHUzZEhVRkFRQWdNRDBhcFZLemc2T3VaYlYxUlVGR0pqWTlHMmJWdUQyckI3OTI1MDZ0UUp6czdPbW5XV2xwWklTRWhBUWtJQ0dqWnNpTDE3OStMYXRXc1lNMllNV3JSb29mZllBRkNqUm8xOGoyVnJhNHY1OCtkajJyUnArT09QUDlDc1dUUFkydG9hMU43YzVISTVEaDQ4aUxadDI4TGIyeHN5bVF6bno1L0g0c1dMTlVOTnc4UERzV25USmd3Y09CQk5temJWVzQrVGs1TlJ4M2NVTVloS3plbGRTNUh4S1dnamhCaU5nalpDQ0NHa2lES1Y3LytjV3ZOTkU3U0Zob1lpSkNRRVhsNWU4UFgxMWRsdWJtNk84ZVBIWStIQ2hWaTJiQmxXckZpUjd6REozMy8vSFUrZlBvV05qUTNxMXExYnFEYUVoSVJnOSs3ZENBc0x3NUlsUzdTMkhUNThHQ0VoSWVqWnN5ZisrZWNmK1ByNmF0NU5BNERuejU5clBqOSsvQmg4UGg5U3FWUnJQUUJVcjE1ZGE3bEtsU3FZT25VcStIeCtrUUkyQU5pL2Z6OHlNakl3Y3VSSUFNQ2hRNGV3ZS9kdWpCZ3hBZ01IRGdRQVhMaHdBVHdlRDMzNzlqVjRDR1JCY3A4THVjOFJRZ2d4RlAwR0lZUVFRb3BJcW53ZkxKa2l6YjlFSXNIS2xTdkI0L0V3YWRJa2NEajZzNW8wYjk0Y3ZyNitPSHIwS0pZdlg0NVpzMmFCeTlVL045eTBhZFB3N2JmZll0bXlaVml6WmczRVluRytiWWlOamNXbVRac2dFb2t3ZWZKa25lMWp4b3hCZW5vNmpodzVncG8xYTJMY3VIRmEyL1VsRTlHM1R0L1F6Wll0VytiYnRzS0lqNC9Ib1VPSDBMdDNiemc3TytQdDI3Y0lDZ3FDZzRNRGZIeDg4UExsUzdBc2k0c1hMNkpXclZwSVRVMUZhbW9xQUtCU3BVcXdzYkVwNEFnRnkzMHV5SlI1QjlTRUVGSVFDdG9JSVlTUUlsS28zZ2RWUlEzYU1qTXpzV0RCQXFTbHBXSENoQW1vV3JWcXZ2dVBHVE1HMGRIUnVIYnRHaFl2WG93Wk0yYUF6K2ZyN0dkdmI0OUpreVpoMGFKRldMRmlCWll1WFpwbmdKZVJrWUhGaXhkRG9WRGd4eDkvaEwyOXZjNCtIQTRIa3lkUFJtWm1KdUxpNHBDZG5hMXozSzVkdTZKcjE2NEFnSlNVRkFpRlFnZ0VPUWxienB3NWc1Q1FFQUE1UFhGaFlXR2FjalZxMUVDREJnM3kvZDRGK2UyMzM2QldxK0hrNUlUVHAwL2o1czJia0VxbG1ESmxDdTdkdTRkVnExWnA5ZzBMQzlONnoyM1FvRUVZUG54NGtZNFBhSjhMQ2hYTjFVWUlNUjRGYllRUVFrZ1JLWE5ObnN6bkdYOXpMcFZLTVgvK2ZMeDQ4UUxkdW5WRHo1NDkzeDlEcVFUTHNqcERJSGs4SHViTW1ZTjU4K2JoNXMyYm1ESmxDbWJPbkFrUER3K2QrbHUwYUlIdTNidmorUEhqK091dnZ6QnMyRERkNzZKVVl2SGl4WWlOamNYWXNXUFJzR0ZEcmUzQndjRjZFNWIwNzk5ZmF4OEFFSXZGcUZXckZvQ2NaQ2U1ZzZIUTBGRE4vdmZ1M1VOZ1lLQm0yZC9mdjhoQkc4TXdVQ3FWV0xkdUhYZzhIcFJLSlZxMmJJbVdMVnZpelpzM1dMRmlCWDcvL1hla3BhVmgxcXhabW5MVHAwOHYwbkZ6czhoMUxyeExWRU1JSWNhZzN5Q0VFRUpJRWJHNWdqYXVrWDlaMDlMU01IdjJiRHgrL0JqTm16ZkhoQWtUdExZZk9YSUVvMGFOd3FWTGwzVEtXbHBhWXRHaVJXamN1REdpbzZQeDNYZmY1VG1YMnBkZmZna0hCd2RjdW5RSlNxVlNaM3RvYUNnZVBud0lmMzkvK1B2NzYyeXZVNmNPeG93Wm8va0hBQTBhTk1DWU1XUFFwazBiVFlJUFF3d2VQQmpCd2NGNVpybGsyWnhrSG5rTkU5Vm4yclJwMkxseko0S0NnbENyVmkwSWhVS01IejhlUU03d1J3Y0hCMFJGUmFGRGh3Nm9YYnUyNXA4cDVaNnJUODFTVHhzaHhIalUwMFlJcWZCWWxrWHNxMlE4Q285Q1RHd2lvdU9URVBkS2dreXBERkpwRm1SWmNpaVY2cEp1NWtmRjQzRWdzT0JES0xTQXBWQUFWMmN4UEZ3YzRPN21pTm8xcXNMTjJSNE1RemVoN3pBTXF3bmNWR3JqQXJlclY2L2kyYk5uYU42OHVjNjdhUmtaR2RpL2Z6OWtNaG1xVkttaXQ3eEFJTUQ4K2ZPeGZmdDJuRHg1RXZYcjE5ZTdINS9QeCt6WnMrSHM3QXdlVC9jMm9HblRwbGkxYWhXOHZiMzFscTlXclJxcVZhdW1XZjd6enovaDdlMk4zcjE3SXpvNldtdWJxYWpWT2RkZlhzTTU5YWxjdVRLQW5BbTd3OExDOE0wMzMyaTl4M2Y4K0hHd0xBc2ZIeC9UTmphWDNMODJPRFJIR3lHa0NDaG9JNFJVU05uWkNseTk5UkJYYnozRW5mdmhZTGc4MUs5VEcxVTgzT0hUdVRIY1hGMGdFbGxCS0JCQUtCQ0N4eXY4eldKNW9GU3FJSlZKSVpYSmtKNmVnZGk0ZUVUSHh1SFcvUmhzK2VzRVdMVVNqZXZWUUt1bWRkQ3FhUjJZbTFmc0pBczhob1hpdjZCTnJtUmhhVzU0UU51alJ3L1kyZG1oU1pNbU9zSEpuajE3a0o2ZWpuNzkrc0hkM1QzUE9qZ2NEa2FOR29YKy9mdHJNaUVXZHU2MTE2OWZhKzE3OXV4Wm5YMjRYSzZtZDAyZjI3ZHZvMVdyVmpycnM3T3pOZVdOSVpmbnBNcTNzTEF3cUZ4Q1FnSTJiZHFFUm8wYTZjejVkdUxFQ1loRUlqeDkraFJQbno3VjJ2YjgrWE9jT0hGQ3Mremk0b0o2OWVvWjNPNHM1ZnRBamNkVXJBYy9oQkRUb3FDTkVGS2hoRWZHSVBqVUZaeS9Fb3FhM3Q3bzJLNHR2aGp4UDdpNk9CZGN1QUxoOGJpd0ZvbGdMUkxCeWNFQjNwN2FhZG5qNGwvaGR1aDlCSis1aEYvKzJJY09yUnJBcjB0cjFQRE1PNkFvejh5NGFpalVPZDFyV1VyQTB2QVJnZ0J5c2tGK0tDWW1Cc0hCd1hCeWNzS1FJVU8wdHNubGNyMUpSM0tucmk5b1l1MTNNak16Qzl6WHpNd3N6NkJOSXBHQVlSalVxVk5IWjF0R1JnWUFRQ2dVRnFvdGVaVzNzcklxZEpuczdHd3NXN1lNWEM0WDQ4YU5RMlJrSkdKaVloQWJHNHRodzRiaDlldlhBSUNBZ0FDZHNqZHYzc1RObXpjMXl4MDdkalF5YUh2LzJZeExQVzJFRU9OUjBFWUlxUkFlUEg2T25mdFBJanBlZ3I2OWZMSDlqN0VRMnhWdERxaUt6TlhGR2E0dXp2RHYyUTNKS1NrNGVlWTg1djY4SFZWY3hSald2eXZxZlZLOTRFcktFU0ZQQWFraTUwOXFsdTVyWWtaaldSYnIxcTJEVXFuRU45OThvOVhUZFBMa1NXelpzZ1VyVnF6UW0zVGtuY0lFYlg1K2ZuQnpjeXQwcjV3K1lyRVlXN2R1aFVxbDB0a1dFeE1EQUFWT0FQNmhyS3dzV0ZoWWFGTHhHekp2MjdGanh4QVJFUUV1bDZ0NWwrMWRHNFlORzVibi81Y1BFNllVUmU1elFjQlRGTGsrUWtqRlJVRWJJYVJjaTNzbFFjRG1nNGhMVE1QUWdmM1IzYWVUMFVPMGlINzJkbllZT3JBZkJ2ZnJnK09uejJIRit2MXdkYlRCTi8vckIxZm4vT2NDS3k4c2VVcEkvdnY4VnM3QzJkbzA3L3VGaElRZ0xDd01QWHYyMU1tbVdLdFdMV1JuWjJQcDBxVll2WHExM2g2M2txRHYrcnB6NXc0QTVQbWVuRDVwYVdsWXRtd1psaTFiaHJpNE9BQ0FzM1BoZThTclZxMktldlhxd2QzZEhXNXVibkJ6YzRPcnF5c2NIQncwK3lpVlNzeWFOUXVmZnZvcHVuZnZybFUrTGk0T3ExYXR3bGRmZldWUXUzTjdLMy9mdTJiSk0yRTBUd2lwY0NoN0pDR2tYRklvbE5pMkp3UVRaNjFCMDZZdEVmam5ldmgyODZHQXJSaHh1Vno0ZHZOQjRKL3IwYlJwUzB5Y3RRYmI5b1JBb1NqL042dDJBcm5tYzFLNmFZYkJ4Y2JHWXZQbXpYQjJkc2JvMGFOMXRudDRlT0NMTDc1QVRFeE1rWHJJaW91ZG5SMkVRaUdrVWlsT256NE5McGVMMjdkdmE3WUxoVUxZMmRucExadVVsSVR2di84ZUVSRVJVS3ZWZVBMa0NYZzhYcjQ5aWg5cTJMQWhsaTVkaWdrVEpzRGYzeCtOR3plR282T2pWZ0tkNE9CZ1BINzhXRy9BYTJOakE0bEVnbFdyVm1uZXlUTlVZcTV6SWZjNVFnZ2hocUtnalJCUzdzUzlrbURDek5WNEVmc0dXMzhQd0tEUCtoaVVLcHdVRFlmRHdhRFArbURyN3dGNEhwdUdpYlBXSUM0aHBhU2JWYXdxVzJScEVrMUlGU3pTczRvV3VNbGtNaXhac2dRcWxRclRwMC9Qc3hldFY2OWVxRmV2SGs2ZlBvMkxGeThXNlppbXRuMzdkdlR1M1J2cjFxM0RtemR2NE83dWpvQ0FBTXllUFJ1SmlZbnc5L2ZIOXUzYnRjcGtabVlDQUs1ZHV3YVpUSWFsUzVkQ3BWTGg2dFdycUZ1M3JzNGNkWVdsVkNvUkdSbUprSkFRckYyN0ZpekxJalUxRmJ0MzcwYk5talhSb1VNSG5US1dscFlZTzNZc1ltTmpzV1BIRG9PUG1aN0ZRcWJJT1E5NEhEVXFXMlFaMVhaQ0NBRm9lQ1FocEp5NWNDVVVhemJ1eDZnUnc5RFhyMmZCQlVpeEVkdlo0cWU1UCtEUVAwZnh6Y3pWbURSdUFOcTNLdHFFeWFVVnc3QVFDMlJJa0ZvQ3lPbHRFMWtZTjBReUppWUdLMWV1UkhSME5EcDA2SUNNakF4Y3UzWU5XVmxaa012bHlNckswbnlXeStXYTk5eldyMStQMnJWcmE2VzFMMjd2NWsvVEp6czdHMnZYcnNXRkN4Zmc1K2VIY2VQRzRlKy8vOGJPblRzeGNlSkVqQmt6UmllajQ3dU1sWTZPanZqcHA1L2c1T1NFb0tBZ3ZIbnpCbDI3ZGpXb2JTZE9uRUI0ZURpZVAzK09xS2dvS0JRS1RkME13K0MzMzM2RFRDYkQyTEZqTmIxdkgzNmZ0bTNib243OStqaDgrRERhdG0ycm1TaThNSEwzdUlyNU1qQ1U4cDhRVWdRVXRCRkN5bzE5Ujg3aDcyT1hzV3JwWXAxc2g2VGs5TzNsaTdxMVA4RVBDMzVDUW5JcUJ2cDNLdWttRlF0N29Wd1R0RVcvVnFPS0xVZHJjdVhDK3ZYWFh4RVpHUWtBdUhEaEFpNWN1SkRudnVibTVoQUtoUkNMeFpCSUpGaTdkaTBXTFZwa1ZQc0xTNmxVSWpzN0czdytIM2Z2M3RXMEk3ZTdkKzlpdzRZTmlJdUwwd1JzRE1PZ1g3OSthTkNnQVZhc1dJR0FnQURjdUhFRDMzMzNIYXl0clFFQVZhcFVnWnViR3hZdlhneXhXSXlJaUFnRUJnYkMyOXNiN2RxMU02aWRseTVkUWtSRUJHclZxb1hCZ3dmRHk4c0xYbDVlcUZTcEVvNGVQWW9iTjI3QTM5OGZycTZ1U0VwS2drQWdRR2hvS0FCbzlXeCsrZVdYbURKbENzTEN3Z29kdENuVk9lZkFPL1pDR2hwSkNDa2FDdG9JSVdXZW1tV3hjY2NSWEwvN0RPdC9XUUY3c2Y3M1pFako4ZmFzanZXL3JNQ1VIK1lpOWZWYmpCM2hEMDQ1bTV6YlhpQ0RnS2VFVE1sRHRncUlTbFhEUzJ4NDFEWnMyREQ4L2ZmZnFGS2xDbXh0YldGbFphWDFUeUFRd05MU0VrS2hVRFBzbDJWWmZQLzk5N2g3OXk3Ky9mZGZnd01jUTJSa1pHRFlzR0ZhNjk1TjVLMVVLakYvL255RWhvYkN5c29LVTZaTVFlZk9uYlgyOWZMeXd1clZxN0Y2OVdwY3UzWU5peGN2eG9vVkt6VDFCQVFFd016TURJOGVQY0tpUll2QTQvRXdmZnAwbmNuYzY5U3BvNWwwVzU5WnMyYmxPY1ZBNjlhdEVSY1hoeEVqUmlBeU1oSXpac3pRYkRNM04wZUxGaTAweTlXclY4ZTJiZHRnWTJOVGlQODdPYUpTMWNqK0w0bW1nS2VDdlVCVzZMS0VFS0lQbzh4OFh1YjY2enQ5OXAzbTg4WGpSMHF3SmFTa3RPL3VyL2w4N3UrMUpkZ1NVaHBzMkg0WTl4N0hZTlZQQ3lBU0ZYNGVKL0x4cGFkbllPcnNlV2o0aVFmR2pmUXZ1RUFaa3lDMVJKZ2tKeTA5bHdPMHE4NkR4VWQ2UEJvVkZZVWJOMjZnWDc5K0JpZmNXYkJnQWNSaU1TWk9uRmlvL2YvNjZ5OUlwVkx3ZUR3MGJOaFFLN05sY0hBdzR1UGpNV2pRSUZTcVZDblBPbGlXUlZCUUVKbzNidzVYVjFlZDdlbnA2ZGk2ZFN0OGZYM2g2ZWxacUhiZHVuVUxqeDgvTmloZGYzWjJOczZlUFF1V1pXRm1ab1o2OWVvWlBEVkJibGxLNE4vblNxaitpeWZyaWxQaEpNdzB1ajVDU01YRHM2eXU4MVNUZ2paU0psSFFSdDdaZCtRY1FzN2V4cnBWeXlsZ0t5UFMwek13WWVvTTlPemNwTndObFdRQlhFOXdRa1oyVHNJTVJ4R0RocTZVc2JRaUNZMVRhYkpHaXN3VmFPNlVnUExWcDB3SUtXNzZnalpLcDBZSUtiTXVYcjJYOHc3YmtvVVVzSlVoSXBFVmZsbXlFQWVQWHNMRnEvZEt1amtteFFDb1laT21XVTVNWnhFaHlYc0lIeWxmSWlScXJUVC8zalpwRkxBUlFreUNnalpDU0prVTkwcUMxWC9zdzVKNXMra2R0akxJWG15SHBmUG5ZTTBmKzh2ZGRBQzJmRG1xV0tkcmxpTWxhaVNZYU80MlVub2xwTE9JekJXZ1Z4R2x3NVpQQ1VnSUlhWkJRUnNocE14UktKUllzR29iUm8wWVJsa2l5ekJ2eityNFl2Z1FMRmk1dGR4TndPMWxrd2E3WERmc1lmRXFDdHpLc1lSMEZtSHhLczJ5SFY4T3I4cHArWlFnaEJERFVOQkdDQ2x6ZGgwOEJXY25ONXFIclJ6bzI4c1hUazZ1MlAzMzZaSnVpa2t4QU9xSlUyREp5d2xHVlN4d0wwNUZReVhMb1FpSkd2ZmlWRkQ5RjVOYjhwU29aNTlDd3lJSklTWkZRVnNKVVdSbmxYUVRDQ21UNGw1SkVIVDhNaVpOSEZmU1RTRW1Nbm5pT0J3S3VWVHVoa255T0dvMGRFalNCRzVBemxESjBEZ1Zzc3BYeDJLRmxLWE1TVHFTZTBpa0pVK0poZzVKNERFVW5CTkNUSXZtYVNzaXRWcU5PNWZQb0g3emRqQzM0T2U3cjBxcFJOaWRLN2grUGdRcGlmR1l1WEtienJ3enhucDA5eHBrMHRLWlVyaEptMDlMdWdta0hBbllmQkREQmcrQTJNNjJwSnRDVEVSc1o0ZGhnd1lnWU5NQkxKdFR2b0p4QVUrRlprNkplQ0N4UTRvODUyOUVZam9MU2FZU1ZXMDVxR3JrQk55azVDalZRRlNLR2xHdjFacTAva0RPa01oNjlpa1VzQkZDaWdVRmJVVjA3L29GN05uNE00SUMxNk5wMnk1bzI3VVB4STR1ZXZlOWVQd2dqdTdkckZsK2RPY3E2alJwYlpKMi9QUFhSaVMvaWpWSlhhWkdRUnN4bFFlUEloR1htSWJsZmNyZi9GNFYzWUMrL2poODdEZ2VQSDZPZXArVXIvY1VjM3Jja2hHUlpvT1hiMFVBQUpVNnA5Y3Q1clVhSHBVNWNCQXhFRm5RZ0xyU0xEMkxSVkk2aStqWDd5Zk9mcWVLS0IxZWxTbFRKQ0drK0ZEUVZnUXN5K0xNa2I4QUFISnBKaTZkREVLMUduWHlETnFhdE8yQ2tBUGJvRmJsL0xhL2RPcXd5WUkyUWlxQ25RZE9ZZWpBL3VCd3FHdWl2T0Z3T0JnNnNCOENENXpFOGgvSGwzUnpvR1paUEg3NkVnL0RYMEFtTTkxd2RuNGxWMWhYYVFFenk1eU1wOW1xbkhlaUlpU0F3SXlCbzRpQk5aK0JCUS8vL1dPb0orNGpVNnFCTENXTExHWE9FTWkzY2hhSjZTeGtDdDFFTW9yTUZMeDllUjF4YitKd3BaRDFONmpyaVlaMXZFM2JhRUpJdVVkQld4SGN1MzRSQ2JGUm1tVm45MnFvMzd4OW52dGIyOWlpVHFOV2VIRHJFZ0RnMmNPN2lIeHlINTYxNmhkM1V3a3A4NTVHeENBNlhvTHVQdVZyTW1ieVhqZWZ6dGdhK0JmQ0kyTlF3OU85eE5vUkdSV0hKV3NEOGZ4bGZMSFV6ekNiVWJ0eE8zVHlIWUpLdGc2YTlUSUZpNmhVeWpCWkZxU2xKT0g4MFYxNGRQY1NXTmF3bjlrWDZFRkJHeUhFWUJTMEdVbXBWT0RZM2sxYTY3cDlOcUxBZDlRNjlPeXZDZG9BNE5qZXpmaG0zdG9pdDJmYWtvMWcyYUtQbzU4NTJrL3p1WGFqbGhqeHpad2kxMG1JS1J3OWZRVjllL21DeStXV2RGTklNZUZ4dWVqYnl4ZkJwNjVpU2drRmJmK2N2SUpmTisxSFZYY1h6SnMyQ3Q3VjNlSHNhQXVPaWQ0L3prM05aaU5abG9Ka0tSOFN1UUJLTlhXcGxXWThqaHIyZkJuc2hYS0kzYlBSdjFGL0FQMUx1bG1Fa0FxQ2dqWWovWHZpRUZJbGlacmxxalhxb0c3VE5nV1dxK3BkR3pYcU5VSDRnOXNBZ0pjUmp4RjY3VHdhdHV4WXBQWndlYWIvVVRJTUJ6d3pjNVBYUzRpaHNyTVZPSDhsRk52L0dGdlNUU0hGck91bkhURnEvQUY4UGJvdnpNM05QdXF4STZQaThPdW0vZkR6YVkwSm96K0RHYTk0SHhCd0dCYU9RaWtjaFZLd0xJUFhXUlpJa2ZHUnFlUkJwalNEUXNWQXlYS2dadWxOcVkrSnc3RGdNV3FZY1ZrSWVBcFk4cFN3RThoUjJTSUxERU05b1lTUWtrRkJteEZTSllrNGRTaFFzOHd3REhvUCs2clE1YnYzRzZrSjJnQWdhTWM2ZU5kcEJFdFJKWk8yODJQTHpwSVhtRUdURUdOY3ZmVVFOYjI5S1dOa0JXQnZad2R2VHk5Y3UvMEk3VnMxK0dqSFZiTXNsdjY2QzFYZFhUNUt3UFloaG1GaHk1ZkROdGVFM0lRUVFzZzdOQmJEQ0FlM3JFVjIxdnMvckUzYStzQzlXbzFDbC9md3JJWEdyVHRybGpQUzMrRFFqdDlNMWo2MVNvV1RmKy9FdHJVTERCNXJieXlsVW9FMWN5Zmk0Tlpma1NXWGZaUmprb3JqNnEySDZOaXViVWszZzN3a25kcTN3WlZiWVIvMW1JK2Z2a1JrVkJ5Rzl1dnkwUU0yUWdnaHBDQVV0Qm5veG9YamVQcmdsbVpaYUdVTnY4OE5IN0xsUDNROEJKWldtdVhRYXhkdzVjdy9SVzVmY2tJc0FoWjhoNU9IZGlMczFtVUU3L216eUhVV3hxbERnVWlLajhIVnM4SDRlZVlZUEh0NDU2TWNsNVIvTE12aXp2MXdOR240Y1JQMnBMOUpSVnBLOGtjOVpsR29sRXBjUG5VWTI5Yk1oMUtwTUduZEx5TWVZZDJpS2JoMjdwaEo2ODFMNHdiMWNlZCsrRWQ3NkFRQUQ4TmZBQUM4cTVkY0FoUkNDQ0VrTHpRODBnQko4VEU0dEdPZDFycmV3OGJEeW9oaGpWYldOdkFiUEFiN042L1dyRHU4ODNlNGVIaWlxbmR0bzl1b1ZxbVFHQit0V2I1dzdBQWNYYXFnZVlkdVJ0ZFprRmN4ejNIKzZIN05jbHBLRXRKU0pjVjJQRkt4eEw1S0JvZG5CbGNYWjVQWC9Tcm1CYmF0V1lEMjNmdWlUWmZlbXZYaEQyNWowNm81YU55cU13YVArNzVRZFMyZlB0cWtiYXRlc3g0Ry9HOXlvZmVYWnFianpEOTc4UFoxQ3ZiK3VRcER2NXBwMUhFVjJWbElmNXNHVzdHalpwMWFwY2FMOERBa0o4U2lVYXRPc09BTGRNcEZSejZGdFVkczV6UUFBQ0FBU1VSQlZJMHRiT3pzalRwdWJtNnVMbUE0UE1TOWtzRE5wZWoxRmNhN3RQN09qalFFbHhCQ1NPbERQVzJGcE1qT3dzN2Zmb0lpKy8xOFBiWHFOME9UTmo1RzE5bWlZdy9VYjk1T3M2eFNLYkZ0emZ3aVRaTHQ2RnBGNTBidjRMYTFlQm54Mk9nNjg2TlVLckQ3OStWUXFaU2FkUTFiZGtTemRsMkw1WGlrNG5rVUhvVjZ0VDhwbHJwUEJRVWlKU2tlcjFPU3ROWlhyVkVINXVZV3VIdnRIRjduU2ppVW4rUlhzU2I5WjJndm42aFNaUXlkTUFzTXd5RHk4VDJqZm8rOENBL0QvSWtEY1hTUGRtYmNhalhyb2xiOVpzaDRtNmFabS9KRE93SVdZZkdrb1VpTWUybndjZldwWDZlMnB2ZnJZeXFPTEpHRUVFSklVVkZQV3lIdC9YTWxYc1U4MXl4YmlTcGgwTmlwUmE1MzRQK21JUGJGTTZRbUp3QUFNdDZtWWNPeTZmajZ4OVdvbk90SnR5RWF0ZXFFbHhHUGNlbGtFSUNjWVZNN2ZsMkVTWXZXUVZTcGNwSGJuTnZSUFp2d0t1YjlqWld0MkJIOVIzMW4wbU9RaWkwbU5oRlZQRXcvWkMzcTJTUGN2L0V2K0VKTGRQSWRxTFhOM0lLUDFqNytPUHZQSGh3L3NBMmZqNTlSWUgwcmQ1NHNjSitabzN5aFZDb0t0ZStIcGcwdi9JT1F0NjlUQ3V6NXMzTnd3YXhWMjdUVzJkbzdJVXN1UTNqWWJhalZhcTFKekhzTUdJVW45Mi9pM3hPSDBMNzdaN0N5dHRGc2s4dWtTRXRKZ3RCS0JBY1hqMEszTXo4ZTdtNklqVXNxZUVkQ0NDR2tBcUNldGtJNGZYZzNRcTlkMEZvM2NNdzBpQ29WZlJnTlgyaUprZC9OMVJwdTlDWlZnZzFMcHlNbHlmaUpYWHQ5UGhadTFkNVAzdm5tdFFRN0FoWkJyVklWcWIyNVBibC9VeE1ZQWdDWHk4UFFpVCtBTDdRMDJURUlpWTVQZ29lYnEwbnJWS21VT0xCbERRQ2dTKytoZWpPM2R2SWRDS0dWTlc1ZlBxUDFIbXRCNGw1R0dOMnVseEdQSU0xNG0rZDJMcGNIZTJlM0l2L0xTNlhLWWppNlZvRXNNd1BSSC9UT3UxYjFRcTM2emFESXpzSzVvL3UwdGtVOWV3Z0FxRmFqYm9GelZSYVdoNXNyb3VNcGFDT0VFRUlBNm1rcjBNMkxKM0RpNEhhdGRSMTY5a2Z0UmkxTWRnelhLbDRZOXZWc2JQMWxMdFRxbkFteVU1SmVJV0QrZHhnOWRSRThQR3NaWENlWHg4T3dpYk94ZXM1WG1teU9MNTZHSVdUL1Z2Z08vckxJYlg0dFNjVHUzNWRySlFydyszd01xbmdWenpBMlVuSEZ2WkxBemRYRnBIV2VPTGdEQ2JGUmNIYXZqbmJkK3VyZFIyQnBoVjZmajhIZVAxZmhydzByTUhuUmVsU3lGZWRiNzdGOVczRDJuejBZK2QxYzFHdHFXTGJMakxkcDJQTExQREFBdnZ4K2lkWkRsM2RzN0J3d1k4VVdnK3JWSjc5ZXU3cE5XaU14N2lVZTM3dUJxalhxYUczcjFHc1FudHkvaVJkUHc4Q3lyQ1pBaTN4OEgwQk8wR1lxYnE0dWlIdEY3OFlTUWdnaEFQVzA1U3ZzMW1YczM3eGFLekR4cnRNSXZvT0tIdlI4NkpNR3pmSFpGOTlxcmN0SWY0UGZsM3lQdTFmUEdWV24yTkZGWjZqaStXUDc4ZVQrVGFQYkNRQktSVGEyclYyZzFTTlF2MW03UEc5K0NTbUtUS2tNSXBGVndUc1cwcFA3TjNFdWVDKzRYQjRHalprS0RqZnY5TzdOMm5kRDNhWnRrUEUyRFp0V3pvRXNNeVBmdW1zM2Fna09sNHM5Zi93TVNXTGhlOHBabHNXK1RhdVFtZjRHbGNXT2NIYXZWdWl5cGxhL1djNTd0cmN2bjlZOFJIckhzMVo5ako2eUVOL01XNnZWb3haMit6SUFvRWE5Smlacmg3VkloTXhNbWo2RUVFSUlBU2hveTlPanU5Y1F1RzZKMWsyTG5ZTXpobjg5VytzOUQxTnEyYWtuUGh2NWpkYk5rQ0k3Qzd2V0w4V0JMV3VnVkdRYlhHZWoxcDNScUZVbnpUTExzdmhyd3dxOFRVczF1cDBIdHF4RlhOVDdJV0FPTHU0WU9LYm83L2NSb285VW1nV2hRRGRib1RFUzQxNGljTjBTc0N5TDd2MUg2dTNOK3RDZ01WUGg0T0tPVnpIUHNYSDVUR1NrdjhsejM2cmV0ZEdsOTFCa3lXWFlHYkFZS3FVeXozMXp1eGh5RUkvdVhvZkEwZ3JEdjVrRExrOTNFSVJQN3lGbzA4Vy9VUFVWcEpQZklMVDYxRmZ2TnRlcVhuQnlyWUswbEdROHVudE5aM3Z0UmkyMWZrZkZ2WXhBOHF0WXVGYnhnb3RIZFpPMER3Q0VBZ0drc3F5Q2R5U0VFRUlxQUJvZXFjZjlHLzlpMS9xbFdoa1JyVVNWTU9iN0pSQmFXZWRiOW0xYUtrTDJiVUc3N3A4WmRRUFQycWNYT0Z3dURtNWRxOVhEZCszY01VUTllNFNCWDA0eGVMamtaeU8vd2ZNbkQvRG1kYzVRbzh6ME45ajM1eXA4K2YxUEJyZnY1S0dkdUhYcGxHYVpMN1RFcU1rTHdCY0lEYTdMVkNiOUdGQml4eWJGTDFNbWc5QUU1MWVxSkJFYmw4K0NYSnFKdWszYm9PTUh5VWZ5SWhCYTRjdnZsMkRkd3NtSWVSR09nUG5mWWVSM2MvTzh2ai8xL3h5UDcxMUhkT1JUaE96ZkNyL1B4K1JiZjNqWUhSemR1d2tNdzJEWXhCOWdhKytrM2U3a0JQejU4dythNWF0bmd3dlY3c0pvMHNaSGIzS2lGaDE3NFBDdURiaDg2Z2pxTm1tZGJ4MVhUdWZNTDJucWFVVUVRZ0hTTTZYbzlCa2xOaUtFRUVJb2FQdkE5WFBIY0hEYnIxbzliT1lXZkl5ZXVoaGlwNEtUSVp3NkZJaWIvNTdFelg5UHdydE9ZM1R5RzRnYWRSc2IxSWFXblhwQ0lMVEVYMy84ck5XN2xoQWJoWUFGMzZHMWp6OTZEQmhWNkVCSllHbUZRV09uWWVQeTkvTTJQYmwvRTVkUEgwRWJuOEkvdWI5MTZSUk8vcjFUczh3d0RJWk9tQVY3cDd3VEczd005eDRhbi9pQmxINm15R3NoU1l6SGhxWFQ4ZWExQk83VmF1RHpjZE8xZW90VUtpVXVIRHVBcHUyNnd0cEdOOEdRcmRnUkUrYXN4TzlMY2hJRS9Uci9XL2dPSEkwMlhmdm85THh6dUZ3TUdqTU52OHo1Q2hkQ0RxQk80MWFvVmxQL3UxNEpjUyt4TTJBeDFHbzFlbjArRmpYck5kWFpSNmxRRkdrYWtQemtsWmlvV1lmdU9QSDNEa1E4dW92NDZPZDVCcWh2MDFKeDU4cFo4SGhtYU56NlU1TzNqMkZZTktoVGNHK29LWVNHUGZzb3h5R0VFRUtNUVVIYmYxaVd4Ykc5bTNXeW9wbVpXK0IvMHhiRHc3Tm1nWFdrSk1YanhvWGptdVZuRCsvQXZYb05nNE0yQUdqUW9nTXFpeDJ4ZGZVOHBMOTVyZFhPMEd2bjBhNWJYNE42dDJyVWJZem1IYnByMnNjd0RETHpHZWFsVDBKTWxOWnlyeUhqOEVtRDVnYlZRWWloT0J3dXBESXByRVVpbzhxL2pIaU1yYi9NUlViNkd6aTVWc0gvdnY5SlozTG82K2RDY0d6ZkZwdy90aCt6VndmcW5UemF6c0VGMzg3L0ZWdCsrUkd4TDU3aDhLNE5ZRGdjdE8zYVIyZGZSOWNxK0xUWDV6aDVhQ2VPSDlpR3IyYXYxTm1IWlZucy9IVVJaTklNdE9qWUF4MTY5dGZiZmdjWGQ0T21DSmcydkN2NFFrc3MvdU5Rb2N0OGlDOFFhcVk4T0x4enZkNzJBOERwb0YxUVpHZWh0VTh2Q0N4Tjk5NGhBTWlrTWxnSkxiRjY0ZGNtclRjdjIvY2V4N2E5SVIvbFdJUVFRb2loS0dqN3o2dm81N2gwNnJEV09qTnpDM3o1L1Uvd3JGVy9VSFVjMjdkVmEwaWxqWjBEdXZRWmFuU2JQRHhyNGJzRkFkajUyMCtheWJHNVhCNUdUWm9Qc2FQaDJmUjZEUm1MSi9kdVFLMVdZOGo0R1FZbkRmRDdmQXdxMllweFpOY0d0T25TRysyN2YyWndHNHJENmtVZjU2YU9sSXhGdit5QVZDWXpPbWhUcTFWUXFwUndxZUtKc2RPWHd1cUQ5UDVaY2hsT0hzcnBRZTdrTzFCdndQYU90WTB0SnM3NUJZY0RmMGRLMGl1MDZkSTd6MzA3OXhxRWxLUjQrQTdXUHp5U1lSZ00vL1pIWEQ1NUdIMUhHbllPUDdsM0U1VnNjOUx6RjljN3RwMThCK0xxMldCRVBybVAwR3NYMExCbEI2M3RzUytlNGRxNW94QUlyZEM5MzBpVEgxOHFrMEVvc0RCNXZZUVFRa2haUkVIYmYxeXFlT0tySDM3R256Ly9BRmxtQm9SVzFoZzlaU0dxZXRjdVZQbVhFWTl4NzdyMlhHNjloNDJIbVhuUmJqcHM3Qnd3Y2M0dkNObS9GZWVQN1VlUGdhTjAwbkFYbGtDWWsrVEF6c0ZGN3hDd3dtalhyUy9jcTljc1ZhbjlHMzZrNFZPa1pOaFlXeUU5UFFOT0RnNUdsYTlXb3k3R3oxd0JlMmMzdlFIWm1TTi9JZU50R2h4YzNORytSNzhDNnpNenQwRC8wWk9nVWlyem5aT01aMlplNEtUY1RxNVYwRy9VdC9udTh5RzFXbzJ0cStkQnJWWmg4Y2FnZklQTW9oQllXcUhiWnlNUXRITTkvdm5yRDlTbzJ4aENxNXpBV2FuSXh0NC9WMEd0VnFOcjMyRUZ2dXRyakxmcDZiQzBMSjd2UmdnaGhKUTFGTFRsNHVGWkM2T25MTVQremFzeGF0S0NmQ2VoL2RBL3UvL1FXcTVacjZuQjh6VGxoY1Bsd25md2w2alhyQjNjcTljb1VsMm1tRWVwc0lFc0lhYmc2aXhHYkZ3OHZEMk56MHlZVjVaSVNXSThMb1ljQk1Nd0dQQy95ZUJ5dFg4bDVwNkw3RU81TXp6bU4rK1pQb1hkMzYyYU55WXRYS2UxTGlrK0dpcVZFaloyRHNVV3NMM1Rwa3R2M0wxNkhpOGpIbUZId0NLTW5iNFVIQzRYaDNhdXg2dVluSGZkV3Bzb28rV0hZdVBpNGVxYy83eDRoQkJDU0VWQlFkc0hxdFdvaTJsTC96Um95TkhkSzJjUjlleVJacGxuWm82K0l5YWF2RzM2M3F0N2N1OG0wdCsrMXJOMzBhV2xKT0htdjRWL2w2WWd6ZG9aZG1OTENBQjR1RGdnT2phdVdPcitlM3NBbEVvRld2djAwbm1nY2ZuVVlmeDdNZ2dUNS95aU44Tmlib1Y5d0NOSmlBUExzb1hlMzFic3BMUHUrZE1IQUFDM3FsNTVscE5MTXdzTURPZjl0Z2VpU3ZuM3VETU1nNkVUWjJIMTdLOFE4U2dVUVlIcllTdDJ3dlZ6eDJBcHFvUXZKaS9RQ1hSTkpUbzJEaDR1eHZXdUVrSUlJZVVOQlcxNkdCS3daV2ZKRWJ4bms5YTZMbjJHRmlyVHBDbWNQckliVWVFUGk2WHV1SmNSMkx0UmZ3SUNZMURRUm96aDd1YUlXL2RqVEY3dnJYOVBJZnpCYmRqYU84RjMwSmM2MjFNbGlaQWt4R0hYK3FVWU4zTjV2a01oWjZ6WVVxaGp6aHpsQzZWU1Vlajk5UW03bFRPUmRYN3YyaklNVStEdklBNG43MG5GYzdNVk8yTDQxN094ZWRXUG12VCtYQzRQSTc3OUViWml4MEsyMm5EUk1iRm9XdCs5Mk9vbmhCQkN5aElLMm9yb1ZOQXV6ZnhuQU9Ec1hoMmRDakgvazBxbGhGS2hLUGJoVFlTVWRiVnJWTVhXUGFicjhRVnllcEdEQXRlRFlSaDhQbTY2M3V1d3g0QlJDSDl3QnhHUFFuRTZhQmU2OUIxbTBqWVlRNUlZajJjUDd3SUFwSm5wZWU1bklSQVdLVEQ4a0ZlZFJxaFp2d2tlM2IwT0FIRHhxRzdTaWJUMXVmL3dFVWIyYjErc3h5Q0VFRUxLaXVKSk8xWkJKTVJHNFdMSVFjMHloOFBCd0RGVHdPSG0vd1E3T3ZJSjF2dzRFYnZXTDlHYVFKc1Fvc3ZOMlI1cXBRSng4YTlNVXA5S3BjVE8zNVpBTHMxRVI5K0JlYzZoeHVPWlljaFhNOERsOFhBcUtCQXZ3c05NY3Z5aU9IVW9VUE03NCt3L2UvSDh5WU5pUDZZa0lRN3JGazNCbzd2WHdUTXpoNW01QldKZWhHUGx6TEY0ZU9kcXNSd3pOaTRlckZwSjc3UVJRZ2doLzZHZU5pT3hMSXNEVzlkcXBmaHYxNjB2M0t2bG55amt5cGwvY0dqN2IyQlpGcTlpWHVEOHNmMkY2cG5MeTljL3JqYTZyRDY1MzRPcDA3ZzFSazJlYjlMNkNURVV3ekJvWEw4R2JvZmVoNnVMYzVIcVlsa1dCN2YraXBjUmoxREZxelo2OVA4aTMvMmQzYXVoUzU5aE9INWdHM2F0WDRacFN6Y2FORCtpS1QxN2VBZDNycHdCQUF3ZSt6MyszaDZBemF2bTRQUHhNMUMzU1d1VEh5LzlUU3BPSGRxRjYrZERvRklwNGV4ZURVTW4vZ0NHWWJCcjNSTEVSei9IMXRYejRPRlpFMTM2REVPdEJzM3pIVUpxaUR2MzdxTngvUm9tcTQ4UVFnZ3A2eWhvTTlLbGswRmE3NUxaTzd1aGV3RTNnQUR3U1lQbU9DWVFRaTdOQkFDRTdOK0txdDYxVFpMVmtaRHlxbFhUT2dnK2N3bitQYnNaWFVkS1VqeUNkcXpINDNzM0FBQWVYclZ3L3RoK0tCVFpVR1JsSVR0Yi90OS9zNUNkSmMvNUo1ZEJKc3U1VnROU2tuQm8rMi80ZlB4MGszd25ROXUrYS8weXNDeUxCaTA2b0dtN0xyQ3l0c0cydFF1d2JjMTgxS3pYRkMwNzl5ejBuSkw1aVhuK0ZGZE8vNE83MTg1RHFjaUd1UVVmUHIySG9KUGZRUERNekFFQTN5NEl3TVdRZ3poejVDOUVSejdGNWxVNTc3YzFhZXVEeG0wK2hiMVQ0VFB2Nm5QdTRtWDRkekZzSHNteWptVVp2TTZ5UUlxTWowd2xEMUtsR1JRcURwUXNBNWFsNEpWOEhBekRnc2V3TU9PcUllUXBZTWxUd2s0Z1IyV0xMREFNalF3cURMcVdqVVBuWHNFb2FETkNTbEk4UXZadjFTeHp1RndNR1QralVIT3lWUlk3b3UrSXIvSFhodVVBQUxWS2hjRGZsbUR5VDcvclRQcExDTW5ScW1rZHJOcXdGNUtVVklqdGpKdGo4TkhkNjVxQURRRCtQZjUzdnZzekRBTnpDejRzQkVMWU83c2hOU2tCdHkrZlJ0Mm1yVTAyblVkaEpNWkhZOVBQczVIeE5nMmlTcFUxRTNIWGF0QU1FK2Vzd3Q0L1YrSHBnMXQ0K3VDV3BreVdUSXFsVTc4QWg4dlJTamlpVnF1Z1ZxbWhVaW1nek01R0I5OEI2T1E3RUNsSjhiaC80MStFWHJ1QXVKY1JBSEtHaDdibzFCUGQrZzZIZFdVN3JUYnhlR2JvM0dzd21uZm9qclAvN01IMTh5RklsU1RpVk5BdW5BcmFCVHNIRjlTbzJ4aE4ybnhxOEx5U3lTa3BlQllaZ1ZhelJoajd2NnpNVUxNTWttVUNKRXY1a01nRVVMTDB4Z0lwV1N6TFFNRXlVS2c1a0NwNGtBQjRtUzRDajZPR21DK0R2VkFPZTRFTUhMcUoxa0xYY3RIUnVWY3dDdG9NcEZhcnNmdjM1Y2pPa212V2Zlci9PZHlyNjZianowdVROcC9pMGQxcm1zbTQzN3lXWU84ZlAyUDAxRVUwSElnUVBjek56ZEN4ZFVPY1BIc2VRd1o4WmxRZHJUNzF3NDBMSjJCbGJRTjdKMWRZV2xlQ3BaVTFCSllpQ0sxRUVBaXRJQkJhZ2krMGhBVmZDQXUrUU90NlBQSDNEcHc2RklpL3R3WEF1MDdqanpaTVV2SXFGbWtwU2VDWm1lT0xTZk8xSHU2NFY2K0pxVXYrd09QUTYzaHc2ekxpb3A0aC9jMXJaR2ZKa1phYUJKVlNtVS9OUUkwNmpSRjI2eksyclYyZ1dTY1FXcUZscDU1bzEvMHpXTnZrSHlCYldkdkFmK2g0ZE8wN0hOZk9IOE8xYzhjZ1NZaERTbEk4N2w1N2cvYmREZjlablR4ekhoMWFOWVNaV2ZuOTg4UUNTSlJhSWpMTkdqSmwrZjJlcFB4UXFqbElrRm9pUVdvSkFVOEZUNXMzY0JSbW9xTGZzZEMxWFB6bzNIdVB6akFEblFvS3hNdUl4NXBsdDJyZTZOSjdxTUgxOUIvMUhhTENIMm95VHo2K2R3UC9uamhrMUUwT0lSV0JYNWZXbVB2emRnejZyRGU0QlNUNzBZZkhNOFBVSlJ1TVB2Nm4vcDhqL01GdHRQYngvNmp2dGRWcDBocStnNytFVzFWdlZQSDZSR2M3d3pDbzNhZ2xhamRxcWJjOHk3SlFxMVdhQkNZTUdEQU1BNGJEQWNNd2NLM3FoVHFOV3lOTG5vbm1IWHFnZnJPMm1tR1FoY1VYV3FKanp3SG8ySE1Bb2lPZjRQYmxNNmhacjJtaDU2TjdSNmxTNGRBL1I3Rm8raGNHbFN0TFV1VjhoS2ZaSUNQYlRHZWIwSXlCZzRpQk5aK0JCUSt3NEFGOEhnTXVQYlFuSDRsS0RjaVZMTEtVUUpZU2VDdG5rWmpPUXFaNDM3c2hVM0lSSnJGRmxMa0lOV3pTWU11WDUxTmorVVhYc21uUnVWY3dDdG9NOE96aEhad08ycVZaTnJmZ1k4ajRtUVZtaTlSSFlHbUZBVjlPeHFhZloydldIZDI3Q1o2MTZzTTFuMGx6Q2Ftb2FuaTZ3OE5Gak9Pbno4RzNtODlIUHo2UFo0WnY1cTB0VWgwVDV2d0NsbFViWEs1anp3RkdINU5obUFJbndQNWkwanlUOWZKN2VOYUNoMmN0bzhxZU9IMFdWZDNzVWNPei9NM1B4cklNbnIycGhPaTNJcTMxNWx6QW96SUhEaUlHSW91SytPeVlsQ1pjRG1CcHpzRHl2K2MyenRZTWFqb0E2Vmtza3RKWlJMOVdJMXVWc3kwajJ3eDNrdXhSeFRvZFhqWnBGYWJuZzY3bDRrSG5Yc0VvNWkrazE1SkU3RnEzVkN0RmY5K1JYOFBCeGZpYmkxcjFtNkZGeHg2YVpaVlNpWjNyZnRJYWVra0llVy80Z0s3WXRlOEExR3JEQTUvU3dNT3pwdDdlc3BKV0dvWmxxOVZxN05wM0VNUDdHNTlzcHJSU3Fqa0lUUlpyM2VSeE9ZQ25tSU4ybmp4NGlqbDBrMGRLTlpFRm8zVys1dTR4ZXZsV2hOQWsrd3J4SGhkZHl4OGZuWHZ2Vll4dldVUXlhUWEyL0RJUEdlbHZOT3NhdCs2TVp1MjY1bE9xY1B5SGprZGxzYU5tV1pJUWg4TzdqQi9DUlVoNVZ1K1Q2bkIxdE1IK29DTWwzUlJpWXZzUEhZR3JvdzNxZmxLdHBKdGlVaklsRnpjVEhKRWk1MnZXT1lvWXRLL09nNWVZQXg3OUZTWmxDSThEZUlrNWFGZWRCMGZSKytBa1JjN0h6VmVPa0NrTkgzbFVWdEMxWExJcThybjNEcDFpQlVpS2o4R3Y4NzdGcTVqbm1uVmlKMWYwRy9WZG9jcXJWU3JJcFpsNG01WUtTV0k4NHFPZkkrclpJNFNIM1VIWXJjc0l1MzBGMVd2VzB5cHovZHd4UExwN3phVGZnNUR5NHB2LzlVUGdudjJRcEtTV2RGT0lpVWhTVWhDNGR6KysrYkovU1RmRnBKUnFEa0tUSEpDWkswR0JwNWlEaHE1Y21OUExDYVFNcytBQkRWMjU4QlMvdjQzTVZQSVFtdVJRTG5zOTZGb3VQU3JhdVpjYm5XcDV5SkxMOE8rSlF6Z1h2QmRaY3BuV05pdFJKUnpZc2dZS1JUYVUyZGxRWkdkQm9jaUNJanNiMlZsWlVHVExjejVueXd2TTNwYVhmWnQrd2JTbEcyRmxiV09LcjBOSXVlSHFMRWFmN20yd2V0MEcvRFQzaDVKdURqR0IxZXYrUU44ZWJlSHFaRmZ3em1VRUMrQ0J4RTV6azhkbGdMb3VYRGlKYU9nVUtUKzh4QnhZV1RBSWkxZEJ4ZWJjUEQ5SXRrTkRoK1J5ODU0UlhjdWxVMFU0OXo1VXZrUFNJcmgwTWdqSEQyelRDZGdBSU9yWkk5eTllZzVodHk3anlmMmJpSHh5SDlHUlQvRXE1Z1ZTa3VMeE5pMFZNbW1HMFFFYkFHUzhUY1Areld1SzhoVUlLYmVHOXV1Q2hJUTRIQW8rVnRKTklVVjA2SitqU0VpSXc1RFBQbjV5bWVJVWtXYWpOWXlxSHQza2tYTEtTY1NncnN2N29Xa3BjajRpWHBlZkI4NTBMWmRlNWYzYyt4QUZiWGxvNCtNUGdhVlZzZFhQNWZJZ3RCS2hzdGdSVG01VlVjV3JOcnhxTjlUYTUrR2RLN2h6NVd5eHRZR1Fzc3JNaklkNTAwWmgyNDVkZUJiNXZPQUNwRlI2RnZrYzIzYnV4cnhwbzhyVnZHeXBjajVlNWtwVTRDbm1hTDJEUVVoNTR5Uml0SWFydlV3WElUVlhvRk5XMGJWYytwWFhjMCtmOHZOWDBzVGV6VHNVc24rcjN1MW01aFlRV29vZ3RMTE9tWmpYMGdwQ1N5c0loRmJnQzNNKzg0V1c0UE9GT2Y4VldNSkM4TjludmlEUGVaRCsyckFjdHkrZjBTd0g3VndIN3pxTklLcFV1VmkrSnlGbGxhdVRIU2FORzRBZkZ2eUU5YitzZ0wyNC9BeXRxd2lTSlNtWU5YOHhKbzBiVU82R1JZYW52WC9TNnloaTRDV201Nk9rL1BNU2M1Q1JsVE8zRmdBOFM3TkJjNmVFTWp0VWphN2xzcU84blh0NW9hQXRIKzI2OWNXVCt6Zmg0T0lCajJvMVlPL3NEanNIWndpdFJEQXp0eWlXWS9ZYU9oNlA3OTJFTk9NdEFFQ2FrWTdUUWJ2UWQrVFh4WEk4UXNxeTlxMGFJQ0U1RlZOL21JdDFxNVpESkNxKzNuRmlPdW5wR1pqeXcxejA4MjJMOXEwYWxIUnpUQ3BSYXFtWmJKZkxBVDV4TFA4WnpRaDU1eE5ITGlTWlNxalVRSHEyR1JLbGxuQVNacFowczR4QzEzTFpVcDdPdmJ6UUk0TjhtRnZ3TVhIT0x4Z3dlaEphZE9xSjZyWHFvWkt0dU5nQ05pQW55WW5mNEM4QjVNeWQxS0ZIUC9oOVBxYllqa2RJV1RmUXZ4TmFOUExHMU5uemtKNmVVZExOSVFWSVQ4L0ExTm56MEtwUkRRejA3MVRTelRFcE5jc2dNczFhczF6VmxnTUxlalJLS2hBTFhzNTUvMDVrbWpYVWJObnI3NkJydWV3cEwrZGVmaWhvSzRXYXRlK0dadTI3NGV1NXE5RnJ5TGhpRFJJSktRL0dqdkJIdzA4OE1HSHFEQ1JMVWtxNk9TUVB5WklVVEpnNkF3MC84Y0NZRWIxS3Vqa21seXdUUVBaZmhqbHpydllOUkhtMmI5OCtmUDMxMTBoS1NzcHpud1VMRm1EKy9QbGdXVGJmdXRMVDB3dDF6TE5uejJMRGhwS2YwL1RPblR0NDllcFZudHVmUG4yS3g0OGZRNlZTZmNSV2xheXF0aHlZLzljcEpWUHlrQ3dUbEd5RGpGQVJyK1ZuejU1QklwSG8zU2FSU1BEOCtmTThsdzJWbVptSi9mdjNtL3k2S0EvblhuN291VUVweERBTUJvMlpXaUxIbnJaMG8rWXpYeUFza1RZUVlpZ093MkRjU0g5VXJud09YMDMrSGt2bno0RzNaL1dTYmhiSjVWbmtjOHlhdnhqOWZkdGhnSC9Ia201T3NVaVd2bi81M2FOeTZacHNkK2ZPblVXdW8yYk5tbWpldkxuV3VzVEVST3pac3dmdDI3ZUhnNE9EM25MWHIxL0h6WnMzOGMwMzM0Qmg4bjd5ZmZEZ1FSdzVjZ1NMRmkyQ2g0ZEh2bTI1YytjT3pwOC9qL0hqeHh2K1JVd2tPenNiUzVjdWhVQWd3Sll0VzhEajZkNVNiZDI2RlE4ZlBzVDI3ZHRoYTJ0cmNQMlhMbDFDMjdadFlXNXVybGwzNE1BQlZLNWNHVDE2OUNpdy9KWXRXd3c2Wmw1R2p4NnRhVU5CZUp5Yzh6OUNvZ2FRYzEwNENxVW1hY2ZIVWx6WGNtbittVTZlUEJuKy92NFlPM2FzenI1NzkrNUZTRWdJZ29PRDlTNGI2c3FWSzlpK2ZUdWtVaWxHamh4cDNCZlFvenljZS9taG9JMW9jWEtyV3RKTklNUm9BLzA3d2NuZUZsTm56Y0dvNFVQUnQ1ZHZTVGVKQVBqN3lGRnNDOXlOeWVNR2xMdDMyTjVoV1FhU1hFOTFIWXpNTUxkdTNUcFROUWtOR3paRW16WnRBT1RjWkJXVm41K2ZWdENtVnF1eGF0VXFaR2RuNC9UcDB6aDkrclJPbVZXclZtbHVNZ01DQWhBUUVLQ3pUOTI2ZGJGczJUSzR1N3ZqN2R1MytQNzc3N0Znd1FMVXFsV3J5RzAyWlZBbkVBaXdldlZxemZMVnExY2hrOG5RdjM5L3ZRSGJtemR2OE9qUkk5U3ZYOS9nZ0EwQWpoOC9qbzBiTnlJcEtRbURCdzhHQUppWm1lSE1tVE5RS3BYdzhmR0JtWmxabnVVVkNvWFJOOVVmR2o1OGVLR0ROaURuL0kvNHI5TkdJaGVBWlJrd1RQNjlyS1dGcWE1bGZjcnl6OVNVZkh4OEVCd2NqRWVQSGtHcFZPcTlmb3hWbHMrOWdsRFFSZ2dwVjlxM2FnRFBxcTVZc0dvYmJ0MjloOGtUeDBGc1YzNnlFNVlsa3BRVXJGNzNCeElTNHZEYnNzbmxLa3ZraDE1bldVREo1anlPRjVveEVGa1lkNk1YRWhKaXNqYngrWHhOMEFia0JGM0dCakYrZm40NjZ6WnMySUR3OEhETW5Uc1hxYW1wQ0F3TXhPelpzeUVTdlUrUmZ1VElFY1RIeDJQZXZIbXd0TFRFNHNXTDBhZFBIN1J1M1Zxemo0VkZ6aXNBelpzM3g5eTVjN0ZvMFNMTW1UTUhjK2ZPUmYzNjlZMXE3enV4c2JGRktwK2JwYVVsZ0p5aFhVRE96NHJINDZGOSsvYWFkYm4zTzNmdUhOUnFOUm8zYm96RXhFU2Qrc3pNelBJTTVxUlNLZmJ1M1F1UlNJUmV2ZDRQSldZWUJyMTc5OGJHalJ0eDlPaFI5T25USjkvMkZuU0Q3K2ZuQnpjM041TVBOUlZaTUJDWU1aQXBXQ2pWSEx6T3NvQXRYMjdTWXhRWFUxM0xIeXJyUDFORGpSOC92bERYWDM3ZkZ3QldyMTROYjIvdlFoKzNMSjk3QmFHZ2pSQlM3cmc2aTdGdTZTVHMvdnMwUm4zMUxZWU5Hb0FCZmYzQjRaU2k4V3JsbUZxdHh2NURSeEM0ZHovNjltaUxINzhiVUs3bVlkTW5SZlorT0ZWUm5zd1g1aW42clZ1M01ILytmSWpGWW16WXNBRjgvc2VkazRobFdXemV2Qm5IamgzRFYxOTloZWJObXlNbEpRVTdkdXpBN3QyN3NYRGhRakFNZy9Ed2NCdzdkZ3pkdTNkSHMyYk53TElzbWpkdmpzREFRTGk3dTZOVnExWTZkVGRxMUFpelo4L0cwcVZMa1oyZERRRFl2Mysvem43UjBkRjVick8zdDBmSGpoMEJGUHovYzh5WU1YajE2cFZCdlJlREJnM1NxU08zZDNXZFBIa1NRTTRReWExYmRhY1A4dmIyMXVxNXkyM2J0bTE0OCtZTnhvMGJwd2tDMytuZXZUdUNnb0lRR0JpSVZxMWF3ZEhSTWQvMlJrVkZJVFkyRm0zYnRzMy9pMzFnOSs3ZDZOU3BFNXlkblEwcTk0NmppRUZVYWs0UFI0cU1YMlp1bkUxMUxYK29OUDVNSHp4NGdNdVhMMnUyUDNqd0FCczJiRURkdW5XUm1wcUs1T1JrQU1DVEowLzAxcmQ1ODJhdDVVNmRPcUY2ZGUxWEU0WU1HV0pRR3o5a1o4UkQxN0o2N2hXa2ZQOFZKWVJVV0dabVBJd2MxQjArN1pzaVlQTkJIRDUySEVNSDlrTTNuODdnY1NsMWMzRlFYNzd1MXdBQUdMbEpSRUZVcWxRNGNmb3NkdTA3Q0ZkSEc2d3I1NzFydVdVcTMvODV0ZVlYWDhheWpJd00vUGJiYndDQUNSTW1HQnl3c1N5THNMQXdnOHJVcTFkUGF6a2hJUUVuVDU3RTRNR0QwYUZEQjgzVDlINzkrdUhwMDZlSWpZMEZ3ekFRQ29YdzgvTkQ1ODZkTmZ2MDdkc1hNVEV4QUFDNVhLNjMvVTJhTk1HbVRadGdZNU16UjliMjdkdnpiSnUrYmJWcjE5WUViY1dsV3JWcVdyMllBSEQ1OG1XOGVQRUNBSEQzN2wxRVIwZWpiZHUycUZ1M3JrNzVUWnMyNVRra0xEUTBGQ0VoSWZEeThvS3ZyKzRRYjNOemM0d2ZQeDRMRnk3RXNtWExzR0xGaW55SDFQMysrKzk0K3ZRcGJHeHM5TFpGbjVDUUVPemV2UnRoWVdGWXNtUkpvY3A4S1BkMWtQdjZLTzJLNDFvdXJUL1R4TVJFM0w1OVc3TlBVbElTNUhJNXJLMnRjZVBHRFVSRVJPUmI1NkZEaDdTV3ZiMjlUUjYwR2FPc25uc0ZLVC9maEJCQzlIQjFGbVBabkhGNDhQZzVBZytjeExaZGU5REhyeWU2ZnRvUjlqUnMwaVNTVTFKdzhzeDVIUHJuS0txNU8yREdoSUdvKzBtMWttN1dSeVZWdnIvQktzN1U0R3ZXcklGRUlrSG56cDExa29JVWhscXR4cXhac3d3cTgyRXZsTE96TXdJQ0F1RG82SWpEaHcvanp6Ly8xTnArNWNxVmZNc0R3RTgvL1lTNWMrZHF2b05Db2NEaHc0Zmg2K3NMZ1VDZ0NkanlLcjl5NVVxY1AzL2VaTy8zR0twS2xTcWFkNUxlaVkyTjFRUnQrL2J0QTUvUHg0UUpFMkJ0YmExVGZ2UG16WHB2eWlVU0NWYXVYQWtlajRkSmt5YmxPVHFnZWZQbThQWDF4ZEdqUjdGOCtYTE1talVMM0R3ZVJrMmJOZzNmZnZzdGxpMWJoalZyMWtBc0Z1ZjczV0pqWTdGcDB5YUlSQ0pNbmp3NTMzM3prL3M2a0NuekRrQktHMU5meTZYNVorcmo0d01mSHg4QU9jTXFQLzMwVTAwaWt0ekIxcnAxNi9RTzNUYmsrdE0zeERvL1ptWm1Pa0ZoWVpYVmM2OGdGTFFSUWlxRWVwOVV4L0lmeHlNOE1nYkJwNjVpMVBnRDhQYjBRcWYyYmRDNFFYMjR1YnFVZEJQTGxOaTRlTnk1ZHgvbkxsN0dzOGdJZEdqVkVJdW1mNEVhbnU0bDNiUVNvVkM5dnhFcnJxQnQ3OTY5dUhidEd1enQ3VEZ1M0RpajZ1Qnl1Vmk1Y21XUjIvTGg4QzFEYnQ1ZXZYcWxNNlR3eG8wYjJMNTlPMEpDUWpCMTZsVFVybDI3eUcwMHhQWHIxeEVaR1luKy9mc1hPVG5EalJzMzhPREJBL1R2MzE5dndBYmtCTThmQm0yWm1abFlzR0FCMHRMU01HSENCRlN0V2pYZjQ0d1pNd2JSMGRHNGR1MGFGaTllakJrelp1anR1YlMzdDhla1NaT3dhTkVpckZpeEFrdVhMczB6R01qSXlNRGl4WXVoVUNqdzQ0OC93dDdldm5CZldvL2MxNEZDVlhibXl6TGx0VnplZnFaRjhTNUxwRXFsQW9mRDBja2txMUtwY09yVUtjMzduNFh0UWRTbnJKNTdCYUdnalJCU29kVHdkTWNVVDNkOFBib3ZydDEraEN1M2JtSDdydDFnT0R6VXIxTWJIdTV1OEhCemhadXJDNnhGSWdnRkFnaUVBcGlaTUx0VldhQlFLaUdUeWlDVnlmQTJQUjJ4Y2ZHSWpvMURkRXdzN2o5OEJGYXRST1A2TmVEZnBRbGF6aHdPYy9QeTh6VFRHTXBjazdqeWVhYS9TYmg0OFNJQ0F3TWhGQXFSbkp5TXFWT25Zc09HRFVoTlRZVlFLRFJvbUtRcHNqSit5TkNuNkI5cTA2WU5GaTVjaUJVclZtRG16SmtZTW1TSVRrOVdjZHErZlR1aW82Tng1c3daakI4L0hzMmFOVE82TGlzckt6UnExQWdEQmd4QVVsS1MzcWtRVkNxVjF2QklxVlNLK2ZQbjQ4V0xGK2pXclJ0Njl1eXAyYVpVS3NHeXJFNlF4K1B4TUdmT0hNeWJOdzgzYjk3RWxDbi9iKy9PZzVzcTN6MkFmNU1tVGRPd3RIU2pVT2dvL1B3aDFrdllFUVFxeklBZ2dncDY1WXIzeDNZTFE4dDJRZEJoY0VBUWtFTFpwQ0JWZ1N0ZXFDd2p5d3pJdUtDMEE0SkF1UlNSSGJ0b1MxTm9tNVlrN1VuTy9hUDAwRFRwa2lhbEorSDdtV0VtelRsSjN2UzhiM21mYzk3elBQK045OTkvMzJtNWhMNTkrK0xsbDEvR3NXUEhzSHYzYmt5WU1NRmhIMEVRc0h6NWN1VGs1Q0F1TGc1NnZiN1J2d01BMEZRYkIxV0pQYnlCcDhheXR4NVRRUkJRVUZEUTZIc1phL1BtbTI4Q0FENzk5RlBrNXVaaTNyeDUwaFhDOVBSMDdOaXhBL241K2VqWXNTTW1UWnJrMWhqMDFyNVhueWRyRmtKRTlKQy92eHFEWHVpR1FTOTBneWlLeVAzYmdNdlhiaU1uOXk1K1BIRVp1WDhiVUZabXdnT1RCUS9NSmdpQ3JibWIvRmlwVkVvRUJtZ1JxTlZBcDlPaWZXUW9PcllMUjY5LzY0Qi9qUnVFOXBHaGRkYmNldEtJMVNaNmZoNmVJNXc5ZXhaSlNVbFFxVlJZdkhpeHRMeFJGRVdzV3JVS0JRVUZpSStQUjY5ZXZScjhubGV2WHNYMTY5ZnIzTWVWUU15VmtnSjVlWG1ZUFh1MncvUGR1M2ZIK3ZYcnNYejVjZ1FHUHQ0Nm9ZbUppZGkrZlR1KysrNDdMRjI2RkFNR0RFQmNYRnlqa2lCMDdkb1Z5NVl0dytiTm01R1dsb2FrcENTN0NiQWdDQUFnVGRpTGlvcXdkT2xTWEw5K0hYMzY5TUdNR1RQczN1L1FvVU00Y09BQXBrK2Y3cEI0UXFmVFlkbXlaVmk1Y2lYT256K1AyYk5uSXo0K1hscnlWdDNVcVZOeC92eDVwS1dsNGUyMzMzYTRweTRqSXdPWEwxL0c2TkdqTVhyMGFKZS9kMDNWYTV2WlJPLzVXK0dKc2V5dHgvU1BQLzdBdEduVDBMZHZYN1JwMHdiMzd0MERBRnk1Y3NYcC90dTJQYXJ0MjdwMWE0Y2tQYzRNR0RBQXExZXZ4c3laTS9IT08rL2dsMTkrd2UrLy80N2c0R0FrSkNSZzJMQmhiaWNOODlhK1Z4OEdiVVQweEZNb0ZJaHFGNGFvZHMyemJJUzhuMEloU3BNOXE4MXpnVnQ2ZWpvU0V4TmhzOW13WU1FQ2g2UWcvZnIxdzY1ZHU3Qmt5UkxFeHNZaUxpNnUxaVY1MVowNWM2YmVRTXZkcTJlTkVSRVJnZlhyMTB0THZlcHJRMjNiZS9Ub2dZOCsrcWpCbjZ2VDZaQ1FrSURZMkZoczJMQUI2ZW5weU1qSXdPVEprekZzMkRDSEV4UlpXVmtPbVN1ck1scFdHVEprQ0k0ZlA0NWx5NVloS1NsSnVocHF0Vm9CUEFyYVRwMDZKVTN1YTk3SFZGcGFpcjE3OThKa01pRTZPdHBwMjdWYUxaWXNXWUtkTzNmaStQSGp0WlpKQ0FnSXdLSkZpeEFaR2VrMENVcXZYcjJ3ZHUxYWw5S3IxNlg2ZVM2bEY5WEo4c1JZOXFaaldsVm5FUUN1WGJ1R3pwMDdvMy8vL2toT1RuYm8welVkT25SSWVod1pHZWtRdERrN3NkZTllM2RzMkxBQkgzMzBrVlNXWU5Tb1VaZzRjYUxITXVGNmE5K3JENE0ySWlJaU42a1VJaW9lVHZUTWdnaWR2L3RuZHc4ZlBveVVsQlFvbFVvc1hMalFJVnVoUXFIQUcyKzhnYjU5KzJMdDJyVTRjZUlFTGx5NGdQajRlTHM2YUhWeEZyaWxwcWJpd0lFRExyVzFJV2ZZRzZyNlJNL1prcS9EaHcranVMZ1lJMGVPckxYT1dXT1hkc1hFeEdEejVzM1lzV01IRGg4K2pFMmJOdUhreVpPWU0yZU9YYktIVzdkdTRkYXRXM1crMTdQUFBvdEpreWJoODg4L3g3cDE2NlFycEJVVkZRQWczVHMzWXNRSWhJU0VvR2ZQbmc3M0plM1pzd2RHb3hGang0NUZodzYxM3krcVZDb3hhZElrakJzM1RxcVQxOUE2WGZmdjM3ZmI5OGNmZjNUWXg4L1B6K0UreFBwWWhFZVRaWlhDZTFZcWVHSXNlOHN4N2RLbEM3WnMyWUtTa2hJQWxTbjc1ODJiQndCSVRrNlc5bTFNSXBLS2lncW8xV3FjTzNjT1Y2OWVkZGl1MSt1Ums1TURRUkJnTUJocS9adlRtT3lUM3RyMzZzT2dqWWlJeUUxcVB4c3FiSlduNUMwQ29ITWpsMFY1ZVRtMmJ0Mks0OGVQSXlBZ0FCOTg4QUY2OXV4WjYvN3QyN2RIWW1JaWR1L2VqZFRVVkt4WXNRSXZ2ZlFTcGsrZjdsQVBxaVpuMit0S05WNGJkeE9SVkxkbzBTS0VoNGRqN3R5NUR2ZTFYYmh3QWJ0MjdZSmVyM2RZY3VZcC92NytpSXVMUTU4K2ZaQ1VsSVNNakF3Y08zYk1Mb0NNalkzRi9Qbno3VjVYbGRHeXVqRmp4dURzMmJOSVQwL0hrU05ITUdyVUtJZmxrUUNjWmdMTnpzN0drU05IMExadFc0ZUphMjNsRXFvWE5tL29NU2tySzZ0M1g3VmEzWWlncmRyci9iem5hb2VueHJJM0hOT2dvQ0NFaElSZzFxeFpXTDU4dWQxbnVjdGlzVUNuMCtIY3VYTjJWK1NjT1gzNk5FNmZQdTEwVytPQ3RrZVB2YW52MVlkQkd4RVJrWnNDVlJWNFVGSDVYMnIxQ1lPcmJ0NjhpYlZyMXlJckt3dVJrWkZZdkhpeDB5UUVOZm41K1dIQ2hBblE2L1ZZdlhvMWZ2cnBKK1RsNVNFeE1iSHhqWEdCcDVaU0ZoVVZJVE16MDJuQ0JFRVFrSktTQW45L2Y4VEh4MHZQLy8zMzMxQ3IxZldtUFhlVlhxL0h4bzBic1cvZnZrWW5SVkVvRkpnMWF4WVNFaEtrV25VV2l3VUE2c3hTS1lvaU5tL2VERUVRTUhQbVRHZzBHbW5iOGVQSDhlV1hYMkwxNnRWMTlvMkdUUEJIalJxRnFLaW9CbC9CY1VYMWNhQlZWWGo4L1p1S3A4WnlUWEk4cHFXbHBSZzNicHpINzA4V1JSR2xwYVdJaW9wQ1hGeWNWRWFncHVuVHB5TW5KOGZwOTVvN2Q2NjBsTmhWM3RyMzZzT2dqWWlJeUUwNmxRRER3OGNsWmhHUnJWeWZCSjArZlJvclY2NkUxV3BGLy83OU1XdldMTFJvMGNLbDk0aUppY0dtVFp1UWxKUWtaV3VyeThHREJ4MmV1M2J0bWt1ZkNRQXBLU213Mld3UVJiSFcxT05WN3Q2OWkwV0xGam5kZHVyVUtZaWk2SkNjQWFpc2ZaYVZsWVVwVTZaSXl4K0xpb293YytaTVBQMzAwMWkxYXBYYkNReHFDZ29Ld3RTcFU5MTZqNGlJQ0h6MjJXZlNVczZHQkcxSGp4NUZabVltUm80Y2lXN2R1dGx0NjlLbEM4ckx5N0Z5NVVxc1c3Zk9ZL2NCZVZxSitkRVZEcDNLZzlGUEUvUEVXSFpHanNlMHRyOHZlL2Z1eGYzNzk2V2ZHNUtJQktpc1h6aDgrSEFVRmhaQ0VJUkdMMU5PVDAvSDlldlhHMTNheEZ2N1huMFl0QkVSRWJrcFJHdkduOGJLcFVWM2pTTCs2WmpsdlY0OWV2UkFURXdNaGc0ZGlpRkRoalM2TGExYnQ4YlNwVXNidEcvTnd0aXVHang0TUxwMjdZckl5RWpzM0xrVDMzNzdiYTBGY2IvKyttdWtwcVppLy83OVdMZHVIZHExYzZ5Tm1KYVdCcVZTaVJkZWVNSHUrVHQzN3VDYmI3N0JjODg5aDlkZWUwMTZQaWdvQ0srODhncjI3OStQMU5SVWpCOC8zcTN2MDFTcTMzdG5NcGtBd081S1MzVTVPVG40NG9zdkVCa1ppY21USnp0czc5aXhJeVpPbklodDI3Wmg2OWF0bUROblR0TTAyazM1eGtjVDV4Q3R1UmxiNGhwUGpPV2F2TzJZL3ZEREQ5S1Y0YnJVWFBiWXUzZHZEQjgrWENveS85UlRUN244MlRhYkRWOTk5UlhVYWpWaVkyTmRmajNndlgydlBnemFpSWlJM0JTc3NVQ2xzRUVRbFhoUUljSm9FZEZTNDlvWmVuOS9mM3o4OGNkTjFFTG45dTNiNS9Kci92enpUN3ZsaVRYVnQxVHk5ZGRmZDNqdXlKRWpLQzR1eHFWTGx4QVRFMk9YQWJPc3JBeWZmUElKTkJvTjVzMmI1N0NVYThLRUNUaHo1Z3oyN05tRG5qMTc0cGxubm5IeEd6MWV4Y1hGQU9EMGFvckpaTUtLRlN0Z3RWcXhZTUdDV3ErNHZQcnFxemgxNmhTKy8vNTc5T2pSQTRNR0RXclNOcnZLYUJGaHFxaWNPS3VVTmdSckxNM2Nvb2J6eEZpdXpodVBhYzJsbGE0bUlzbk16QVJRV2Y2aU1jYVBINC9jM054RzNXUG56WDJ2UGd6YWlJaUkzS1JRaUFqVm1wRDNvREt4eDEyamV4TzlwaloyN0ZpTUdER2lVY3V3MnJkdjd6Q3BNeGdNK1BERER6Rm8wS0JhNy84NmVQQWdqaDQ5V3V1OU5tbHBhYkRaYkhaWDJiS3pzNUdZbUlqczdHek1uejhmZm41K3lNcktRbGxaR1l4R0k0cUtpbEJjWEl6dzhIQmtaMmNqS1NrSkd6ZHVySFBwb1NlY09ISENJZWxJUTUwN2R3NEFFQndjYlBkOGRuWTIxcXhaZzZ5c0xBd2VQQmlscGFVNGZmbzBMQllMekdZekxCYUw5TmhzTmt0WDZwS1RrOUcxYTFlUDM5UG5qcnZWcm5TRUJwaWc4S0swNjU0Y3k3NTBUQnRLRkVXa3BhVkJwOU1oSmliRzVkY3JsVW9NSGp5NDBaL3Z6WDJ2UGd6YWlJaUlQQ0FzMEN4TjlMTHUyeERkUm1sWDVGVk9BZ01EYXkxZ1hWaFlDSVZDZ1JZdFdrQ3RWdVBTcFVzQUlOV0JVcWxVaUlxS2t2YlB5c3JDdG0zYm9GUXE4ZFpiYjlsdHE2N3E2bGx0MjMvKytXY0FzQXZhTGw2OEtLWFdYN05tamRQWHFWUXF0R3JWQ3VIaDRjakp5Y0dPSFR0cVRYemdLUjA2ZEhBb1p2N2JiNzhoT3p0Yit0bHF0V0xObWpYUWFEVFFhRFJRS3BYSXpjM0YrZlBuRVJBUTRGQjdhK1BHamJoNTh5YUF5dDlGMWUvREdYOS9md1FHQmlJME5CUUdnd0ViTm16QXNtWExQUGdORzArd1ZmYi9LbUdCM3JjOHpWTmpXZTdIMUd3MlE2VlNJUzh2RHdBOGNrOW9XbG9hOHZQek1XclVLSWZhY1dWbFpTZ3JLME5RVUJCS1NrcGdNQmc4ZW9MRkYvcGVYUmkwRVJFUmVVQ1kxZ1N0U29CSlVLSGNDdHk1WjBQblVKbEdiWFU0Y3VTSVErRm9BQTVsQjQ0ZVBZcGZmLzBWNTgrZmg1K2ZIK2JPbmR1Z1RKZk9HQXdHWExseUJaMDdkN2E3dWpCMDZGQmN1blFKclZxMVFuQndNSUtDZ3FSL3JWdTNSbEJRa0ZTMndHUXlZZHEwYVZKcWZXZjN6SGxLcDA2ZE1HWEtGTHZuN3QrL2J4ZTArZm41NGZidDJ3NzNCa1ZFUkdER2pCa09SZEFuVEppQUF3Y09JRG82R20zYXRFR0xGaTNzL21tMVd1aDBPZ1FHQmtxVGExRVU4ZDU3NytIQ2hRczRlZklrQmc0YzJFVGZ1T0h1M0xPaC9HSFNQNjNLaWpDdHFYa2IxQWllR3N0eVA2Wjc5KzYxcTlYb2JtRjFVUlN4ZmZ0MitQdjdZK3pZc1E3Yjc5eTVnNFVMRjlvOTE2OWZQN2MrMCs3OWZhRHYxWVZCR3hFUmtRY29GU0k2QlpVZzAxQ1pkT0xPUFJzNkJDbWg4ZkQvdEpHUmtRZ0xDM1BwTmJHeHNRMisxMnZnd0lIUWFEUW9MeStIMVdxRldxMkdYcTkzV09xVWw1ZUhpeGN2NHNVWFg4VDQ4ZVByTEJSY245RFFVS1NrcEtDb3FNanVlYTFXS3hXbHJvOVdxOFhjdVhPaDFXb2JITERwOVhwRVIwZTcxTmFVbEJSb3RWcUg1K2ZQbis5UXUyM0xsaTNTRXJpcTMyVnQ5K2wwNjliTklhdGdmUlFLQlJJU0VuRG16SmtHRjFTdnJuZnYzaDVkZ21jUkt2dDlsVTVCeFZCNjRmSTBUNDFsdVIvVDd0MjdvN0N3RUdxMUdsMjdkblZyV1NKUTJmWjMzMzBYeGNYRlR2OUdSVVZGWWN5WU1WS20yWkNRRUl3Y09kS3R6NnppSzMydkxncWg3SmJYZmFPWDNwZ3RQZjdsV04wRis4ZzNEWHA1dFBUNHB3TWJtckVsUk9RTGRxWWV3NDdVbzI3L1BSRUIvSnJYRnFYbGxZV1RJMW9xb0c5ZmR3cDhiMVZlWGc1UkZHdk5na2hQbm94Y3E1UzVyNlYvQmZxMHpZTjg3K3lzMjVNMGxuMkJML1U5QUZEcG5uWm92dmV0MnlBaUlwSXBCWUJuZ2g1ZExjbzNpcmhoc05YK0FpL203Ky9QZ0kwa053dzJ1MVRyL3dncTh1cEo4NU0wbHIyZHIvVzkyakJvSXlJaThxQTJBV1pFdHpKS1A5ODAySkJuOUxwRkxVUU5sbWNVY2JOYVFCUGQwb2cyQWQ2ZkJJSmpXZjU4dGU4NXc2Q05pSWpJd3pvSEZTR2syc1FoOHk4ckozdmtrL0tNSWpML3Nrby9od1NZMFRtNHFJNVhlQmVPWmZueTliNVhFNE0ySWlJaUQxTUFlRDYwRURxVkFBQ3dpc0RGWEN1WFY1RlB1V0d3NFdLdUZkYUhNWXhPSmVENXNFS2ZXcHJHc1N4UFQwTGZxOGtyZzdhQWdFZHI2QXZ2M1cvR2xsQnpNQlRla3g1cnRVMWJRSldJcUxGVVNodjA0WGVseVI1UXVid3FJOWNLaTFESEM0bGt6aUpVSm42b3ZpeE5weEtnRDc4TGxjTDNnaG1PWmZsNDB2cGVkVjRadExXTENKRWVaMXpLYk1hV1VITzRtSGxaZXR3dXdyVzAxMFJFajVOV1pVWHZ0dmwyeTZ2eWpTSk8zaEp3dzJDRDROdHpEUEl4Z2cyNFVXRER5VnVDWGVLSGtBQXpla2ZtUTZ1eTF2RnE3OGF4M0x5ZTVMNVh4U3VEdGhmN1BDODlUazdaamhLanNZNjl5WmVVR0kxSVR0a3UvVHlnZDB3ZGV4TVJOYi9Lcy9RRmRna05yTGJLTS9VbmJ3cTRhYkRCYU9FOU1pUmZSb3Y0cUw4VzJtQ3RGcUJFdHpSQ0gxN2c4MWM1QUk3bDVzQys5NGhYMW1rck01a3haYzRxNUJkVUxvME1DdzNGalArYWhHNHh6eUUwcEUwenQ0NmFncUh3SGk1bVhrWnl5bllVR0F3QWdMWmhiZkRGaHZjUkdNQ1UwMFRrbnFvNmJVM3RxWDkydzlEUi80bUk5azg1Yk5PcUZZaG9xVUNyQUFVMEtqejhwNERLSzArdmtqY1NiSUJGRUdFUktwZWhsWmhGNUJ0Rm1Db2NwNHI1dWJmeHc2SC93ZTJyRjV1aHBjMlBZOW16bXJMdmVXTTlYMmQxMnJ3eWFBT0FjLzkzRGZPWGJHN3VabEF6V3JzMEhqMmVmNmE1bTBGRVBpRGo4blZjekx6NWVENU1vVUJnU0NlMDZ0Z0xmcHFXaitjemlUeEVNQnRSa3YwYlRJVTNBYkhoVThpTXl6ZlFOandZYmNOQzZ0L1pXM0FzUDFhTjdYdi8rdmVYbTdCVlRjT25namFnTW5CTDNQeS8waFUzZWpKRWhBVmpRY0ovTUdBaklxOW1FeFVvTUdsUjhDQUFCck1XZ28ybjRVbWVWRW9id2dKTUNBczBJMVJyZ2xMaHRWUEhKc0d4M0hTZTFMN25jMEViVUxsVThwdHZmMFQ2MlV6OGxWOEFrNm04dVp0RVRVQ3I5VWU3aURBTTZCMkR0MTRiQXAwMm9MbWJSRVRrTWFLb3dIMkxCb1dtQUpRSktwZ0VOU3FzQ2dpaUVqYlJsNU5ZazV3b0ZTSlVDaHZVZmlLMHFncm9WQUpDdEdZRWF5eFFQQ0dUWlhkeExEY08rNTQ5bnd6YWlJaUlpSWlJZklXem9JM1hiNG1JaUlpSWlHU01RUnNSRVJFUkVaR01NV2dqSWlJaUlpS1NNUVp0UkVSRVJFUkVNc2FnallpSWlJaUlTTVlZdEJFUkVSRVJFY2tZZ3pZaUlpSWlJaUlaWTlCR1JFUkVSRVFrWXd6YWlJaUlpSWlJWkl4Qkd4RVJFUkVSa1l3eGFDTWlJaUlpSXBJeEJtMUVSRVJFUkVReXhxQ05pSWlJaUloSXhoaTBFUkVSRVJFUnlSaUROaUlpSWlJaUlobGowRVpFUkVSRVJDUmpETnFJaUlpSWlJaGtqRUViRVJFUkVSR1JqREZvSXlJaUlpSWlrakVHYlVSRVJFUkVSRExHb0kySWlJaUlpRWpHR0xRUkVSRVJFUkhKR0lNMklpSWlJaUlpR1dQUVJrUkVSRVJFSkdNTTJvaUlpSWlJaUdTTVFSc1JFUkVSRVpHTU1XZ2pJaUlpSWlLU01RWnRSRVJFUkVSRU1zYWdqWWlJaUlpSVNNWVl0QkVSRVJFUkVja1lnellpSWlJaUlpSVpZOUJHUkVSRVJFUWtZd3phaUlpSWlJaUlaSXhCR3hFUkVSRVJrWXd4YUNNaUlpSWlJcEl4Qm0xRVJFUkVSRVF5eHFDTmlJaUlpSWhJeGhpMEVSRVJFUkVSeVJpRE5pSWlJaUlpSWhsajBFWkVSRVJFUkNSakROcUlpSWlJaUloa2pFRWJFUkVSRVJHUmpERm9JeUlpSWlJaWtqRUdiVVJFUkVSRVJETDIvMENFNlBpdVpVNVJBQUFBQUVsRlRrU3VRbUNDIiwKICAgIlR5cGUiIDogIm1pbmQ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WPS 演示</Application>
  <PresentationFormat>宽屏</PresentationFormat>
  <Paragraphs>136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思源黑体 CN Light</vt:lpstr>
      <vt:lpstr>微软雅黑</vt:lpstr>
      <vt:lpstr>黑体</vt:lpstr>
      <vt:lpstr>Calibri</vt:lpstr>
      <vt:lpstr>Arial Unicode MS</vt:lpstr>
      <vt:lpstr>Office 主题</vt:lpstr>
      <vt:lpstr>PowerPoint 演示文稿</vt:lpstr>
      <vt:lpstr>Fairness problem in machine learning</vt:lpstr>
      <vt:lpstr>Fairness metrics</vt:lpstr>
      <vt:lpstr>Pairwise fairness metrics for Ranking model</vt:lpstr>
      <vt:lpstr>Pairwise fairness metrics</vt:lpstr>
      <vt:lpstr>Pairwise fairness metrics for Regression model</vt:lpstr>
      <vt:lpstr>Continuous Protected Features</vt:lpstr>
      <vt:lpstr>Training</vt:lpstr>
      <vt:lpstr>Dataset</vt:lpstr>
      <vt:lpstr>Constraint and result</vt:lpstr>
      <vt:lpstr>More experiments</vt:lpstr>
      <vt:lpstr>Conclusion and discussion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刘少凡</dc:creator>
  <cp:lastModifiedBy>阳光明媚</cp:lastModifiedBy>
  <cp:revision>8</cp:revision>
  <dcterms:created xsi:type="dcterms:W3CDTF">2020-05-03T07:55:00Z</dcterms:created>
  <dcterms:modified xsi:type="dcterms:W3CDTF">2020-07-16T10:34:15Z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