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98" r:id="rId4"/>
    <p:sldId id="257" r:id="rId5"/>
    <p:sldId id="284" r:id="rId6"/>
    <p:sldId id="259" r:id="rId7"/>
    <p:sldId id="294" r:id="rId8"/>
    <p:sldId id="287" r:id="rId9"/>
    <p:sldId id="260" r:id="rId10"/>
    <p:sldId id="296" r:id="rId11"/>
    <p:sldId id="261" r:id="rId12"/>
    <p:sldId id="263" r:id="rId13"/>
    <p:sldId id="279" r:id="rId14"/>
    <p:sldId id="280" r:id="rId15"/>
    <p:sldId id="265" r:id="rId16"/>
    <p:sldId id="281" r:id="rId17"/>
    <p:sldId id="267" r:id="rId18"/>
    <p:sldId id="297" r:id="rId19"/>
    <p:sldId id="268" r:id="rId20"/>
    <p:sldId id="269" r:id="rId21"/>
    <p:sldId id="271" r:id="rId22"/>
    <p:sldId id="282" r:id="rId23"/>
    <p:sldId id="273" r:id="rId24"/>
    <p:sldId id="274" r:id="rId25"/>
    <p:sldId id="275" r:id="rId26"/>
    <p:sldId id="277" r:id="rId27"/>
    <p:sldId id="285" r:id="rId28"/>
    <p:sldId id="288" r:id="rId29"/>
    <p:sldId id="289" r:id="rId30"/>
    <p:sldId id="291" r:id="rId31"/>
    <p:sldId id="27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8F2B-8A2D-4BB9-AC9B-FAACC6A86C0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1F46-983A-4A39-AE79-57ED0260A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9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3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4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4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5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7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2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1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3D63D3-AAC4-4836-AB60-6DFB62D9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6D08894-A637-4595-969B-FAF4A283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2F9DC0-3857-4382-9163-48E26844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E80615-4038-4D89-9DAD-22C1E0E3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19A3FF-5BC3-4478-8177-91F7D0CC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9861D7-3241-43AB-AB81-A6D46988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B2294DE-1BDF-4571-8A46-8C8BCC7EF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01A4FED-282F-4FF7-B256-8B8BF05F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AB8A2A-8FC8-4E72-9B34-2B1DBF4C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900A9F-66EC-4C06-AC60-0E1B65B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14CDB1A-5167-4806-8074-901514347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BA6EE8C-A802-4A5A-92CD-17984286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6E7FF0-7276-44F8-B9E3-80793707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7C87FE5-7D90-43EB-884E-1B1397EC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116F70E-7A6D-4417-A278-FB4130D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5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1C3BCF-9682-4E8C-8467-7119C05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576483-9122-4202-8990-35405FFE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281246-26F9-4A1D-8FBF-7F61F1B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B385B78-12D5-4812-A7BA-AE0145D9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ACE0DF-1B5F-4A41-8770-D33362F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C2C096-16CE-484F-818C-88B95A68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34F349B-819E-4F6E-9A1B-277B7A21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C71322-D83D-487F-A8E1-1A630F13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9D848F-340A-4F97-97B4-C49FCBA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0D45A71-ABFE-4CA9-A02D-A1BF132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5AB73F-336A-4032-92E6-5F16A73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99A70E-73CA-4202-BBEB-C348A279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908C82E-7D3C-4863-AA79-86906D59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C24ADF3-C762-4BEB-BF5A-ED7C8C9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2AF36AB-3E79-422D-8159-F542F62A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9856A9-A0E2-449D-A52F-CEBFE7B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5D877E-5ACF-4DBE-8AFC-482D3D55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5D6B72-0597-4A34-91AC-C1990F8E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B37C29A-A727-4C37-B16F-AE210197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13C7692-BE23-48A3-97EF-6E2E0F918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B0E7D2E-301F-4CFB-9F90-C159C7B37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3B4A6A0-0681-4868-B00F-7601435F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90E3E20-DC90-4BDD-8AA5-D3875FB7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66B702F-815D-42E9-804B-49B0AC5E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2AD658-86F3-482B-9057-8FBF65D2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C520FC4-DB15-43D0-A1B7-6470253C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A4F736C-BFBD-4E5C-B097-83E998B1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9D25500-A219-4ECB-9955-33A4CA3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3DC8F5A-7D61-4D1B-9949-3002433D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C3531F7-19C5-4778-BE08-83520FF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3CF3075-0F75-4FA8-A701-5337758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A22483-982E-4E18-98FD-6BEA83B0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7BF147-DF6E-4ECA-BFF1-A632CBA8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0F7ABC7-E086-4115-8CE6-953FC4A8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60E4E8B-060D-4F52-A101-6AFDD029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3D5F8E1-34AB-4BF3-B136-A8E559B8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5EB285A-D2E6-4DCE-802B-6B3AE01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3CF06D-80E0-4BF9-8CB8-47BF64B4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966CD98-719B-4F88-83EE-6BCEC5E58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99E54B6-0F7C-46F1-B53A-4FBB4B81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30FE72B-6C57-47C9-A6FA-A4067113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23592DE-763C-44D1-A252-D916C9D5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F86E95F-4204-4F0A-8026-DDE77DC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6F645D5-AF9B-4433-9F0A-E850C64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F6D3B7A-8D3B-4214-AC12-271DD099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78B1C65-555B-4A90-BEF0-BE51D08F1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A5-9BBA-4929-8F30-59A809C5BFB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142FB76-F8B8-4CB2-A312-D406366A4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343ECA-F26B-4775-B081-F838E5AA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EBC6C2-72E7-4590-9223-163D1837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788" y="1600200"/>
            <a:ext cx="9974424" cy="105601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Dialogue-Based Relation Extraction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4BC5D7D-EA57-43EB-B4A3-77A01C66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209"/>
            <a:ext cx="9144000" cy="1655762"/>
          </a:xfrm>
        </p:spPr>
        <p:txBody>
          <a:bodyPr/>
          <a:lstStyle/>
          <a:p>
            <a:r>
              <a:rPr lang="en-US" altLang="zh-CN" dirty="0"/>
              <a:t>Dian Yu</a:t>
            </a:r>
            <a:r>
              <a:rPr lang="en-US" altLang="zh-CN" baseline="30000" dirty="0"/>
              <a:t>1  </a:t>
            </a:r>
            <a:r>
              <a:rPr lang="en-US" altLang="zh-CN" dirty="0"/>
              <a:t>Kai Sun</a:t>
            </a:r>
            <a:r>
              <a:rPr lang="en-US" altLang="zh-CN" baseline="30000" dirty="0"/>
              <a:t>2 </a:t>
            </a:r>
            <a:r>
              <a:rPr lang="en-US" altLang="zh-CN" dirty="0"/>
              <a:t>Claire Cardie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en-US" altLang="zh-CN"/>
              <a:t>Dong </a:t>
            </a:r>
            <a:r>
              <a:rPr lang="en-US" altLang="zh-CN" smtClean="0"/>
              <a:t>Yu</a:t>
            </a:r>
            <a:r>
              <a:rPr lang="en-US" altLang="zh-CN" baseline="30000" smtClean="0"/>
              <a:t>1 </a:t>
            </a:r>
            <a:r>
              <a:rPr lang="en-US" altLang="zh-CN" smtClean="0"/>
              <a:t> </a:t>
            </a:r>
            <a:endParaRPr lang="en-US" altLang="zh-CN" dirty="0"/>
          </a:p>
          <a:p>
            <a:r>
              <a:rPr lang="en-US" altLang="zh-CN" baseline="30000" dirty="0"/>
              <a:t>1</a:t>
            </a:r>
            <a:r>
              <a:rPr lang="en-US" altLang="zh-CN" dirty="0"/>
              <a:t>Tencent AI Lab, Bellevue, WA </a:t>
            </a:r>
          </a:p>
          <a:p>
            <a:r>
              <a:rPr lang="en-US" altLang="zh-CN" baseline="30000"/>
              <a:t>2</a:t>
            </a:r>
            <a:r>
              <a:rPr lang="en-US" altLang="zh-CN"/>
              <a:t>Cornell </a:t>
            </a:r>
            <a:r>
              <a:rPr lang="en-US" altLang="zh-CN" smtClean="0"/>
              <a:t>University, </a:t>
            </a:r>
            <a:r>
              <a:rPr lang="en-US" altLang="zh-CN" dirty="0"/>
              <a:t>Ithaca, NY</a:t>
            </a:r>
            <a:endParaRPr lang="zh-CN" alt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7566660" y="4834890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Reporter</a:t>
            </a:r>
            <a:r>
              <a:rPr lang="zh-CN" altLang="en-US" sz="2400" smtClean="0"/>
              <a:t>：</a:t>
            </a:r>
            <a:r>
              <a:rPr lang="zh-CN" altLang="en-US" sz="2400"/>
              <a:t>李东阳</a:t>
            </a:r>
          </a:p>
        </p:txBody>
      </p:sp>
    </p:spTree>
    <p:extLst>
      <p:ext uri="{BB962C8B-B14F-4D97-AF65-F5344CB8AC3E}">
        <p14:creationId xmlns:p14="http://schemas.microsoft.com/office/powerpoint/2010/main" val="33273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Data Construction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144" y="1503045"/>
            <a:ext cx="97440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Annotation: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1.</a:t>
            </a:r>
            <a:r>
              <a:rPr lang="en-US" altLang="zh-CN" sz="2400"/>
              <a:t> </a:t>
            </a:r>
            <a:r>
              <a:rPr lang="en-US" altLang="zh-CN" sz="2400" smtClean="0"/>
              <a:t>Annotator A annotates </a:t>
            </a:r>
            <a:r>
              <a:rPr lang="en-US" altLang="zh-CN" sz="2400"/>
              <a:t>relational triples </a:t>
            </a:r>
            <a:r>
              <a:rPr lang="en-US" altLang="zh-CN" sz="2400" smtClean="0"/>
              <a:t>in each </a:t>
            </a:r>
            <a:r>
              <a:rPr lang="en-US" altLang="zh-CN" sz="2400"/>
              <a:t>scene in all transcripts and form a </a:t>
            </a:r>
            <a:r>
              <a:rPr lang="en-US" altLang="zh-CN" sz="2400" smtClean="0"/>
              <a:t>dialogue </a:t>
            </a:r>
            <a:r>
              <a:rPr lang="en-US" altLang="zh-CN" sz="2400"/>
              <a:t>by extracting the shortest snippet of </a:t>
            </a:r>
            <a:r>
              <a:rPr lang="en-US" altLang="zh-CN" sz="2400" smtClean="0"/>
              <a:t>contiguous turns </a:t>
            </a:r>
            <a:r>
              <a:rPr lang="en-US" altLang="zh-CN" sz="2400"/>
              <a:t>that covers all annotated relational triples </a:t>
            </a:r>
            <a:r>
              <a:rPr lang="en-US" altLang="zh-CN" sz="2400" smtClean="0"/>
              <a:t>and sufficient </a:t>
            </a:r>
            <a:r>
              <a:rPr lang="en-US" altLang="zh-CN" sz="2400"/>
              <a:t>supportive contexts in this scene</a:t>
            </a:r>
            <a:r>
              <a:rPr lang="en-US" altLang="zh-CN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2.</a:t>
            </a:r>
            <a:r>
              <a:rPr lang="en-US" altLang="zh-CN" sz="2400"/>
              <a:t> </a:t>
            </a:r>
            <a:r>
              <a:rPr lang="en-US" altLang="zh-CN" sz="2400" smtClean="0"/>
              <a:t>Annotator </a:t>
            </a:r>
            <a:r>
              <a:rPr lang="en-US" altLang="zh-CN" sz="2400"/>
              <a:t>B </a:t>
            </a:r>
            <a:r>
              <a:rPr lang="en-US" altLang="zh-CN" sz="2400" smtClean="0"/>
              <a:t>annotates the </a:t>
            </a:r>
            <a:r>
              <a:rPr lang="en-US" altLang="zh-CN" sz="2400"/>
              <a:t>possible relations between candidate pairs </a:t>
            </a:r>
            <a:r>
              <a:rPr lang="en-US" altLang="zh-CN" sz="2400" smtClean="0"/>
              <a:t>annotated by </a:t>
            </a:r>
            <a:r>
              <a:rPr lang="en-US" altLang="zh-CN" sz="2400"/>
              <a:t>annotator </a:t>
            </a:r>
            <a:r>
              <a:rPr lang="en-US" altLang="zh-CN" sz="2400" smtClean="0"/>
              <a:t>A.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666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sz="2400" dirty="0"/>
              <a:t>Trigger annotation</a:t>
            </a:r>
          </a:p>
          <a:p>
            <a:pPr lvl="1"/>
            <a:r>
              <a:rPr lang="en-US" altLang="zh-CN" sz="2000" dirty="0"/>
              <a:t>Fine-grained explanations, which are </a:t>
            </a:r>
            <a:r>
              <a:rPr lang="en-US" altLang="zh-CN" sz="2000" dirty="0">
                <a:solidFill>
                  <a:srgbClr val="FF0000"/>
                </a:solidFill>
              </a:rPr>
              <a:t>seldom provided </a:t>
            </a:r>
            <a:r>
              <a:rPr lang="en-US" altLang="zh-CN" sz="2000" dirty="0"/>
              <a:t>in previous relation extraction datasets</a:t>
            </a:r>
          </a:p>
          <a:p>
            <a:r>
              <a:rPr lang="en-US" altLang="zh-CN" sz="2400" smtClean="0"/>
              <a:t>Negative Instance generation(2100 triples)</a:t>
            </a:r>
          </a:p>
          <a:p>
            <a:pPr lvl="1"/>
            <a:r>
              <a:rPr lang="en-US" altLang="zh-CN" sz="2000" smtClean="0"/>
              <a:t>Two arguments are in “no relation”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/>
              <a:t>Speaker name anonymization</a:t>
            </a:r>
          </a:p>
          <a:p>
            <a:pPr lvl="1"/>
            <a:r>
              <a:rPr lang="en-US" altLang="zh-CN" sz="2000" i="1" dirty="0"/>
              <a:t>Rachel </a:t>
            </a:r>
            <a:r>
              <a:rPr lang="en-US" altLang="zh-CN" sz="2000" dirty="0"/>
              <a:t>--&gt; </a:t>
            </a:r>
            <a:r>
              <a:rPr lang="en-US" altLang="zh-CN" sz="2000" i="1" dirty="0"/>
              <a:t>S1</a:t>
            </a:r>
          </a:p>
          <a:p>
            <a:pPr lvl="1"/>
            <a:r>
              <a:rPr lang="en-US" altLang="zh-CN" sz="2000" i="1" dirty="0"/>
              <a:t>Phoebe </a:t>
            </a:r>
            <a:r>
              <a:rPr lang="en-US" altLang="zh-CN" sz="2000" dirty="0"/>
              <a:t>--&gt; </a:t>
            </a:r>
            <a:r>
              <a:rPr lang="en-US" altLang="zh-CN" sz="2000" i="1" dirty="0"/>
              <a:t>S2</a:t>
            </a:r>
          </a:p>
          <a:p>
            <a:pPr lvl="1"/>
            <a:r>
              <a:rPr lang="en-US" altLang="zh-CN" sz="20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0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02EDA68-83B0-48A2-A34A-7B6532B7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42694"/>
            <a:ext cx="6201357" cy="45727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A4C1A3C-B391-46C0-B0B2-1E4CC927C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3" y="2226290"/>
            <a:ext cx="6082426" cy="2903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82228CB-D678-4E99-89F8-17903BDF8F7B}"/>
              </a:ext>
            </a:extLst>
          </p:cNvPr>
          <p:cNvSpPr txBox="1"/>
          <p:nvPr/>
        </p:nvSpPr>
        <p:spPr>
          <a:xfrm>
            <a:off x="919549" y="562828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Statistics per dialogue of </a:t>
            </a:r>
            <a:r>
              <a:rPr lang="en-US" altLang="zh-CN" b="1" dirty="0" err="1"/>
              <a:t>DialogRE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863A3A2-59BD-444F-AA46-035468F80314}"/>
              </a:ext>
            </a:extLst>
          </p:cNvPr>
          <p:cNvSpPr txBox="1"/>
          <p:nvPr/>
        </p:nvSpPr>
        <p:spPr>
          <a:xfrm>
            <a:off x="6824645" y="562828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1" dirty="0"/>
              <a:t>Relation type distribution in DialogRE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31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Data Construction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8" y="1783714"/>
            <a:ext cx="11619233" cy="350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736" y="1822099"/>
            <a:ext cx="96528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/>
              <a:t>Low information </a:t>
            </a:r>
            <a:r>
              <a:rPr lang="en-US" altLang="zh-CN" sz="2800"/>
              <a:t>density </a:t>
            </a:r>
            <a:r>
              <a:rPr lang="en-US" altLang="zh-CN" sz="2800" smtClean="0"/>
              <a:t>in conversational speech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400" smtClean="0"/>
              <a:t>The </a:t>
            </a:r>
            <a:r>
              <a:rPr lang="en-US" altLang="zh-CN" sz="2400"/>
              <a:t>average annotated triple per </a:t>
            </a:r>
            <a:r>
              <a:rPr lang="en-US" altLang="zh-CN" sz="2400" smtClean="0"/>
              <a:t>sentence</a:t>
            </a:r>
            <a:r>
              <a:rPr lang="zh-CN" altLang="en-US" sz="2400"/>
              <a:t> </a:t>
            </a:r>
            <a:r>
              <a:rPr lang="en-US" altLang="zh-CN" sz="2400" smtClean="0"/>
              <a:t>in </a:t>
            </a:r>
            <a:r>
              <a:rPr lang="en-US" altLang="zh-CN" sz="2400"/>
              <a:t>DialogRE is </a:t>
            </a:r>
            <a:r>
              <a:rPr lang="en-US" altLang="zh-CN" sz="2400" smtClean="0"/>
              <a:t>0.21.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400" smtClean="0"/>
              <a:t>Comparison: ACE </a:t>
            </a:r>
            <a:r>
              <a:rPr lang="en-US" altLang="zh-CN" sz="2400"/>
              <a:t>(</a:t>
            </a:r>
            <a:r>
              <a:rPr lang="en-US" altLang="zh-CN" sz="2400" smtClean="0"/>
              <a:t>0.73) , </a:t>
            </a:r>
            <a:r>
              <a:rPr lang="en-US" altLang="zh-CN" sz="2400"/>
              <a:t>KnowledgeNet </a:t>
            </a:r>
            <a:r>
              <a:rPr lang="en-US" altLang="zh-CN" sz="2400" smtClean="0"/>
              <a:t>(1.44)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981405" y="3563123"/>
            <a:ext cx="10854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/>
              <a:t>Speaker-centric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400" smtClean="0"/>
              <a:t>Higher person pronoun frequency.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400" smtClean="0"/>
              <a:t>The </a:t>
            </a:r>
            <a:r>
              <a:rPr lang="en-US" altLang="zh-CN" sz="2400"/>
              <a:t>subjects of </a:t>
            </a:r>
            <a:r>
              <a:rPr lang="en-US" altLang="zh-CN" sz="2400" smtClean="0"/>
              <a:t>77.3</a:t>
            </a:r>
            <a:r>
              <a:rPr lang="en-US" altLang="zh-CN" sz="2400"/>
              <a:t>% of </a:t>
            </a:r>
            <a:r>
              <a:rPr lang="en-US" altLang="zh-CN" sz="2400" smtClean="0"/>
              <a:t>relational triples </a:t>
            </a:r>
            <a:r>
              <a:rPr lang="en-US" altLang="zh-CN" sz="2400"/>
              <a:t>are speaker </a:t>
            </a:r>
            <a:r>
              <a:rPr lang="en-US" altLang="zh-CN" sz="2400" smtClean="0"/>
              <a:t>names.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400" smtClean="0"/>
              <a:t>More </a:t>
            </a:r>
            <a:r>
              <a:rPr lang="en-US" altLang="zh-CN" sz="2400"/>
              <a:t>than </a:t>
            </a:r>
            <a:r>
              <a:rPr lang="en-US" altLang="zh-CN" sz="2400" smtClean="0"/>
              <a:t>90.0% of </a:t>
            </a:r>
            <a:r>
              <a:rPr lang="en-US" altLang="zh-CN" sz="2400"/>
              <a:t>relational triples contain at least one speaker argument.</a:t>
            </a:r>
            <a:endParaRPr lang="zh-CN" altLang="en-US" sz="2400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Data 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8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45" y="1907873"/>
            <a:ext cx="10515600" cy="300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Motivation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Read </a:t>
            </a:r>
            <a:r>
              <a:rPr lang="en-US" altLang="zh-CN"/>
              <a:t>entire document, rely on existence of multiple mentions  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 Real time based, identify relationships as early as possible , evaluation metric  F1</a:t>
            </a:r>
            <a:r>
              <a:rPr lang="en-US" altLang="zh-CN" baseline="-25000"/>
              <a:t>C</a:t>
            </a:r>
            <a:r>
              <a:rPr lang="en-US" altLang="zh-CN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mtClean="0"/>
              <a:t>Standard </a:t>
            </a:r>
            <a:r>
              <a:rPr lang="en-US" altLang="zh-CN" dirty="0"/>
              <a:t>Setting (</a:t>
            </a:r>
            <a:r>
              <a:rPr lang="en-US" altLang="zh-CN"/>
              <a:t>F1</a:t>
            </a:r>
            <a:r>
              <a:rPr lang="en-US" altLang="zh-CN" smtClean="0"/>
              <a:t>)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4985694"/>
            <a:ext cx="3582352" cy="91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490" y="1462103"/>
                <a:ext cx="10515600" cy="390999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mtClean="0"/>
                  <a:t>Conversational Setting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  <a:buFont typeface="Wingdings" pitchFamily="2" charset="2"/>
                  <a:buChar char="l"/>
                </a:pPr>
                <a:r>
                  <a:rPr lang="en-US" altLang="zh-CN" sz="2600" smtClean="0"/>
                  <a:t>The standard setting may </a:t>
                </a:r>
                <a:r>
                  <a:rPr lang="en-US" altLang="zh-CN" sz="2600"/>
                  <a:t>be insufficient </a:t>
                </a:r>
                <a:r>
                  <a:rPr lang="en-US" altLang="zh-CN" sz="2600" smtClean="0"/>
                  <a:t>for powering </a:t>
                </a:r>
                <a:r>
                  <a:rPr lang="en-US" altLang="zh-CN" sz="2600"/>
                  <a:t>a number of </a:t>
                </a:r>
                <a:r>
                  <a:rPr lang="en-US" altLang="zh-CN" sz="2600" b="1"/>
                  <a:t>practical real-time </a:t>
                </a:r>
                <a:r>
                  <a:rPr lang="en-US" altLang="zh-CN" sz="2600" b="1" smtClean="0"/>
                  <a:t>dialogue </a:t>
                </a:r>
                <a:r>
                  <a:rPr lang="en-US" altLang="zh-CN" sz="2600" smtClean="0"/>
                  <a:t>based applications </a:t>
                </a:r>
                <a:r>
                  <a:rPr lang="en-US" altLang="zh-CN" sz="2600"/>
                  <a:t>such as chatbots, which </a:t>
                </a:r>
                <a:r>
                  <a:rPr lang="en-US" altLang="zh-CN" sz="2600" smtClean="0"/>
                  <a:t>would likely </a:t>
                </a:r>
                <a:r>
                  <a:rPr lang="en-US" altLang="zh-CN" sz="2600" b="1"/>
                  <a:t>require recognition of a relation at its </a:t>
                </a:r>
                <a:r>
                  <a:rPr lang="en-US" altLang="zh-CN" sz="2600" b="1" smtClean="0"/>
                  <a:t>first mention</a:t>
                </a:r>
                <a:r>
                  <a:rPr lang="en-US" altLang="zh-CN" sz="2600" smtClean="0"/>
                  <a:t> </a:t>
                </a:r>
                <a:r>
                  <a:rPr lang="en-US" altLang="zh-CN" sz="2600"/>
                  <a:t>in an interactive conversation</a:t>
                </a:r>
                <a:r>
                  <a:rPr lang="en-US" altLang="zh-CN" sz="2600" smtClean="0"/>
                  <a:t>.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Char char="l"/>
                </a:pPr>
                <a:r>
                  <a:rPr lang="en-US" altLang="zh-CN" sz="2600"/>
                  <a:t>E</a:t>
                </a:r>
                <a:r>
                  <a:rPr lang="en-US" altLang="zh-CN" sz="2600" smtClean="0"/>
                  <a:t>ncourage automated </a:t>
                </a:r>
                <a:r>
                  <a:rPr lang="en-US" altLang="zh-CN" sz="2600"/>
                  <a:t>methods to identify the </a:t>
                </a:r>
                <a:r>
                  <a:rPr lang="en-US" altLang="zh-CN" sz="2600" smtClean="0"/>
                  <a:t>relationship between </a:t>
                </a:r>
                <a:r>
                  <a:rPr lang="en-US" altLang="zh-CN" sz="2600"/>
                  <a:t>two arguments in a dialogue as early </a:t>
                </a:r>
                <a:r>
                  <a:rPr lang="en-US" altLang="zh-CN" sz="2600" smtClean="0"/>
                  <a:t>as possible.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490" y="1462103"/>
                <a:ext cx="10515600" cy="3909997"/>
              </a:xfrm>
              <a:blipFill rotWithShape="1"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Conversational Setting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sz="2400" dirty="0"/>
                  <a:t>Given a dialogue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instead of only considering the entire dialogue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400" dirty="0"/>
                  <a:t> as the input document , here we can regard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turns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400" dirty="0"/>
                  <a:t>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When the 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and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turns, whether a relation type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is evaluable is determined by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, and the trigger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have all been mentioned in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turns.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 rotWithShape="1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3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0174" y="1297305"/>
                <a:ext cx="9624061" cy="487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r>
                  <a:rPr lang="en-US" altLang="zh-CN" sz="2400" smtClean="0"/>
                  <a:t>:  the </a:t>
                </a:r>
                <a:r>
                  <a:rPr lang="en-US" altLang="zh-CN" sz="2400"/>
                  <a:t>set of </a:t>
                </a:r>
                <a:r>
                  <a:rPr lang="en-US" altLang="zh-CN" sz="2400" smtClean="0"/>
                  <a:t>predicted relation </a:t>
                </a:r>
                <a:r>
                  <a:rPr lang="en-US" altLang="zh-CN" sz="2400"/>
                  <a:t>types when the 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/>
                  <a:t>, </a:t>
                </a:r>
                <a:r>
                  <a:rPr lang="en-US" altLang="zh-CN" sz="2400" smtClean="0"/>
                  <a:t>in </a:t>
                </a:r>
                <a:r>
                  <a:rPr lang="en-US" altLang="zh-CN" sz="2400"/>
                  <a:t>the </a:t>
                </a:r>
                <a:r>
                  <a:rPr lang="en-US" altLang="zh-CN" sz="2400" smtClean="0"/>
                  <a:t>first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smtClean="0"/>
                  <a:t>turns.</a:t>
                </a:r>
              </a:p>
              <a:p>
                <a:r>
                  <a:rPr lang="en-US" altLang="zh-CN" sz="240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400"/>
                  <a:t> </a:t>
                </a:r>
                <a:r>
                  <a:rPr lang="en-US" altLang="zh-CN" sz="2400" smtClean="0"/>
                  <a:t>:  </a:t>
                </a:r>
                <a:r>
                  <a:rPr lang="en-US" altLang="zh-CN" sz="2400"/>
                  <a:t>its </a:t>
                </a:r>
                <a:r>
                  <a:rPr lang="en-US" altLang="zh-CN" sz="2400" smtClean="0"/>
                  <a:t>corresponding set </a:t>
                </a:r>
                <a:r>
                  <a:rPr lang="en-US" altLang="zh-CN" sz="2400"/>
                  <a:t>of relation types that are manually </a:t>
                </a:r>
                <a:r>
                  <a:rPr lang="en-US" altLang="zh-CN" sz="2400" smtClean="0"/>
                  <a:t>annotated based </a:t>
                </a:r>
                <a:r>
                  <a:rPr lang="en-US" altLang="zh-CN" sz="2400"/>
                  <a:t>on the full </a:t>
                </a:r>
                <a:r>
                  <a:rPr lang="en-US" altLang="zh-CN" sz="2400" smtClean="0"/>
                  <a:t>dialogue,</a:t>
                </a:r>
                <a:r>
                  <a:rPr lang="en-US" altLang="zh-CN" sz="2400"/>
                  <a:t> when the 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smtClean="0"/>
                  <a:t>:  </a:t>
                </a:r>
                <a:r>
                  <a:rPr lang="en-US" altLang="zh-CN" sz="2400"/>
                  <a:t>the set of relation </a:t>
                </a:r>
                <a:r>
                  <a:rPr lang="en-US" altLang="zh-CN" sz="2400" smtClean="0"/>
                  <a:t>types that </a:t>
                </a:r>
                <a:r>
                  <a:rPr lang="en-US" altLang="zh-CN" sz="2400"/>
                  <a:t>are </a:t>
                </a:r>
                <a:r>
                  <a:rPr lang="en-US" altLang="zh-CN" sz="2400" b="1"/>
                  <a:t>evaluable </a:t>
                </a:r>
                <a:r>
                  <a:rPr lang="en-US" altLang="zh-CN" sz="2400"/>
                  <a:t>based on the first i </a:t>
                </a:r>
                <a:r>
                  <a:rPr lang="en-US" altLang="zh-CN" sz="2400" smtClean="0"/>
                  <a:t>turns.</a:t>
                </a:r>
                <a:r>
                  <a:rPr lang="pt-BR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|  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smtClean="0"/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smtClean="0"/>
              </a:p>
              <a:p>
                <a:endParaRPr lang="en-US" altLang="zh-C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b="0" i="0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2×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2400"/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1297305"/>
                <a:ext cx="9624061" cy="4874604"/>
              </a:xfrm>
              <a:prstGeom prst="rect">
                <a:avLst/>
              </a:prstGeom>
              <a:blipFill rotWithShape="1">
                <a:blip r:embed="rId2"/>
                <a:stretch>
                  <a:fillRect l="-1014" t="-876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=""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2487077"/>
                  </p:ext>
                </p:extLst>
              </p:nvPr>
            </p:nvGraphicFramePr>
            <p:xfrm>
              <a:off x="838200" y="1749605"/>
              <a:ext cx="105156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=""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=""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=""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=""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 first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turns</a:t>
                          </a:r>
                          <a:r>
                            <a:rPr lang="en-US" altLang="zh-CN" baseline="0" dirty="0"/>
                            <a:t> of the dialogue (input)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S2: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2691731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Any sign of your brother?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No, but he’s always late.</a:t>
                          </a:r>
                          <a:endParaRPr lang="zh-CN" altLang="en-US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Yeah, I did. I think it sounds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 big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sistery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‘Frank’s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(S1,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Pheebs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alternate_names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0935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8893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2487077"/>
                  </p:ext>
                </p:extLst>
              </p:nvPr>
            </p:nvGraphicFramePr>
            <p:xfrm>
              <a:off x="838200" y="1749605"/>
              <a:ext cx="105156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8" t="-8197" r="-232" b="-11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S2: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91731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Any sign of your brother?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No, but he’s always late.</a:t>
                          </a:r>
                          <a:endParaRPr lang="zh-CN" altLang="en-US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Yeah, I did. I think it sounds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 big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sistery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‘Frank’s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(S1,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Pheebs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alternate_names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35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 altLang="zh-CN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934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FCB976C-D3C8-459F-9646-3B1B50D0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62986"/>
              </p:ext>
            </p:extLst>
          </p:nvPr>
        </p:nvGraphicFramePr>
        <p:xfrm>
          <a:off x="7035282" y="0"/>
          <a:ext cx="5156719" cy="1693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4501">
                  <a:extLst>
                    <a:ext uri="{9D8B030D-6E8A-4147-A177-3AD203B41FA5}">
                      <a16:colId xmlns="" xmlns:a16="http://schemas.microsoft.com/office/drawing/2014/main" val="799919598"/>
                    </a:ext>
                  </a:extLst>
                </a:gridCol>
                <a:gridCol w="1129885">
                  <a:extLst>
                    <a:ext uri="{9D8B030D-6E8A-4147-A177-3AD203B41FA5}">
                      <a16:colId xmlns="" xmlns:a16="http://schemas.microsoft.com/office/drawing/2014/main" val="4173561037"/>
                    </a:ext>
                  </a:extLst>
                </a:gridCol>
                <a:gridCol w="2242333">
                  <a:extLst>
                    <a:ext uri="{9D8B030D-6E8A-4147-A177-3AD203B41FA5}">
                      <a16:colId xmlns="" xmlns:a16="http://schemas.microsoft.com/office/drawing/2014/main" val="200782069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Argument pair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Trigger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 type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0800627"/>
                  </a:ext>
                </a:extLst>
              </a:tr>
              <a:tr h="3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0945688"/>
                  </a:ext>
                </a:extLst>
              </a:tr>
              <a:tr h="301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0282246"/>
                  </a:ext>
                </a:extLst>
              </a:tr>
              <a:tr h="311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4073701"/>
                  </a:ext>
                </a:extLst>
              </a:tr>
              <a:tr h="25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18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35" y="1425325"/>
            <a:ext cx="7477125" cy="394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=""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36356"/>
                  </p:ext>
                </p:extLst>
              </p:nvPr>
            </p:nvGraphicFramePr>
            <p:xfrm>
              <a:off x="838200" y="1749605"/>
              <a:ext cx="105156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=""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=""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=""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=""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 first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turns</a:t>
                          </a:r>
                          <a:r>
                            <a:rPr lang="en-US" altLang="zh-CN" baseline="0" dirty="0"/>
                            <a:t> of the dialogue (input)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</a:rPr>
                            <a:t>S2</a:t>
                          </a:r>
                          <a:r>
                            <a:rPr lang="en-US" altLang="zh-CN" sz="1800" b="1" dirty="0"/>
                            <a:t>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Any sign of your 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brother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No, but he’s always late.</a:t>
                          </a:r>
                          <a:endParaRPr lang="zh-CN" alt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Yeah, I did. I think it sounds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big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sistery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‘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Frank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35384148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89207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36356"/>
                  </p:ext>
                </p:extLst>
              </p:nvPr>
            </p:nvGraphicFramePr>
            <p:xfrm>
              <a:off x="838200" y="1749605"/>
              <a:ext cx="105156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8" t="-8197" r="-232" b="-10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</a:rPr>
                            <a:t>S2</a:t>
                          </a:r>
                          <a:r>
                            <a:rPr lang="en-US" altLang="zh-CN" sz="1800" b="1" dirty="0"/>
                            <a:t>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Any sign of your 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brother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No, but he’s always late.</a:t>
                          </a:r>
                          <a:endParaRPr lang="zh-CN" alt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Yeah, I did. I think it sounds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big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sistery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‘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Frank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84148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2076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FCB976C-D3C8-459F-9646-3B1B50D0748E}"/>
              </a:ext>
            </a:extLst>
          </p:cNvPr>
          <p:cNvGraphicFramePr>
            <a:graphicFrameLocks noGrp="1"/>
          </p:cNvGraphicFramePr>
          <p:nvPr/>
        </p:nvGraphicFramePr>
        <p:xfrm>
          <a:off x="7035282" y="0"/>
          <a:ext cx="5156719" cy="1693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4501">
                  <a:extLst>
                    <a:ext uri="{9D8B030D-6E8A-4147-A177-3AD203B41FA5}">
                      <a16:colId xmlns="" xmlns:a16="http://schemas.microsoft.com/office/drawing/2014/main" val="799919598"/>
                    </a:ext>
                  </a:extLst>
                </a:gridCol>
                <a:gridCol w="1129885">
                  <a:extLst>
                    <a:ext uri="{9D8B030D-6E8A-4147-A177-3AD203B41FA5}">
                      <a16:colId xmlns="" xmlns:a16="http://schemas.microsoft.com/office/drawing/2014/main" val="4173561037"/>
                    </a:ext>
                  </a:extLst>
                </a:gridCol>
                <a:gridCol w="2242333">
                  <a:extLst>
                    <a:ext uri="{9D8B030D-6E8A-4147-A177-3AD203B41FA5}">
                      <a16:colId xmlns="" xmlns:a16="http://schemas.microsoft.com/office/drawing/2014/main" val="200782069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Argument pair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Trigger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 type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0800627"/>
                  </a:ext>
                </a:extLst>
              </a:tr>
              <a:tr h="3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0945688"/>
                  </a:ext>
                </a:extLst>
              </a:tr>
              <a:tr h="301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0282246"/>
                  </a:ext>
                </a:extLst>
              </a:tr>
              <a:tr h="311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4073701"/>
                  </a:ext>
                </a:extLst>
              </a:tr>
              <a:tr h="25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18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r>
                  <a:rPr lang="en-US" altLang="zh-CN" dirty="0"/>
                  <a:t>Majority</a:t>
                </a:r>
              </a:p>
              <a:p>
                <a:endParaRPr lang="en-US" altLang="zh-CN" sz="2400" dirty="0"/>
              </a:p>
              <a:p>
                <a:r>
                  <a:rPr lang="en-US" altLang="zh-CN" dirty="0"/>
                  <a:t>CNN, LSTM, </a:t>
                </a:r>
                <a:r>
                  <a:rPr lang="en-US" altLang="zh-CN" dirty="0" err="1"/>
                  <a:t>BiLSTM</a:t>
                </a:r>
                <a:r>
                  <a:rPr lang="en-US" altLang="zh-CN" dirty="0"/>
                  <a:t> (Zeng et al., 14; Cai et al., 16; Yao et al., 19)</a:t>
                </a:r>
              </a:p>
              <a:p>
                <a:endParaRPr lang="en-US" altLang="zh-CN" sz="2400" dirty="0"/>
              </a:p>
              <a:p>
                <a:r>
                  <a:rPr lang="en-US" altLang="zh-CN" dirty="0"/>
                  <a:t>BERT</a:t>
                </a:r>
              </a:p>
              <a:p>
                <a:pPr lvl="1"/>
                <a:r>
                  <a:rPr lang="en-US" altLang="zh-CN" sz="2200" dirty="0"/>
                  <a:t>Given an argument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and its associated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, the input sequence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𝐶𝐿𝑆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/>
              </a:p>
              <a:p>
                <a:endParaRPr lang="en-US" altLang="zh-CN" sz="2400" dirty="0"/>
              </a:p>
              <a:p>
                <a:r>
                  <a:rPr lang="en-US" altLang="zh-CN" dirty="0">
                    <a:latin typeface="+mn-ea"/>
                  </a:rPr>
                  <a:t>BERT</a:t>
                </a:r>
                <a:r>
                  <a:rPr lang="en-US" altLang="zh-CN" baseline="-25000" dirty="0">
                    <a:latin typeface="+mn-ea"/>
                  </a:rPr>
                  <a:t>S</a:t>
                </a:r>
              </a:p>
              <a:p>
                <a:pPr lvl="1"/>
                <a:r>
                  <a:rPr lang="en-US" altLang="zh-CN" sz="2200" dirty="0"/>
                  <a:t>Speaker-aware extension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>
                <a:blip r:embed="rId3"/>
                <a:stretch>
                  <a:fillRect l="-1043" t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Speaker-Aware Extension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443" y="1779104"/>
            <a:ext cx="9155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/>
              <a:t>Motivations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/>
              <a:t>High percentage of “speaker-centric” relational triples.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/>
              <a:t>Help a model locate the start positions of </a:t>
            </a:r>
            <a:r>
              <a:rPr lang="en-US" altLang="zh-CN" sz="2400"/>
              <a:t>relevant turns based on the arguments </a:t>
            </a:r>
            <a:r>
              <a:rPr lang="en-US" altLang="zh-CN" sz="2400" smtClean="0"/>
              <a:t>that are</a:t>
            </a:r>
            <a:r>
              <a:rPr lang="en-US" altLang="zh-CN" sz="2400" b="1" smtClean="0"/>
              <a:t> </a:t>
            </a:r>
            <a:r>
              <a:rPr lang="en-US" altLang="zh-CN" sz="2400" b="1"/>
              <a:t>speaker </a:t>
            </a:r>
            <a:r>
              <a:rPr lang="en-US" altLang="zh-CN" sz="2400" b="1" smtClean="0"/>
              <a:t>names</a:t>
            </a:r>
            <a:r>
              <a:rPr lang="en-US" altLang="zh-CN" sz="24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/>
              <a:t>Prevent </a:t>
            </a:r>
            <a:r>
              <a:rPr lang="en-US" altLang="zh-CN" sz="2400"/>
              <a:t>a model </a:t>
            </a:r>
            <a:r>
              <a:rPr lang="en-US" altLang="zh-CN" sz="2400" smtClean="0"/>
              <a:t>from </a:t>
            </a:r>
            <a:r>
              <a:rPr lang="en-US" altLang="zh-CN" sz="2400" b="1" smtClean="0"/>
              <a:t>overfitting</a:t>
            </a:r>
            <a:r>
              <a:rPr lang="en-US" altLang="zh-CN" sz="2400" smtClean="0"/>
              <a:t> </a:t>
            </a:r>
            <a:r>
              <a:rPr lang="en-US" altLang="zh-CN" sz="2400"/>
              <a:t>to the training data.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684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Speaker-Aware Extension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683240" cy="5184791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ea"/>
                  </a:rPr>
                  <a:t>BERT</a:t>
                </a:r>
                <a:r>
                  <a:rPr lang="en-US" altLang="zh-CN" sz="2400" baseline="-25000" dirty="0">
                    <a:latin typeface="+mn-ea"/>
                  </a:rPr>
                  <a:t>S</a:t>
                </a:r>
              </a:p>
              <a:p>
                <a:r>
                  <a:rPr lang="en-US" altLang="zh-CN" dirty="0"/>
                  <a:t>Given an argument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dirty="0"/>
                  <a:t>and its associated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we 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en-US" altLang="zh-CN" sz="2200" dirty="0"/>
                  <a:t>The input </a:t>
                </a:r>
                <a:r>
                  <a:rPr lang="en-US" altLang="zh-CN" sz="2200"/>
                  <a:t>sequence </a:t>
                </a:r>
                <a:r>
                  <a:rPr lang="en-US" altLang="zh-CN" sz="2200" smtClean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𝐶𝐿𝑆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683240" cy="5184791"/>
              </a:xfrm>
              <a:blipFill rotWithShape="1">
                <a:blip r:embed="rId3"/>
                <a:stretch>
                  <a:fillRect l="-799" t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AF69893D-E4FA-400A-8CB3-08E972D20782}"/>
                  </a:ext>
                </a:extLst>
              </p:cNvPr>
              <p:cNvSpPr txBox="1"/>
              <p:nvPr/>
            </p:nvSpPr>
            <p:spPr>
              <a:xfrm>
                <a:off x="546652" y="3324048"/>
                <a:ext cx="5098774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9893D-E4FA-400A-8CB3-08E972D2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" y="3324048"/>
                <a:ext cx="5098774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8E9E887D-2E3A-4B7E-BECE-EF86550FB505}"/>
                  </a:ext>
                </a:extLst>
              </p:cNvPr>
              <p:cNvSpPr txBox="1"/>
              <p:nvPr/>
            </p:nvSpPr>
            <p:spPr>
              <a:xfrm>
                <a:off x="6096000" y="3595917"/>
                <a:ext cx="5098774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E887D-2E3A-4B7E-BECE-EF86550FB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95917"/>
                <a:ext cx="5098774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E2330076-6BCA-4A8E-9BB8-BA6F0C51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7637" y="1342352"/>
            <a:ext cx="9016726" cy="36669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9CBEA3B-B053-47CB-809D-4259BA9E6DBF}"/>
              </a:ext>
            </a:extLst>
          </p:cNvPr>
          <p:cNvSpPr txBox="1"/>
          <p:nvPr/>
        </p:nvSpPr>
        <p:spPr>
          <a:xfrm>
            <a:off x="1353378" y="5254500"/>
            <a:ext cx="9485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Performance of relation extraction methods on </a:t>
            </a:r>
            <a:r>
              <a:rPr lang="en-US" altLang="zh-CN" sz="2400" dirty="0" err="1"/>
              <a:t>DialogRE</a:t>
            </a:r>
            <a:r>
              <a:rPr lang="en-US" altLang="zh-CN" sz="2400" dirty="0"/>
              <a:t> in both the standard and </a:t>
            </a:r>
            <a:r>
              <a:rPr lang="en-US" altLang="zh-CN" sz="2400"/>
              <a:t>conversational </a:t>
            </a:r>
            <a:r>
              <a:rPr lang="en-US" altLang="zh-CN" sz="2400" smtClean="0"/>
              <a:t>settings.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CAE3C67-0AB8-4D60-AC91-CC8093A93A79}"/>
              </a:ext>
            </a:extLst>
          </p:cNvPr>
          <p:cNvSpPr/>
          <p:nvPr/>
        </p:nvSpPr>
        <p:spPr>
          <a:xfrm>
            <a:off x="1815548" y="3644348"/>
            <a:ext cx="8587409" cy="75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2886C31-ED7B-4BD3-844D-5FE49A5DEDCA}"/>
              </a:ext>
            </a:extLst>
          </p:cNvPr>
          <p:cNvSpPr/>
          <p:nvPr/>
        </p:nvSpPr>
        <p:spPr>
          <a:xfrm>
            <a:off x="1587636" y="4028662"/>
            <a:ext cx="9016725" cy="7553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Limitations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All transcripts for annotation are from </a:t>
            </a:r>
            <a:r>
              <a:rPr lang="en-US" altLang="zh-CN" i="1" dirty="0"/>
              <a:t>Friends</a:t>
            </a:r>
            <a:r>
              <a:rPr lang="en-US" altLang="zh-CN" dirty="0"/>
              <a:t>, which may limit the diversity of scenarios and generality of the relation distributions</a:t>
            </a:r>
          </a:p>
          <a:p>
            <a:endParaRPr lang="en-US" altLang="zh-CN" sz="2200" dirty="0"/>
          </a:p>
          <a:p>
            <a:r>
              <a:rPr lang="en-US" altLang="zh-CN" dirty="0"/>
              <a:t>Dialogues in </a:t>
            </a:r>
            <a:r>
              <a:rPr lang="en-US" altLang="zh-CN" i="1" dirty="0"/>
              <a:t>Friends </a:t>
            </a:r>
            <a:r>
              <a:rPr lang="en-US" altLang="zh-CN" dirty="0"/>
              <a:t>presents less variation based on linguistic features than natural conversations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63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dirty="0"/>
              <a:t>Present </a:t>
            </a:r>
            <a:r>
              <a:rPr lang="en-US" altLang="zh-CN" dirty="0" err="1"/>
              <a:t>DialogRE</a:t>
            </a:r>
            <a:r>
              <a:rPr lang="en-US" altLang="zh-CN" dirty="0"/>
              <a:t>, the first human-annotated dialogue-based relation </a:t>
            </a:r>
            <a:r>
              <a:rPr lang="en-US" altLang="zh-CN"/>
              <a:t>extraction </a:t>
            </a:r>
            <a:r>
              <a:rPr lang="en-US" altLang="zh-CN" smtClean="0"/>
              <a:t>dataset.</a:t>
            </a:r>
            <a:endParaRPr lang="en-US" altLang="zh-CN" dirty="0"/>
          </a:p>
          <a:p>
            <a:endParaRPr lang="en-US" altLang="zh-CN" sz="2200" dirty="0"/>
          </a:p>
          <a:p>
            <a:r>
              <a:rPr lang="en-US" altLang="zh-CN" dirty="0"/>
              <a:t>Design a new metric to evaluate the performance of relation extraction methods in a </a:t>
            </a:r>
            <a:r>
              <a:rPr lang="en-US" altLang="zh-CN"/>
              <a:t>conversational </a:t>
            </a:r>
            <a:r>
              <a:rPr lang="en-US" altLang="zh-CN" smtClean="0"/>
              <a:t>setting.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Establish a set of baseline results and demonstrate the importance of explicit recognition of speaker arguments in dialogue-based </a:t>
            </a:r>
            <a:r>
              <a:rPr lang="en-US" altLang="zh-CN"/>
              <a:t>relation </a:t>
            </a:r>
            <a:r>
              <a:rPr lang="en-US" altLang="zh-CN" smtClean="0"/>
              <a:t>extraction.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2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041" y="604537"/>
            <a:ext cx="3557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+mj-lt"/>
                <a:ea typeface="+mj-ea"/>
                <a:cs typeface="+mj-cs"/>
              </a:rPr>
              <a:t>Application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591647"/>
            <a:ext cx="86296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9189" y="22028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AAAI2021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9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1" y="1324262"/>
            <a:ext cx="11577637" cy="333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0" y="5551170"/>
            <a:ext cx="4686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" y="5201602"/>
            <a:ext cx="3667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2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0" y="1731644"/>
            <a:ext cx="11157882" cy="287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8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EBC6C2-72E7-4590-9223-163D1837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788" y="1600200"/>
            <a:ext cx="9974424" cy="105601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Dialogue-Based Relation Extraction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4BC5D7D-EA57-43EB-B4A3-77A01C66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209"/>
            <a:ext cx="9144000" cy="1655762"/>
          </a:xfrm>
        </p:spPr>
        <p:txBody>
          <a:bodyPr/>
          <a:lstStyle/>
          <a:p>
            <a:r>
              <a:rPr lang="en-US" altLang="zh-CN" dirty="0"/>
              <a:t>Dian Yu</a:t>
            </a:r>
            <a:r>
              <a:rPr lang="en-US" altLang="zh-CN" baseline="30000" dirty="0"/>
              <a:t>1  </a:t>
            </a:r>
            <a:r>
              <a:rPr lang="en-US" altLang="zh-CN" dirty="0"/>
              <a:t>Kai Sun</a:t>
            </a:r>
            <a:r>
              <a:rPr lang="en-US" altLang="zh-CN" baseline="30000" dirty="0"/>
              <a:t>2 </a:t>
            </a:r>
            <a:r>
              <a:rPr lang="en-US" altLang="zh-CN" dirty="0"/>
              <a:t>Claire Cardie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en-US" altLang="zh-CN"/>
              <a:t>Dong </a:t>
            </a:r>
            <a:r>
              <a:rPr lang="en-US" altLang="zh-CN" smtClean="0"/>
              <a:t>Yu</a:t>
            </a:r>
            <a:r>
              <a:rPr lang="en-US" altLang="zh-CN" baseline="30000" smtClean="0"/>
              <a:t>1 </a:t>
            </a:r>
            <a:r>
              <a:rPr lang="en-US" altLang="zh-CN" smtClean="0"/>
              <a:t> </a:t>
            </a:r>
            <a:endParaRPr lang="en-US" altLang="zh-CN" dirty="0"/>
          </a:p>
          <a:p>
            <a:r>
              <a:rPr lang="en-US" altLang="zh-CN" baseline="30000" dirty="0"/>
              <a:t>1</a:t>
            </a:r>
            <a:r>
              <a:rPr lang="en-US" altLang="zh-CN" dirty="0"/>
              <a:t>Tencent AI Lab, Bellevue, WA </a:t>
            </a:r>
          </a:p>
          <a:p>
            <a:r>
              <a:rPr lang="en-US" altLang="zh-CN" baseline="30000"/>
              <a:t>2</a:t>
            </a:r>
            <a:r>
              <a:rPr lang="en-US" altLang="zh-CN"/>
              <a:t>Cornell </a:t>
            </a:r>
            <a:r>
              <a:rPr lang="en-US" altLang="zh-CN" smtClean="0"/>
              <a:t>University, </a:t>
            </a:r>
            <a:r>
              <a:rPr lang="en-US" altLang="zh-CN" dirty="0"/>
              <a:t>Ithaca, NY</a:t>
            </a:r>
            <a:endParaRPr lang="zh-CN" alt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7566660" y="4834890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Reporter</a:t>
            </a:r>
            <a:r>
              <a:rPr lang="zh-CN" altLang="en-US" sz="2400" smtClean="0"/>
              <a:t>：</a:t>
            </a:r>
            <a:r>
              <a:rPr lang="zh-CN" altLang="en-US" sz="2400"/>
              <a:t>李东阳</a:t>
            </a:r>
          </a:p>
        </p:txBody>
      </p:sp>
    </p:spTree>
    <p:extLst>
      <p:ext uri="{BB962C8B-B14F-4D97-AF65-F5344CB8AC3E}">
        <p14:creationId xmlns:p14="http://schemas.microsoft.com/office/powerpoint/2010/main" val="28788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478598"/>
            <a:ext cx="6492240" cy="45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46120" y="5452110"/>
            <a:ext cx="480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BTW</a:t>
            </a:r>
            <a:r>
              <a:rPr lang="zh-CN" altLang="en-US" sz="3200" smtClean="0"/>
              <a:t>：</a:t>
            </a:r>
            <a:r>
              <a:rPr lang="en-US" altLang="zh-CN" sz="3200" smtClean="0"/>
              <a:t>Why not DocRED?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498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0D3BFB-9D8E-4E19-8AE9-C72CE291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626"/>
            <a:ext cx="10515600" cy="1799155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dirty="0"/>
              <a:t>Thanks!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186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847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Cross-sentence relation extraction</a:t>
            </a:r>
          </a:p>
          <a:p>
            <a:r>
              <a:rPr lang="en-US" altLang="zh-CN" sz="2400" dirty="0"/>
              <a:t>Vs. sentence-level relation extraction (e.g., NYT, TACRED)</a:t>
            </a:r>
          </a:p>
          <a:p>
            <a:r>
              <a:rPr lang="en-US" altLang="zh-CN" sz="2400" dirty="0"/>
              <a:t>Identify relations between two arguments that are not mentioned in the same sentence or relations that cannot be supported by any </a:t>
            </a:r>
            <a:r>
              <a:rPr lang="en-US" altLang="zh-CN" sz="2400"/>
              <a:t>single </a:t>
            </a:r>
            <a:r>
              <a:rPr lang="en-US" altLang="zh-CN" sz="2400" smtClean="0"/>
              <a:t>sentence</a:t>
            </a:r>
            <a:r>
              <a:rPr lang="en-US" altLang="zh-CN" sz="240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Previous Work</a:t>
            </a:r>
          </a:p>
          <a:p>
            <a:r>
              <a:rPr lang="en-US" altLang="zh-CN" sz="2400" dirty="0"/>
              <a:t>Focus on texts from formal genres such as professionally written and edited news reports or </a:t>
            </a:r>
            <a:r>
              <a:rPr lang="en-US" altLang="zh-CN" sz="2400"/>
              <a:t>well-edited </a:t>
            </a:r>
            <a:r>
              <a:rPr lang="en-US" altLang="zh-CN" sz="2400" smtClean="0"/>
              <a:t>websites.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This Work</a:t>
            </a:r>
          </a:p>
          <a:p>
            <a:r>
              <a:rPr lang="en-US" altLang="zh-CN" sz="2400" dirty="0"/>
              <a:t>An initial step toward studying relation extraction </a:t>
            </a:r>
            <a:r>
              <a:rPr lang="en-US" altLang="zh-CN" sz="2400"/>
              <a:t>in </a:t>
            </a:r>
            <a:r>
              <a:rPr lang="en-US" altLang="zh-CN" sz="2400" smtClean="0"/>
              <a:t>dialogues.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7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omd\Desktop\corpora_1000px_web-746x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8" y="0"/>
            <a:ext cx="4996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707164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Hey </a:t>
            </a:r>
            <a:r>
              <a:rPr lang="en-US" altLang="zh-CN" sz="2300" dirty="0" err="1">
                <a:solidFill>
                  <a:srgbClr val="FF0000"/>
                </a:solidFill>
              </a:rPr>
              <a:t>Pheebs</a:t>
            </a:r>
            <a:r>
              <a:rPr lang="en-US" altLang="zh-CN" sz="2300" dirty="0"/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S2</a:t>
            </a:r>
            <a:r>
              <a:rPr lang="en-US" altLang="zh-CN" sz="2300" dirty="0"/>
              <a:t>: Hey!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Any sign of your </a:t>
            </a:r>
            <a:r>
              <a:rPr lang="en-US" altLang="zh-CN" sz="2300" dirty="0">
                <a:solidFill>
                  <a:schemeClr val="accent6"/>
                </a:solidFill>
              </a:rPr>
              <a:t>brother</a:t>
            </a:r>
            <a:r>
              <a:rPr lang="en-US" altLang="zh-CN" sz="2300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S2: No, but he’s always late.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I thought you only met him once?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S2: Yeah, I did. I think it sounds </a:t>
            </a:r>
            <a:r>
              <a:rPr lang="en-US" altLang="zh-CN" sz="2300" dirty="0" err="1"/>
              <a:t>y’know</a:t>
            </a:r>
            <a:r>
              <a:rPr lang="en-US" altLang="zh-CN" sz="2300" dirty="0"/>
              <a:t> big </a:t>
            </a:r>
            <a:r>
              <a:rPr lang="en-US" altLang="zh-CN" sz="2300" dirty="0" err="1"/>
              <a:t>sistery</a:t>
            </a:r>
            <a:r>
              <a:rPr lang="en-US" altLang="zh-CN" sz="2300" dirty="0"/>
              <a:t>, </a:t>
            </a:r>
            <a:r>
              <a:rPr lang="en-US" altLang="zh-CN" sz="2300" dirty="0" err="1"/>
              <a:t>y’know</a:t>
            </a:r>
            <a:r>
              <a:rPr lang="en-US" altLang="zh-CN" sz="2300" dirty="0"/>
              <a:t>, ‘</a:t>
            </a:r>
            <a:r>
              <a:rPr lang="en-US" altLang="zh-CN" sz="2300" dirty="0">
                <a:solidFill>
                  <a:srgbClr val="FF0000"/>
                </a:solidFill>
              </a:rPr>
              <a:t>Frank</a:t>
            </a:r>
            <a:r>
              <a:rPr lang="en-US" altLang="zh-CN" sz="2300" dirty="0"/>
              <a:t>’s always late.’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Well relax, he’ll be here.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CD7B7E0D-C2AD-4D5B-878D-EB1C750BF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52465"/>
              </p:ext>
            </p:extLst>
          </p:nvPr>
        </p:nvGraphicFramePr>
        <p:xfrm>
          <a:off x="1724090" y="4293290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799919598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173561037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782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Argument 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Relation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080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09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028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40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1839981"/>
                  </a:ext>
                </a:extLst>
              </a:tr>
            </a:tbl>
          </a:graphicData>
        </a:graphic>
      </p:graphicFrame>
      <p:pic>
        <p:nvPicPr>
          <p:cNvPr id="4098" name="Picture 2" descr="https://bkimg.cdn.bcebos.com/pic/8601a18b87d6277f9731045522381f30e924fcbf?x-bce-process=image/watermark,image_d2F0ZXIvYmFpa2U4MA==,g_7,xp_5,yp_5/format,f_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58377"/>
            <a:ext cx="3427730" cy="20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Introduction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2680" y="2760345"/>
            <a:ext cx="740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Display the dataset-DialogRE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424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 txBox="1">
            <a:spLocks/>
          </p:cNvSpPr>
          <p:nvPr/>
        </p:nvSpPr>
        <p:spPr>
          <a:xfrm>
            <a:off x="838200" y="264901"/>
            <a:ext cx="10515600" cy="832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Introduction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7" y="148590"/>
            <a:ext cx="7392064" cy="654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7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sz="2400" dirty="0"/>
              <a:t>Use the transcripts of all ten seasons (263 episodes) of </a:t>
            </a:r>
            <a:r>
              <a:rPr lang="en-US" altLang="zh-CN" sz="2400" i="1" dirty="0"/>
              <a:t>Friends</a:t>
            </a:r>
          </a:p>
          <a:p>
            <a:endParaRPr lang="en-US" altLang="zh-CN" sz="2400" dirty="0"/>
          </a:p>
          <a:p>
            <a:r>
              <a:rPr lang="en-US" altLang="zh-CN" sz="2400" dirty="0"/>
              <a:t>1,788 dialogues</a:t>
            </a:r>
          </a:p>
          <a:p>
            <a:pPr lvl="1"/>
            <a:r>
              <a:rPr lang="en-US" altLang="zh-CN" sz="2000" dirty="0"/>
              <a:t>Annotate relational triples in each scene in all transcripts and form a dialogue by extracting </a:t>
            </a:r>
            <a:r>
              <a:rPr lang="en-US" altLang="zh-CN" sz="2000" u="sng" dirty="0"/>
              <a:t>the shortest snippet of contiguous turns </a:t>
            </a:r>
            <a:r>
              <a:rPr lang="en-US" altLang="zh-CN" sz="2000" dirty="0"/>
              <a:t>that </a:t>
            </a:r>
            <a:r>
              <a:rPr lang="en-US" altLang="zh-CN" sz="2000" b="1" dirty="0"/>
              <a:t>covers</a:t>
            </a:r>
            <a:r>
              <a:rPr lang="en-US" altLang="zh-CN" sz="2000" dirty="0"/>
              <a:t> all annotated relation triples and </a:t>
            </a:r>
            <a:r>
              <a:rPr lang="en-US" altLang="zh-CN" sz="2000" b="1" dirty="0"/>
              <a:t>sufficient supportive contexts</a:t>
            </a:r>
            <a:r>
              <a:rPr lang="en-US" altLang="zh-CN" sz="2000" dirty="0"/>
              <a:t> in this scene</a:t>
            </a:r>
          </a:p>
          <a:p>
            <a:endParaRPr lang="en-US" altLang="zh-CN" sz="2400" dirty="0"/>
          </a:p>
          <a:p>
            <a:r>
              <a:rPr lang="en-US" altLang="zh-CN" sz="2400" dirty="0"/>
              <a:t>36 relation types (8,068 triples)</a:t>
            </a:r>
          </a:p>
          <a:p>
            <a:pPr lvl="1"/>
            <a:r>
              <a:rPr lang="en-US" altLang="zh-CN" sz="2000" dirty="0"/>
              <a:t>Slot descriptions of the Slot Filling (SF) task in the Text Analysis Conference Knowledge Base Population (TAC-KBP)</a:t>
            </a:r>
          </a:p>
          <a:p>
            <a:pPr lvl="1"/>
            <a:r>
              <a:rPr lang="en-US" altLang="zh-CN" sz="2000" dirty="0"/>
              <a:t>New relation types (e.g., per: neighbor)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813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1663</Words>
  <Application>Microsoft Office PowerPoint</Application>
  <PresentationFormat>自定义</PresentationFormat>
  <Paragraphs>231</Paragraphs>
  <Slides>31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Dialogue-Based Relation Extraction</vt:lpstr>
      <vt:lpstr>PowerPoint 演示文稿</vt:lpstr>
      <vt:lpstr>Dialogue-Based Relation Extraction</vt:lpstr>
      <vt:lpstr>Introduction</vt:lpstr>
      <vt:lpstr>PowerPoint 演示文稿</vt:lpstr>
      <vt:lpstr>Introduction</vt:lpstr>
      <vt:lpstr>PowerPoint 演示文稿</vt:lpstr>
      <vt:lpstr>PowerPoint 演示文稿</vt:lpstr>
      <vt:lpstr>Data Construction</vt:lpstr>
      <vt:lpstr>PowerPoint 演示文稿</vt:lpstr>
      <vt:lpstr>Data Construction</vt:lpstr>
      <vt:lpstr>Data Construction</vt:lpstr>
      <vt:lpstr>PowerPoint 演示文稿</vt:lpstr>
      <vt:lpstr>PowerPoint 演示文稿</vt:lpstr>
      <vt:lpstr>Metrics</vt:lpstr>
      <vt:lpstr>Metrics</vt:lpstr>
      <vt:lpstr>Metrics</vt:lpstr>
      <vt:lpstr>PowerPoint 演示文稿</vt:lpstr>
      <vt:lpstr>Metrics</vt:lpstr>
      <vt:lpstr>Metrics</vt:lpstr>
      <vt:lpstr>Baselines</vt:lpstr>
      <vt:lpstr>PowerPoint 演示文稿</vt:lpstr>
      <vt:lpstr>Speaker-Aware Extension</vt:lpstr>
      <vt:lpstr>Results</vt:lpstr>
      <vt:lpstr>Discussion</vt:lpstr>
      <vt:lpstr>Summary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Dialogue-Based Relation Extraction</dc:title>
  <dc:creator>Yan</dc:creator>
  <cp:lastModifiedBy>fromd</cp:lastModifiedBy>
  <cp:revision>82</cp:revision>
  <dcterms:created xsi:type="dcterms:W3CDTF">2020-10-21T08:42:44Z</dcterms:created>
  <dcterms:modified xsi:type="dcterms:W3CDTF">2021-03-16T08:59:38Z</dcterms:modified>
</cp:coreProperties>
</file>