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</p:sldMasterIdLst>
  <p:notesMasterIdLst>
    <p:notesMasterId r:id="rId26"/>
  </p:notesMasterIdLst>
  <p:sldIdLst>
    <p:sldId id="257" r:id="rId3"/>
    <p:sldId id="312" r:id="rId4"/>
    <p:sldId id="315" r:id="rId5"/>
    <p:sldId id="316" r:id="rId6"/>
    <p:sldId id="317" r:id="rId7"/>
    <p:sldId id="318" r:id="rId8"/>
    <p:sldId id="319" r:id="rId9"/>
    <p:sldId id="313" r:id="rId10"/>
    <p:sldId id="320" r:id="rId11"/>
    <p:sldId id="321" r:id="rId12"/>
    <p:sldId id="258" r:id="rId13"/>
    <p:sldId id="322" r:id="rId14"/>
    <p:sldId id="260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</p:sldIdLst>
  <p:sldSz cx="20104100" cy="11309350"/>
  <p:notesSz cx="20104100" cy="113093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F99CC"/>
    <a:srgbClr val="FDD7F5"/>
    <a:srgbClr val="0000FF"/>
    <a:srgbClr val="D5FAFF"/>
    <a:srgbClr val="3333FF"/>
    <a:srgbClr val="99FF33"/>
    <a:srgbClr val="FFFFCC"/>
    <a:srgbClr val="FFFF6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3" autoAdjust="0"/>
    <p:restoredTop sz="69962" autoAdjust="0"/>
  </p:normalViewPr>
  <p:slideViewPr>
    <p:cSldViewPr>
      <p:cViewPr varScale="1">
        <p:scale>
          <a:sx n="37" d="100"/>
          <a:sy n="37" d="100"/>
        </p:scale>
        <p:origin x="1306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56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1A05F-5611-4786-AF33-BE35705EEF26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104885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5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CE144-D5A4-4C71-9FB6-2A256C7E99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perspectiveapi.com/s/about-the-api?language=en_U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374DDE8A-1023-4973-943E-0C7DD71D6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今天分享的是有关模型毒性和</a:t>
            </a:r>
            <a:r>
              <a:rPr lang="en-US" altLang="zh-CN" dirty="0"/>
              <a:t>bias</a:t>
            </a:r>
            <a:r>
              <a:rPr lang="zh-CN" altLang="en-US" dirty="0"/>
              <a:t>的一些论文，有些部分是偏社科的思考，当然也会涉及技术，比如如何降低毒性</a:t>
            </a:r>
            <a:endParaRPr lang="en-US" altLang="zh-CN" dirty="0"/>
          </a:p>
          <a:p>
            <a:r>
              <a:rPr lang="en-US" altLang="zh-CN" dirty="0"/>
              <a:t>2021</a:t>
            </a:r>
            <a:r>
              <a:rPr lang="zh-CN" altLang="en-US" dirty="0"/>
              <a:t>年发表（已经有</a:t>
            </a:r>
            <a:r>
              <a:rPr lang="en-US" altLang="zh-CN" dirty="0"/>
              <a:t>gpt3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性能随着模型规模的提升是必然的，因此会有越来越大的模型出现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但是第一 大模型本身是存在成本和风险的；第二 这个方向不一定正确，会挤占其它方向的研究空间</a:t>
            </a:r>
            <a:endParaRPr lang="en-US" altLang="zh-CN" dirty="0"/>
          </a:p>
          <a:p>
            <a:r>
              <a:rPr lang="zh-CN" altLang="en-US" dirty="0"/>
              <a:t>总结了大模型相关的各种成本和风险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F8EA3F1-8B35-4F4D-A348-FCE107AE6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数据集特征</a:t>
            </a:r>
          </a:p>
        </p:txBody>
      </p:sp>
    </p:spTree>
    <p:extLst>
      <p:ext uri="{BB962C8B-B14F-4D97-AF65-F5344CB8AC3E}">
        <p14:creationId xmlns:p14="http://schemas.microsoft.com/office/powerpoint/2010/main" val="2709234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F8EA3F1-8B35-4F4D-A348-FCE107AE6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开始做实验</a:t>
            </a:r>
            <a:endParaRPr lang="en-US" altLang="zh-CN" dirty="0"/>
          </a:p>
          <a:p>
            <a:r>
              <a:rPr lang="zh-CN" altLang="en-US" dirty="0"/>
              <a:t>测试一些模型的毒性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 models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GPT-1is a 117M-parameter model pretrained on a large corpus of English books</a:t>
            </a:r>
          </a:p>
          <a:p>
            <a:r>
              <a:rPr lang="en-US" altLang="zh-CN" dirty="0"/>
              <a:t>GPT-2 contains 40GB of English web text</a:t>
            </a:r>
          </a:p>
          <a:p>
            <a:r>
              <a:rPr lang="en-US" altLang="zh-CN" dirty="0"/>
              <a:t>GPT-3 is pretrained on a mix of Common Crawl, an expanded version of OPENAI-WT, books corpora, and Wikipedia</a:t>
            </a:r>
          </a:p>
          <a:p>
            <a:r>
              <a:rPr lang="en-US" altLang="zh-CN" dirty="0"/>
              <a:t>CTRL is a 1.63B parameter model that uses domain-specific control tokens for conditional language modelling. We analyze generations in two domains: web text (CTRL, Links control token), and English Wikipedia (CTRL-WIKI, Wiki control token). </a:t>
            </a:r>
            <a:r>
              <a:rPr lang="zh-CN" altLang="en-US" dirty="0"/>
              <a:t>训练数据集有</a:t>
            </a:r>
            <a:r>
              <a:rPr lang="en-US" altLang="zh-CN" dirty="0"/>
              <a:t>140G</a:t>
            </a:r>
          </a:p>
          <a:p>
            <a:endParaRPr lang="en-US" altLang="zh-CN" dirty="0"/>
          </a:p>
          <a:p>
            <a:r>
              <a:rPr lang="zh-CN" altLang="en-US" dirty="0"/>
              <a:t>对于每个模型的生成过程</a:t>
            </a:r>
            <a:endParaRPr lang="en-US" altLang="zh-CN" dirty="0"/>
          </a:p>
          <a:p>
            <a:r>
              <a:rPr lang="en-US" altLang="zh-CN" dirty="0"/>
              <a:t>use nucleus sampling with p = 0.9 to generate up to 20 tokens</a:t>
            </a:r>
          </a:p>
          <a:p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先生成</a:t>
            </a:r>
            <a:r>
              <a:rPr lang="en-US" altLang="zh-CN" dirty="0"/>
              <a:t>10K</a:t>
            </a:r>
            <a:r>
              <a:rPr lang="zh-CN" altLang="en-US" dirty="0"/>
              <a:t>个句子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从</a:t>
            </a:r>
            <a:r>
              <a:rPr lang="en-US" altLang="zh-CN" dirty="0"/>
              <a:t>10K</a:t>
            </a:r>
            <a:r>
              <a:rPr lang="zh-CN" altLang="en-US" dirty="0"/>
              <a:t>个句子中随机抽取</a:t>
            </a:r>
            <a:r>
              <a:rPr lang="en-US" altLang="zh-CN" dirty="0"/>
              <a:t>n</a:t>
            </a:r>
            <a:r>
              <a:rPr lang="zh-CN" altLang="en-US" dirty="0"/>
              <a:t>个样本，计算毒性，重复</a:t>
            </a:r>
            <a:r>
              <a:rPr lang="en-US" altLang="zh-CN" dirty="0"/>
              <a:t>1K</a:t>
            </a:r>
            <a:r>
              <a:rPr lang="zh-CN" altLang="en-US" dirty="0"/>
              <a:t>次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最后算平均值和方差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Result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GPT1</a:t>
            </a:r>
            <a:r>
              <a:rPr lang="zh-CN" altLang="en-US" dirty="0"/>
              <a:t>毒性最大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GPT2&amp;3 </a:t>
            </a:r>
            <a:r>
              <a:rPr lang="zh-CN" altLang="en-US" dirty="0"/>
              <a:t>训练集分布相似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F8EA3F1-8B35-4F4D-A348-FCE107AE6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第二个实验是</a:t>
            </a:r>
            <a:endParaRPr lang="en-US" altLang="zh-CN" dirty="0"/>
          </a:p>
          <a:p>
            <a:r>
              <a:rPr lang="zh-CN" altLang="en-US" dirty="0"/>
              <a:t>用提示的生成，用之前建立的数据集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两个指标：</a:t>
            </a:r>
            <a:endParaRPr lang="en-US" altLang="zh-CN" dirty="0"/>
          </a:p>
          <a:p>
            <a:r>
              <a:rPr lang="en-US" altLang="zh-CN" dirty="0"/>
              <a:t>1) the expected maximum toxicity over k = 25 generations, which we estimate with a mean and standard deviation; and</a:t>
            </a:r>
          </a:p>
          <a:p>
            <a:r>
              <a:rPr lang="en-US" altLang="zh-CN" dirty="0"/>
              <a:t>2) the empirical probability of generating a span with TOXICITY ≥ 0.5 at least once over k = 25 generations. </a:t>
            </a:r>
          </a:p>
          <a:p>
            <a:endParaRPr lang="en-US" altLang="zh-CN" dirty="0"/>
          </a:p>
          <a:p>
            <a:r>
              <a:rPr lang="zh-CN" altLang="en-US" dirty="0"/>
              <a:t>第一个指标越高表示生成的句子毒性上限越高</a:t>
            </a:r>
            <a:endParaRPr lang="en-US" altLang="zh-CN" dirty="0"/>
          </a:p>
          <a:p>
            <a:r>
              <a:rPr lang="zh-CN" altLang="en-US" dirty="0"/>
              <a:t>第二个指标越高表示模型生成有毒句子的概率越高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Result</a:t>
            </a:r>
            <a:r>
              <a:rPr lang="zh-CN" altLang="en-US" dirty="0"/>
              <a:t>：无毒的提示依然会生成有毒的句子</a:t>
            </a:r>
          </a:p>
        </p:txBody>
      </p:sp>
    </p:spTree>
    <p:extLst>
      <p:ext uri="{BB962C8B-B14F-4D97-AF65-F5344CB8AC3E}">
        <p14:creationId xmlns:p14="http://schemas.microsoft.com/office/powerpoint/2010/main" val="4262338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两种去毒的方法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987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Vocabulary Shifting (VOCAB-SHIFT): </a:t>
            </a:r>
            <a:r>
              <a:rPr lang="zh-CN" altLang="en-US" sz="1200" dirty="0"/>
              <a:t>学习一个</a:t>
            </a:r>
            <a:r>
              <a:rPr lang="en-US" altLang="zh-CN" sz="1200" dirty="0"/>
              <a:t>2*V</a:t>
            </a:r>
            <a:r>
              <a:rPr lang="zh-CN" altLang="en-US" sz="1200" dirty="0"/>
              <a:t>的投影矩阵（</a:t>
            </a:r>
            <a:r>
              <a:rPr lang="en-US" altLang="zh-CN" sz="1200" dirty="0"/>
              <a:t>map label-&gt;V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Word Filtering (WORD FILTER)</a:t>
            </a:r>
            <a:r>
              <a:rPr lang="zh-CN" altLang="en-US" sz="1200" dirty="0"/>
              <a:t>：在生成过程中禁用一些词</a:t>
            </a:r>
            <a:endParaRPr lang="en-US" altLang="zh-CN" sz="1200" dirty="0"/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009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386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374DDE8A-1023-4973-943E-0C7DD71D6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什么样的语料库是高质量的过滤器</a:t>
            </a:r>
            <a:endParaRPr lang="en-US" altLang="zh-CN" dirty="0"/>
          </a:p>
          <a:p>
            <a:r>
              <a:rPr lang="zh-CN" altLang="en-US" dirty="0"/>
              <a:t>因为从</a:t>
            </a:r>
            <a:r>
              <a:rPr lang="en-US" altLang="zh-CN" dirty="0"/>
              <a:t>web</a:t>
            </a:r>
            <a:r>
              <a:rPr lang="zh-CN" altLang="en-US" dirty="0"/>
              <a:t>上搜集的语料质量是参差不齐的</a:t>
            </a:r>
            <a:r>
              <a:rPr lang="en-US" altLang="zh-CN" dirty="0"/>
              <a:t>frequently replicated boilerplate(e.g., privacy policies), code (e.g., HTML and </a:t>
            </a:r>
            <a:r>
              <a:rPr lang="en-US" altLang="zh-CN" dirty="0" err="1"/>
              <a:t>Javascript</a:t>
            </a:r>
            <a:r>
              <a:rPr lang="en-US" altLang="zh-CN" dirty="0"/>
              <a:t>), pornography, hate speech</a:t>
            </a:r>
          </a:p>
          <a:p>
            <a:r>
              <a:rPr lang="zh-CN" altLang="en-US" dirty="0"/>
              <a:t>，通常会拿一个语言模型作为过滤器过滤出“高质量”的语料</a:t>
            </a:r>
            <a:endParaRPr lang="en-US" altLang="zh-CN" dirty="0"/>
          </a:p>
          <a:p>
            <a:r>
              <a:rPr lang="zh-CN" altLang="en-US" dirty="0"/>
              <a:t>自动化方法：</a:t>
            </a:r>
            <a:r>
              <a:rPr lang="en-US" altLang="zh-CN" dirty="0"/>
              <a:t>quality filters</a:t>
            </a:r>
            <a:r>
              <a:rPr lang="zh-CN" altLang="en-US" dirty="0"/>
              <a:t>，看似中性，但含有一种价值判断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1070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先总结了几个目前通用的数据集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通常会把</a:t>
            </a:r>
            <a:r>
              <a:rPr lang="en-US" altLang="zh-CN" dirty="0"/>
              <a:t>Wikipedia, collections of books, and popular online articles </a:t>
            </a:r>
            <a:r>
              <a:rPr lang="zh-CN" altLang="en-US" dirty="0"/>
              <a:t>作为</a:t>
            </a:r>
            <a:r>
              <a:rPr lang="en-US" altLang="zh-CN" dirty="0"/>
              <a:t>common dataset</a:t>
            </a:r>
          </a:p>
          <a:p>
            <a:r>
              <a:rPr lang="en-US" altLang="zh-CN" dirty="0"/>
              <a:t>Wikipedia</a:t>
            </a:r>
            <a:r>
              <a:rPr lang="zh-CN" altLang="en-US" dirty="0"/>
              <a:t>：每个人都能编辑，但实际参与编辑的人 英语主导 城市主导</a:t>
            </a:r>
            <a:endParaRPr lang="en-US" altLang="zh-CN" dirty="0"/>
          </a:p>
          <a:p>
            <a:r>
              <a:rPr lang="en-US" altLang="zh-CN" dirty="0" err="1"/>
              <a:t>OpenWebText</a:t>
            </a:r>
            <a:r>
              <a:rPr lang="en-US" altLang="zh-CN" dirty="0"/>
              <a:t>: scrape text from the websites featured in popular Reddit submissions </a:t>
            </a:r>
          </a:p>
          <a:p>
            <a:endParaRPr lang="en-US" altLang="zh-CN" dirty="0"/>
          </a:p>
          <a:p>
            <a:r>
              <a:rPr lang="zh-CN" altLang="en-US" dirty="0"/>
              <a:t>右图：</a:t>
            </a:r>
            <a:r>
              <a:rPr lang="en-US" altLang="zh-CN" dirty="0" err="1"/>
              <a:t>OpenWebText</a:t>
            </a:r>
            <a:r>
              <a:rPr lang="zh-CN" altLang="en-US" dirty="0"/>
              <a:t>中占比</a:t>
            </a:r>
            <a:r>
              <a:rPr lang="en-US" altLang="zh-CN" dirty="0"/>
              <a:t>top</a:t>
            </a:r>
            <a:r>
              <a:rPr lang="zh-CN" altLang="en-US" dirty="0"/>
              <a:t>的</a:t>
            </a:r>
            <a:r>
              <a:rPr lang="en-US" altLang="zh-CN" dirty="0"/>
              <a:t>URL Domain</a:t>
            </a:r>
            <a:r>
              <a:rPr lang="zh-CN" altLang="en-US" dirty="0"/>
              <a:t>，</a:t>
            </a:r>
            <a:r>
              <a:rPr lang="en-US" altLang="zh-CN" dirty="0" err="1"/>
              <a:t>bbc</a:t>
            </a:r>
            <a:r>
              <a:rPr lang="zh-CN" altLang="en-US" dirty="0"/>
              <a:t>最高</a:t>
            </a:r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105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新建一个数据集，之后用</a:t>
            </a:r>
            <a:r>
              <a:rPr lang="en-US" altLang="zh-CN" dirty="0"/>
              <a:t>GPT3</a:t>
            </a:r>
            <a:r>
              <a:rPr lang="zh-CN" altLang="en-US" dirty="0"/>
              <a:t>过滤器对这个数据集进行过滤来看</a:t>
            </a:r>
            <a:r>
              <a:rPr lang="en-US" altLang="zh-CN" dirty="0"/>
              <a:t>GPT3</a:t>
            </a:r>
            <a:r>
              <a:rPr lang="zh-CN" altLang="en-US" dirty="0"/>
              <a:t>的偏好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U.S. SCHOOL NEWS</a:t>
            </a:r>
            <a:r>
              <a:rPr lang="zh-CN" altLang="en-US" dirty="0"/>
              <a:t>，各个地区美国高中报纸文章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7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F8EA3F1-8B35-4F4D-A348-FCE107AE6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环境成本</a:t>
            </a:r>
            <a:r>
              <a:rPr lang="en-US" altLang="zh-CN" dirty="0"/>
              <a:t>+</a:t>
            </a:r>
            <a:r>
              <a:rPr lang="zh-CN" altLang="en-US" dirty="0"/>
              <a:t>财务成本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作者计算训练一个</a:t>
            </a:r>
            <a:r>
              <a:rPr lang="en-US" altLang="zh-CN" dirty="0"/>
              <a:t>transformer</a:t>
            </a:r>
            <a:r>
              <a:rPr lang="zh-CN" altLang="en-US" dirty="0"/>
              <a:t>模型会消耗</a:t>
            </a:r>
            <a:r>
              <a:rPr lang="en-US" altLang="zh-CN" dirty="0"/>
              <a:t>284tCO2</a:t>
            </a:r>
            <a:r>
              <a:rPr lang="zh-CN" altLang="en-US" dirty="0"/>
              <a:t>，而平均每个人每年消耗</a:t>
            </a:r>
            <a:r>
              <a:rPr lang="en-US" altLang="zh-CN" dirty="0"/>
              <a:t>5tCO2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拿模型的</a:t>
            </a:r>
            <a:r>
              <a:rPr lang="en-US" altLang="zh-CN" dirty="0"/>
              <a:t>cost</a:t>
            </a:r>
            <a:r>
              <a:rPr lang="zh-CN" altLang="en-US" dirty="0"/>
              <a:t>和收益去比较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现在大模型的受益人往往是英语为母语 且 掌握社会资源的人 承担风险的人是边缘社区，比如海岛国家 社会底层（这一部分主要还是社会学研究的东西）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此外，因为大模型需要的成本过高，因此会限制部分人对该领域的研究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5880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GPT3: We replicate the filter as closely as possible using scikit-learn</a:t>
            </a:r>
          </a:p>
          <a:p>
            <a:endParaRPr lang="en-US" altLang="zh-CN" dirty="0"/>
          </a:p>
          <a:p>
            <a:r>
              <a:rPr lang="zh-CN" altLang="en-US" dirty="0"/>
              <a:t>判断文本是高质量（</a:t>
            </a:r>
            <a:r>
              <a:rPr lang="en-US" altLang="zh-CN" sz="1200" dirty="0"/>
              <a:t>Books3, Wikipedia, and </a:t>
            </a:r>
            <a:r>
              <a:rPr lang="en-US" altLang="zh-CN" sz="1200" dirty="0" err="1"/>
              <a:t>OpenWebText</a:t>
            </a:r>
            <a:r>
              <a:rPr lang="zh-CN" altLang="en-US" dirty="0"/>
              <a:t>）还是低质量的（</a:t>
            </a:r>
            <a:r>
              <a:rPr lang="en-US" altLang="zh-CN" sz="1200" dirty="0"/>
              <a:t>Common Crawl</a:t>
            </a:r>
            <a:r>
              <a:rPr lang="zh-CN" altLang="en-US" dirty="0"/>
              <a:t>）</a:t>
            </a:r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75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（左图）把</a:t>
            </a:r>
            <a:r>
              <a:rPr lang="en-US" altLang="zh-CN" dirty="0"/>
              <a:t>GPT3</a:t>
            </a:r>
            <a:r>
              <a:rPr lang="zh-CN" altLang="en-US" dirty="0"/>
              <a:t>过滤器应用到文档级别</a:t>
            </a:r>
            <a:endParaRPr lang="en-US" altLang="zh-CN" dirty="0"/>
          </a:p>
          <a:p>
            <a:r>
              <a:rPr lang="en-US" altLang="zh-CN" dirty="0"/>
              <a:t>The GPT-3 quality filter is more likely to classify high school newspaper articles as low quality, compared to general newswire (Figure 1).This is unsurprising, since the training data for the GPT-3 quality filter Included texts by professional journalists. </a:t>
            </a:r>
          </a:p>
          <a:p>
            <a:endParaRPr lang="en-US" altLang="zh-CN" dirty="0"/>
          </a:p>
          <a:p>
            <a:r>
              <a:rPr lang="zh-CN" altLang="en-US" dirty="0"/>
              <a:t>（右图）</a:t>
            </a:r>
            <a:r>
              <a:rPr lang="en-US" altLang="zh-CN" dirty="0"/>
              <a:t>GPT3</a:t>
            </a:r>
            <a:r>
              <a:rPr lang="zh-CN" altLang="en-US" dirty="0"/>
              <a:t>具有主题和风格偏好</a:t>
            </a:r>
            <a:endParaRPr lang="en-US" altLang="zh-CN" dirty="0"/>
          </a:p>
          <a:p>
            <a:r>
              <a:rPr lang="zh-CN" altLang="en-US" dirty="0"/>
              <a:t>训练</a:t>
            </a:r>
            <a:r>
              <a:rPr lang="en-US" altLang="zh-CN" dirty="0"/>
              <a:t>topic classifier</a:t>
            </a:r>
            <a:r>
              <a:rPr lang="zh-CN" altLang="en-US" dirty="0"/>
              <a:t>，得到每篇文档的特征</a:t>
            </a:r>
            <a:endParaRPr lang="en-US" altLang="zh-CN" dirty="0"/>
          </a:p>
          <a:p>
            <a:r>
              <a:rPr lang="zh-CN" altLang="en-US" dirty="0"/>
              <a:t>将这些特征组合在一个回归模型中，计算特征和质量得分之间的相关性</a:t>
            </a:r>
            <a:endParaRPr lang="en-US" altLang="zh-CN" dirty="0"/>
          </a:p>
          <a:p>
            <a:r>
              <a:rPr lang="en-US" altLang="zh-CN" dirty="0"/>
              <a:t>We observe that political and sports-related topics, the lack of first and second person pronouns, and longer document lengths are associated with higher quality scores. </a:t>
            </a:r>
          </a:p>
          <a:p>
            <a:endParaRPr lang="zh-CN" altLang="en-US" dirty="0"/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68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人口统计分析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Rural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：农村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magnet school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，中文译为“磁铁学校”，此词始于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1965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年的美国，是一种公立学校，有着特别的课程设计与教学方式，以吸引各种背景的学生，希望有助于各种种族间的融合。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Charter </a:t>
            </a:r>
            <a:r>
              <a:rPr lang="zh-CN" altLang="en-US" dirty="0"/>
              <a:t>：特许学校</a:t>
            </a:r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693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人类经常不使用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auto-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来判断文本的质量，我们将考虑三种形式的人工评估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机构奖励来选择书籍，事实核查员指定的新闻媒体的真实性，以及由人工评分者评估的标准化测试论文。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GPT-3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质量过滤器的行为如何映射到其他质量概念上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GPT3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过滤器对文章质量的打分和新闻真实度进行比较，（数据从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Newspaper3K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数据集中取）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新闻的真实性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select and score books from Books3 and the Gutenberg corpus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获奖书籍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文学作品：不同种类的文学作品得分相差很大</a:t>
            </a:r>
            <a:endParaRPr lang="zh-CN" altLang="en-US" dirty="0"/>
          </a:p>
        </p:txBody>
      </p:sp>
      <p:sp>
        <p:nvSpPr>
          <p:cNvPr id="104861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CE144-D5A4-4C71-9FB6-2A256C7E993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935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F8EA3F1-8B35-4F4D-A348-FCE107AE6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UNFATHOMABLE TRAINING DATA </a:t>
            </a:r>
            <a:r>
              <a:rPr lang="zh-CN" altLang="en-US" dirty="0"/>
              <a:t>训练大模型需要庞大的训练数据</a:t>
            </a:r>
          </a:p>
          <a:p>
            <a:endParaRPr lang="zh-CN" altLang="en-US" dirty="0"/>
          </a:p>
          <a:p>
            <a:r>
              <a:rPr lang="en-US" altLang="zh-CN" dirty="0"/>
              <a:t>1. Size Doesn’t Guarantee Diversity</a:t>
            </a:r>
            <a:r>
              <a:rPr lang="zh-CN" altLang="en-US" dirty="0"/>
              <a:t>数据的规模并不能保证数据的多样性</a:t>
            </a:r>
            <a:endParaRPr lang="en-US" altLang="zh-CN" dirty="0"/>
          </a:p>
          <a:p>
            <a:r>
              <a:rPr lang="zh-CN" altLang="en-US" dirty="0"/>
              <a:t>这是因为大规模的数据往往都是从互联网上得到的，先爬取再过滤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由于训练数据来源于互联网，虽然说互联网是面向所有人开放，但实际上占据互联网主导地位的人是</a:t>
            </a:r>
            <a:r>
              <a:rPr lang="en-US" altLang="zh-CN" dirty="0"/>
              <a:t>narrow</a:t>
            </a:r>
            <a:r>
              <a:rPr lang="zh-CN" altLang="en-US" dirty="0"/>
              <a:t>的，往往是年轻人以及发达国家的人，同时会有一部分边缘群体被排挤（就是和互联网上主导声音不符的人），这些被排挤的群体往往会选择放弃通用环境，自创隐藏式的社群，社区的链接会很隐蔽，不会被找到，恶性循环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filtering datasets can further attenuate</a:t>
            </a:r>
            <a:r>
              <a:rPr lang="zh-CN" altLang="en-US" dirty="0"/>
              <a:t>（减弱）</a:t>
            </a:r>
            <a:r>
              <a:rPr lang="en-US" altLang="zh-CN" dirty="0"/>
              <a:t> the voices of people from marginalized identities</a:t>
            </a:r>
            <a:r>
              <a:rPr lang="zh-CN" altLang="en-US" dirty="0"/>
              <a:t>（</a:t>
            </a:r>
            <a:r>
              <a:rPr lang="en-US" altLang="zh-CN" dirty="0"/>
              <a:t>GPT3</a:t>
            </a:r>
            <a:r>
              <a:rPr lang="zh-CN" altLang="en-US" dirty="0"/>
              <a:t>过滤数据的时候用的是</a:t>
            </a:r>
            <a:r>
              <a:rPr lang="en-US" altLang="zh-CN" dirty="0"/>
              <a:t>GPT2</a:t>
            </a:r>
            <a:r>
              <a:rPr lang="zh-CN" altLang="en-US" dirty="0"/>
              <a:t>模型，保留的是与</a:t>
            </a:r>
            <a:r>
              <a:rPr lang="en-US" altLang="zh-CN" dirty="0"/>
              <a:t>GPT2</a:t>
            </a:r>
            <a:r>
              <a:rPr lang="zh-CN" altLang="en-US" dirty="0"/>
              <a:t>相似的数据集）</a:t>
            </a:r>
          </a:p>
          <a:p>
            <a:endParaRPr lang="zh-CN" altLang="en-US" dirty="0"/>
          </a:p>
          <a:p>
            <a:r>
              <a:rPr lang="en-US" altLang="zh-CN" dirty="0"/>
              <a:t>2. Static Data/Changing Social Views</a:t>
            </a:r>
          </a:p>
          <a:p>
            <a:r>
              <a:rPr lang="en-US" altLang="zh-CN" dirty="0"/>
              <a:t>3. Encoding Bias </a:t>
            </a:r>
            <a:r>
              <a:rPr lang="zh-CN" altLang="en-US" dirty="0"/>
              <a:t>（</a:t>
            </a:r>
            <a:r>
              <a:rPr lang="en-US" altLang="zh-CN" dirty="0"/>
              <a:t>encode stereotypical and derogatory associations along gender, race, ethnicity, and disability status </a:t>
            </a:r>
            <a:r>
              <a:rPr lang="zh-CN" altLang="en-US" dirty="0"/>
              <a:t>性别、种族、民族和残疾状况的刻板和贬损关联，将某类人群和负面词汇联系到一起，在</a:t>
            </a:r>
            <a:r>
              <a:rPr lang="en-US" altLang="zh-CN" dirty="0"/>
              <a:t>prompt</a:t>
            </a:r>
            <a:r>
              <a:rPr lang="zh-CN" altLang="en-US" dirty="0"/>
              <a:t>是无毒的情况下也有可能生成有毒的句子）</a:t>
            </a:r>
          </a:p>
        </p:txBody>
      </p:sp>
    </p:spTree>
    <p:extLst>
      <p:ext uri="{BB962C8B-B14F-4D97-AF65-F5344CB8AC3E}">
        <p14:creationId xmlns:p14="http://schemas.microsoft.com/office/powerpoint/2010/main" val="14031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F8EA3F1-8B35-4F4D-A348-FCE107AE6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Gill Sans MT" panose="020B0502020104020203" pitchFamily="34" charset="0"/>
              </a:rPr>
              <a:t>大模型的一些危害：</a:t>
            </a:r>
            <a:endParaRPr lang="en-US" altLang="zh-CN" sz="1200" dirty="0"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Gill Sans MT" panose="020B0502020104020203" pitchFamily="34" charset="0"/>
              </a:rPr>
              <a:t>misdirected research effort</a:t>
            </a:r>
            <a:r>
              <a:rPr lang="zh-CN" altLang="en-US" sz="1200" dirty="0">
                <a:latin typeface="Gill Sans MT" panose="020B0502020104020203" pitchFamily="34" charset="0"/>
              </a:rPr>
              <a:t>作者对大模型这一研究方向持怀疑态度</a:t>
            </a:r>
            <a:r>
              <a:rPr lang="en-US" altLang="zh-CN" sz="1200" dirty="0">
                <a:latin typeface="Gill Sans MT" panose="020B0502020104020203" pitchFamily="34" charset="0"/>
              </a:rPr>
              <a:t>: </a:t>
            </a:r>
            <a:r>
              <a:rPr lang="en-US" altLang="zh-CN" sz="1200" dirty="0" err="1">
                <a:latin typeface="Gill Sans MT" panose="020B0502020104020203" pitchFamily="34" charset="0"/>
              </a:rPr>
              <a:t>bert</a:t>
            </a:r>
            <a:r>
              <a:rPr lang="zh-CN" altLang="en-US" sz="1200" dirty="0">
                <a:latin typeface="Gill Sans MT" panose="020B0502020104020203" pitchFamily="34" charset="0"/>
              </a:rPr>
              <a:t>是在一系列语言理解任务上测试的，但是从语言学的角度，语言是符号的系统，包括形式和意义</a:t>
            </a:r>
            <a:endParaRPr lang="en-US" altLang="zh-CN" sz="1200" dirty="0"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Gill Sans MT" panose="020B0502020104020203" pitchFamily="34" charset="0"/>
              </a:rPr>
              <a:t>languages are systems of signs, i.e. pairings of form and meaning. But the training data for LMs is only form; they do not have access to meaning.</a:t>
            </a:r>
            <a:r>
              <a:rPr lang="zh-CN" altLang="en-US" sz="1200" dirty="0">
                <a:latin typeface="Gill Sans MT" panose="020B0502020104020203" pitchFamily="34" charset="0"/>
              </a:rPr>
              <a:t>只是在操纵语言形式，并没有真正理解到语言</a:t>
            </a:r>
            <a:endParaRPr lang="en-US" altLang="zh-CN" sz="1200" dirty="0"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Gill Sans MT" panose="020B0502020104020203" pitchFamily="34" charset="0"/>
              </a:rPr>
              <a:t>但是之前我记得那个语言学的同学提出的例子</a:t>
            </a:r>
            <a:r>
              <a:rPr lang="en-US" altLang="zh-CN" sz="1200" dirty="0">
                <a:latin typeface="Gill Sans MT" panose="020B0502020104020203" pitchFamily="34" charset="0"/>
              </a:rPr>
              <a:t>……</a:t>
            </a:r>
            <a:r>
              <a:rPr lang="zh-CN" altLang="en-US" sz="1200" dirty="0">
                <a:latin typeface="Gill Sans MT" panose="020B0502020104020203" pitchFamily="34" charset="0"/>
              </a:rPr>
              <a:t>一个句子的结构在一定程度上决定了它的语义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Gill Sans MT" panose="020B0502020104020203" pitchFamily="34" charset="0"/>
              </a:rPr>
              <a:t>Our human understanding of coherence derives from our ability to recognize interlocutors’ beliefs and intentions within context </a:t>
            </a:r>
            <a:r>
              <a:rPr lang="zh-CN" altLang="en-US" sz="1200" dirty="0">
                <a:latin typeface="Gill Sans MT" panose="020B0502020104020203" pitchFamily="34" charset="0"/>
              </a:rPr>
              <a:t>人类关于流畅度的理解建立在对话双方彼此拥有</a:t>
            </a:r>
            <a:r>
              <a:rPr lang="en-US" altLang="zh-CN" sz="1200" dirty="0">
                <a:latin typeface="Gill Sans MT" panose="020B0502020104020203" pitchFamily="34" charset="0"/>
              </a:rPr>
              <a:t>common background</a:t>
            </a:r>
            <a:r>
              <a:rPr lang="zh-CN" altLang="en-US" sz="1200" dirty="0">
                <a:latin typeface="Gill Sans MT" panose="020B0502020104020203" pitchFamily="34" charset="0"/>
              </a:rPr>
              <a:t>，理解隐含意图。如果交流的一方没有意义，那么对隐含意义的理解就是一种幻觉。</a:t>
            </a:r>
            <a:endParaRPr lang="en-US" altLang="zh-CN" sz="12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54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F8EA3F1-8B35-4F4D-A348-FCE107AE6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Gill Sans MT" panose="020B0502020104020203" pitchFamily="34" charset="0"/>
              </a:rPr>
              <a:t>LM</a:t>
            </a:r>
            <a:r>
              <a:rPr lang="zh-CN" altLang="en-US" sz="1200" dirty="0">
                <a:latin typeface="Gill Sans MT" panose="020B0502020104020203" pitchFamily="34" charset="0"/>
              </a:rPr>
              <a:t>加强了世界的偏见</a:t>
            </a:r>
            <a:endParaRPr lang="en-US" altLang="zh-CN" sz="1200" dirty="0"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Gill Sans MT" panose="020B0502020104020203" pitchFamily="34" charset="0"/>
              </a:rPr>
              <a:t>LM</a:t>
            </a:r>
            <a:r>
              <a:rPr lang="zh-CN" altLang="en-US" sz="1200" dirty="0">
                <a:latin typeface="Gill Sans MT" panose="020B0502020104020203" pitchFamily="34" charset="0"/>
              </a:rPr>
              <a:t>会有幻觉，比如翻译任务，它会产生一段流畅看似正确的翻译，但实际上是错误的，这时如果翻译语句比较长，人们会比较难以发觉</a:t>
            </a:r>
            <a:endParaRPr lang="en-US" altLang="zh-CN" sz="1200" dirty="0"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latin typeface="Gill Sans MT" panose="020B0502020104020203" pitchFamily="34" charset="0"/>
              </a:rPr>
              <a:t>通过一些方法能提取训练数据涉及隐私</a:t>
            </a:r>
            <a:endParaRPr lang="en-US" altLang="zh-CN" sz="12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77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374DDE8A-1023-4973-943E-0C7DD71D6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测试了</a:t>
            </a:r>
            <a:r>
              <a:rPr lang="en-US" altLang="zh-CN" dirty="0"/>
              <a:t>LM</a:t>
            </a:r>
            <a:r>
              <a:rPr lang="zh-CN" altLang="en-US" dirty="0"/>
              <a:t>的毒性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330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F8EA3F1-8B35-4F4D-A348-FCE107AE6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建立了一个用来测试</a:t>
            </a:r>
            <a:r>
              <a:rPr lang="en-US" altLang="zh-CN" dirty="0" err="1"/>
              <a:t>lm</a:t>
            </a:r>
            <a:r>
              <a:rPr lang="zh-CN" altLang="en-US" dirty="0"/>
              <a:t>毒性的数据集</a:t>
            </a:r>
            <a:r>
              <a:rPr lang="en-US" altLang="zh-CN" sz="1200" dirty="0"/>
              <a:t>REALTOXICITYPROMPTS</a:t>
            </a:r>
            <a:r>
              <a:rPr lang="zh-CN" altLang="en-US" sz="1200" dirty="0"/>
              <a:t>，包含了</a:t>
            </a:r>
            <a:r>
              <a:rPr lang="en-US" altLang="zh-CN" sz="1200" dirty="0"/>
              <a:t>100K </a:t>
            </a:r>
            <a:r>
              <a:rPr lang="zh-CN" altLang="en-US" sz="1200" dirty="0"/>
              <a:t>（句子前缀，毒性分数），用于识别导致</a:t>
            </a:r>
            <a:r>
              <a:rPr lang="en-US" altLang="zh-CN" sz="1200" dirty="0"/>
              <a:t>LLM</a:t>
            </a:r>
            <a:r>
              <a:rPr lang="zh-CN" altLang="en-US" sz="1200" dirty="0"/>
              <a:t>毒性退化的无害提示。</a:t>
            </a:r>
            <a:endParaRPr lang="en-US" altLang="zh-CN" sz="1200" dirty="0"/>
          </a:p>
          <a:p>
            <a:pPr marL="228600" indent="-228600">
              <a:buAutoNum type="arabicPeriod"/>
            </a:pPr>
            <a:r>
              <a:rPr lang="zh-CN" altLang="en-US" sz="1200" dirty="0"/>
              <a:t>比较了现在解毒的两类方法</a:t>
            </a:r>
            <a:endParaRPr lang="en-US" altLang="zh-CN" sz="1200" dirty="0"/>
          </a:p>
          <a:p>
            <a:pPr marL="228600" indent="-228600">
              <a:buAutoNum type="arabicPeriod"/>
            </a:pPr>
            <a:r>
              <a:rPr lang="zh-CN" altLang="en-US" sz="1200" dirty="0"/>
              <a:t>分析了现在通用的两个数据集的毒性</a:t>
            </a:r>
            <a:endParaRPr lang="en-US" altLang="zh-CN" sz="1200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696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F8EA3F1-8B35-4F4D-A348-FCE107AE6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r>
              <a:rPr lang="zh-CN" altLang="en-US" dirty="0"/>
              <a:t>的形式</a:t>
            </a:r>
            <a:r>
              <a:rPr lang="zh-CN" altLang="en-US" sz="1200" dirty="0"/>
              <a:t>（句子前缀，毒性分数），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817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CF8EA3F1-8B35-4F4D-A348-FCE107AE6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建立数据集的方法</a:t>
            </a:r>
            <a:endParaRPr lang="en-US" altLang="zh-CN" dirty="0"/>
          </a:p>
          <a:p>
            <a:endParaRPr lang="en-US" altLang="zh-CN" sz="1200" dirty="0"/>
          </a:p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OpenWebText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WebText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语料库的开源再造。该文本是从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Reddit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上共享的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URL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中提取的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Web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内容，至少获得了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次赞成（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38GB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Facebook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19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年发布的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WebText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: GPT2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数据集（未开源）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PERSPECTIVE API</a:t>
            </a:r>
            <a:r>
              <a:rPr lang="zh-CN" altLang="en-US" sz="1200" dirty="0"/>
              <a:t>可以给句子毒性打分（多维度）毒性定义为“可能会让你离开讨论的粗鲁、无礼或不合理的评论</a:t>
            </a:r>
            <a:r>
              <a:rPr lang="en-US" altLang="zh-CN" b="0" i="0" dirty="0">
                <a:solidFill>
                  <a:srgbClr val="535765"/>
                </a:solidFill>
                <a:effectLst/>
                <a:latin typeface="Roboto" panose="020B0604020202020204" pitchFamily="2" charset="0"/>
              </a:rPr>
              <a:t>a rude, disrespectful, or unreasonable comment that is likely to make you leave a discussion</a:t>
            </a:r>
            <a:r>
              <a:rPr lang="zh-CN" altLang="en-US" sz="1200" dirty="0"/>
              <a:t>”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hlinkClick r:id="rId3"/>
              </a:rPr>
              <a:t>About the API (perspectiveapi.com)</a:t>
            </a:r>
            <a:endParaRPr lang="en-US" altLang="zh-CN" sz="1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2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title"/>
          </p:nvPr>
        </p:nvSpPr>
        <p:spPr>
          <a:xfrm>
            <a:off x="8219931" y="-26811"/>
            <a:ext cx="6650134" cy="1169035"/>
          </a:xfrm>
        </p:spPr>
        <p:txBody>
          <a:bodyPr lIns="0" tIns="0" rIns="0" bIns="0"/>
          <a:lstStyle>
            <a:lvl1pPr>
              <a:defRPr sz="7500" b="0" i="0">
                <a:solidFill>
                  <a:srgbClr val="24242E"/>
                </a:solidFill>
                <a:latin typeface="Gill Sans MT"/>
                <a:cs typeface="Gill Sans MT"/>
              </a:defRPr>
            </a:lvl1pPr>
          </a:lstStyle>
          <a:p>
            <a:endParaRPr dirty="0"/>
          </a:p>
        </p:txBody>
      </p:sp>
      <p:sp>
        <p:nvSpPr>
          <p:cNvPr id="10485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433FF"/>
                </a:solidFill>
                <a:latin typeface="Gill Sans MT"/>
                <a:cs typeface="Gill Sans MT"/>
              </a:defRPr>
            </a:lvl1pPr>
          </a:lstStyle>
          <a:p>
            <a:pPr marL="38100">
              <a:lnSpc>
                <a:spcPts val="26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标题 1"/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38675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104882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104880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标题 1"/>
          <p:cNvSpPr>
            <a:spLocks noGrp="1"/>
          </p:cNvSpPr>
          <p:nvPr>
            <p:ph type="title"/>
          </p:nvPr>
        </p:nvSpPr>
        <p:spPr>
          <a:xfrm>
            <a:off x="1384300" y="754063"/>
            <a:ext cx="6484938" cy="263842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8" name="内容占位符 2"/>
          <p:cNvSpPr>
            <a:spLocks noGrp="1"/>
          </p:cNvSpPr>
          <p:nvPr>
            <p:ph idx="1"/>
          </p:nvPr>
        </p:nvSpPr>
        <p:spPr>
          <a:xfrm>
            <a:off x="8547100" y="1628775"/>
            <a:ext cx="10177463" cy="80359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99" name="文本占位符 3"/>
          <p:cNvSpPr>
            <a:spLocks noGrp="1"/>
          </p:cNvSpPr>
          <p:nvPr>
            <p:ph type="body" sz="half" idx="2"/>
          </p:nvPr>
        </p:nvSpPr>
        <p:spPr>
          <a:xfrm>
            <a:off x="1384300" y="3392488"/>
            <a:ext cx="6484938" cy="6286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0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104880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标题 1"/>
          <p:cNvSpPr>
            <a:spLocks noGrp="1"/>
          </p:cNvSpPr>
          <p:nvPr>
            <p:ph type="title"/>
          </p:nvPr>
        </p:nvSpPr>
        <p:spPr>
          <a:xfrm>
            <a:off x="1384300" y="754063"/>
            <a:ext cx="6484938" cy="263842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2" name="图片占位符 2"/>
          <p:cNvSpPr>
            <a:spLocks noGrp="1"/>
          </p:cNvSpPr>
          <p:nvPr>
            <p:ph type="pic" idx="1"/>
          </p:nvPr>
        </p:nvSpPr>
        <p:spPr>
          <a:xfrm>
            <a:off x="8547100" y="1628775"/>
            <a:ext cx="10177463" cy="8035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93" name="文本占位符 3"/>
          <p:cNvSpPr>
            <a:spLocks noGrp="1"/>
          </p:cNvSpPr>
          <p:nvPr>
            <p:ph type="body" sz="half" idx="2"/>
          </p:nvPr>
        </p:nvSpPr>
        <p:spPr>
          <a:xfrm>
            <a:off x="1384300" y="3392488"/>
            <a:ext cx="6484938" cy="6286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9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104879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标题 1"/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38675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82713" y="3009900"/>
            <a:ext cx="17338675" cy="7177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104882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竖排标题 1"/>
          <p:cNvSpPr>
            <a:spLocks noGrp="1"/>
          </p:cNvSpPr>
          <p:nvPr>
            <p:ph type="title" orient="vert"/>
          </p:nvPr>
        </p:nvSpPr>
        <p:spPr>
          <a:xfrm>
            <a:off x="14387513" y="601663"/>
            <a:ext cx="4333875" cy="95853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82713" y="601663"/>
            <a:ext cx="12852400" cy="9585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10488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标题 1"/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38675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104884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24242E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1048591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2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104859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433FF"/>
                </a:solidFill>
                <a:latin typeface="Gill Sans MT"/>
                <a:cs typeface="Gill Sans MT"/>
              </a:defRPr>
            </a:lvl1pPr>
          </a:lstStyle>
          <a:p>
            <a:pPr marL="38100">
              <a:lnSpc>
                <a:spcPts val="26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rgbClr val="24242E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1048844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845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1048846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433FF"/>
                </a:solidFill>
                <a:latin typeface="Gill Sans MT"/>
                <a:cs typeface="Gill Sans MT"/>
              </a:defRPr>
            </a:lvl1pPr>
          </a:lstStyle>
          <a:p>
            <a:pPr marL="38100">
              <a:lnSpc>
                <a:spcPts val="26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848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1048849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433FF"/>
                </a:solidFill>
                <a:latin typeface="Gill Sans MT"/>
                <a:cs typeface="Gill Sans MT"/>
              </a:defRPr>
            </a:lvl1pPr>
          </a:lstStyle>
          <a:p>
            <a:pPr marL="38100">
              <a:lnSpc>
                <a:spcPts val="26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0" name="标题 1"/>
          <p:cNvSpPr>
            <a:spLocks noGrp="1"/>
          </p:cNvSpPr>
          <p:nvPr>
            <p:ph type="ctrTitle"/>
          </p:nvPr>
        </p:nvSpPr>
        <p:spPr>
          <a:xfrm>
            <a:off x="2513013" y="1851025"/>
            <a:ext cx="15078075" cy="39370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51" name="副标题 2"/>
          <p:cNvSpPr>
            <a:spLocks noGrp="1"/>
          </p:cNvSpPr>
          <p:nvPr>
            <p:ph type="subTitle" idx="1"/>
          </p:nvPr>
        </p:nvSpPr>
        <p:spPr>
          <a:xfrm>
            <a:off x="2513013" y="5940425"/>
            <a:ext cx="15078075" cy="273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85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104885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标题 1"/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38675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7" name="内容占位符 2"/>
          <p:cNvSpPr>
            <a:spLocks noGrp="1"/>
          </p:cNvSpPr>
          <p:nvPr>
            <p:ph idx="1"/>
          </p:nvPr>
        </p:nvSpPr>
        <p:spPr>
          <a:xfrm>
            <a:off x="1382713" y="3009900"/>
            <a:ext cx="17338675" cy="7177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104878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8" name="标题 1"/>
          <p:cNvSpPr>
            <a:spLocks noGrp="1"/>
          </p:cNvSpPr>
          <p:nvPr>
            <p:ph type="title"/>
          </p:nvPr>
        </p:nvSpPr>
        <p:spPr>
          <a:xfrm>
            <a:off x="1371600" y="2819400"/>
            <a:ext cx="17340263" cy="47037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9" name="文本占位符 2"/>
          <p:cNvSpPr>
            <a:spLocks noGrp="1"/>
          </p:cNvSpPr>
          <p:nvPr>
            <p:ph type="body" idx="1"/>
          </p:nvPr>
        </p:nvSpPr>
        <p:spPr>
          <a:xfrm>
            <a:off x="1371600" y="7567613"/>
            <a:ext cx="17340263" cy="2474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3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104883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3" name="标题 1"/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38675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4" name="内容占位符 2"/>
          <p:cNvSpPr>
            <a:spLocks noGrp="1"/>
          </p:cNvSpPr>
          <p:nvPr>
            <p:ph sz="half" idx="1"/>
          </p:nvPr>
        </p:nvSpPr>
        <p:spPr>
          <a:xfrm>
            <a:off x="1382713" y="3009900"/>
            <a:ext cx="8593137" cy="7177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35" name="内容占位符 3"/>
          <p:cNvSpPr>
            <a:spLocks noGrp="1"/>
          </p:cNvSpPr>
          <p:nvPr>
            <p:ph sz="half" idx="2"/>
          </p:nvPr>
        </p:nvSpPr>
        <p:spPr>
          <a:xfrm>
            <a:off x="10128250" y="3009900"/>
            <a:ext cx="8593138" cy="7177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3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104883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3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标题 1"/>
          <p:cNvSpPr>
            <a:spLocks noGrp="1"/>
          </p:cNvSpPr>
          <p:nvPr>
            <p:ph type="title"/>
          </p:nvPr>
        </p:nvSpPr>
        <p:spPr>
          <a:xfrm>
            <a:off x="1384300" y="601663"/>
            <a:ext cx="17340263" cy="21859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7" name="文本占位符 2"/>
          <p:cNvSpPr>
            <a:spLocks noGrp="1"/>
          </p:cNvSpPr>
          <p:nvPr>
            <p:ph type="body" idx="1"/>
          </p:nvPr>
        </p:nvSpPr>
        <p:spPr>
          <a:xfrm>
            <a:off x="1384300" y="2771775"/>
            <a:ext cx="8505825" cy="1358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08" name="内容占位符 3"/>
          <p:cNvSpPr>
            <a:spLocks noGrp="1"/>
          </p:cNvSpPr>
          <p:nvPr>
            <p:ph sz="half" idx="2"/>
          </p:nvPr>
        </p:nvSpPr>
        <p:spPr>
          <a:xfrm>
            <a:off x="1384300" y="4130675"/>
            <a:ext cx="8505825" cy="6076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0177463" y="2771775"/>
            <a:ext cx="8547100" cy="1358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10" name="内容占位符 5"/>
          <p:cNvSpPr>
            <a:spLocks noGrp="1"/>
          </p:cNvSpPr>
          <p:nvPr>
            <p:ph sz="quarter" idx="4"/>
          </p:nvPr>
        </p:nvSpPr>
        <p:spPr>
          <a:xfrm>
            <a:off x="10177463" y="4130675"/>
            <a:ext cx="8547100" cy="6076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1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8C4D-91F9-488C-85A3-8B8806C416B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104881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20104100" cy="1502410"/>
          </a:xfrm>
          <a:custGeom>
            <a:avLst/>
            <a:gdLst/>
            <a:ahLst/>
            <a:cxnLst/>
            <a:rect l="l" t="t" r="r" b="b"/>
            <a:pathLst>
              <a:path w="20104100" h="1502410">
                <a:moveTo>
                  <a:pt x="0" y="0"/>
                </a:moveTo>
                <a:lnTo>
                  <a:pt x="0" y="1501917"/>
                </a:lnTo>
                <a:lnTo>
                  <a:pt x="20104099" y="1501917"/>
                </a:lnTo>
                <a:lnTo>
                  <a:pt x="20104099" y="0"/>
                </a:lnTo>
                <a:lnTo>
                  <a:pt x="0" y="0"/>
                </a:lnTo>
                <a:close/>
              </a:path>
            </a:pathLst>
          </a:custGeom>
          <a:solidFill>
            <a:srgbClr val="D4D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8219931" y="-26811"/>
            <a:ext cx="3664237" cy="1169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5258705" y="3442622"/>
            <a:ext cx="961136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lang="en-US" altLang="zh-CN" dirty="0"/>
          </a:p>
          <a:p>
            <a:endParaRPr lang="en-US" altLang="zh-CN" dirty="0"/>
          </a:p>
          <a:p>
            <a:endParaRPr dirty="0"/>
          </a:p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17089818" y="10753006"/>
            <a:ext cx="369569" cy="362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0433FF"/>
                </a:solidFill>
                <a:latin typeface="Gill Sans MT"/>
                <a:cs typeface="Gill Sans MT"/>
              </a:defRPr>
            </a:lvl1pPr>
          </a:lstStyle>
          <a:p>
            <a:pPr marL="38100">
              <a:lnSpc>
                <a:spcPts val="26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285750" indent="-285750">
        <a:buClr>
          <a:srgbClr val="0000FF"/>
        </a:buClr>
        <a:buSzPct val="150000"/>
        <a:buFont typeface="Arial" panose="020B0604020202020204" pitchFamily="34" charset="0"/>
        <a:buChar char="•"/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日期占位符 3"/>
          <p:cNvSpPr>
            <a:spLocks noGrp="1"/>
          </p:cNvSpPr>
          <p:nvPr>
            <p:ph type="dt" sz="half" idx="2"/>
          </p:nvPr>
        </p:nvSpPr>
        <p:spPr>
          <a:xfrm>
            <a:off x="1382713" y="10482263"/>
            <a:ext cx="4522787" cy="60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28C4D-91F9-488C-85A3-8B8806C416B2}" type="datetimeFigureOut">
              <a:rPr lang="zh-CN" altLang="en-US" smtClean="0"/>
              <a:t>2023/4/13</a:t>
            </a:fld>
            <a:endParaRPr lang="zh-CN" altLang="en-US"/>
          </a:p>
        </p:txBody>
      </p:sp>
      <p:sp>
        <p:nvSpPr>
          <p:cNvPr id="1048783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59563" y="10482263"/>
            <a:ext cx="6784975" cy="60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78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4198600" y="10482263"/>
            <a:ext cx="4522788" cy="60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220C-78D0-4980-B12A-D8979685A82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785" name="矩形 6"/>
          <p:cNvSpPr/>
          <p:nvPr userDrawn="1"/>
        </p:nvSpPr>
        <p:spPr>
          <a:xfrm>
            <a:off x="3422650" y="2759075"/>
            <a:ext cx="12801600" cy="4876800"/>
          </a:xfrm>
          <a:prstGeom prst="rect">
            <a:avLst/>
          </a:prstGeom>
          <a:solidFill>
            <a:srgbClr val="D4D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矩形 5"/>
          <p:cNvSpPr/>
          <p:nvPr/>
        </p:nvSpPr>
        <p:spPr>
          <a:xfrm>
            <a:off x="1517650" y="2669449"/>
            <a:ext cx="17068800" cy="3429000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Gill Sans MT" panose="020B0502020104020203" pitchFamily="34" charset="0"/>
              </a:rPr>
              <a:t>On the Dangers of Stochastic Parrots:</a:t>
            </a:r>
          </a:p>
          <a:p>
            <a:pPr algn="ctr"/>
            <a:r>
              <a:rPr lang="en-US" altLang="zh-CN" sz="5400" dirty="0">
                <a:solidFill>
                  <a:schemeClr val="tx1"/>
                </a:solidFill>
                <a:latin typeface="Gill Sans MT" panose="020B0502020104020203" pitchFamily="34" charset="0"/>
              </a:rPr>
              <a:t>Can Language Models Be Too Big?</a:t>
            </a:r>
          </a:p>
        </p:txBody>
      </p:sp>
      <p:sp>
        <p:nvSpPr>
          <p:cNvPr id="1048588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1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589" name="矩形 6"/>
          <p:cNvSpPr/>
          <p:nvPr/>
        </p:nvSpPr>
        <p:spPr>
          <a:xfrm>
            <a:off x="0" y="0"/>
            <a:ext cx="20104100" cy="1506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CA2D1F-62CA-16BE-8562-2BF883929D01}"/>
              </a:ext>
            </a:extLst>
          </p:cNvPr>
          <p:cNvSpPr txBox="1"/>
          <p:nvPr/>
        </p:nvSpPr>
        <p:spPr>
          <a:xfrm>
            <a:off x="9328150" y="9470041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ACM2021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6ADEEB-B039-C38C-DD9D-6D983AADE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780" y="6364822"/>
            <a:ext cx="9240540" cy="28388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10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597" name="标题 1"/>
          <p:cNvSpPr>
            <a:spLocks noGrp="1"/>
          </p:cNvSpPr>
          <p:nvPr/>
        </p:nvSpPr>
        <p:spPr>
          <a:xfrm>
            <a:off x="4184651" y="244475"/>
            <a:ext cx="106680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REALTOXICITYPROMPTS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D3B8CC-0B32-73D2-DD5F-92EC265CA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362" y="2530475"/>
            <a:ext cx="9888578" cy="730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5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11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597" name="标题 1"/>
          <p:cNvSpPr>
            <a:spLocks noGrp="1"/>
          </p:cNvSpPr>
          <p:nvPr/>
        </p:nvSpPr>
        <p:spPr>
          <a:xfrm>
            <a:off x="828675" y="133319"/>
            <a:ext cx="1844675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Unprompted Toxicity in Neural Models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E90913-D88B-9116-6F9B-5D67C58F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0" y="2073275"/>
            <a:ext cx="8382000" cy="83987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267A26A-77D2-0E32-A308-3E8142B285AF}"/>
              </a:ext>
            </a:extLst>
          </p:cNvPr>
          <p:cNvSpPr txBox="1"/>
          <p:nvPr/>
        </p:nvSpPr>
        <p:spPr>
          <a:xfrm>
            <a:off x="9144748" y="3107040"/>
            <a:ext cx="1020370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3200" dirty="0"/>
              <a:t>g</a:t>
            </a:r>
            <a:r>
              <a:rPr lang="zh-CN" altLang="en-US" sz="3200" dirty="0"/>
              <a:t>enerate a pool of 10K spans</a:t>
            </a:r>
            <a:r>
              <a:rPr lang="en-US" altLang="zh-CN" sz="3200" dirty="0"/>
              <a:t>(p = 0.9 to generate up to 20 tokens)</a:t>
            </a:r>
          </a:p>
          <a:p>
            <a:pPr marL="514350" indent="-514350">
              <a:buAutoNum type="arabicPeriod"/>
            </a:pPr>
            <a:r>
              <a:rPr lang="en-US" altLang="zh-CN" sz="3200" dirty="0"/>
              <a:t>perform bootstrap estimation of the expected maximum toxicity for n ≤10K generations, by sampling (with replacement) n generations from the pool 1K times each.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12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597" name="标题 1"/>
          <p:cNvSpPr>
            <a:spLocks noGrp="1"/>
          </p:cNvSpPr>
          <p:nvPr/>
        </p:nvSpPr>
        <p:spPr>
          <a:xfrm>
            <a:off x="828675" y="133319"/>
            <a:ext cx="1844675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prompted Toxicity in Neural Models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0D73F9-BFA2-328E-856D-066C03BE3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501" y="1997075"/>
            <a:ext cx="11335098" cy="81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73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title"/>
          </p:nvPr>
        </p:nvSpPr>
        <p:spPr>
          <a:xfrm>
            <a:off x="5320885" y="0"/>
            <a:ext cx="9462330" cy="2308324"/>
          </a:xfrm>
        </p:spPr>
        <p:txBody>
          <a:bodyPr/>
          <a:lstStyle/>
          <a:p>
            <a:r>
              <a:rPr lang="en-US" altLang="zh-CN" dirty="0"/>
              <a:t>Detoxification Methods  </a:t>
            </a:r>
            <a:endParaRPr lang="zh-CN" altLang="en-US" dirty="0"/>
          </a:p>
        </p:txBody>
      </p:sp>
      <p:sp>
        <p:nvSpPr>
          <p:cNvPr id="1048609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13</a:t>
            </a:fld>
            <a:endParaRPr sz="2300" dirty="0">
              <a:latin typeface="Gill Sans MT"/>
              <a:cs typeface="Gill Sans M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89D76C-C802-A752-CC26-6A3D5202B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839" y="4054475"/>
            <a:ext cx="11454422" cy="45717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title"/>
          </p:nvPr>
        </p:nvSpPr>
        <p:spPr>
          <a:xfrm>
            <a:off x="4822861" y="17929"/>
            <a:ext cx="10458377" cy="2308324"/>
          </a:xfrm>
        </p:spPr>
        <p:txBody>
          <a:bodyPr/>
          <a:lstStyle/>
          <a:p>
            <a:r>
              <a:rPr lang="en-US" altLang="zh-CN" dirty="0"/>
              <a:t>Data-Based Detoxification</a:t>
            </a:r>
            <a:endParaRPr lang="zh-CN" altLang="en-US" dirty="0"/>
          </a:p>
        </p:txBody>
      </p:sp>
      <p:sp>
        <p:nvSpPr>
          <p:cNvPr id="1048609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14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0CC955-13D2-E120-7253-7A78CCA91CFD}"/>
              </a:ext>
            </a:extLst>
          </p:cNvPr>
          <p:cNvSpPr txBox="1"/>
          <p:nvPr/>
        </p:nvSpPr>
        <p:spPr>
          <a:xfrm>
            <a:off x="1861483" y="2759075"/>
            <a:ext cx="155057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Continue pretraining on approximately 150K documents from OPENWEBTEXT Corpus</a:t>
            </a:r>
            <a:endParaRPr lang="zh-CN" altLang="en-US" sz="4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58148B-F646-CD02-19E0-3648A8CB8150}"/>
              </a:ext>
            </a:extLst>
          </p:cNvPr>
          <p:cNvSpPr txBox="1"/>
          <p:nvPr/>
        </p:nvSpPr>
        <p:spPr>
          <a:xfrm>
            <a:off x="1841686" y="4473467"/>
            <a:ext cx="17582964" cy="5517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4800" dirty="0"/>
              <a:t>Domain Adaptive Pretraining (DAPT): Perform an additional phase of pretraining on non-toxic subset of the corpus</a:t>
            </a: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4800" dirty="0"/>
              <a:t>Attribute Conditioning (ATCON) : prepend a corresponding toxicity attribute token (&lt;|toxic|&gt;, &lt;|nontoxic|&gt;) to a random sample of documents and pretrain the GPT-2 language model further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89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title"/>
          </p:nvPr>
        </p:nvSpPr>
        <p:spPr>
          <a:xfrm>
            <a:off x="4360973" y="163928"/>
            <a:ext cx="12544389" cy="2308324"/>
          </a:xfrm>
        </p:spPr>
        <p:txBody>
          <a:bodyPr/>
          <a:lstStyle/>
          <a:p>
            <a:r>
              <a:rPr lang="en-US" altLang="zh-CN" dirty="0"/>
              <a:t>Decoding-Based Detoxification</a:t>
            </a:r>
            <a:endParaRPr lang="zh-CN" altLang="en-US" dirty="0"/>
          </a:p>
        </p:txBody>
      </p:sp>
      <p:sp>
        <p:nvSpPr>
          <p:cNvPr id="1048609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15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58148B-F646-CD02-19E0-3648A8CB8150}"/>
              </a:ext>
            </a:extLst>
          </p:cNvPr>
          <p:cNvSpPr txBox="1"/>
          <p:nvPr/>
        </p:nvSpPr>
        <p:spPr>
          <a:xfrm>
            <a:off x="1841685" y="3216275"/>
            <a:ext cx="17582964" cy="5517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4800" dirty="0"/>
              <a:t>Vocabulary Shifting (VOCAB-SHIFT): Learn a 2D representation of toxicity and non-toxicity for each token in GPT-2 vocab and reweight logits</a:t>
            </a: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4800" dirty="0"/>
              <a:t>Word Filtering (WORD FILTER)</a:t>
            </a: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4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PPLM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49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title"/>
          </p:nvPr>
        </p:nvSpPr>
        <p:spPr>
          <a:xfrm>
            <a:off x="7495967" y="320675"/>
            <a:ext cx="5112165" cy="1154162"/>
          </a:xfrm>
        </p:spPr>
        <p:txBody>
          <a:bodyPr/>
          <a:lstStyle/>
          <a:p>
            <a:r>
              <a:rPr lang="en-US" altLang="zh-CN" dirty="0"/>
              <a:t>Comparison</a:t>
            </a:r>
            <a:endParaRPr lang="zh-CN" altLang="en-US" dirty="0"/>
          </a:p>
        </p:txBody>
      </p:sp>
      <p:sp>
        <p:nvSpPr>
          <p:cNvPr id="1048609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16</a:t>
            </a:fld>
            <a:endParaRPr sz="2300" dirty="0">
              <a:latin typeface="Gill Sans MT"/>
              <a:cs typeface="Gill Sans M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AF1BDA-9716-4217-6DBF-5BA6A54B2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93" y="1920875"/>
            <a:ext cx="19343914" cy="82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1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矩形 5"/>
          <p:cNvSpPr/>
          <p:nvPr/>
        </p:nvSpPr>
        <p:spPr>
          <a:xfrm>
            <a:off x="1517650" y="2669449"/>
            <a:ext cx="17068800" cy="3429000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Gill Sans MT" panose="020B0502020104020203" pitchFamily="34" charset="0"/>
              </a:rPr>
              <a:t>Whose Language Counts as High Quality?</a:t>
            </a:r>
          </a:p>
          <a:p>
            <a:pPr algn="ctr"/>
            <a:r>
              <a:rPr lang="en-US" altLang="zh-CN" sz="5400" dirty="0">
                <a:solidFill>
                  <a:schemeClr val="tx1"/>
                </a:solidFill>
                <a:latin typeface="Gill Sans MT" panose="020B0502020104020203" pitchFamily="34" charset="0"/>
              </a:rPr>
              <a:t>Measuring Language Ideologies in Text Data Selection</a:t>
            </a:r>
          </a:p>
        </p:txBody>
      </p:sp>
      <p:sp>
        <p:nvSpPr>
          <p:cNvPr id="1048588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17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589" name="矩形 6"/>
          <p:cNvSpPr/>
          <p:nvPr/>
        </p:nvSpPr>
        <p:spPr>
          <a:xfrm>
            <a:off x="0" y="0"/>
            <a:ext cx="20104100" cy="1506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CA2D1F-62CA-16BE-8562-2BF883929D01}"/>
              </a:ext>
            </a:extLst>
          </p:cNvPr>
          <p:cNvSpPr txBox="1"/>
          <p:nvPr/>
        </p:nvSpPr>
        <p:spPr>
          <a:xfrm>
            <a:off x="9118599" y="9363201"/>
            <a:ext cx="1866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EMNLP2022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9F5479-6AAF-2E3D-54E4-FA0E3D617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901" y="6569075"/>
            <a:ext cx="10940297" cy="232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04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title"/>
          </p:nvPr>
        </p:nvSpPr>
        <p:spPr>
          <a:xfrm>
            <a:off x="7355629" y="251059"/>
            <a:ext cx="5392842" cy="2308324"/>
          </a:xfrm>
        </p:spPr>
        <p:txBody>
          <a:bodyPr/>
          <a:lstStyle/>
          <a:p>
            <a:r>
              <a:rPr lang="en-US" altLang="zh-CN" dirty="0"/>
              <a:t>Data Sources</a:t>
            </a:r>
            <a:endParaRPr lang="zh-CN" altLang="en-US" dirty="0"/>
          </a:p>
        </p:txBody>
      </p:sp>
      <p:sp>
        <p:nvSpPr>
          <p:cNvPr id="1048609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18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F61801-2D86-3359-494C-D251956EFD88}"/>
              </a:ext>
            </a:extLst>
          </p:cNvPr>
          <p:cNvSpPr txBox="1"/>
          <p:nvPr/>
        </p:nvSpPr>
        <p:spPr>
          <a:xfrm>
            <a:off x="2203450" y="4500513"/>
            <a:ext cx="86106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/>
              <a:t>Summary: Authors from powerful social positions have disproportionate effect on language style in LLM training data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4000" dirty="0"/>
              <a:t>Favors privileged: men, white populations, higher socioeconomic status, American/Western European perspectives</a:t>
            </a:r>
            <a:endParaRPr lang="zh-CN" altLang="en-US" sz="4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B5A7A3-5881-688B-D6B0-1E26729D4851}"/>
              </a:ext>
            </a:extLst>
          </p:cNvPr>
          <p:cNvSpPr txBox="1"/>
          <p:nvPr/>
        </p:nvSpPr>
        <p:spPr>
          <a:xfrm>
            <a:off x="2197100" y="3077589"/>
            <a:ext cx="100494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/>
              <a:t>Data Sources: Wikipedia, Books, </a:t>
            </a:r>
            <a:r>
              <a:rPr lang="en-US" altLang="zh-CN" sz="4000" dirty="0" err="1"/>
              <a:t>OpenWebText</a:t>
            </a:r>
            <a:endParaRPr lang="zh-CN" altLang="en-US" sz="40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75506FA-D9A7-87B9-5433-433C51189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9450" y="3498100"/>
            <a:ext cx="7254316" cy="640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46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title"/>
          </p:nvPr>
        </p:nvSpPr>
        <p:spPr>
          <a:xfrm>
            <a:off x="1593850" y="374344"/>
            <a:ext cx="16916399" cy="1661993"/>
          </a:xfrm>
        </p:spPr>
        <p:txBody>
          <a:bodyPr/>
          <a:lstStyle/>
          <a:p>
            <a:r>
              <a:rPr lang="en-US" altLang="zh-CN" sz="5400" dirty="0"/>
              <a:t>Measuring the Language Ideology of the GPT-3 Quality Filter</a:t>
            </a:r>
            <a:endParaRPr lang="zh-CN" altLang="en-US" sz="5400" dirty="0"/>
          </a:p>
        </p:txBody>
      </p:sp>
      <p:sp>
        <p:nvSpPr>
          <p:cNvPr id="1048609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19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9886A726-C1D5-4F52-FCA3-F50EB282D4CB}"/>
              </a:ext>
            </a:extLst>
          </p:cNvPr>
          <p:cNvSpPr txBox="1"/>
          <p:nvPr/>
        </p:nvSpPr>
        <p:spPr>
          <a:xfrm>
            <a:off x="1190157" y="2324501"/>
            <a:ext cx="18310693" cy="662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800" dirty="0"/>
              <a:t>U.S. SCHOOL NEWS: a new dataset of U.S. high school newspaper articles that varies both topically and along demographic variables that can be resolved using ZIP codes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800" dirty="0"/>
              <a:t>Collection: The final corpus includes 910K articles, from 1410 schools, located in 1329 ZIP codes (552 counties) dispersed across all U.S. states (plus D.C.).</a:t>
            </a:r>
          </a:p>
        </p:txBody>
      </p:sp>
    </p:spTree>
    <p:extLst>
      <p:ext uri="{BB962C8B-B14F-4D97-AF65-F5344CB8AC3E}">
        <p14:creationId xmlns:p14="http://schemas.microsoft.com/office/powerpoint/2010/main" val="178127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2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597" name="标题 1"/>
          <p:cNvSpPr>
            <a:spLocks noGrp="1"/>
          </p:cNvSpPr>
          <p:nvPr/>
        </p:nvSpPr>
        <p:spPr>
          <a:xfrm>
            <a:off x="7080250" y="168275"/>
            <a:ext cx="537376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Content </a:t>
            </a:r>
            <a:endParaRPr lang="zh-CN" altLang="en-US" dirty="0"/>
          </a:p>
        </p:txBody>
      </p:sp>
      <p:sp>
        <p:nvSpPr>
          <p:cNvPr id="1048598" name="文本框 4"/>
          <p:cNvSpPr txBox="1"/>
          <p:nvPr/>
        </p:nvSpPr>
        <p:spPr>
          <a:xfrm>
            <a:off x="1441450" y="2923058"/>
            <a:ext cx="16154402" cy="98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4400" dirty="0">
                <a:latin typeface="Gill Sans MT" panose="020B0502020104020203" pitchFamily="34" charset="0"/>
              </a:rPr>
              <a:t>ENVIRONMENTAL AND FINANCIAL COST:</a:t>
            </a:r>
          </a:p>
        </p:txBody>
      </p:sp>
      <p:sp>
        <p:nvSpPr>
          <p:cNvPr id="2" name="文本框 4">
            <a:extLst>
              <a:ext uri="{FF2B5EF4-FFF2-40B4-BE49-F238E27FC236}">
                <a16:creationId xmlns:a16="http://schemas.microsoft.com/office/drawing/2014/main" id="{3A72F36E-1849-9E09-E048-C64EA75E1B2A}"/>
              </a:ext>
            </a:extLst>
          </p:cNvPr>
          <p:cNvSpPr txBox="1"/>
          <p:nvPr/>
        </p:nvSpPr>
        <p:spPr>
          <a:xfrm>
            <a:off x="1454764" y="4435475"/>
            <a:ext cx="18274685" cy="4149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Gill Sans MT" panose="020B0502020104020203" pitchFamily="34" charset="0"/>
              </a:rPr>
              <a:t>Training a </a:t>
            </a:r>
            <a:r>
              <a:rPr lang="en-US" altLang="zh-CN" sz="3600" dirty="0" err="1">
                <a:latin typeface="Gill Sans MT" panose="020B0502020104020203" pitchFamily="34" charset="0"/>
              </a:rPr>
              <a:t>transfomer</a:t>
            </a:r>
            <a:r>
              <a:rPr lang="en-US" altLang="zh-CN" sz="3600" dirty="0">
                <a:latin typeface="Gill Sans MT" panose="020B0502020104020203" pitchFamily="34" charset="0"/>
              </a:rPr>
              <a:t>(big) model emits 284t of CO2</a:t>
            </a:r>
            <a:r>
              <a:rPr lang="zh-CN" altLang="en-US" sz="3600" dirty="0">
                <a:latin typeface="Gill Sans MT" panose="020B0502020104020203" pitchFamily="34" charset="0"/>
              </a:rPr>
              <a:t>（</a:t>
            </a:r>
            <a:r>
              <a:rPr lang="en-US" altLang="zh-CN" sz="3600" dirty="0">
                <a:latin typeface="Gill Sans MT" panose="020B0502020104020203" pitchFamily="34" charset="0"/>
              </a:rPr>
              <a:t>average human emit 5t CO2 per year</a:t>
            </a:r>
            <a:r>
              <a:rPr lang="zh-CN" altLang="en-US" sz="3600" dirty="0">
                <a:latin typeface="Gill Sans MT" panose="020B0502020104020203" pitchFamily="34" charset="0"/>
              </a:rPr>
              <a:t>）</a:t>
            </a:r>
            <a:endParaRPr lang="en-US" altLang="zh-CN" sz="3600" dirty="0">
              <a:latin typeface="Gill Sans MT" panose="020B0502020104020203" pitchFamily="34" charset="0"/>
            </a:endParaRP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Gill Sans MT" panose="020B0502020104020203" pitchFamily="34" charset="0"/>
              </a:rPr>
              <a:t>The cost of these models vs. Their accuracy gains:  </a:t>
            </a:r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3600" dirty="0">
                <a:latin typeface="Gill Sans MT" panose="020B0502020104020203" pitchFamily="34" charset="0"/>
              </a:rPr>
              <a:t>	0.1 BLEU(English to German translation model) vs $150,000 compute cost&amp;CO2 emissions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Gill Sans MT" panose="020B0502020104020203" pitchFamily="34" charset="0"/>
              </a:rPr>
              <a:t>Gainers vs Sufferers: English vs marginalized communities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zh-CN" sz="3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92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title"/>
          </p:nvPr>
        </p:nvSpPr>
        <p:spPr>
          <a:xfrm>
            <a:off x="1593850" y="374344"/>
            <a:ext cx="16916399" cy="1661993"/>
          </a:xfrm>
        </p:spPr>
        <p:txBody>
          <a:bodyPr/>
          <a:lstStyle/>
          <a:p>
            <a:r>
              <a:rPr lang="en-US" altLang="zh-CN" sz="5400" dirty="0"/>
              <a:t>Measuring the Language Ideology of the GPT-3 Quality Filter</a:t>
            </a:r>
            <a:endParaRPr lang="zh-CN" altLang="en-US" sz="5400" dirty="0"/>
          </a:p>
        </p:txBody>
      </p:sp>
      <p:sp>
        <p:nvSpPr>
          <p:cNvPr id="1048609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20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9886A726-C1D5-4F52-FCA3-F50EB282D4CB}"/>
              </a:ext>
            </a:extLst>
          </p:cNvPr>
          <p:cNvSpPr txBox="1"/>
          <p:nvPr/>
        </p:nvSpPr>
        <p:spPr>
          <a:xfrm>
            <a:off x="1190157" y="2324501"/>
            <a:ext cx="18310693" cy="773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800" dirty="0"/>
              <a:t>The GPT-3 Quality Filter: GPT3 + a binary logistic regression classifier trained to distinguish between reference corpora (Books3, Wikipedia, and </a:t>
            </a:r>
            <a:r>
              <a:rPr lang="en-US" altLang="zh-CN" sz="4800" dirty="0" err="1"/>
              <a:t>OpenWebText</a:t>
            </a:r>
            <a:r>
              <a:rPr lang="en-US" altLang="zh-CN" sz="4800" dirty="0"/>
              <a:t>) and a random sample of Common Crawl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800" dirty="0"/>
              <a:t>training data: 80M whitespace-separated tokens of </a:t>
            </a:r>
            <a:r>
              <a:rPr lang="en-US" altLang="zh-CN" sz="4800" dirty="0" err="1"/>
              <a:t>OpenWebText</a:t>
            </a:r>
            <a:r>
              <a:rPr lang="en-US" altLang="zh-CN" sz="4800" dirty="0"/>
              <a:t>, Wikipedia, and Books3 each for the positive class, and 240M whitespace-separated tokens of a September 2019 Common Crawl snapshot for the negative class.</a:t>
            </a:r>
          </a:p>
        </p:txBody>
      </p:sp>
    </p:spTree>
    <p:extLst>
      <p:ext uri="{BB962C8B-B14F-4D97-AF65-F5344CB8AC3E}">
        <p14:creationId xmlns:p14="http://schemas.microsoft.com/office/powerpoint/2010/main" val="1271594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title"/>
          </p:nvPr>
        </p:nvSpPr>
        <p:spPr>
          <a:xfrm>
            <a:off x="6356350" y="396875"/>
            <a:ext cx="7391400" cy="830997"/>
          </a:xfrm>
        </p:spPr>
        <p:txBody>
          <a:bodyPr/>
          <a:lstStyle/>
          <a:p>
            <a:r>
              <a:rPr lang="en-US" altLang="zh-CN" sz="5400" dirty="0"/>
              <a:t>Document-Level Analysis</a:t>
            </a:r>
            <a:endParaRPr lang="zh-CN" altLang="en-US" sz="5400" dirty="0"/>
          </a:p>
        </p:txBody>
      </p:sp>
      <p:sp>
        <p:nvSpPr>
          <p:cNvPr id="1048609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21</a:t>
            </a:fld>
            <a:endParaRPr sz="2300" dirty="0">
              <a:latin typeface="Gill Sans MT"/>
              <a:cs typeface="Gill Sans M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388B2C-11CE-F464-F5A4-3C2BD999A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" y="2836319"/>
            <a:ext cx="7632232" cy="69674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4C76EC-3AA8-F4AF-201F-C4D48C0A2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250" y="2530475"/>
            <a:ext cx="7632232" cy="73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71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title"/>
          </p:nvPr>
        </p:nvSpPr>
        <p:spPr>
          <a:xfrm>
            <a:off x="6908800" y="396875"/>
            <a:ext cx="6286500" cy="830997"/>
          </a:xfrm>
        </p:spPr>
        <p:txBody>
          <a:bodyPr/>
          <a:lstStyle/>
          <a:p>
            <a:r>
              <a:rPr lang="en-US" altLang="zh-CN" sz="5400" dirty="0"/>
              <a:t>Demographic Analysis</a:t>
            </a:r>
            <a:endParaRPr lang="zh-CN" altLang="en-US" sz="5400" dirty="0"/>
          </a:p>
        </p:txBody>
      </p:sp>
      <p:sp>
        <p:nvSpPr>
          <p:cNvPr id="1048609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22</a:t>
            </a:fld>
            <a:endParaRPr sz="2300" dirty="0">
              <a:latin typeface="Gill Sans MT"/>
              <a:cs typeface="Gill Sans M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BD923E-2CA6-CE6C-2B81-0EF67E41A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962" y="2378075"/>
            <a:ext cx="9354175" cy="74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43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title"/>
          </p:nvPr>
        </p:nvSpPr>
        <p:spPr>
          <a:xfrm>
            <a:off x="6461125" y="473075"/>
            <a:ext cx="7181850" cy="830997"/>
          </a:xfrm>
        </p:spPr>
        <p:txBody>
          <a:bodyPr/>
          <a:lstStyle/>
          <a:p>
            <a:r>
              <a:rPr lang="en-US" altLang="zh-CN" sz="5400" dirty="0"/>
              <a:t>Other Notions of Quality</a:t>
            </a:r>
            <a:endParaRPr lang="zh-CN" altLang="en-US" sz="5400" dirty="0"/>
          </a:p>
        </p:txBody>
      </p:sp>
      <p:sp>
        <p:nvSpPr>
          <p:cNvPr id="1048609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23</a:t>
            </a:fld>
            <a:endParaRPr sz="2300" dirty="0">
              <a:latin typeface="Gill Sans MT"/>
              <a:cs typeface="Gill Sans M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227944-A10F-4A42-2808-97B1753A7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0" y="2748937"/>
            <a:ext cx="7181850" cy="62614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99F4D5-498F-0E69-BA33-E2E3CF703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2554584"/>
            <a:ext cx="7609168" cy="645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6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3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597" name="标题 1"/>
          <p:cNvSpPr>
            <a:spLocks noGrp="1"/>
          </p:cNvSpPr>
          <p:nvPr/>
        </p:nvSpPr>
        <p:spPr>
          <a:xfrm>
            <a:off x="7080250" y="168275"/>
            <a:ext cx="537376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Content </a:t>
            </a:r>
            <a:endParaRPr lang="zh-CN" altLang="en-US" dirty="0"/>
          </a:p>
        </p:txBody>
      </p:sp>
      <p:sp>
        <p:nvSpPr>
          <p:cNvPr id="1048598" name="文本框 4"/>
          <p:cNvSpPr txBox="1"/>
          <p:nvPr/>
        </p:nvSpPr>
        <p:spPr>
          <a:xfrm>
            <a:off x="1441450" y="2923058"/>
            <a:ext cx="16154402" cy="98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4400" dirty="0">
                <a:latin typeface="Gill Sans MT" panose="020B0502020104020203" pitchFamily="34" charset="0"/>
              </a:rPr>
              <a:t>UNFATHOMABLE TRAINING DATA:</a:t>
            </a:r>
          </a:p>
        </p:txBody>
      </p:sp>
      <p:sp>
        <p:nvSpPr>
          <p:cNvPr id="2" name="文本框 4">
            <a:extLst>
              <a:ext uri="{FF2B5EF4-FFF2-40B4-BE49-F238E27FC236}">
                <a16:creationId xmlns:a16="http://schemas.microsoft.com/office/drawing/2014/main" id="{3A72F36E-1849-9E09-E048-C64EA75E1B2A}"/>
              </a:ext>
            </a:extLst>
          </p:cNvPr>
          <p:cNvSpPr txBox="1"/>
          <p:nvPr/>
        </p:nvSpPr>
        <p:spPr>
          <a:xfrm>
            <a:off x="1454764" y="4435475"/>
            <a:ext cx="18503286" cy="747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Gill Sans MT" panose="020B0502020104020203" pitchFamily="34" charset="0"/>
              </a:rPr>
              <a:t>Size Doesn’t Guarantee Diversity</a:t>
            </a:r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3600" dirty="0">
                <a:latin typeface="Gill Sans MT" panose="020B0502020104020203" pitchFamily="34" charset="0"/>
              </a:rPr>
              <a:t>	crawl: narrow Internet participation: younger users and those from developed countries; </a:t>
            </a:r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3600" dirty="0">
                <a:latin typeface="Gill Sans MT" panose="020B0502020104020203" pitchFamily="34" charset="0"/>
              </a:rPr>
              <a:t>		  less welcoming to marginalized populations</a:t>
            </a:r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3600" dirty="0">
                <a:latin typeface="Gill Sans MT" panose="020B0502020104020203" pitchFamily="34" charset="0"/>
              </a:rPr>
              <a:t>	filter: filtering datasets can further attenuate the voices of people from marginalized identities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Gill Sans MT" panose="020B0502020104020203" pitchFamily="34" charset="0"/>
              </a:rPr>
              <a:t>Static Data/Changing Social Views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Gill Sans MT" panose="020B0502020104020203" pitchFamily="34" charset="0"/>
              </a:rPr>
              <a:t>Encoding Bias</a:t>
            </a:r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3600" dirty="0">
                <a:latin typeface="Gill Sans MT" panose="020B0502020104020203" pitchFamily="34" charset="0"/>
              </a:rPr>
              <a:t>	encode stereotypical and derogatory associations along gender, race, ethnicity, and disability status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zh-CN" sz="3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66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4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597" name="标题 1"/>
          <p:cNvSpPr>
            <a:spLocks noGrp="1"/>
          </p:cNvSpPr>
          <p:nvPr/>
        </p:nvSpPr>
        <p:spPr>
          <a:xfrm>
            <a:off x="7080250" y="168275"/>
            <a:ext cx="537376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Content </a:t>
            </a:r>
            <a:endParaRPr lang="zh-CN" altLang="en-US" dirty="0"/>
          </a:p>
        </p:txBody>
      </p:sp>
      <p:sp>
        <p:nvSpPr>
          <p:cNvPr id="1048598" name="文本框 4"/>
          <p:cNvSpPr txBox="1"/>
          <p:nvPr/>
        </p:nvSpPr>
        <p:spPr>
          <a:xfrm>
            <a:off x="1441450" y="2923058"/>
            <a:ext cx="16154402" cy="98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4400" dirty="0">
                <a:latin typeface="Gill Sans MT" panose="020B0502020104020203" pitchFamily="34" charset="0"/>
              </a:rPr>
              <a:t>Risk and Harm:</a:t>
            </a:r>
          </a:p>
        </p:txBody>
      </p:sp>
      <p:sp>
        <p:nvSpPr>
          <p:cNvPr id="2" name="文本框 4">
            <a:extLst>
              <a:ext uri="{FF2B5EF4-FFF2-40B4-BE49-F238E27FC236}">
                <a16:creationId xmlns:a16="http://schemas.microsoft.com/office/drawing/2014/main" id="{3A72F36E-1849-9E09-E048-C64EA75E1B2A}"/>
              </a:ext>
            </a:extLst>
          </p:cNvPr>
          <p:cNvSpPr txBox="1"/>
          <p:nvPr/>
        </p:nvSpPr>
        <p:spPr>
          <a:xfrm>
            <a:off x="1454764" y="4435475"/>
            <a:ext cx="18503286" cy="498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Gill Sans MT" panose="020B0502020104020203" pitchFamily="34" charset="0"/>
              </a:rPr>
              <a:t>LMs test for natural language understanding (NLU)</a:t>
            </a:r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3600" dirty="0">
                <a:latin typeface="Gill Sans MT" panose="020B0502020104020203" pitchFamily="34" charset="0"/>
              </a:rPr>
              <a:t>	languages are systems of signs, i.e. pairings of form and meaning. But the training data for LMs 	is only form; they do not have access to meaning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Gill Sans MT" panose="020B0502020104020203" pitchFamily="34" charset="0"/>
              </a:rPr>
              <a:t>understanding of coherence</a:t>
            </a:r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3600" dirty="0">
                <a:latin typeface="Gill Sans MT" panose="020B0502020104020203" pitchFamily="34" charset="0"/>
              </a:rPr>
              <a:t>	our human understanding of coherence derives from our ability to recognize interlocutors’ beliefs and intentions within context</a:t>
            </a:r>
          </a:p>
        </p:txBody>
      </p:sp>
    </p:spTree>
    <p:extLst>
      <p:ext uri="{BB962C8B-B14F-4D97-AF65-F5344CB8AC3E}">
        <p14:creationId xmlns:p14="http://schemas.microsoft.com/office/powerpoint/2010/main" val="345352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5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597" name="标题 1"/>
          <p:cNvSpPr>
            <a:spLocks noGrp="1"/>
          </p:cNvSpPr>
          <p:nvPr/>
        </p:nvSpPr>
        <p:spPr>
          <a:xfrm>
            <a:off x="7080250" y="168275"/>
            <a:ext cx="537376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Content </a:t>
            </a:r>
            <a:endParaRPr lang="zh-CN" altLang="en-US" dirty="0"/>
          </a:p>
        </p:txBody>
      </p:sp>
      <p:sp>
        <p:nvSpPr>
          <p:cNvPr id="1048598" name="文本框 4"/>
          <p:cNvSpPr txBox="1"/>
          <p:nvPr/>
        </p:nvSpPr>
        <p:spPr>
          <a:xfrm>
            <a:off x="1441450" y="2923058"/>
            <a:ext cx="16154402" cy="988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4400" dirty="0">
                <a:latin typeface="Gill Sans MT" panose="020B0502020104020203" pitchFamily="34" charset="0"/>
              </a:rPr>
              <a:t>Risk and Harm:</a:t>
            </a:r>
          </a:p>
        </p:txBody>
      </p:sp>
      <p:sp>
        <p:nvSpPr>
          <p:cNvPr id="2" name="文本框 4">
            <a:extLst>
              <a:ext uri="{FF2B5EF4-FFF2-40B4-BE49-F238E27FC236}">
                <a16:creationId xmlns:a16="http://schemas.microsoft.com/office/drawing/2014/main" id="{3A72F36E-1849-9E09-E048-C64EA75E1B2A}"/>
              </a:ext>
            </a:extLst>
          </p:cNvPr>
          <p:cNvSpPr txBox="1"/>
          <p:nvPr/>
        </p:nvSpPr>
        <p:spPr>
          <a:xfrm>
            <a:off x="1454764" y="4435475"/>
            <a:ext cx="18503286" cy="498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Gill Sans MT" panose="020B0502020104020203" pitchFamily="34" charset="0"/>
              </a:rPr>
              <a:t>Bias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Gill Sans MT" panose="020B0502020104020203" pitchFamily="34" charset="0"/>
              </a:rPr>
              <a:t>Large LMs to produce seemingly coherent text over larger passages could erase cues that might tip users off to translation errors in longer passages as well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Gill Sans MT" panose="020B0502020104020203" pitchFamily="34" charset="0"/>
              </a:rPr>
              <a:t>Be prompted to output specific information from that training data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zh-CN" sz="3600" dirty="0">
              <a:latin typeface="Gill Sans MT" panose="020B0502020104020203" pitchFamily="34" charset="0"/>
            </a:endParaRP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zh-CN" sz="3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5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矩形 5"/>
          <p:cNvSpPr/>
          <p:nvPr/>
        </p:nvSpPr>
        <p:spPr>
          <a:xfrm>
            <a:off x="1517650" y="2669449"/>
            <a:ext cx="17068800" cy="3429000"/>
          </a:xfrm>
          <a:prstGeom prst="rect">
            <a:avLst/>
          </a:prstGeom>
          <a:solidFill>
            <a:srgbClr val="D4D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Gill Sans MT" panose="020B0502020104020203" pitchFamily="34" charset="0"/>
              </a:rPr>
              <a:t>REALTOXICITYPROMPTS:</a:t>
            </a:r>
          </a:p>
          <a:p>
            <a:pPr algn="ctr"/>
            <a:r>
              <a:rPr lang="en-US" altLang="zh-CN" sz="5400" dirty="0">
                <a:solidFill>
                  <a:schemeClr val="tx1"/>
                </a:solidFill>
                <a:latin typeface="Gill Sans MT" panose="020B0502020104020203" pitchFamily="34" charset="0"/>
              </a:rPr>
              <a:t>Evaluating Neural Toxic Degeneration in Language Models</a:t>
            </a:r>
          </a:p>
        </p:txBody>
      </p:sp>
      <p:sp>
        <p:nvSpPr>
          <p:cNvPr id="1048588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6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589" name="矩形 6"/>
          <p:cNvSpPr/>
          <p:nvPr/>
        </p:nvSpPr>
        <p:spPr>
          <a:xfrm>
            <a:off x="0" y="0"/>
            <a:ext cx="20104100" cy="1506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CA2D1F-62CA-16BE-8562-2BF883929D01}"/>
              </a:ext>
            </a:extLst>
          </p:cNvPr>
          <p:cNvSpPr txBox="1"/>
          <p:nvPr/>
        </p:nvSpPr>
        <p:spPr>
          <a:xfrm>
            <a:off x="9118600" y="9485916"/>
            <a:ext cx="1866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EMNLP2020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5B033F-795F-15BB-E4AB-706115DDB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315" y="6584912"/>
            <a:ext cx="12777469" cy="20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6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7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597" name="标题 1"/>
          <p:cNvSpPr>
            <a:spLocks noGrp="1"/>
          </p:cNvSpPr>
          <p:nvPr/>
        </p:nvSpPr>
        <p:spPr>
          <a:xfrm>
            <a:off x="4184651" y="244475"/>
            <a:ext cx="106680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2" name="文本框 4">
            <a:extLst>
              <a:ext uri="{FF2B5EF4-FFF2-40B4-BE49-F238E27FC236}">
                <a16:creationId xmlns:a16="http://schemas.microsoft.com/office/drawing/2014/main" id="{3A72F36E-1849-9E09-E048-C64EA75E1B2A}"/>
              </a:ext>
            </a:extLst>
          </p:cNvPr>
          <p:cNvSpPr txBox="1"/>
          <p:nvPr/>
        </p:nvSpPr>
        <p:spPr>
          <a:xfrm>
            <a:off x="1190157" y="2324501"/>
            <a:ext cx="17723785" cy="858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800" dirty="0"/>
              <a:t>REALTOXICITYPROMPTS, a set of 100K sentence prefixes//toxicity score pairs, used to evaluate neural language generation (NLG) toxicity. Identifies innocuous prompts that cause toxic degeneration in LLMs.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800" dirty="0"/>
              <a:t>Proposed detoxifying methods: data-based vs decoding-based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800" dirty="0"/>
              <a:t>Analysis of toxicity in </a:t>
            </a:r>
            <a:r>
              <a:rPr lang="en-US" altLang="zh-CN" sz="4800" dirty="0" err="1"/>
              <a:t>OpenAI</a:t>
            </a:r>
            <a:r>
              <a:rPr lang="en-US" altLang="zh-CN" sz="4800" dirty="0"/>
              <a:t> </a:t>
            </a:r>
            <a:r>
              <a:rPr lang="en-US" altLang="zh-CN" sz="4800" dirty="0" err="1"/>
              <a:t>WebText</a:t>
            </a:r>
            <a:r>
              <a:rPr lang="en-US" altLang="zh-CN" sz="4800" dirty="0"/>
              <a:t> and OPENWEBTEXT CORPUS, finds toxic language in this data </a:t>
            </a:r>
            <a:endParaRPr lang="en-US" altLang="zh-CN" sz="3600" dirty="0">
              <a:latin typeface="Gill Sans MT" panose="020B0502020104020203" pitchFamily="34" charset="0"/>
            </a:endParaRP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zh-CN" sz="3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3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8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597" name="标题 1"/>
          <p:cNvSpPr>
            <a:spLocks noGrp="1"/>
          </p:cNvSpPr>
          <p:nvPr/>
        </p:nvSpPr>
        <p:spPr>
          <a:xfrm>
            <a:off x="4184651" y="244475"/>
            <a:ext cx="106680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REALTOXICITYPROMPTS </a:t>
            </a:r>
            <a:endParaRPr lang="zh-CN" altLang="en-US" dirty="0"/>
          </a:p>
        </p:txBody>
      </p:sp>
      <p:sp>
        <p:nvSpPr>
          <p:cNvPr id="2" name="文本框 4">
            <a:extLst>
              <a:ext uri="{FF2B5EF4-FFF2-40B4-BE49-F238E27FC236}">
                <a16:creationId xmlns:a16="http://schemas.microsoft.com/office/drawing/2014/main" id="{3A72F36E-1849-9E09-E048-C64EA75E1B2A}"/>
              </a:ext>
            </a:extLst>
          </p:cNvPr>
          <p:cNvSpPr txBox="1"/>
          <p:nvPr/>
        </p:nvSpPr>
        <p:spPr>
          <a:xfrm>
            <a:off x="2813050" y="8931275"/>
            <a:ext cx="14478000" cy="2764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4800" dirty="0"/>
              <a:t>a set of 100K sentence prefixes//toxicity score pairs 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zh-CN" sz="3600" dirty="0">
              <a:latin typeface="Gill Sans MT" panose="020B0502020104020203" pitchFamily="34" charset="0"/>
            </a:endParaRP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zh-CN" sz="3600" dirty="0">
              <a:latin typeface="Gill Sans MT" panose="020B050202010402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C22D62-7A0F-F67B-ECE5-1A78CE418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150" y="2187833"/>
            <a:ext cx="7696200" cy="624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4"/>
          <p:cNvSpPr txBox="1"/>
          <p:nvPr/>
        </p:nvSpPr>
        <p:spPr>
          <a:xfrm>
            <a:off x="17163115" y="10753006"/>
            <a:ext cx="58513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80"/>
              </a:lnSpc>
            </a:pPr>
            <a:fld id="{81D60167-4931-47E6-BA6A-407CBD079E47}" type="slidenum">
              <a:rPr sz="2300" dirty="0">
                <a:solidFill>
                  <a:srgbClr val="0433FF"/>
                </a:solidFill>
                <a:latin typeface="Gill Sans MT"/>
                <a:cs typeface="Gill Sans MT"/>
              </a:rPr>
              <a:t>9</a:t>
            </a:fld>
            <a:endParaRPr sz="2300" dirty="0">
              <a:latin typeface="Gill Sans MT"/>
              <a:cs typeface="Gill Sans MT"/>
            </a:endParaRPr>
          </a:p>
        </p:txBody>
      </p:sp>
      <p:sp>
        <p:nvSpPr>
          <p:cNvPr id="1048597" name="标题 1"/>
          <p:cNvSpPr>
            <a:spLocks noGrp="1"/>
          </p:cNvSpPr>
          <p:nvPr/>
        </p:nvSpPr>
        <p:spPr>
          <a:xfrm>
            <a:off x="4184651" y="244475"/>
            <a:ext cx="10668000" cy="1154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rgbClr val="24242E"/>
                </a:solidFill>
                <a:latin typeface="Gill Sans MT"/>
                <a:ea typeface="+mj-ea"/>
                <a:cs typeface="Gill Sans MT"/>
              </a:defRPr>
            </a:lvl1pPr>
          </a:lstStyle>
          <a:p>
            <a:pPr algn="ctr"/>
            <a:r>
              <a:rPr lang="en-US" altLang="zh-CN" dirty="0"/>
              <a:t>REALTOXICITYPROMPTS </a:t>
            </a:r>
            <a:endParaRPr lang="zh-CN" altLang="en-US" dirty="0"/>
          </a:p>
        </p:txBody>
      </p:sp>
      <p:sp>
        <p:nvSpPr>
          <p:cNvPr id="2" name="文本框 4">
            <a:extLst>
              <a:ext uri="{FF2B5EF4-FFF2-40B4-BE49-F238E27FC236}">
                <a16:creationId xmlns:a16="http://schemas.microsoft.com/office/drawing/2014/main" id="{3A72F36E-1849-9E09-E048-C64EA75E1B2A}"/>
              </a:ext>
            </a:extLst>
          </p:cNvPr>
          <p:cNvSpPr txBox="1"/>
          <p:nvPr/>
        </p:nvSpPr>
        <p:spPr>
          <a:xfrm>
            <a:off x="2051050" y="2606675"/>
            <a:ext cx="17068800" cy="8119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4800" dirty="0"/>
              <a:t>1. Sample 100k sentences from </a:t>
            </a:r>
            <a:r>
              <a:rPr lang="en-US" altLang="zh-CN" sz="4800" dirty="0" err="1"/>
              <a:t>OpenWebTextCorpus</a:t>
            </a:r>
            <a:endParaRPr lang="en-US" altLang="zh-CN" sz="4800" dirty="0"/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4800" dirty="0"/>
              <a:t>	</a:t>
            </a:r>
            <a:r>
              <a:rPr lang="en-US" altLang="zh-CN" sz="4000" dirty="0"/>
              <a:t>Score each sentence from </a:t>
            </a:r>
            <a:r>
              <a:rPr lang="en-US" altLang="zh-CN" sz="4000" dirty="0" err="1"/>
              <a:t>OpenWebText</a:t>
            </a:r>
            <a:r>
              <a:rPr lang="en-US" altLang="zh-CN" sz="4000" dirty="0"/>
              <a:t> for toxicity using PERSPECTIVE API</a:t>
            </a:r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4000" dirty="0"/>
              <a:t>	Sample 25k sentences for each of four equally sized toxicity-score ranges</a:t>
            </a:r>
          </a:p>
          <a:p>
            <a:pPr>
              <a:lnSpc>
                <a:spcPct val="150000"/>
              </a:lnSpc>
              <a:buClr>
                <a:srgbClr val="0000FF"/>
              </a:buClr>
            </a:pPr>
            <a:r>
              <a:rPr lang="en-US" altLang="zh-CN" sz="4800" dirty="0"/>
              <a:t>2. Split each sentence into two halves to get a prompt and a continuation; Score the prompt and continuations for toxicity separately</a:t>
            </a: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zh-CN" sz="3600" dirty="0">
              <a:latin typeface="Gill Sans MT" panose="020B0502020104020203" pitchFamily="34" charset="0"/>
            </a:endParaRPr>
          </a:p>
          <a:p>
            <a:pPr marL="742950" indent="-74295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endParaRPr lang="en-US" altLang="zh-CN" sz="3600" dirty="0">
              <a:latin typeface="Gill Sans MT" panose="020B050202010402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C22D62-7A0F-F67B-ECE5-1A78CE418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674" y="7065203"/>
            <a:ext cx="4000500" cy="324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7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2411</Words>
  <Application>Microsoft Office PowerPoint</Application>
  <PresentationFormat>自定义</PresentationFormat>
  <Paragraphs>226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-apple-system</vt:lpstr>
      <vt:lpstr>等线</vt:lpstr>
      <vt:lpstr>等线 Light</vt:lpstr>
      <vt:lpstr>微软雅黑</vt:lpstr>
      <vt:lpstr>Arial</vt:lpstr>
      <vt:lpstr>Calibri</vt:lpstr>
      <vt:lpstr>Gill Sans MT</vt:lpstr>
      <vt:lpstr>Roboto</vt:lpstr>
      <vt:lpstr>Wingdings</vt:lpstr>
      <vt:lpstr>Office 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Detoxification Methods  </vt:lpstr>
      <vt:lpstr>Data-Based Detoxification</vt:lpstr>
      <vt:lpstr>Decoding-Based Detoxification</vt:lpstr>
      <vt:lpstr>Comparison</vt:lpstr>
      <vt:lpstr>PowerPoint 演示文稿</vt:lpstr>
      <vt:lpstr>Data Sources</vt:lpstr>
      <vt:lpstr>Measuring the Language Ideology of the GPT-3 Quality Filter</vt:lpstr>
      <vt:lpstr>Measuring the Language Ideology of the GPT-3 Quality Filter</vt:lpstr>
      <vt:lpstr>Document-Level Analysis</vt:lpstr>
      <vt:lpstr>Demographic Analysis</vt:lpstr>
      <vt:lpstr>Other Notions of 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paper分享</dc:title>
  <dc:creator>苏玛丽</dc:creator>
  <cp:lastModifiedBy>LYQ</cp:lastModifiedBy>
  <cp:revision>195</cp:revision>
  <dcterms:created xsi:type="dcterms:W3CDTF">2020-10-31T17:26:42Z</dcterms:created>
  <dcterms:modified xsi:type="dcterms:W3CDTF">2023-04-13T14:19:10Z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2020-09-25T00:00:00Z</vt:filetime>
  </property>
  <property fmtid="{D5CDD505-2E9C-101B-9397-08002B2CF9AE}" pid="3" name="Creator">
    <vt:lpwstr>Keynote 讲演</vt:lpwstr>
  </property>
  <property fmtid="{D5CDD505-2E9C-101B-9397-08002B2CF9AE}" pid="4" name="LastSaved">
    <vt:filetime>2020-11-01T00:00:00Z</vt:filetime>
  </property>
  <property fmtid="{D5CDD505-2E9C-101B-9397-08002B2CF9AE}" pid="5" name="ICV">
    <vt:lpwstr>77b436b9baa84b19b1b3d1cb13c2142c</vt:lpwstr>
  </property>
</Properties>
</file>