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8" r:id="rId5"/>
    <p:sldId id="259" r:id="rId6"/>
    <p:sldId id="260" r:id="rId7"/>
    <p:sldId id="261" r:id="rId8"/>
    <p:sldId id="290" r:id="rId9"/>
    <p:sldId id="289" r:id="rId10"/>
    <p:sldId id="262" r:id="rId11"/>
    <p:sldId id="263" r:id="rId12"/>
    <p:sldId id="264" r:id="rId13"/>
    <p:sldId id="265" r:id="rId14"/>
    <p:sldId id="266" r:id="rId15"/>
    <p:sldId id="267" r:id="rId16"/>
    <p:sldId id="269" r:id="rId17"/>
    <p:sldId id="291" r:id="rId18"/>
    <p:sldId id="270" r:id="rId19"/>
    <p:sldId id="271" r:id="rId20"/>
    <p:sldId id="272" r:id="rId21"/>
    <p:sldId id="273" r:id="rId22"/>
    <p:sldId id="274" r:id="rId23"/>
    <p:sldId id="276" r:id="rId24"/>
    <p:sldId id="277" r:id="rId25"/>
    <p:sldId id="278" r:id="rId26"/>
    <p:sldId id="279" r:id="rId27"/>
    <p:sldId id="280" r:id="rId28"/>
    <p:sldId id="281" r:id="rId29"/>
    <p:sldId id="282" r:id="rId30"/>
    <p:sldId id="283" r:id="rId31"/>
    <p:sldId id="319" r:id="rId32"/>
    <p:sldId id="318" r:id="rId33"/>
    <p:sldId id="320" r:id="rId34"/>
    <p:sldId id="284" r:id="rId35"/>
    <p:sldId id="285" r:id="rId36"/>
    <p:sldId id="286" r:id="rId37"/>
    <p:sldId id="287" r:id="rId38"/>
    <p:sldId id="288" r:id="rId39"/>
  </p:sldIdLst>
  <p:sldSz cx="9144000" cy="5143500"/>
  <p:notesSz cx="5143500" cy="9144000"/>
  <p:custDataLst>
    <p:tags r:id="rId43"/>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gs" Target="tags/tag14.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olorful_triangle_abstract_2023040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olorful_triangle_abstract_20230401/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olorful_triangle_abstract_20230401/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olorful_triangle_abstract_20230401/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bluewhite_colorful_triangle_abstract_20230401/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5.xml"/><Relationship Id="rId4" Type="http://schemas.openxmlformats.org/officeDocument/2006/relationships/image" Target="../media/image8.png"/><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5.xml"/><Relationship Id="rId4" Type="http://schemas.openxmlformats.org/officeDocument/2006/relationships/image" Target="../media/image14.png"/><Relationship Id="rId3" Type="http://schemas.openxmlformats.org/officeDocument/2006/relationships/tags" Target="../tags/tag6.xml"/><Relationship Id="rId2" Type="http://schemas.openxmlformats.org/officeDocument/2006/relationships/image" Target="../media/image13.png"/><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5.xml"/><Relationship Id="rId3" Type="http://schemas.openxmlformats.org/officeDocument/2006/relationships/image" Target="../media/image17.png"/><Relationship Id="rId2" Type="http://schemas.openxmlformats.org/officeDocument/2006/relationships/tags" Target="../tags/tag7.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5.xml"/><Relationship Id="rId2" Type="http://schemas.openxmlformats.org/officeDocument/2006/relationships/image" Target="../media/image18.png"/><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5.xml"/><Relationship Id="rId2" Type="http://schemas.openxmlformats.org/officeDocument/2006/relationships/image" Target="../media/image19.png"/><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5.xml"/><Relationship Id="rId2" Type="http://schemas.openxmlformats.org/officeDocument/2006/relationships/image" Target="../media/image19.png"/><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5.xml"/><Relationship Id="rId2" Type="http://schemas.openxmlformats.org/officeDocument/2006/relationships/image" Target="../media/image20.png"/><Relationship Id="rId1" Type="http://schemas.openxmlformats.org/officeDocument/2006/relationships/tags" Target="../tags/tag11.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5.xml"/><Relationship Id="rId2" Type="http://schemas.openxmlformats.org/officeDocument/2006/relationships/image" Target="../media/image21.png"/><Relationship Id="rId1" Type="http://schemas.openxmlformats.org/officeDocument/2006/relationships/tags" Target="../tags/tag12.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5.xml"/><Relationship Id="rId2" Type="http://schemas.openxmlformats.org/officeDocument/2006/relationships/image" Target="../media/image22.png"/><Relationship Id="rId1" Type="http://schemas.openxmlformats.org/officeDocument/2006/relationships/tags" Target="../tags/tag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23215" y="723265"/>
            <a:ext cx="8497570" cy="1652270"/>
          </a:xfrm>
          <a:prstGeom prst="rect">
            <a:avLst/>
          </a:prstGeom>
          <a:noFill/>
        </p:spPr>
        <p:txBody>
          <a:bodyPr wrap="square" rtlCol="0" anchor="b"/>
          <a:lstStyle/>
          <a:p>
            <a:pPr marL="0" indent="0" algn="ctr">
              <a:buNone/>
            </a:pPr>
            <a:r>
              <a:rPr lang="en-US" sz="3200" dirty="0">
                <a:solidFill>
                  <a:srgbClr val="000000"/>
                </a:solidFill>
                <a:latin typeface="Noto Sans SC" pitchFamily="34" charset="0"/>
                <a:ea typeface="Noto Sans SC" pitchFamily="34" charset="-122"/>
                <a:cs typeface="Noto Sans SC" pitchFamily="34" charset="-120"/>
              </a:rPr>
              <a:t>Noisy Channel Language Model Prompting for Few-Shot Text Classification </a:t>
            </a:r>
            <a:endParaRPr lang="en-US" sz="3200" dirty="0">
              <a:solidFill>
                <a:srgbClr val="000000"/>
              </a:solidFill>
              <a:latin typeface="Noto Sans SC" pitchFamily="34" charset="0"/>
              <a:ea typeface="Noto Sans SC" pitchFamily="34" charset="-122"/>
              <a:cs typeface="Noto Sans SC" pitchFamily="34" charset="-120"/>
            </a:endParaRPr>
          </a:p>
        </p:txBody>
      </p:sp>
      <p:sp>
        <p:nvSpPr>
          <p:cNvPr id="3" name="Text 1"/>
          <p:cNvSpPr/>
          <p:nvPr/>
        </p:nvSpPr>
        <p:spPr>
          <a:xfrm>
            <a:off x="1454150" y="2958465"/>
            <a:ext cx="6235065" cy="485140"/>
          </a:xfrm>
          <a:prstGeom prst="rect">
            <a:avLst/>
          </a:prstGeom>
          <a:noFill/>
        </p:spPr>
        <p:txBody>
          <a:bodyPr wrap="square" rtlCol="0" anchor="t"/>
          <a:lstStyle/>
          <a:p>
            <a:pPr marL="0" indent="0" algn="ctr">
              <a:buNone/>
            </a:pPr>
            <a:r>
              <a:rPr lang="zh-CN" altLang="en-US" sz="2050" dirty="0">
                <a:solidFill>
                  <a:srgbClr val="D95204"/>
                </a:solidFill>
                <a:latin typeface="Noto Sans SC" pitchFamily="34" charset="0"/>
                <a:ea typeface="Noto Sans SC" pitchFamily="34" charset="-122"/>
                <a:cs typeface="Noto Sans SC" pitchFamily="34" charset="-120"/>
              </a:rPr>
              <a:t>汇报人：</a:t>
            </a:r>
            <a:r>
              <a:rPr lang="zh-CN" altLang="en-US" sz="2050" dirty="0">
                <a:solidFill>
                  <a:srgbClr val="D95204"/>
                </a:solidFill>
                <a:latin typeface="Noto Sans SC" pitchFamily="34" charset="0"/>
                <a:ea typeface="Noto Sans SC" pitchFamily="34" charset="-122"/>
                <a:cs typeface="Noto Sans SC" pitchFamily="34" charset="-120"/>
              </a:rPr>
              <a:t>魏旨航</a:t>
            </a:r>
            <a:endParaRPr lang="zh-CN" altLang="en-US" sz="2050" dirty="0">
              <a:solidFill>
                <a:srgbClr val="D95204"/>
              </a:solidFill>
              <a:latin typeface="Noto Sans SC" pitchFamily="34" charset="0"/>
              <a:ea typeface="Noto Sans SC" pitchFamily="34" charset="-122"/>
              <a:cs typeface="Noto Sans SC"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452813" y="1262063"/>
            <a:ext cx="2262188" cy="1243013"/>
          </a:xfrm>
          <a:prstGeom prst="rect">
            <a:avLst/>
          </a:prstGeom>
          <a:noFill/>
        </p:spPr>
        <p:txBody>
          <a:bodyPr wrap="square" rtlCol="0" anchor="t"/>
          <a:lstStyle/>
          <a:p>
            <a:pPr marL="0" indent="0" algn="ctr">
              <a:buNone/>
            </a:pPr>
            <a:r>
              <a:rPr lang="en-US" sz="5400" b="1" dirty="0">
                <a:solidFill>
                  <a:srgbClr val="FFFFFF"/>
                </a:solidFill>
                <a:latin typeface="Noto Sans SC" pitchFamily="34" charset="0"/>
                <a:ea typeface="Noto Sans SC" pitchFamily="34" charset="-122"/>
                <a:cs typeface="Noto Sans SC" pitchFamily="34" charset="-120"/>
              </a:rPr>
              <a:t>04</a:t>
            </a:r>
            <a:endParaRPr lang="en-US" sz="5400" dirty="0"/>
          </a:p>
        </p:txBody>
      </p:sp>
      <p:sp>
        <p:nvSpPr>
          <p:cNvPr id="3" name="Text 1"/>
          <p:cNvSpPr/>
          <p:nvPr/>
        </p:nvSpPr>
        <p:spPr>
          <a:xfrm>
            <a:off x="2038350" y="2790825"/>
            <a:ext cx="5101590" cy="1676400"/>
          </a:xfrm>
          <a:prstGeom prst="rect">
            <a:avLst/>
          </a:prstGeom>
          <a:noFill/>
        </p:spPr>
        <p:txBody>
          <a:bodyPr wrap="square" rtlCol="0" anchor="t"/>
          <a:lstStyle/>
          <a:p>
            <a:pPr marL="0" indent="0" algn="ctr">
              <a:buNone/>
            </a:pPr>
            <a:r>
              <a:rPr lang="en-US" sz="3200" b="1" dirty="0">
                <a:solidFill>
                  <a:srgbClr val="000000"/>
                </a:solidFill>
                <a:latin typeface="Noto Sans SC" pitchFamily="34" charset="0"/>
                <a:ea typeface="Noto Sans SC" pitchFamily="34" charset="-122"/>
                <a:cs typeface="Noto Sans SC" pitchFamily="34" charset="-120"/>
              </a:rPr>
              <a:t>Method</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Method</a:t>
            </a:r>
            <a:endParaRPr lang="en-US" sz="2400" dirty="0"/>
          </a:p>
        </p:txBody>
      </p:sp>
      <mc:AlternateContent xmlns:mc="http://schemas.openxmlformats.org/markup-compatibility/2006">
        <mc:Choice xmlns:a14="http://schemas.microsoft.com/office/drawing/2010/main" Requires="a14">
          <p:sp>
            <p:nvSpPr>
              <p:cNvPr id="3" name="Text 1"/>
              <p:cNvSpPr/>
              <p:nvPr/>
            </p:nvSpPr>
            <p:spPr>
              <a:xfrm>
                <a:off x="807720" y="892810"/>
                <a:ext cx="7715250" cy="4008120"/>
              </a:xfrm>
              <a:prstGeom prst="rect">
                <a:avLst/>
              </a:prstGeom>
              <a:noFill/>
            </p:spPr>
            <p:txBody>
              <a:bodyPr wrap="square" rtlCol="0" anchor="t"/>
              <a:lstStyle/>
              <a:p>
                <a:pPr marL="285750" indent="-285750" algn="l">
                  <a:lnSpc>
                    <a:spcPct val="150000"/>
                  </a:lnSpc>
                  <a:buSzPct val="100000"/>
                  <a:buFont typeface="Arial" panose="020B0604020202020204" pitchFamily="34" charset="0"/>
                  <a:buChar char="•"/>
                </a:pPr>
                <a:r>
                  <a:rPr lang="en-US" sz="1400" dirty="0">
                    <a:solidFill>
                      <a:srgbClr val="000000"/>
                    </a:solidFill>
                    <a:latin typeface="Times New Roman" panose="02020603050405020304" charset="0"/>
                    <a:ea typeface="Noto Sans SC" pitchFamily="34" charset="-122"/>
                    <a:cs typeface="Times New Roman" panose="02020603050405020304" charset="0"/>
                  </a:rPr>
                  <a:t>研究使用</a:t>
                </a:r>
                <a:r>
                  <a:rPr lang="en-US" sz="1400" b="1" dirty="0">
                    <a:solidFill>
                      <a:srgbClr val="000000"/>
                    </a:solidFill>
                    <a:latin typeface="Times New Roman" panose="02020603050405020304" charset="0"/>
                    <a:ea typeface="Noto Sans SC" pitchFamily="34" charset="-122"/>
                    <a:cs typeface="Times New Roman" panose="02020603050405020304" charset="0"/>
                  </a:rPr>
                  <a:t>基于因果语言模型的直接模型和信道模型</a:t>
                </a:r>
                <a:r>
                  <a:rPr lang="en-US" sz="1400" dirty="0">
                    <a:solidFill>
                      <a:srgbClr val="000000"/>
                    </a:solidFill>
                    <a:latin typeface="Times New Roman" panose="02020603050405020304" charset="0"/>
                    <a:ea typeface="Noto Sans SC" pitchFamily="34" charset="-122"/>
                    <a:cs typeface="Times New Roman" panose="02020603050405020304" charset="0"/>
                  </a:rPr>
                  <a:t>。这个因果语言模型 P</a:t>
                </a:r>
                <a:r>
                  <a:rPr lang="en-US" sz="1400" baseline="-25000" dirty="0">
                    <a:solidFill>
                      <a:srgbClr val="000000"/>
                    </a:solidFill>
                    <a:latin typeface="Times New Roman" panose="02020603050405020304" charset="0"/>
                    <a:ea typeface="Noto Sans SC" pitchFamily="34" charset="-122"/>
                    <a:cs typeface="Times New Roman" panose="02020603050405020304" charset="0"/>
                  </a:rPr>
                  <a:t>LM</a:t>
                </a:r>
                <a:r>
                  <a:rPr lang="en-US" sz="1400" dirty="0">
                    <a:solidFill>
                      <a:srgbClr val="000000"/>
                    </a:solidFill>
                    <a:latin typeface="Times New Roman" panose="02020603050405020304" charset="0"/>
                    <a:ea typeface="Noto Sans SC" pitchFamily="34" charset="-122"/>
                    <a:cs typeface="Times New Roman" panose="02020603050405020304" charset="0"/>
                  </a:rPr>
                  <a:t> 给出了在 x 之后出现的文本 y 的条件概率。具体来说，给定文本 </a:t>
                </a:r>
                <a14:m>
                  <m:oMath xmlns:m="http://schemas.openxmlformats.org/officeDocument/2006/math">
                    <m:r>
                      <a:rPr lang="en-US" sz="1400" i="1" dirty="0">
                        <a:solidFill>
                          <a:srgbClr val="000000"/>
                        </a:solidFill>
                        <a:latin typeface="Cambria Math" panose="02040503050406030204" charset="0"/>
                        <a:ea typeface="Noto Sans SC" pitchFamily="34" charset="-122"/>
                        <a:cs typeface="Cambria Math" panose="02040503050406030204" charset="0"/>
                      </a:rPr>
                      <m:t>𝑥</m:t>
                    </m:r>
                    <m:r>
                      <a:rPr lang="en-US" sz="1400" dirty="0">
                        <a:solidFill>
                          <a:srgbClr val="000000"/>
                        </a:solidFill>
                        <a:latin typeface="Cambria Math" panose="02040503050406030204" charset="0"/>
                        <a:ea typeface="Noto Sans SC" pitchFamily="34" charset="-122"/>
                        <a:cs typeface="Cambria Math" panose="02040503050406030204" charset="0"/>
                      </a:rPr>
                      <m:t>=</m:t>
                    </m:r>
                    <m:sSub>
                      <m:sSubPr>
                        <m:ctrlPr>
                          <a:rPr lang="en-US" sz="1400" i="1" dirty="0">
                            <a:solidFill>
                              <a:srgbClr val="000000"/>
                            </a:solidFill>
                            <a:latin typeface="Cambria Math" panose="02040503050406030204" charset="0"/>
                            <a:ea typeface="Noto Sans SC" pitchFamily="34" charset="-122"/>
                            <a:cs typeface="Cambria Math" panose="02040503050406030204" charset="0"/>
                          </a:rPr>
                        </m:ctrlPr>
                      </m:sSubPr>
                      <m:e>
                        <m:r>
                          <a:rPr lang="en-US" sz="1400" i="1" dirty="0">
                            <a:solidFill>
                              <a:srgbClr val="000000"/>
                            </a:solidFill>
                            <a:latin typeface="Cambria Math" panose="02040503050406030204" charset="0"/>
                            <a:ea typeface="Noto Sans SC" pitchFamily="34" charset="-122"/>
                            <a:cs typeface="Cambria Math" panose="02040503050406030204" charset="0"/>
                          </a:rPr>
                          <m:t>𝑥</m:t>
                        </m:r>
                      </m:e>
                      <m:sub>
                        <m:r>
                          <a:rPr lang="en-US" sz="1400" i="1" dirty="0">
                            <a:solidFill>
                              <a:srgbClr val="000000"/>
                            </a:solidFill>
                            <a:latin typeface="Cambria Math" panose="02040503050406030204" charset="0"/>
                            <a:ea typeface="Noto Sans SC" pitchFamily="34" charset="-122"/>
                            <a:cs typeface="Cambria Math" panose="02040503050406030204" charset="0"/>
                          </a:rPr>
                          <m:t>1</m:t>
                        </m:r>
                      </m:sub>
                    </m:sSub>
                    <m:r>
                      <a:rPr lang="en-US" sz="1400" dirty="0">
                        <a:solidFill>
                          <a:srgbClr val="000000"/>
                        </a:solidFill>
                        <a:latin typeface="Cambria Math" panose="02040503050406030204" charset="0"/>
                        <a:ea typeface="Noto Sans SC" pitchFamily="34" charset="-122"/>
                        <a:cs typeface="Cambria Math" panose="02040503050406030204" charset="0"/>
                      </a:rPr>
                      <m:t>...</m:t>
                    </m:r>
                    <m:sSub>
                      <m:sSubPr>
                        <m:ctrlPr>
                          <a:rPr lang="en-US" sz="1400" i="1" dirty="0">
                            <a:solidFill>
                              <a:srgbClr val="000000"/>
                            </a:solidFill>
                            <a:latin typeface="Cambria Math" panose="02040503050406030204" charset="0"/>
                            <a:ea typeface="Noto Sans SC" pitchFamily="34" charset="-122"/>
                            <a:cs typeface="Cambria Math" panose="02040503050406030204" charset="0"/>
                          </a:rPr>
                        </m:ctrlPr>
                      </m:sSubPr>
                      <m:e>
                        <m:r>
                          <a:rPr lang="en-US" sz="1400" i="1" dirty="0">
                            <a:solidFill>
                              <a:srgbClr val="000000"/>
                            </a:solidFill>
                            <a:latin typeface="Cambria Math" panose="02040503050406030204" charset="0"/>
                            <a:ea typeface="Noto Sans SC" pitchFamily="34" charset="-122"/>
                            <a:cs typeface="Cambria Math" panose="02040503050406030204" charset="0"/>
                          </a:rPr>
                          <m:t>𝑥</m:t>
                        </m:r>
                      </m:e>
                      <m:sub>
                        <m:sSub>
                          <m:sSubPr>
                            <m:ctrlPr>
                              <a:rPr lang="en-US" sz="1400" i="1" dirty="0">
                                <a:solidFill>
                                  <a:srgbClr val="000000"/>
                                </a:solidFill>
                                <a:latin typeface="Cambria Math" panose="02040503050406030204" charset="0"/>
                                <a:ea typeface="Noto Sans SC" pitchFamily="34" charset="-122"/>
                                <a:cs typeface="Cambria Math" panose="02040503050406030204" charset="0"/>
                              </a:rPr>
                            </m:ctrlPr>
                          </m:sSubPr>
                          <m:e>
                            <m:r>
                              <a:rPr lang="en-US" sz="1400" i="1" dirty="0">
                                <a:solidFill>
                                  <a:srgbClr val="000000"/>
                                </a:solidFill>
                                <a:latin typeface="Cambria Math" panose="02040503050406030204" charset="0"/>
                                <a:ea typeface="Noto Sans SC" pitchFamily="34" charset="-122"/>
                                <a:cs typeface="Cambria Math" panose="02040503050406030204" charset="0"/>
                              </a:rPr>
                              <m:t>𝑥</m:t>
                            </m:r>
                          </m:e>
                          <m:sub>
                            <m:r>
                              <a:rPr lang="en-US" sz="1400" i="1" dirty="0">
                                <a:solidFill>
                                  <a:srgbClr val="000000"/>
                                </a:solidFill>
                                <a:latin typeface="Cambria Math" panose="02040503050406030204" charset="0"/>
                                <a:ea typeface="Noto Sans SC" pitchFamily="34" charset="-122"/>
                                <a:cs typeface="Cambria Math" panose="02040503050406030204" charset="0"/>
                              </a:rPr>
                              <m:t>𝑡</m:t>
                            </m:r>
                          </m:sub>
                        </m:sSub>
                      </m:sub>
                    </m:sSub>
                  </m:oMath>
                </a14:m>
                <a:r>
                  <a:rPr lang="en-US" sz="1400" i="1" dirty="0">
                    <a:solidFill>
                      <a:srgbClr val="000000"/>
                    </a:solidFill>
                    <a:latin typeface="Cambria Math" panose="02040503050406030204" charset="0"/>
                    <a:ea typeface="Noto Sans SC" pitchFamily="34" charset="-122"/>
                    <a:cs typeface="Cambria Math" panose="02040503050406030204" charset="0"/>
                  </a:rPr>
                  <a:t> </a:t>
                </a:r>
                <a:r>
                  <a:rPr lang="en-US" sz="1400" dirty="0">
                    <a:solidFill>
                      <a:srgbClr val="000000"/>
                    </a:solidFill>
                    <a:latin typeface="Times New Roman" panose="02020603050405020304" charset="0"/>
                    <a:ea typeface="Noto Sans SC" pitchFamily="34" charset="-122"/>
                    <a:cs typeface="Times New Roman" panose="02020603050405020304" charset="0"/>
                  </a:rPr>
                  <a:t>和 </a:t>
                </a:r>
                <a14:m>
                  <m:oMath xmlns:m="http://schemas.openxmlformats.org/officeDocument/2006/math">
                    <m:r>
                      <a:rPr lang="en-US" sz="1400" i="1" dirty="0">
                        <a:solidFill>
                          <a:srgbClr val="000000"/>
                        </a:solidFill>
                        <a:latin typeface="Cambria Math" panose="02040503050406030204" charset="0"/>
                        <a:ea typeface="Noto Sans SC" pitchFamily="34" charset="-122"/>
                        <a:cs typeface="Cambria Math" panose="02040503050406030204" charset="0"/>
                      </a:rPr>
                      <m:t>𝑦</m:t>
                    </m:r>
                    <m:r>
                      <a:rPr lang="en-US" sz="1400" dirty="0">
                        <a:solidFill>
                          <a:srgbClr val="000000"/>
                        </a:solidFill>
                        <a:latin typeface="Cambria Math" panose="02040503050406030204" charset="0"/>
                        <a:ea typeface="Noto Sans SC" pitchFamily="34" charset="-122"/>
                        <a:cs typeface="Cambria Math" panose="02040503050406030204" charset="0"/>
                      </a:rPr>
                      <m:t>=</m:t>
                    </m:r>
                    <m:sSub>
                      <m:sSubPr>
                        <m:ctrlPr>
                          <a:rPr lang="en-US" sz="1400" i="1" dirty="0">
                            <a:solidFill>
                              <a:srgbClr val="000000"/>
                            </a:solidFill>
                            <a:latin typeface="Cambria Math" panose="02040503050406030204" charset="0"/>
                            <a:ea typeface="Noto Sans SC" pitchFamily="34" charset="-122"/>
                            <a:cs typeface="Cambria Math" panose="02040503050406030204" charset="0"/>
                          </a:rPr>
                        </m:ctrlPr>
                      </m:sSubPr>
                      <m:e>
                        <m:r>
                          <a:rPr lang="en-US" sz="1400" i="1" dirty="0">
                            <a:solidFill>
                              <a:srgbClr val="000000"/>
                            </a:solidFill>
                            <a:latin typeface="Cambria Math" panose="02040503050406030204" charset="0"/>
                            <a:ea typeface="Noto Sans SC" pitchFamily="34" charset="-122"/>
                            <a:cs typeface="Cambria Math" panose="02040503050406030204" charset="0"/>
                          </a:rPr>
                          <m:t>𝑦</m:t>
                        </m:r>
                      </m:e>
                      <m:sub>
                        <m:r>
                          <a:rPr lang="en-US" sz="1400" i="1" dirty="0">
                            <a:solidFill>
                              <a:srgbClr val="000000"/>
                            </a:solidFill>
                            <a:latin typeface="Cambria Math" panose="02040503050406030204" charset="0"/>
                            <a:ea typeface="Noto Sans SC" pitchFamily="34" charset="-122"/>
                            <a:cs typeface="Cambria Math" panose="02040503050406030204" charset="0"/>
                          </a:rPr>
                          <m:t>1</m:t>
                        </m:r>
                      </m:sub>
                    </m:sSub>
                    <m:r>
                      <a:rPr lang="en-US" sz="1400" dirty="0">
                        <a:solidFill>
                          <a:srgbClr val="000000"/>
                        </a:solidFill>
                        <a:latin typeface="Cambria Math" panose="02040503050406030204" charset="0"/>
                        <a:ea typeface="Noto Sans SC" pitchFamily="34" charset="-122"/>
                        <a:cs typeface="Cambria Math" panose="02040503050406030204" charset="0"/>
                      </a:rPr>
                      <m:t>...</m:t>
                    </m:r>
                    <m:sSub>
                      <m:sSubPr>
                        <m:ctrlPr>
                          <a:rPr lang="en-US" sz="1400" i="1" dirty="0">
                            <a:solidFill>
                              <a:srgbClr val="000000"/>
                            </a:solidFill>
                            <a:latin typeface="Cambria Math" panose="02040503050406030204" charset="0"/>
                            <a:ea typeface="Noto Sans SC" pitchFamily="34" charset="-122"/>
                            <a:cs typeface="Cambria Math" panose="02040503050406030204" charset="0"/>
                          </a:rPr>
                        </m:ctrlPr>
                      </m:sSubPr>
                      <m:e>
                        <m:r>
                          <a:rPr lang="en-US" sz="1400" i="1" dirty="0">
                            <a:solidFill>
                              <a:srgbClr val="000000"/>
                            </a:solidFill>
                            <a:latin typeface="Cambria Math" panose="02040503050406030204" charset="0"/>
                            <a:ea typeface="Noto Sans SC" pitchFamily="34" charset="-122"/>
                            <a:cs typeface="Cambria Math" panose="02040503050406030204" charset="0"/>
                          </a:rPr>
                          <m:t>𝑦</m:t>
                        </m:r>
                      </m:e>
                      <m:sub>
                        <m:sSub>
                          <m:sSubPr>
                            <m:ctrlPr>
                              <a:rPr lang="en-US" sz="1400" i="1" dirty="0">
                                <a:solidFill>
                                  <a:srgbClr val="000000"/>
                                </a:solidFill>
                                <a:latin typeface="Cambria Math" panose="02040503050406030204" charset="0"/>
                                <a:ea typeface="Noto Sans SC" pitchFamily="34" charset="-122"/>
                                <a:cs typeface="Cambria Math" panose="02040503050406030204" charset="0"/>
                              </a:rPr>
                            </m:ctrlPr>
                          </m:sSubPr>
                          <m:e>
                            <m:r>
                              <a:rPr lang="en-US" sz="1400" i="1" dirty="0">
                                <a:solidFill>
                                  <a:srgbClr val="000000"/>
                                </a:solidFill>
                                <a:latin typeface="Cambria Math" panose="02040503050406030204" charset="0"/>
                                <a:ea typeface="Noto Sans SC" pitchFamily="34" charset="-122"/>
                                <a:cs typeface="Cambria Math" panose="02040503050406030204" charset="0"/>
                              </a:rPr>
                              <m:t>𝑦</m:t>
                            </m:r>
                          </m:e>
                          <m:sub>
                            <m:r>
                              <a:rPr lang="en-US" sz="1400" i="1" dirty="0">
                                <a:solidFill>
                                  <a:srgbClr val="000000"/>
                                </a:solidFill>
                                <a:latin typeface="Cambria Math" panose="02040503050406030204" charset="0"/>
                                <a:ea typeface="Noto Sans SC" pitchFamily="34" charset="-122"/>
                                <a:cs typeface="Cambria Math" panose="02040503050406030204" charset="0"/>
                              </a:rPr>
                              <m:t>𝑡</m:t>
                            </m:r>
                          </m:sub>
                        </m:sSub>
                      </m:sub>
                    </m:sSub>
                  </m:oMath>
                </a14:m>
                <a:r>
                  <a:rPr lang="en-US" sz="1400" dirty="0">
                    <a:solidFill>
                      <a:srgbClr val="000000"/>
                    </a:solidFill>
                    <a:latin typeface="Times New Roman" panose="02020603050405020304" charset="0"/>
                    <a:ea typeface="Noto Sans SC" pitchFamily="34" charset="-122"/>
                    <a:cs typeface="Times New Roman" panose="02020603050405020304" charset="0"/>
                  </a:rPr>
                  <a:t>，P</a:t>
                </a:r>
                <a:r>
                  <a:rPr lang="en-US" sz="1400" baseline="-25000" dirty="0">
                    <a:solidFill>
                      <a:srgbClr val="000000"/>
                    </a:solidFill>
                    <a:latin typeface="Times New Roman" panose="02020603050405020304" charset="0"/>
                    <a:ea typeface="Noto Sans SC" pitchFamily="34" charset="-122"/>
                    <a:cs typeface="Times New Roman" panose="02020603050405020304" charset="0"/>
                  </a:rPr>
                  <a:t>LM</a:t>
                </a:r>
                <a:r>
                  <a:rPr lang="en-US" sz="1400" dirty="0">
                    <a:solidFill>
                      <a:srgbClr val="000000"/>
                    </a:solidFill>
                    <a:latin typeface="Times New Roman" panose="02020603050405020304" charset="0"/>
                    <a:ea typeface="Noto Sans SC" pitchFamily="34" charset="-122"/>
                    <a:cs typeface="Times New Roman" panose="02020603050405020304" charset="0"/>
                  </a:rPr>
                  <a:t>(y|x) 表示了条件概率的乘积 </a:t>
                </a:r>
                <a14:m>
                  <m:oMath xmlns:m="http://schemas.openxmlformats.org/officeDocument/2006/math">
                    <m:sSubSup>
                      <m:sSubSupPr>
                        <m:ctrlPr>
                          <a:rPr lang="en-US" sz="1400" i="1" dirty="0">
                            <a:solidFill>
                              <a:srgbClr val="000000"/>
                            </a:solidFill>
                            <a:latin typeface="Cambria Math" panose="02040503050406030204" charset="0"/>
                            <a:ea typeface="Noto Sans SC" pitchFamily="34" charset="-122"/>
                            <a:cs typeface="Cambria Math" panose="02040503050406030204" charset="0"/>
                          </a:rPr>
                        </m:ctrlPr>
                      </m:sSubSupPr>
                      <m:e>
                        <m:r>
                          <a:rPr lang="en-US" sz="1400" i="1" dirty="0">
                            <a:solidFill>
                              <a:srgbClr val="000000"/>
                            </a:solidFill>
                            <a:latin typeface="Cambria Math" panose="02040503050406030204" charset="0"/>
                            <a:ea typeface="Noto Sans SC" pitchFamily="34" charset="-122"/>
                            <a:cs typeface="Cambria Math" panose="02040503050406030204" charset="0"/>
                          </a:rPr>
                          <m:t>𝛱</m:t>
                        </m:r>
                      </m:e>
                      <m:sub>
                        <m:r>
                          <a:rPr lang="en-US" sz="1400" i="1" dirty="0">
                            <a:solidFill>
                              <a:srgbClr val="000000"/>
                            </a:solidFill>
                            <a:latin typeface="Cambria Math" panose="02040503050406030204" charset="0"/>
                            <a:ea typeface="Noto Sans SC" pitchFamily="34" charset="-122"/>
                            <a:cs typeface="Cambria Math" panose="02040503050406030204" charset="0"/>
                          </a:rPr>
                          <m:t>𝑡</m:t>
                        </m:r>
                        <m:r>
                          <a:rPr lang="en-US" sz="1400" i="1" dirty="0">
                            <a:solidFill>
                              <a:srgbClr val="000000"/>
                            </a:solidFill>
                            <a:latin typeface="Cambria Math" panose="02040503050406030204" charset="0"/>
                            <a:ea typeface="Noto Sans SC" pitchFamily="34" charset="-122"/>
                            <a:cs typeface="Cambria Math" panose="02040503050406030204" charset="0"/>
                          </a:rPr>
                          <m:t>’=</m:t>
                        </m:r>
                        <m:r>
                          <a:rPr lang="en-US" sz="1400" i="1" dirty="0">
                            <a:solidFill>
                              <a:srgbClr val="000000"/>
                            </a:solidFill>
                            <a:latin typeface="Cambria Math" panose="02040503050406030204" charset="0"/>
                            <a:ea typeface="Noto Sans SC" pitchFamily="34" charset="-122"/>
                            <a:cs typeface="Cambria Math" panose="02040503050406030204" charset="0"/>
                          </a:rPr>
                          <m:t>1</m:t>
                        </m:r>
                      </m:sub>
                      <m:sup>
                        <m:sSup>
                          <m:sSupPr>
                            <m:ctrlPr>
                              <a:rPr lang="en-US" sz="1400" i="1" dirty="0">
                                <a:solidFill>
                                  <a:srgbClr val="000000"/>
                                </a:solidFill>
                                <a:latin typeface="Cambria Math" panose="02040503050406030204" charset="0"/>
                                <a:ea typeface="Noto Sans SC" pitchFamily="34" charset="-122"/>
                                <a:cs typeface="Cambria Math" panose="02040503050406030204" charset="0"/>
                              </a:rPr>
                            </m:ctrlPr>
                          </m:sSupPr>
                          <m:e>
                            <m:r>
                              <a:rPr lang="en-US" sz="1400" i="1" dirty="0">
                                <a:solidFill>
                                  <a:srgbClr val="000000"/>
                                </a:solidFill>
                                <a:latin typeface="Cambria Math" panose="02040503050406030204" charset="0"/>
                                <a:ea typeface="Noto Sans SC" pitchFamily="34" charset="-122"/>
                                <a:cs typeface="Cambria Math" panose="02040503050406030204" charset="0"/>
                              </a:rPr>
                              <m:t>𝑡</m:t>
                            </m:r>
                          </m:e>
                          <m:sup>
                            <m:r>
                              <a:rPr lang="en-US" sz="1400" i="1" dirty="0">
                                <a:solidFill>
                                  <a:srgbClr val="000000"/>
                                </a:solidFill>
                                <a:latin typeface="Cambria Math" panose="02040503050406030204" charset="0"/>
                                <a:ea typeface="Noto Sans SC" pitchFamily="34" charset="-122"/>
                                <a:cs typeface="Cambria Math" panose="02040503050406030204" charset="0"/>
                              </a:rPr>
                              <m:t>𝑦</m:t>
                            </m:r>
                          </m:sup>
                        </m:sSup>
                      </m:sup>
                    </m:sSubSup>
                    <m:r>
                      <m:rPr>
                        <m:sty m:val="p"/>
                      </m:rPr>
                      <a:rPr lang="en-US" sz="1400" dirty="0">
                        <a:solidFill>
                          <a:srgbClr val="000000"/>
                        </a:solidFill>
                        <a:latin typeface="Cambria Math" panose="02040503050406030204" charset="0"/>
                        <a:ea typeface="Noto Sans SC" pitchFamily="34" charset="-122"/>
                        <a:cs typeface="Cambria Math" panose="02040503050406030204" charset="0"/>
                      </a:rPr>
                      <m:t>P</m:t>
                    </m:r>
                    <m:r>
                      <m:rPr>
                        <m:sty m:val="p"/>
                      </m:rPr>
                      <a:rPr lang="en-US" sz="1400" baseline="-25000" dirty="0">
                        <a:solidFill>
                          <a:srgbClr val="000000"/>
                        </a:solidFill>
                        <a:latin typeface="Cambria Math" panose="02040503050406030204" charset="0"/>
                        <a:ea typeface="Noto Sans SC" pitchFamily="34" charset="-122"/>
                        <a:cs typeface="Cambria Math" panose="02040503050406030204" charset="0"/>
                      </a:rPr>
                      <m:t>LM</m:t>
                    </m:r>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y</m:t>
                    </m:r>
                    <m:r>
                      <m:rPr>
                        <m:sty m:val="p"/>
                      </m:rPr>
                      <a:rPr lang="en-US" sz="1400" baseline="-25000" dirty="0">
                        <a:solidFill>
                          <a:srgbClr val="000000"/>
                        </a:solidFill>
                        <a:latin typeface="Cambria Math" panose="02040503050406030204" charset="0"/>
                        <a:ea typeface="Noto Sans SC" pitchFamily="34" charset="-122"/>
                        <a:cs typeface="Cambria Math" panose="02040503050406030204" charset="0"/>
                      </a:rPr>
                      <m:t>t</m:t>
                    </m:r>
                    <m:r>
                      <a:rPr lang="en-US" sz="1400" baseline="-25000" dirty="0">
                        <a:solidFill>
                          <a:srgbClr val="000000"/>
                        </a:solidFill>
                        <a:latin typeface="Cambria Math" panose="02040503050406030204" charset="0"/>
                        <a:ea typeface="Noto Sans SC" pitchFamily="34" charset="-122"/>
                        <a:cs typeface="Cambria Math" panose="02040503050406030204" charset="0"/>
                      </a:rPr>
                      <m:t>'</m:t>
                    </m:r>
                    <m:r>
                      <a:rPr lang="en-US" sz="1400" dirty="0">
                        <a:solidFill>
                          <a:srgbClr val="000000"/>
                        </a:solidFill>
                        <a:latin typeface="Cambria Math" panose="02040503050406030204" charset="0"/>
                        <a:ea typeface="Noto Sans SC" pitchFamily="34" charset="-122"/>
                        <a:cs typeface="Cambria Math" panose="02040503050406030204" charset="0"/>
                      </a:rPr>
                      <m:t>|</m:t>
                    </m:r>
                    <m:sSub>
                      <m:sSubPr>
                        <m:ctrlPr>
                          <a:rPr lang="en-US" sz="1400" i="1" dirty="0">
                            <a:solidFill>
                              <a:srgbClr val="000000"/>
                            </a:solidFill>
                            <a:latin typeface="Cambria Math" panose="02040503050406030204" charset="0"/>
                            <a:ea typeface="Noto Sans SC" pitchFamily="34" charset="-122"/>
                            <a:cs typeface="Cambria Math" panose="02040503050406030204" charset="0"/>
                          </a:rPr>
                        </m:ctrlPr>
                      </m:sSubPr>
                      <m:e>
                        <m:r>
                          <a:rPr lang="en-US" sz="1400" i="1" dirty="0">
                            <a:solidFill>
                              <a:srgbClr val="000000"/>
                            </a:solidFill>
                            <a:latin typeface="Cambria Math" panose="02040503050406030204" charset="0"/>
                            <a:ea typeface="Noto Sans SC" pitchFamily="34" charset="-122"/>
                            <a:cs typeface="Cambria Math" panose="02040503050406030204" charset="0"/>
                          </a:rPr>
                          <m:t>𝑥</m:t>
                        </m:r>
                      </m:e>
                      <m:sub>
                        <m:r>
                          <a:rPr lang="en-US" sz="1400" i="1" dirty="0">
                            <a:solidFill>
                              <a:srgbClr val="000000"/>
                            </a:solidFill>
                            <a:latin typeface="Cambria Math" panose="02040503050406030204" charset="0"/>
                            <a:ea typeface="Noto Sans SC" pitchFamily="34" charset="-122"/>
                            <a:cs typeface="Cambria Math" panose="02040503050406030204" charset="0"/>
                          </a:rPr>
                          <m:t>1</m:t>
                        </m:r>
                      </m:sub>
                    </m:sSub>
                    <m:r>
                      <a:rPr lang="en-US" sz="1400" dirty="0">
                        <a:solidFill>
                          <a:srgbClr val="000000"/>
                        </a:solidFill>
                        <a:latin typeface="Cambria Math" panose="02040503050406030204" charset="0"/>
                        <a:ea typeface="Noto Sans SC" pitchFamily="34" charset="-122"/>
                        <a:cs typeface="Cambria Math" panose="02040503050406030204" charset="0"/>
                      </a:rPr>
                      <m:t>...</m:t>
                    </m:r>
                    <m:sSub>
                      <m:sSubPr>
                        <m:ctrlPr>
                          <a:rPr lang="en-US" sz="1400" i="1" dirty="0">
                            <a:solidFill>
                              <a:srgbClr val="000000"/>
                            </a:solidFill>
                            <a:latin typeface="Cambria Math" panose="02040503050406030204" charset="0"/>
                            <a:ea typeface="Noto Sans SC" pitchFamily="34" charset="-122"/>
                            <a:cs typeface="Cambria Math" panose="02040503050406030204" charset="0"/>
                          </a:rPr>
                        </m:ctrlPr>
                      </m:sSubPr>
                      <m:e>
                        <m:r>
                          <a:rPr lang="en-US" sz="1400" i="1" dirty="0">
                            <a:solidFill>
                              <a:srgbClr val="000000"/>
                            </a:solidFill>
                            <a:latin typeface="Cambria Math" panose="02040503050406030204" charset="0"/>
                            <a:ea typeface="Noto Sans SC" pitchFamily="34" charset="-122"/>
                            <a:cs typeface="Cambria Math" panose="02040503050406030204" charset="0"/>
                          </a:rPr>
                          <m:t>𝑥</m:t>
                        </m:r>
                      </m:e>
                      <m:sub>
                        <m:sSub>
                          <m:sSubPr>
                            <m:ctrlPr>
                              <a:rPr lang="en-US" sz="1400" i="1" dirty="0">
                                <a:solidFill>
                                  <a:srgbClr val="000000"/>
                                </a:solidFill>
                                <a:latin typeface="Cambria Math" panose="02040503050406030204" charset="0"/>
                                <a:ea typeface="Noto Sans SC" pitchFamily="34" charset="-122"/>
                                <a:cs typeface="Cambria Math" panose="02040503050406030204" charset="0"/>
                              </a:rPr>
                            </m:ctrlPr>
                          </m:sSubPr>
                          <m:e>
                            <m:r>
                              <a:rPr lang="en-US" sz="1400" i="1" dirty="0">
                                <a:solidFill>
                                  <a:srgbClr val="000000"/>
                                </a:solidFill>
                                <a:latin typeface="Cambria Math" panose="02040503050406030204" charset="0"/>
                                <a:ea typeface="Noto Sans SC" pitchFamily="34" charset="-122"/>
                                <a:cs typeface="Cambria Math" panose="02040503050406030204" charset="0"/>
                              </a:rPr>
                              <m:t>𝑥</m:t>
                            </m:r>
                          </m:e>
                          <m:sub>
                            <m:r>
                              <a:rPr lang="en-US" sz="1400" i="1" dirty="0">
                                <a:solidFill>
                                  <a:srgbClr val="000000"/>
                                </a:solidFill>
                                <a:latin typeface="Cambria Math" panose="02040503050406030204" charset="0"/>
                                <a:ea typeface="Noto Sans SC" pitchFamily="34" charset="-122"/>
                                <a:cs typeface="Cambria Math" panose="02040503050406030204" charset="0"/>
                              </a:rPr>
                              <m:t>𝑡</m:t>
                            </m:r>
                          </m:sub>
                        </m:sSub>
                      </m:sub>
                    </m:sSub>
                    <m:sSub>
                      <m:sSubPr>
                        <m:ctrlPr>
                          <a:rPr lang="en-US" sz="1400" i="1" dirty="0">
                            <a:solidFill>
                              <a:srgbClr val="000000"/>
                            </a:solidFill>
                            <a:latin typeface="Cambria Math" panose="02040503050406030204" charset="0"/>
                            <a:ea typeface="Noto Sans SC" pitchFamily="34" charset="-122"/>
                            <a:cs typeface="Cambria Math" panose="02040503050406030204" charset="0"/>
                          </a:rPr>
                        </m:ctrlPr>
                      </m:sSubPr>
                      <m:e>
                        <m:r>
                          <a:rPr lang="en-US" sz="1400" i="1" dirty="0">
                            <a:solidFill>
                              <a:srgbClr val="000000"/>
                            </a:solidFill>
                            <a:latin typeface="Cambria Math" panose="02040503050406030204" charset="0"/>
                            <a:ea typeface="Noto Sans SC" pitchFamily="34" charset="-122"/>
                            <a:cs typeface="Cambria Math" panose="02040503050406030204" charset="0"/>
                          </a:rPr>
                          <m:t>𝑦</m:t>
                        </m:r>
                      </m:e>
                      <m:sub>
                        <m:r>
                          <a:rPr lang="en-US" sz="1400" i="1" dirty="0">
                            <a:solidFill>
                              <a:srgbClr val="000000"/>
                            </a:solidFill>
                            <a:latin typeface="Cambria Math" panose="02040503050406030204" charset="0"/>
                            <a:ea typeface="Noto Sans SC" pitchFamily="34" charset="-122"/>
                            <a:cs typeface="Cambria Math" panose="02040503050406030204" charset="0"/>
                          </a:rPr>
                          <m:t>1</m:t>
                        </m:r>
                      </m:sub>
                    </m:sSub>
                    <m:r>
                      <a:rPr lang="en-US" sz="1400" dirty="0">
                        <a:solidFill>
                          <a:srgbClr val="000000"/>
                        </a:solidFill>
                        <a:latin typeface="Cambria Math" panose="02040503050406030204" charset="0"/>
                        <a:ea typeface="Noto Sans SC" pitchFamily="34" charset="-122"/>
                        <a:cs typeface="Cambria Math" panose="02040503050406030204" charset="0"/>
                      </a:rPr>
                      <m:t>...</m:t>
                    </m:r>
                    <m:sSub>
                      <m:sSubPr>
                        <m:ctrlPr>
                          <a:rPr lang="en-US" sz="1400" i="1" dirty="0">
                            <a:solidFill>
                              <a:srgbClr val="000000"/>
                            </a:solidFill>
                            <a:latin typeface="Cambria Math" panose="02040503050406030204" charset="0"/>
                            <a:ea typeface="Noto Sans SC" pitchFamily="34" charset="-122"/>
                            <a:cs typeface="Cambria Math" panose="02040503050406030204" charset="0"/>
                          </a:rPr>
                        </m:ctrlPr>
                      </m:sSubPr>
                      <m:e>
                        <m:r>
                          <a:rPr lang="en-US" sz="1400" i="1" dirty="0">
                            <a:solidFill>
                              <a:srgbClr val="000000"/>
                            </a:solidFill>
                            <a:latin typeface="Cambria Math" panose="02040503050406030204" charset="0"/>
                            <a:ea typeface="Noto Sans SC" pitchFamily="34" charset="-122"/>
                            <a:cs typeface="Cambria Math" panose="02040503050406030204" charset="0"/>
                          </a:rPr>
                          <m:t>𝑦</m:t>
                        </m:r>
                      </m:e>
                      <m:sub>
                        <m:r>
                          <a:rPr lang="en-US" sz="1400" i="1" dirty="0">
                            <a:solidFill>
                              <a:srgbClr val="000000"/>
                            </a:solidFill>
                            <a:latin typeface="Cambria Math" panose="02040503050406030204" charset="0"/>
                            <a:ea typeface="Noto Sans SC" pitchFamily="34" charset="-122"/>
                            <a:cs typeface="Cambria Math" panose="02040503050406030204" charset="0"/>
                          </a:rPr>
                          <m:t>𝑡</m:t>
                        </m:r>
                        <m:r>
                          <a:rPr lang="en-US" sz="1400" i="1" dirty="0">
                            <a:solidFill>
                              <a:srgbClr val="000000"/>
                            </a:solidFill>
                            <a:latin typeface="Cambria Math" panose="02040503050406030204" charset="0"/>
                            <a:ea typeface="Noto Sans SC" pitchFamily="34" charset="-122"/>
                            <a:cs typeface="Cambria Math" panose="02040503050406030204" charset="0"/>
                          </a:rPr>
                          <m:t>’</m:t>
                        </m:r>
                        <m:r>
                          <a:rPr lang="en-US" sz="1400" i="1" dirty="0">
                            <a:solidFill>
                              <a:srgbClr val="000000"/>
                            </a:solidFill>
                            <a:latin typeface="Cambria Math" panose="02040503050406030204" charset="0"/>
                            <a:ea typeface="Noto Sans SC" pitchFamily="34" charset="-122"/>
                            <a:cs typeface="Cambria Math" panose="02040503050406030204" charset="0"/>
                          </a:rPr>
                          <m:t>−</m:t>
                        </m:r>
                        <m:r>
                          <a:rPr lang="en-US" sz="1400" i="1" dirty="0">
                            <a:solidFill>
                              <a:srgbClr val="000000"/>
                            </a:solidFill>
                            <a:latin typeface="Cambria Math" panose="02040503050406030204" charset="0"/>
                            <a:ea typeface="Noto Sans SC" pitchFamily="34" charset="-122"/>
                            <a:cs typeface="Cambria Math" panose="02040503050406030204" charset="0"/>
                          </a:rPr>
                          <m:t>1</m:t>
                        </m:r>
                      </m:sub>
                    </m:sSub>
                    <m:r>
                      <a:rPr lang="en-US" sz="1400" dirty="0">
                        <a:solidFill>
                          <a:srgbClr val="000000"/>
                        </a:solidFill>
                        <a:latin typeface="Cambria Math" panose="02040503050406030204" charset="0"/>
                        <a:ea typeface="Noto Sans SC" pitchFamily="34" charset="-122"/>
                        <a:cs typeface="Cambria Math" panose="02040503050406030204" charset="0"/>
                      </a:rPr>
                      <m:t>)</m:t>
                    </m:r>
                  </m:oMath>
                </a14:m>
                <a:r>
                  <a:rPr lang="en-US" sz="1400" dirty="0">
                    <a:solidFill>
                      <a:srgbClr val="000000"/>
                    </a:solidFill>
                    <a:latin typeface="Times New Roman" panose="02020603050405020304" charset="0"/>
                    <a:ea typeface="Noto Sans SC" pitchFamily="34" charset="-122"/>
                    <a:cs typeface="Times New Roman" panose="02020603050405020304" charset="0"/>
                  </a:rPr>
                  <a:t>.</a:t>
                </a:r>
                <a:endParaRPr lang="en-US" sz="1400" dirty="0">
                  <a:solidFill>
                    <a:srgbClr val="000000"/>
                  </a:solidFill>
                  <a:latin typeface="Times New Roman" panose="02020603050405020304" charset="0"/>
                  <a:ea typeface="Noto Sans SC" pitchFamily="34" charset="-122"/>
                  <a:cs typeface="Times New Roman" panose="02020603050405020304" charset="0"/>
                </a:endParaRPr>
              </a:p>
              <a:p>
                <a:pPr marL="285750" indent="-285750" algn="l">
                  <a:lnSpc>
                    <a:spcPct val="150000"/>
                  </a:lnSpc>
                  <a:buSzPct val="100000"/>
                  <a:buFont typeface="Arial" panose="020B0604020202020204" pitchFamily="34" charset="0"/>
                  <a:buChar char="•"/>
                </a:pPr>
                <a:endParaRPr lang="en-US" sz="1400"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400" dirty="0">
                    <a:solidFill>
                      <a:srgbClr val="000000"/>
                    </a:solidFill>
                    <a:latin typeface="Times New Roman" panose="02020603050405020304" charset="0"/>
                    <a:ea typeface="Noto Sans SC" pitchFamily="34" charset="-122"/>
                    <a:cs typeface="Times New Roman" panose="02020603050405020304" charset="0"/>
                  </a:rPr>
                  <a:t>在学习任务函数 f:X→C 时，还假设有一个预定义的文本表示法（verbalizers） </a:t>
                </a:r>
                <a:r>
                  <a:rPr lang="en-US" sz="1400" b="1" dirty="0">
                    <a:solidFill>
                      <a:srgbClr val="000000"/>
                    </a:solidFill>
                    <a:latin typeface="Times New Roman" panose="02020603050405020304" charset="0"/>
                    <a:ea typeface="Noto Sans SC" pitchFamily="34" charset="-122"/>
                    <a:cs typeface="Times New Roman" panose="02020603050405020304" charset="0"/>
                  </a:rPr>
                  <a:t>v: C→X</a:t>
                </a:r>
                <a:r>
                  <a:rPr lang="en-US" sz="1400" dirty="0">
                    <a:solidFill>
                      <a:srgbClr val="000000"/>
                    </a:solidFill>
                    <a:latin typeface="Times New Roman" panose="02020603050405020304" charset="0"/>
                    <a:ea typeface="Noto Sans SC" pitchFamily="34" charset="-122"/>
                    <a:cs typeface="Times New Roman" panose="02020603050405020304" charset="0"/>
                  </a:rPr>
                  <a:t>，它将每个标签映射到一个自然语言表达。如情感分析</a:t>
                </a:r>
                <a:r>
                  <a:rPr lang="zh-CN" altLang="en-US" sz="1400" dirty="0">
                    <a:solidFill>
                      <a:srgbClr val="000000"/>
                    </a:solidFill>
                    <a:latin typeface="Times New Roman" panose="02020603050405020304" charset="0"/>
                    <a:ea typeface="Noto Sans SC" pitchFamily="34" charset="-122"/>
                    <a:cs typeface="Times New Roman" panose="02020603050405020304" charset="0"/>
                  </a:rPr>
                  <a:t>任务</a:t>
                </a:r>
                <a:r>
                  <a:rPr lang="en-US" sz="1400" dirty="0">
                    <a:solidFill>
                      <a:srgbClr val="000000"/>
                    </a:solidFill>
                    <a:latin typeface="Times New Roman" panose="02020603050405020304" charset="0"/>
                    <a:ea typeface="Noto Sans SC" pitchFamily="34" charset="-122"/>
                    <a:cs typeface="Times New Roman" panose="02020603050405020304" charset="0"/>
                  </a:rPr>
                  <a:t>，其中 C={c+, c-}，那么一个示例输入文本 x 可能是“A three-hour cinema master class”，示例文本表示法 v 可能有 v(c+) = "It was great" 和 v(c-) = "It was terrible"。在小样本设置中，我们会得到一组 K 个训练样本 D = {(x</a:t>
                </a:r>
                <a:r>
                  <a:rPr lang="en-US" sz="1400" baseline="30000" dirty="0">
                    <a:solidFill>
                      <a:srgbClr val="000000"/>
                    </a:solidFill>
                    <a:latin typeface="Times New Roman" panose="02020603050405020304" charset="0"/>
                    <a:ea typeface="Noto Sans SC" pitchFamily="34" charset="-122"/>
                    <a:cs typeface="Times New Roman" panose="02020603050405020304" charset="0"/>
                  </a:rPr>
                  <a:t>1</a:t>
                </a:r>
                <a:r>
                  <a:rPr lang="en-US" sz="1400" dirty="0">
                    <a:solidFill>
                      <a:srgbClr val="000000"/>
                    </a:solidFill>
                    <a:latin typeface="Times New Roman" panose="02020603050405020304" charset="0"/>
                    <a:ea typeface="Noto Sans SC" pitchFamily="34" charset="-122"/>
                    <a:cs typeface="Times New Roman" panose="02020603050405020304" charset="0"/>
                  </a:rPr>
                  <a:t> , c</a:t>
                </a:r>
                <a:r>
                  <a:rPr lang="en-US" sz="1400" baseline="30000" dirty="0">
                    <a:solidFill>
                      <a:srgbClr val="000000"/>
                    </a:solidFill>
                    <a:latin typeface="Times New Roman" panose="02020603050405020304" charset="0"/>
                    <a:ea typeface="Noto Sans SC" pitchFamily="34" charset="-122"/>
                    <a:cs typeface="Times New Roman" panose="02020603050405020304" charset="0"/>
                  </a:rPr>
                  <a:t>1</a:t>
                </a:r>
                <a:r>
                  <a:rPr lang="en-US" sz="1400" dirty="0">
                    <a:solidFill>
                      <a:srgbClr val="000000"/>
                    </a:solidFill>
                    <a:latin typeface="Times New Roman" panose="02020603050405020304" charset="0"/>
                    <a:ea typeface="Noto Sans SC" pitchFamily="34" charset="-122"/>
                    <a:cs typeface="Times New Roman" panose="02020603050405020304" charset="0"/>
                  </a:rPr>
                  <a:t> ), ... ,(x</a:t>
                </a:r>
                <a:r>
                  <a:rPr lang="en-US" sz="1400" baseline="30000" dirty="0">
                    <a:solidFill>
                      <a:srgbClr val="000000"/>
                    </a:solidFill>
                    <a:latin typeface="Times New Roman" panose="02020603050405020304" charset="0"/>
                    <a:ea typeface="Noto Sans SC" pitchFamily="34" charset="-122"/>
                    <a:cs typeface="Times New Roman" panose="02020603050405020304" charset="0"/>
                  </a:rPr>
                  <a:t>K</a:t>
                </a:r>
                <a:r>
                  <a:rPr lang="en-US" sz="1400" dirty="0">
                    <a:solidFill>
                      <a:srgbClr val="000000"/>
                    </a:solidFill>
                    <a:latin typeface="Times New Roman" panose="02020603050405020304" charset="0"/>
                    <a:ea typeface="Noto Sans SC" pitchFamily="34" charset="-122"/>
                    <a:cs typeface="Times New Roman" panose="02020603050405020304" charset="0"/>
                  </a:rPr>
                  <a:t>, c</a:t>
                </a:r>
                <a:r>
                  <a:rPr lang="en-US" sz="1400" baseline="30000" dirty="0">
                    <a:solidFill>
                      <a:srgbClr val="000000"/>
                    </a:solidFill>
                    <a:latin typeface="Times New Roman" panose="02020603050405020304" charset="0"/>
                    <a:ea typeface="Noto Sans SC" pitchFamily="34" charset="-122"/>
                    <a:cs typeface="Times New Roman" panose="02020603050405020304" charset="0"/>
                  </a:rPr>
                  <a:t>K</a:t>
                </a:r>
                <a:r>
                  <a:rPr lang="en-US" sz="1400" dirty="0">
                    <a:solidFill>
                      <a:srgbClr val="000000"/>
                    </a:solidFill>
                    <a:latin typeface="Times New Roman" panose="02020603050405020304" charset="0"/>
                    <a:ea typeface="Noto Sans SC" pitchFamily="34" charset="-122"/>
                    <a:cs typeface="Times New Roman" panose="02020603050405020304" charset="0"/>
                  </a:rPr>
                  <a:t>)}.</a:t>
                </a:r>
                <a:endParaRPr lang="en-US" sz="1400" dirty="0">
                  <a:solidFill>
                    <a:srgbClr val="000000"/>
                  </a:solidFill>
                  <a:latin typeface="Times New Roman" panose="02020603050405020304" charset="0"/>
                  <a:ea typeface="Noto Sans SC" pitchFamily="34" charset="-122"/>
                  <a:cs typeface="Times New Roman" panose="02020603050405020304" charset="0"/>
                </a:endParaRPr>
              </a:p>
              <a:p>
                <a:pPr marL="342900" indent="-342900" algn="l">
                  <a:lnSpc>
                    <a:spcPct val="150000"/>
                  </a:lnSpc>
                  <a:buSzPct val="100000"/>
                  <a:buChar char="•"/>
                </a:pPr>
                <a:endParaRPr lang="en-US" sz="1400"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400" dirty="0">
                    <a:solidFill>
                      <a:srgbClr val="000000"/>
                    </a:solidFill>
                    <a:latin typeface="Times New Roman" panose="02020603050405020304" charset="0"/>
                    <a:ea typeface="Noto Sans SC" pitchFamily="34" charset="-122"/>
                    <a:cs typeface="Times New Roman" panose="02020603050405020304" charset="0"/>
                  </a:rPr>
                  <a:t>作者关注的方法没有可训练参数或可训练参数的数量非常少（少于总数的 0.01%），这是基于先前的</a:t>
                </a:r>
                <a:r>
                  <a:rPr lang="zh-CN" altLang="en-US" sz="1400" dirty="0">
                    <a:solidFill>
                      <a:srgbClr val="000000"/>
                    </a:solidFill>
                    <a:latin typeface="Times New Roman" panose="02020603050405020304" charset="0"/>
                    <a:ea typeface="Noto Sans SC" pitchFamily="34" charset="-122"/>
                    <a:cs typeface="Times New Roman" panose="02020603050405020304" charset="0"/>
                  </a:rPr>
                  <a:t>研究</a:t>
                </a:r>
                <a:r>
                  <a:rPr lang="en-US" sz="1400" dirty="0">
                    <a:solidFill>
                      <a:srgbClr val="000000"/>
                    </a:solidFill>
                    <a:latin typeface="Times New Roman" panose="02020603050405020304" charset="0"/>
                    <a:ea typeface="Noto Sans SC" pitchFamily="34" charset="-122"/>
                    <a:cs typeface="Times New Roman" panose="02020603050405020304" charset="0"/>
                  </a:rPr>
                  <a:t>，即对每个任务更新和保存大量参数</a:t>
                </a:r>
                <a:r>
                  <a:rPr lang="zh-CN" altLang="en-US" sz="1400" dirty="0">
                    <a:solidFill>
                      <a:srgbClr val="000000"/>
                    </a:solidFill>
                    <a:latin typeface="Times New Roman" panose="02020603050405020304" charset="0"/>
                    <a:ea typeface="Noto Sans SC" pitchFamily="34" charset="-122"/>
                    <a:cs typeface="Times New Roman" panose="02020603050405020304" charset="0"/>
                  </a:rPr>
                  <a:t>十分昂贵</a:t>
                </a:r>
                <a:r>
                  <a:rPr lang="en-US" sz="1400" dirty="0">
                    <a:solidFill>
                      <a:srgbClr val="000000"/>
                    </a:solidFill>
                    <a:latin typeface="Times New Roman" panose="02020603050405020304" charset="0"/>
                    <a:ea typeface="Noto Sans SC" pitchFamily="34" charset="-122"/>
                    <a:cs typeface="Times New Roman" panose="02020603050405020304" charset="0"/>
                  </a:rPr>
                  <a:t>，而且通常是不可行的。</a:t>
                </a:r>
                <a:endParaRPr lang="en-US" sz="1400" dirty="0">
                  <a:latin typeface="Times New Roman" panose="02020603050405020304" charset="0"/>
                  <a:cs typeface="Times New Roman" panose="02020603050405020304" charset="0"/>
                </a:endParaRPr>
              </a:p>
            </p:txBody>
          </p:sp>
        </mc:Choice>
        <mc:Fallback>
          <p:sp>
            <p:nvSpPr>
              <p:cNvPr id="3" name="Text 1"/>
              <p:cNvSpPr>
                <a:spLocks noRot="1" noChangeAspect="1" noMove="1" noResize="1" noEditPoints="1" noAdjustHandles="1" noChangeArrowheads="1" noChangeShapeType="1" noTextEdit="1"/>
              </p:cNvSpPr>
              <p:nvPr/>
            </p:nvSpPr>
            <p:spPr>
              <a:xfrm>
                <a:off x="807720" y="892810"/>
                <a:ext cx="7715250" cy="400812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Demonstration methods</a:t>
            </a:r>
            <a:endParaRPr lang="en-US" sz="2400" dirty="0"/>
          </a:p>
        </p:txBody>
      </p:sp>
      <p:sp>
        <p:nvSpPr>
          <p:cNvPr id="3" name="Text 1"/>
          <p:cNvSpPr/>
          <p:nvPr/>
        </p:nvSpPr>
        <p:spPr>
          <a:xfrm>
            <a:off x="762000" y="1304925"/>
            <a:ext cx="7715250" cy="2532380"/>
          </a:xfrm>
          <a:prstGeom prst="rect">
            <a:avLst/>
          </a:prstGeom>
          <a:noFill/>
        </p:spPr>
        <p:txBody>
          <a:bodyPr wrap="square" rtlCol="0" anchor="t"/>
          <a:lstStyle/>
          <a:p>
            <a:pPr indent="457200" algn="l">
              <a:lnSpc>
                <a:spcPct val="150000"/>
              </a:lnSpc>
              <a:buSzPct val="100000"/>
              <a:buNone/>
            </a:pPr>
            <a:r>
              <a:rPr lang="en-US" sz="1535" dirty="0">
                <a:solidFill>
                  <a:srgbClr val="000000"/>
                </a:solidFill>
                <a:latin typeface="Noto Sans SC" pitchFamily="34" charset="0"/>
                <a:ea typeface="Noto Sans SC" pitchFamily="34" charset="-122"/>
                <a:cs typeface="Noto Sans SC" pitchFamily="34" charset="-120"/>
              </a:rPr>
              <a:t>在演示方法中，没有可训练的参数，作者探索了三种进行预测的方法。</a:t>
            </a:r>
            <a:endParaRPr lang="en-US" sz="1535" dirty="0">
              <a:solidFill>
                <a:srgbClr val="000000"/>
              </a:solidFill>
              <a:latin typeface="Noto Sans SC" pitchFamily="34" charset="0"/>
              <a:ea typeface="Noto Sans SC" pitchFamily="34" charset="-122"/>
              <a:cs typeface="Noto Sans SC" pitchFamily="34" charset="-120"/>
            </a:endParaRPr>
          </a:p>
          <a:p>
            <a:pPr indent="457200" algn="l">
              <a:lnSpc>
                <a:spcPct val="150000"/>
              </a:lnSpc>
              <a:buSzPct val="100000"/>
              <a:buNone/>
            </a:pPr>
            <a:endParaRPr lang="en-US" sz="1535" dirty="0"/>
          </a:p>
          <a:p>
            <a:pPr indent="457200" algn="l">
              <a:lnSpc>
                <a:spcPct val="150000"/>
              </a:lnSpc>
              <a:buSzPct val="100000"/>
              <a:buNone/>
            </a:pPr>
            <a:endParaRPr lang="en-US" sz="1535" dirty="0"/>
          </a:p>
          <a:p>
            <a:pPr marL="342900" indent="-342900" algn="l">
              <a:lnSpc>
                <a:spcPct val="150000"/>
              </a:lnSpc>
              <a:buSzPct val="100000"/>
              <a:buChar char="•"/>
            </a:pPr>
            <a:r>
              <a:rPr lang="en-US" sz="1535" b="1" dirty="0">
                <a:solidFill>
                  <a:srgbClr val="000000"/>
                </a:solidFill>
                <a:latin typeface="Noto Sans SC" pitchFamily="34" charset="0"/>
                <a:ea typeface="Noto Sans SC" pitchFamily="34" charset="-122"/>
                <a:cs typeface="Noto Sans SC" pitchFamily="34" charset="-120"/>
              </a:rPr>
              <a:t>Zero-shot</a:t>
            </a:r>
            <a:endParaRPr lang="en-US" sz="1535" b="1" dirty="0"/>
          </a:p>
          <a:p>
            <a:pPr marL="342900" indent="-342900" algn="l">
              <a:lnSpc>
                <a:spcPct val="150000"/>
              </a:lnSpc>
              <a:buSzPct val="100000"/>
              <a:buChar char="•"/>
            </a:pPr>
            <a:r>
              <a:rPr lang="en-US" sz="1535" b="1" dirty="0">
                <a:solidFill>
                  <a:srgbClr val="000000"/>
                </a:solidFill>
                <a:latin typeface="Noto Sans SC" pitchFamily="34" charset="0"/>
                <a:ea typeface="Noto Sans SC" pitchFamily="34" charset="-122"/>
                <a:cs typeface="Noto Sans SC" pitchFamily="34" charset="-120"/>
              </a:rPr>
              <a:t>Concat-based demonstrations</a:t>
            </a:r>
            <a:endParaRPr lang="en-US" sz="1535" dirty="0"/>
          </a:p>
          <a:p>
            <a:pPr marL="342900" indent="-342900" algn="l">
              <a:lnSpc>
                <a:spcPct val="150000"/>
              </a:lnSpc>
              <a:buSzPct val="100000"/>
              <a:buChar char="•"/>
            </a:pPr>
            <a:r>
              <a:rPr lang="en-US" sz="1535" b="1" dirty="0">
                <a:solidFill>
                  <a:srgbClr val="000000"/>
                </a:solidFill>
                <a:latin typeface="Noto Sans SC" pitchFamily="34" charset="0"/>
                <a:ea typeface="Noto Sans SC" pitchFamily="34" charset="-122"/>
                <a:cs typeface="Noto Sans SC" pitchFamily="34" charset="-120"/>
              </a:rPr>
              <a:t>Ensemble-based demonstrations</a:t>
            </a:r>
            <a:endParaRPr lang="en-US" sz="153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Zero-shot</a:t>
            </a:r>
            <a:endParaRPr lang="en-US" sz="2400" dirty="0"/>
          </a:p>
        </p:txBody>
      </p:sp>
      <p:sp>
        <p:nvSpPr>
          <p:cNvPr id="3" name="Text 1"/>
          <p:cNvSpPr/>
          <p:nvPr/>
        </p:nvSpPr>
        <p:spPr>
          <a:xfrm>
            <a:off x="714375" y="781050"/>
            <a:ext cx="7715250" cy="550545"/>
          </a:xfrm>
          <a:prstGeom prst="rect">
            <a:avLst/>
          </a:prstGeom>
          <a:noFill/>
        </p:spPr>
        <p:txBody>
          <a:bodyPr wrap="square" rtlCol="0" anchor="t"/>
          <a:lstStyle/>
          <a:p>
            <a:pPr marL="342900" indent="-342900" algn="l">
              <a:lnSpc>
                <a:spcPct val="150000"/>
              </a:lnSpc>
              <a:buSzPct val="100000"/>
              <a:buChar char="•"/>
            </a:pPr>
            <a:r>
              <a:rPr lang="en-US" sz="1535" dirty="0">
                <a:solidFill>
                  <a:srgbClr val="000000"/>
                </a:solidFill>
                <a:latin typeface="Times New Roman" panose="02020603050405020304" charset="0"/>
                <a:ea typeface="Noto Sans SC" pitchFamily="34" charset="-122"/>
                <a:cs typeface="Times New Roman" panose="02020603050405020304" charset="0"/>
              </a:rPr>
              <a:t>将 P(c</a:t>
            </a:r>
            <a:r>
              <a:rPr lang="en-US" sz="1535" baseline="-25000" dirty="0">
                <a:solidFill>
                  <a:srgbClr val="000000"/>
                </a:solidFill>
                <a:latin typeface="Times New Roman" panose="02020603050405020304" charset="0"/>
                <a:ea typeface="Noto Sans SC" pitchFamily="34" charset="-122"/>
                <a:cs typeface="Times New Roman" panose="02020603050405020304" charset="0"/>
              </a:rPr>
              <a:t>i</a:t>
            </a:r>
            <a:r>
              <a:rPr lang="en-US" sz="1535" dirty="0">
                <a:solidFill>
                  <a:srgbClr val="000000"/>
                </a:solidFill>
                <a:latin typeface="Times New Roman" panose="02020603050405020304" charset="0"/>
                <a:ea typeface="Noto Sans SC" pitchFamily="34" charset="-122"/>
                <a:cs typeface="Times New Roman" panose="02020603050405020304" charset="0"/>
              </a:rPr>
              <a:t>|x) 和 P(x|c</a:t>
            </a:r>
            <a:r>
              <a:rPr lang="en-US" sz="1535" baseline="-25000" dirty="0">
                <a:solidFill>
                  <a:srgbClr val="000000"/>
                </a:solidFill>
                <a:latin typeface="Times New Roman" panose="02020603050405020304" charset="0"/>
                <a:ea typeface="Noto Sans SC" pitchFamily="34" charset="-122"/>
                <a:cs typeface="Times New Roman" panose="02020603050405020304" charset="0"/>
              </a:rPr>
              <a:t>i</a:t>
            </a:r>
            <a:r>
              <a:rPr lang="en-US" sz="1535" dirty="0">
                <a:solidFill>
                  <a:srgbClr val="000000"/>
                </a:solidFill>
                <a:latin typeface="Times New Roman" panose="02020603050405020304" charset="0"/>
                <a:ea typeface="Noto Sans SC" pitchFamily="34" charset="-122"/>
                <a:cs typeface="Times New Roman" panose="02020603050405020304" charset="0"/>
              </a:rPr>
              <a:t>) 分别计算为 P</a:t>
            </a:r>
            <a:r>
              <a:rPr lang="en-US" sz="1535" baseline="-25000" dirty="0">
                <a:solidFill>
                  <a:srgbClr val="000000"/>
                </a:solidFill>
                <a:latin typeface="Times New Roman" panose="02020603050405020304" charset="0"/>
                <a:ea typeface="Noto Sans SC" pitchFamily="34" charset="-122"/>
                <a:cs typeface="Times New Roman" panose="02020603050405020304" charset="0"/>
              </a:rPr>
              <a:t>LM</a:t>
            </a:r>
            <a:r>
              <a:rPr lang="en-US" sz="1535" dirty="0">
                <a:solidFill>
                  <a:srgbClr val="000000"/>
                </a:solidFill>
                <a:latin typeface="Times New Roman" panose="02020603050405020304" charset="0"/>
                <a:ea typeface="Noto Sans SC" pitchFamily="34" charset="-122"/>
                <a:cs typeface="Times New Roman" panose="02020603050405020304" charset="0"/>
              </a:rPr>
              <a:t>(v(c</a:t>
            </a:r>
            <a:r>
              <a:rPr lang="en-US" sz="1535" baseline="-25000" dirty="0">
                <a:solidFill>
                  <a:srgbClr val="000000"/>
                </a:solidFill>
                <a:latin typeface="Times New Roman" panose="02020603050405020304" charset="0"/>
                <a:ea typeface="Noto Sans SC" pitchFamily="34" charset="-122"/>
                <a:cs typeface="Times New Roman" panose="02020603050405020304" charset="0"/>
              </a:rPr>
              <a:t>i</a:t>
            </a:r>
            <a:r>
              <a:rPr lang="en-US" sz="1535" dirty="0">
                <a:solidFill>
                  <a:srgbClr val="000000"/>
                </a:solidFill>
                <a:latin typeface="Times New Roman" panose="02020603050405020304" charset="0"/>
                <a:ea typeface="Noto Sans SC" pitchFamily="34" charset="-122"/>
                <a:cs typeface="Times New Roman" panose="02020603050405020304" charset="0"/>
              </a:rPr>
              <a:t>)|x) 和 P</a:t>
            </a:r>
            <a:r>
              <a:rPr lang="en-US" sz="1535" baseline="-25000" dirty="0">
                <a:solidFill>
                  <a:srgbClr val="000000"/>
                </a:solidFill>
                <a:latin typeface="Times New Roman" panose="02020603050405020304" charset="0"/>
                <a:ea typeface="Noto Sans SC" pitchFamily="34" charset="-122"/>
                <a:cs typeface="Times New Roman" panose="02020603050405020304" charset="0"/>
              </a:rPr>
              <a:t>LM</a:t>
            </a:r>
            <a:r>
              <a:rPr lang="en-US" sz="1535" dirty="0">
                <a:solidFill>
                  <a:srgbClr val="000000"/>
                </a:solidFill>
                <a:latin typeface="Times New Roman" panose="02020603050405020304" charset="0"/>
                <a:ea typeface="Noto Sans SC" pitchFamily="34" charset="-122"/>
                <a:cs typeface="Times New Roman" panose="02020603050405020304" charset="0"/>
              </a:rPr>
              <a:t>(x|v(c</a:t>
            </a:r>
            <a:r>
              <a:rPr lang="en-US" sz="1535" baseline="-25000" dirty="0">
                <a:solidFill>
                  <a:srgbClr val="000000"/>
                </a:solidFill>
                <a:latin typeface="Times New Roman" panose="02020603050405020304" charset="0"/>
                <a:ea typeface="Noto Sans SC" pitchFamily="34" charset="-122"/>
                <a:cs typeface="Times New Roman" panose="02020603050405020304" charset="0"/>
              </a:rPr>
              <a:t>i</a:t>
            </a:r>
            <a:r>
              <a:rPr lang="en-US" sz="1535" dirty="0">
                <a:solidFill>
                  <a:srgbClr val="000000"/>
                </a:solidFill>
                <a:latin typeface="Times New Roman" panose="02020603050405020304" charset="0"/>
                <a:ea typeface="Noto Sans SC" pitchFamily="34" charset="-122"/>
                <a:cs typeface="Times New Roman" panose="02020603050405020304" charset="0"/>
              </a:rPr>
              <a:t>)). </a:t>
            </a:r>
            <a:endParaRPr lang="en-US" sz="1535" dirty="0">
              <a:latin typeface="Times New Roman" panose="02020603050405020304" charset="0"/>
              <a:cs typeface="Times New Roman" panose="02020603050405020304" charset="0"/>
            </a:endParaRPr>
          </a:p>
        </p:txBody>
      </p:sp>
      <p:sp>
        <p:nvSpPr>
          <p:cNvPr id="4" name="Text 0"/>
          <p:cNvSpPr/>
          <p:nvPr>
            <p:custDataLst>
              <p:tags r:id="rId1"/>
            </p:custDataLst>
          </p:nvPr>
        </p:nvSpPr>
        <p:spPr>
          <a:xfrm>
            <a:off x="762000" y="1417320"/>
            <a:ext cx="7806690" cy="552450"/>
          </a:xfrm>
          <a:prstGeom prst="rect">
            <a:avLst/>
          </a:prstGeom>
          <a:noFill/>
        </p:spPr>
        <p:txBody>
          <a:bodyPr wrap="square" rtlCol="0" anchor="ctr"/>
          <a:p>
            <a:pPr marL="0" indent="0">
              <a:buNone/>
            </a:pPr>
            <a:r>
              <a:rPr lang="en-US" sz="2400" b="1" dirty="0">
                <a:solidFill>
                  <a:srgbClr val="2C909D"/>
                </a:solidFill>
                <a:latin typeface="Noto Sans SC" pitchFamily="34" charset="0"/>
                <a:ea typeface="Noto Sans SC" pitchFamily="34" charset="-122"/>
                <a:cs typeface="Noto Sans SC" pitchFamily="34" charset="-120"/>
              </a:rPr>
              <a:t>Concat-based demonstrations</a:t>
            </a:r>
            <a:endParaRPr lang="en-US" sz="2400" dirty="0"/>
          </a:p>
        </p:txBody>
      </p:sp>
      <mc:AlternateContent xmlns:mc="http://schemas.openxmlformats.org/markup-compatibility/2006">
        <mc:Choice xmlns:a14="http://schemas.microsoft.com/office/drawing/2010/main" Requires="a14">
          <p:sp>
            <p:nvSpPr>
              <p:cNvPr id="5" name="Text 1"/>
              <p:cNvSpPr/>
              <p:nvPr>
                <p:custDataLst>
                  <p:tags r:id="rId2"/>
                </p:custDataLst>
              </p:nvPr>
            </p:nvSpPr>
            <p:spPr>
              <a:xfrm>
                <a:off x="714375" y="2055495"/>
                <a:ext cx="7715250" cy="2757805"/>
              </a:xfrm>
              <a:prstGeom prst="rect">
                <a:avLst/>
              </a:prstGeom>
              <a:noFill/>
            </p:spPr>
            <p:txBody>
              <a:bodyPr wrap="square" rtlCol="0" anchor="t"/>
              <a:p>
                <a:pPr marL="342900" indent="-342900" algn="l">
                  <a:lnSpc>
                    <a:spcPct val="150000"/>
                  </a:lnSpc>
                  <a:buSzPct val="100000"/>
                  <a:buChar char="•"/>
                </a:pPr>
                <a:r>
                  <a:rPr lang="en-US" sz="1400" dirty="0">
                    <a:solidFill>
                      <a:srgbClr val="000000"/>
                    </a:solidFill>
                    <a:latin typeface="Times New Roman" panose="02020603050405020304" charset="0"/>
                    <a:ea typeface="Noto Sans SC" pitchFamily="34" charset="-122"/>
                    <a:cs typeface="Times New Roman" panose="02020603050405020304" charset="0"/>
                  </a:rPr>
                  <a:t>将 K 个训练样本拼接到输入文本之前，这样语言模型就可以从输入中学习任务设置。原始方法用于直接模型，但可以自然地扩展到信道模型。</a:t>
                </a:r>
                <a:endParaRPr lang="en-US" sz="1400"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400" dirty="0">
                    <a:solidFill>
                      <a:srgbClr val="000000"/>
                    </a:solidFill>
                    <a:latin typeface="Times New Roman" panose="02020603050405020304" charset="0"/>
                    <a:ea typeface="Noto Sans SC" pitchFamily="34" charset="-122"/>
                    <a:cs typeface="Times New Roman" panose="02020603050405020304" charset="0"/>
                  </a:rPr>
                  <a:t>具体来说，在直接模型中，P(c</a:t>
                </a:r>
                <a:r>
                  <a:rPr lang="en-US" sz="1400" baseline="-25000" dirty="0">
                    <a:solidFill>
                      <a:srgbClr val="000000"/>
                    </a:solidFill>
                    <a:latin typeface="Times New Roman" panose="02020603050405020304" charset="0"/>
                    <a:ea typeface="Noto Sans SC" pitchFamily="34" charset="-122"/>
                    <a:cs typeface="Times New Roman" panose="02020603050405020304" charset="0"/>
                  </a:rPr>
                  <a:t>i</a:t>
                </a:r>
                <a:r>
                  <a:rPr lang="en-US" sz="1400" dirty="0">
                    <a:solidFill>
                      <a:srgbClr val="000000"/>
                    </a:solidFill>
                    <a:latin typeface="Times New Roman" panose="02020603050405020304" charset="0"/>
                    <a:ea typeface="Noto Sans SC" pitchFamily="34" charset="-122"/>
                    <a:cs typeface="Times New Roman" panose="02020603050405020304" charset="0"/>
                  </a:rPr>
                  <a:t>|x) 由计算 </a:t>
                </a:r>
                <a14:m>
                  <m:oMath xmlns:m="http://schemas.openxmlformats.org/officeDocument/2006/math">
                    <m:r>
                      <m:rPr>
                        <m:sty m:val="p"/>
                      </m:rPr>
                      <a:rPr lang="en-US" sz="1400" dirty="0">
                        <a:solidFill>
                          <a:srgbClr val="000000"/>
                        </a:solidFill>
                        <a:latin typeface="Cambria Math" panose="02040503050406030204" charset="0"/>
                        <a:ea typeface="Noto Sans SC" pitchFamily="34" charset="-122"/>
                        <a:cs typeface="Cambria Math" panose="02040503050406030204" charset="0"/>
                      </a:rPr>
                      <m:t>P</m:t>
                    </m:r>
                    <m:r>
                      <m:rPr>
                        <m:sty m:val="p"/>
                      </m:rPr>
                      <a:rPr lang="en-US" sz="1400" baseline="-25000" dirty="0">
                        <a:solidFill>
                          <a:srgbClr val="000000"/>
                        </a:solidFill>
                        <a:latin typeface="Cambria Math" panose="02040503050406030204" charset="0"/>
                        <a:ea typeface="Noto Sans SC" pitchFamily="34" charset="-122"/>
                        <a:cs typeface="Cambria Math" panose="02040503050406030204" charset="0"/>
                      </a:rPr>
                      <m:t>LM</m:t>
                    </m:r>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v</m:t>
                    </m:r>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c</m:t>
                    </m:r>
                    <m:r>
                      <m:rPr>
                        <m:sty m:val="p"/>
                      </m:rPr>
                      <a:rPr lang="en-US" sz="1400" baseline="-25000" dirty="0">
                        <a:solidFill>
                          <a:srgbClr val="000000"/>
                        </a:solidFill>
                        <a:latin typeface="Cambria Math" panose="02040503050406030204" charset="0"/>
                        <a:ea typeface="Noto Sans SC" pitchFamily="34" charset="-122"/>
                        <a:cs typeface="Cambria Math" panose="02040503050406030204" charset="0"/>
                      </a:rPr>
                      <m:t>i</m:t>
                    </m:r>
                    <m:r>
                      <a:rPr lang="en-US" sz="1400" dirty="0">
                        <a:solidFill>
                          <a:srgbClr val="000000"/>
                        </a:solidFill>
                        <a:latin typeface="Cambria Math" panose="02040503050406030204" charset="0"/>
                        <a:ea typeface="Noto Sans SC" pitchFamily="34" charset="-122"/>
                        <a:cs typeface="Cambria Math" panose="02040503050406030204" charset="0"/>
                      </a:rPr>
                      <m:t>)|</m:t>
                    </m:r>
                    <m:sSup>
                      <m:sSupPr>
                        <m:ctrlPr>
                          <a:rPr lang="en-US" sz="1400" i="1" dirty="0">
                            <a:solidFill>
                              <a:srgbClr val="000000"/>
                            </a:solidFill>
                            <a:latin typeface="Cambria Math" panose="02040503050406030204" charset="0"/>
                            <a:ea typeface="Noto Sans SC" pitchFamily="34" charset="-122"/>
                            <a:cs typeface="Cambria Math" panose="02040503050406030204" charset="0"/>
                          </a:rPr>
                        </m:ctrlPr>
                      </m:sSupPr>
                      <m:e>
                        <m:r>
                          <a:rPr lang="en-US" sz="1400" i="1" dirty="0">
                            <a:solidFill>
                              <a:srgbClr val="000000"/>
                            </a:solidFill>
                            <a:latin typeface="Cambria Math" panose="02040503050406030204" charset="0"/>
                            <a:ea typeface="Noto Sans SC" pitchFamily="34" charset="-122"/>
                            <a:cs typeface="Cambria Math" panose="02040503050406030204" charset="0"/>
                          </a:rPr>
                          <m:t>𝑥</m:t>
                        </m:r>
                      </m:e>
                      <m:sup>
                        <m:r>
                          <a:rPr lang="en-US" sz="1400" i="1" dirty="0">
                            <a:solidFill>
                              <a:srgbClr val="000000"/>
                            </a:solidFill>
                            <a:latin typeface="Cambria Math" panose="02040503050406030204" charset="0"/>
                            <a:ea typeface="Noto Sans SC" pitchFamily="34" charset="-122"/>
                            <a:cs typeface="Cambria Math" panose="02040503050406030204" charset="0"/>
                          </a:rPr>
                          <m:t>1</m:t>
                        </m:r>
                      </m:sup>
                    </m:sSup>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v</m:t>
                    </m:r>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c</m:t>
                    </m:r>
                    <m:r>
                      <a:rPr lang="en-US" sz="1400" baseline="30000" dirty="0">
                        <a:solidFill>
                          <a:srgbClr val="000000"/>
                        </a:solidFill>
                        <a:latin typeface="Cambria Math" panose="02040503050406030204" charset="0"/>
                        <a:ea typeface="Noto Sans SC" pitchFamily="34" charset="-122"/>
                        <a:cs typeface="Cambria Math" panose="02040503050406030204" charset="0"/>
                      </a:rPr>
                      <m:t>1</m:t>
                    </m:r>
                    <m:r>
                      <a:rPr lang="en-US" sz="1400" dirty="0">
                        <a:solidFill>
                          <a:srgbClr val="000000"/>
                        </a:solidFill>
                        <a:latin typeface="Cambria Math" panose="02040503050406030204" charset="0"/>
                        <a:ea typeface="Noto Sans SC" pitchFamily="34" charset="-122"/>
                        <a:cs typeface="Cambria Math" panose="02040503050406030204" charset="0"/>
                      </a:rPr>
                      <m:t>), · · · , </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x</m:t>
                    </m:r>
                    <m:r>
                      <m:rPr>
                        <m:sty m:val="p"/>
                      </m:rPr>
                      <a:rPr lang="en-US" sz="1400" baseline="30000" dirty="0">
                        <a:solidFill>
                          <a:srgbClr val="000000"/>
                        </a:solidFill>
                        <a:latin typeface="Cambria Math" panose="02040503050406030204" charset="0"/>
                        <a:ea typeface="Noto Sans SC" pitchFamily="34" charset="-122"/>
                        <a:cs typeface="Cambria Math" panose="02040503050406030204" charset="0"/>
                      </a:rPr>
                      <m:t>K</m:t>
                    </m:r>
                    <m:r>
                      <a:rPr lang="en-US" sz="1400" dirty="0">
                        <a:solidFill>
                          <a:srgbClr val="000000"/>
                        </a:solidFill>
                        <a:latin typeface="Cambria Math" panose="02040503050406030204" charset="0"/>
                        <a:ea typeface="Noto Sans SC" pitchFamily="34" charset="-122"/>
                        <a:cs typeface="Cambria Math" panose="02040503050406030204" charset="0"/>
                      </a:rPr>
                      <m:t>, </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v</m:t>
                    </m:r>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c</m:t>
                    </m:r>
                    <m:r>
                      <m:rPr>
                        <m:sty m:val="p"/>
                      </m:rPr>
                      <a:rPr lang="en-US" sz="1400" baseline="30000" dirty="0">
                        <a:solidFill>
                          <a:srgbClr val="000000"/>
                        </a:solidFill>
                        <a:latin typeface="Cambria Math" panose="02040503050406030204" charset="0"/>
                        <a:ea typeface="Noto Sans SC" pitchFamily="34" charset="-122"/>
                        <a:cs typeface="Cambria Math" panose="02040503050406030204" charset="0"/>
                      </a:rPr>
                      <m:t>K</m:t>
                    </m:r>
                    <m:r>
                      <a:rPr lang="en-US" sz="1400" dirty="0">
                        <a:solidFill>
                          <a:srgbClr val="000000"/>
                        </a:solidFill>
                        <a:latin typeface="Cambria Math" panose="02040503050406030204" charset="0"/>
                        <a:ea typeface="Noto Sans SC" pitchFamily="34" charset="-122"/>
                        <a:cs typeface="Cambria Math" panose="02040503050406030204" charset="0"/>
                      </a:rPr>
                      <m:t>), </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x</m:t>
                    </m:r>
                    <m:r>
                      <a:rPr lang="en-US" sz="1400" dirty="0">
                        <a:solidFill>
                          <a:srgbClr val="000000"/>
                        </a:solidFill>
                        <a:latin typeface="Cambria Math" panose="02040503050406030204" charset="0"/>
                        <a:ea typeface="Noto Sans SC" pitchFamily="34" charset="-122"/>
                        <a:cs typeface="Cambria Math" panose="02040503050406030204" charset="0"/>
                      </a:rPr>
                      <m:t>)</m:t>
                    </m:r>
                  </m:oMath>
                </a14:m>
                <a:r>
                  <a:rPr lang="en-US" sz="1400" dirty="0">
                    <a:solidFill>
                      <a:srgbClr val="000000"/>
                    </a:solidFill>
                    <a:latin typeface="Times New Roman" panose="02020603050405020304" charset="0"/>
                    <a:ea typeface="Noto Sans SC" pitchFamily="34" charset="-122"/>
                    <a:cs typeface="Times New Roman" panose="02020603050405020304" charset="0"/>
                  </a:rPr>
                  <a:t> 得到</a:t>
                </a:r>
                <a:r>
                  <a:rPr lang="zh-CN" altLang="en-US" sz="1400" dirty="0">
                    <a:solidFill>
                      <a:srgbClr val="000000"/>
                    </a:solidFill>
                    <a:latin typeface="Times New Roman" panose="02020603050405020304" charset="0"/>
                    <a:ea typeface="Noto Sans SC" pitchFamily="34" charset="-122"/>
                    <a:cs typeface="Times New Roman" panose="02020603050405020304" charset="0"/>
                  </a:rPr>
                  <a:t>；</a:t>
                </a:r>
                <a:r>
                  <a:rPr lang="en-US" sz="1400" dirty="0">
                    <a:solidFill>
                      <a:srgbClr val="000000"/>
                    </a:solidFill>
                    <a:latin typeface="Times New Roman" panose="02020603050405020304" charset="0"/>
                    <a:ea typeface="Noto Sans SC" pitchFamily="34" charset="-122"/>
                    <a:cs typeface="Times New Roman" panose="02020603050405020304" charset="0"/>
                  </a:rPr>
                  <a:t>信道模型中，P(x|c</a:t>
                </a:r>
                <a:r>
                  <a:rPr lang="en-US" sz="1400" baseline="-25000" dirty="0">
                    <a:solidFill>
                      <a:srgbClr val="000000"/>
                    </a:solidFill>
                    <a:latin typeface="Times New Roman" panose="02020603050405020304" charset="0"/>
                    <a:ea typeface="Noto Sans SC" pitchFamily="34" charset="-122"/>
                    <a:cs typeface="Times New Roman" panose="02020603050405020304" charset="0"/>
                  </a:rPr>
                  <a:t>i</a:t>
                </a:r>
                <a:r>
                  <a:rPr lang="en-US" sz="1400" dirty="0">
                    <a:solidFill>
                      <a:srgbClr val="000000"/>
                    </a:solidFill>
                    <a:latin typeface="Times New Roman" panose="02020603050405020304" charset="0"/>
                    <a:ea typeface="Noto Sans SC" pitchFamily="34" charset="-122"/>
                    <a:cs typeface="Times New Roman" panose="02020603050405020304" charset="0"/>
                  </a:rPr>
                  <a:t>) 由计算 </a:t>
                </a:r>
                <a14:m>
                  <m:oMath xmlns:m="http://schemas.openxmlformats.org/officeDocument/2006/math">
                    <m:r>
                      <m:rPr>
                        <m:sty m:val="p"/>
                      </m:rPr>
                      <a:rPr lang="en-US" sz="1400" dirty="0">
                        <a:solidFill>
                          <a:srgbClr val="000000"/>
                        </a:solidFill>
                        <a:latin typeface="Cambria Math" panose="02040503050406030204" charset="0"/>
                        <a:ea typeface="Noto Sans SC" pitchFamily="34" charset="-122"/>
                        <a:cs typeface="Cambria Math" panose="02040503050406030204" charset="0"/>
                      </a:rPr>
                      <m:t>P</m:t>
                    </m:r>
                    <m:r>
                      <m:rPr>
                        <m:sty m:val="p"/>
                      </m:rPr>
                      <a:rPr lang="en-US" sz="1400" baseline="-25000" dirty="0">
                        <a:solidFill>
                          <a:srgbClr val="000000"/>
                        </a:solidFill>
                        <a:latin typeface="Cambria Math" panose="02040503050406030204" charset="0"/>
                        <a:ea typeface="Noto Sans SC" pitchFamily="34" charset="-122"/>
                        <a:cs typeface="Cambria Math" panose="02040503050406030204" charset="0"/>
                      </a:rPr>
                      <m:t>LM</m:t>
                    </m:r>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x</m:t>
                    </m:r>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v</m:t>
                    </m:r>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c</m:t>
                    </m:r>
                    <m:r>
                      <a:rPr lang="en-US" sz="1400" baseline="30000" dirty="0">
                        <a:solidFill>
                          <a:srgbClr val="000000"/>
                        </a:solidFill>
                        <a:latin typeface="Cambria Math" panose="02040503050406030204" charset="0"/>
                        <a:ea typeface="Noto Sans SC" pitchFamily="34" charset="-122"/>
                        <a:cs typeface="Cambria Math" panose="02040503050406030204" charset="0"/>
                      </a:rPr>
                      <m:t>1</m:t>
                    </m:r>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x</m:t>
                    </m:r>
                    <m:r>
                      <a:rPr lang="en-US" sz="1400" baseline="30000" dirty="0">
                        <a:solidFill>
                          <a:srgbClr val="000000"/>
                        </a:solidFill>
                        <a:latin typeface="Cambria Math" panose="02040503050406030204" charset="0"/>
                        <a:ea typeface="Noto Sans SC" pitchFamily="34" charset="-122"/>
                        <a:cs typeface="Cambria Math" panose="02040503050406030204" charset="0"/>
                      </a:rPr>
                      <m:t>1</m:t>
                    </m:r>
                    <m:r>
                      <a:rPr lang="en-US" sz="1400" dirty="0">
                        <a:solidFill>
                          <a:srgbClr val="000000"/>
                        </a:solidFill>
                        <a:latin typeface="Cambria Math" panose="02040503050406030204" charset="0"/>
                        <a:ea typeface="Noto Sans SC" pitchFamily="34" charset="-122"/>
                        <a:cs typeface="Cambria Math" panose="02040503050406030204" charset="0"/>
                      </a:rPr>
                      <m:t> , · · · ,</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v</m:t>
                    </m:r>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c</m:t>
                    </m:r>
                    <m:r>
                      <m:rPr>
                        <m:sty m:val="p"/>
                      </m:rPr>
                      <a:rPr lang="en-US" sz="1400" baseline="30000" dirty="0">
                        <a:solidFill>
                          <a:srgbClr val="000000"/>
                        </a:solidFill>
                        <a:latin typeface="Cambria Math" panose="02040503050406030204" charset="0"/>
                        <a:ea typeface="Noto Sans SC" pitchFamily="34" charset="-122"/>
                        <a:cs typeface="Cambria Math" panose="02040503050406030204" charset="0"/>
                      </a:rPr>
                      <m:t>K</m:t>
                    </m:r>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x</m:t>
                    </m:r>
                    <m:r>
                      <m:rPr>
                        <m:sty m:val="p"/>
                      </m:rPr>
                      <a:rPr lang="en-US" sz="1400" baseline="30000" dirty="0">
                        <a:solidFill>
                          <a:srgbClr val="000000"/>
                        </a:solidFill>
                        <a:latin typeface="Cambria Math" panose="02040503050406030204" charset="0"/>
                        <a:ea typeface="Noto Sans SC" pitchFamily="34" charset="-122"/>
                        <a:cs typeface="Cambria Math" panose="02040503050406030204" charset="0"/>
                      </a:rPr>
                      <m:t>K</m:t>
                    </m:r>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v</m:t>
                    </m:r>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c</m:t>
                    </m:r>
                    <m:r>
                      <m:rPr>
                        <m:sty m:val="p"/>
                      </m:rPr>
                      <a:rPr lang="en-US" sz="1400" baseline="-25000" dirty="0">
                        <a:solidFill>
                          <a:srgbClr val="000000"/>
                        </a:solidFill>
                        <a:latin typeface="Cambria Math" panose="02040503050406030204" charset="0"/>
                        <a:ea typeface="Noto Sans SC" pitchFamily="34" charset="-122"/>
                        <a:cs typeface="Cambria Math" panose="02040503050406030204" charset="0"/>
                      </a:rPr>
                      <m:t>i</m:t>
                    </m:r>
                    <m:r>
                      <a:rPr lang="en-US" sz="1400" dirty="0">
                        <a:solidFill>
                          <a:srgbClr val="000000"/>
                        </a:solidFill>
                        <a:latin typeface="Cambria Math" panose="02040503050406030204" charset="0"/>
                        <a:ea typeface="Noto Sans SC" pitchFamily="34" charset="-122"/>
                        <a:cs typeface="Cambria Math" panose="02040503050406030204" charset="0"/>
                      </a:rPr>
                      <m:t>})</m:t>
                    </m:r>
                  </m:oMath>
                </a14:m>
                <a:r>
                  <a:rPr lang="en-US" sz="1400" dirty="0">
                    <a:solidFill>
                      <a:srgbClr val="000000"/>
                    </a:solidFill>
                    <a:latin typeface="Times New Roman" panose="02020603050405020304" charset="0"/>
                    <a:ea typeface="Noto Sans SC" pitchFamily="34" charset="-122"/>
                    <a:cs typeface="Times New Roman" panose="02020603050405020304" charset="0"/>
                  </a:rPr>
                  <a:t> 得到。</a:t>
                </a:r>
                <a:endParaRPr lang="en-US" sz="1400" dirty="0">
                  <a:solidFill>
                    <a:srgbClr val="000000"/>
                  </a:solidFill>
                  <a:latin typeface="Times New Roman" panose="02020603050405020304" charset="0"/>
                  <a:ea typeface="Noto Sans SC" pitchFamily="34" charset="-122"/>
                  <a:cs typeface="Times New Roman" panose="02020603050405020304" charset="0"/>
                </a:endParaRPr>
              </a:p>
              <a:p>
                <a:pPr marL="342900" indent="-342900" algn="l">
                  <a:lnSpc>
                    <a:spcPct val="150000"/>
                  </a:lnSpc>
                  <a:buSzPct val="100000"/>
                  <a:buChar char="•"/>
                </a:pPr>
                <a:endParaRPr lang="en-US" sz="1400"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400" dirty="0">
                    <a:solidFill>
                      <a:srgbClr val="000000"/>
                    </a:solidFill>
                    <a:latin typeface="Times New Roman" panose="02020603050405020304" charset="0"/>
                    <a:ea typeface="Noto Sans SC" pitchFamily="34" charset="-122"/>
                    <a:cs typeface="Times New Roman" panose="02020603050405020304" charset="0"/>
                    <a:sym typeface="+mn-ea"/>
                  </a:rPr>
                  <a:t>因为预训练的大型语言模型已经在大量文本上进行了训练，从而获得了对不同主题、语法和上下文之间关系的广泛理解</a:t>
                </a:r>
                <a:r>
                  <a:rPr lang="zh-CN" altLang="en-US" sz="1400" dirty="0">
                    <a:solidFill>
                      <a:srgbClr val="000000"/>
                    </a:solidFill>
                    <a:latin typeface="Times New Roman" panose="02020603050405020304" charset="0"/>
                    <a:ea typeface="Noto Sans SC" pitchFamily="34" charset="-122"/>
                    <a:cs typeface="Times New Roman" panose="02020603050405020304" charset="0"/>
                    <a:sym typeface="+mn-ea"/>
                  </a:rPr>
                  <a:t>。</a:t>
                </a:r>
                <a:r>
                  <a:rPr lang="en-US" sz="1400" dirty="0">
                    <a:solidFill>
                      <a:srgbClr val="000000"/>
                    </a:solidFill>
                    <a:latin typeface="Times New Roman" panose="02020603050405020304" charset="0"/>
                    <a:ea typeface="Noto Sans SC" pitchFamily="34" charset="-122"/>
                    <a:cs typeface="Times New Roman" panose="02020603050405020304" charset="0"/>
                  </a:rPr>
                  <a:t>这种方法</a:t>
                </a:r>
                <a:r>
                  <a:rPr lang="zh-CN" altLang="en-US" sz="1400" dirty="0">
                    <a:solidFill>
                      <a:srgbClr val="000000"/>
                    </a:solidFill>
                    <a:latin typeface="Times New Roman" panose="02020603050405020304" charset="0"/>
                    <a:ea typeface="Noto Sans SC" pitchFamily="34" charset="-122"/>
                    <a:cs typeface="Times New Roman" panose="02020603050405020304" charset="0"/>
                  </a:rPr>
                  <a:t>使它</a:t>
                </a:r>
                <a:r>
                  <a:rPr lang="en-US" sz="1400" dirty="0">
                    <a:solidFill>
                      <a:srgbClr val="000000"/>
                    </a:solidFill>
                    <a:latin typeface="Times New Roman" panose="02020603050405020304" charset="0"/>
                    <a:ea typeface="Noto Sans SC" pitchFamily="34" charset="-122"/>
                    <a:cs typeface="Times New Roman" panose="02020603050405020304" charset="0"/>
                  </a:rPr>
                  <a:t>在非常少的训练数据下学习到任务结构，并进行准确的分类预测。</a:t>
                </a:r>
                <a:endParaRPr lang="en-US" sz="1400" dirty="0">
                  <a:latin typeface="Times New Roman" panose="02020603050405020304" charset="0"/>
                  <a:cs typeface="Times New Roman" panose="02020603050405020304" charset="0"/>
                </a:endParaRPr>
              </a:p>
            </p:txBody>
          </p:sp>
        </mc:Choice>
        <mc:Fallback>
          <p:sp>
            <p:nvSpPr>
              <p:cNvPr id="5" name="Text 1"/>
              <p:cNvSpPr>
                <a:spLocks noRot="1" noChangeAspect="1" noMove="1" noResize="1" noEditPoints="1" noAdjustHandles="1" noChangeArrowheads="1" noChangeShapeType="1" noTextEdit="1"/>
              </p:cNvSpPr>
              <p:nvPr>
                <p:custDataLst>
                  <p:tags r:id="rId3"/>
                </p:custDataLst>
              </p:nvPr>
            </p:nvSpPr>
            <p:spPr>
              <a:xfrm>
                <a:off x="714375" y="2055495"/>
                <a:ext cx="7715250" cy="2757805"/>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Ensemble-based demonstrations</a:t>
            </a:r>
            <a:endParaRPr lang="en-US" sz="2400" dirty="0"/>
          </a:p>
        </p:txBody>
      </p:sp>
      <mc:AlternateContent xmlns:mc="http://schemas.openxmlformats.org/markup-compatibility/2006">
        <mc:Choice xmlns:a14="http://schemas.microsoft.com/office/drawing/2010/main" Requires="a14">
          <p:sp>
            <p:nvSpPr>
              <p:cNvPr id="3" name="Text 1"/>
              <p:cNvSpPr/>
              <p:nvPr/>
            </p:nvSpPr>
            <p:spPr>
              <a:xfrm>
                <a:off x="807720" y="1126490"/>
                <a:ext cx="7715250" cy="3805555"/>
              </a:xfrm>
              <a:prstGeom prst="rect">
                <a:avLst/>
              </a:prstGeom>
              <a:noFill/>
            </p:spPr>
            <p:txBody>
              <a:bodyPr wrap="square" rtlCol="0" anchor="t"/>
              <a:lstStyle/>
              <a:p>
                <a:pPr marL="342900" indent="-342900" algn="l">
                  <a:lnSpc>
                    <a:spcPct val="150000"/>
                  </a:lnSpc>
                  <a:buSzPct val="100000"/>
                  <a:buChar char="•"/>
                </a:pPr>
                <a:r>
                  <a:rPr lang="zh-CN" altLang="en-US" sz="1400" dirty="0">
                    <a:solidFill>
                      <a:srgbClr val="000000"/>
                    </a:solidFill>
                    <a:latin typeface="Times New Roman" panose="02020603050405020304" charset="0"/>
                    <a:ea typeface="Noto Sans SC" pitchFamily="34" charset="-122"/>
                    <a:cs typeface="Times New Roman" panose="02020603050405020304" charset="0"/>
                  </a:rPr>
                  <a:t>文章</a:t>
                </a:r>
                <a:r>
                  <a:rPr lang="en-US" sz="1400" dirty="0">
                    <a:solidFill>
                      <a:srgbClr val="000000"/>
                    </a:solidFill>
                    <a:latin typeface="Times New Roman" panose="02020603050405020304" charset="0"/>
                    <a:ea typeface="Noto Sans SC" pitchFamily="34" charset="-122"/>
                    <a:cs typeface="Times New Roman" panose="02020603050405020304" charset="0"/>
                  </a:rPr>
                  <a:t>提出一种替代基于拼接的新方法——与其将 K 个训练样本拼接为一个序列，然后从语言模型（LM）一次获取输出概率，不如在每次条件化一个训练样本的情况下从 LM 获取 K 次输出概率，并将结果概率相乘。</a:t>
                </a:r>
                <a:endParaRPr lang="en-US" sz="1400" dirty="0">
                  <a:solidFill>
                    <a:srgbClr val="000000"/>
                  </a:solidFill>
                  <a:latin typeface="Times New Roman" panose="02020603050405020304" charset="0"/>
                  <a:ea typeface="Noto Sans SC" pitchFamily="34" charset="-122"/>
                  <a:cs typeface="Times New Roman" panose="02020603050405020304" charset="0"/>
                </a:endParaRPr>
              </a:p>
              <a:p>
                <a:pPr marL="342900" indent="-342900" algn="l">
                  <a:lnSpc>
                    <a:spcPct val="150000"/>
                  </a:lnSpc>
                  <a:buSzPct val="100000"/>
                  <a:buChar char="•"/>
                </a:pPr>
                <a:r>
                  <a:rPr lang="en-US" sz="1400" dirty="0">
                    <a:solidFill>
                      <a:srgbClr val="000000"/>
                    </a:solidFill>
                    <a:latin typeface="Times New Roman" panose="02020603050405020304" charset="0"/>
                    <a:ea typeface="Noto Sans SC" pitchFamily="34" charset="-122"/>
                    <a:cs typeface="Times New Roman" panose="02020603050405020304" charset="0"/>
                  </a:rPr>
                  <a:t>具体来说，通过</a:t>
                </a:r>
                <a14:m>
                  <m:oMath xmlns:m="http://schemas.openxmlformats.org/officeDocument/2006/math">
                    <m:r>
                      <a:rPr lang="en-US" sz="1400" dirty="0">
                        <a:solidFill>
                          <a:srgbClr val="000000"/>
                        </a:solidFill>
                        <a:latin typeface="Cambria Math" panose="02040503050406030204" charset="0"/>
                        <a:ea typeface="Noto Sans SC" pitchFamily="34" charset="-122"/>
                        <a:cs typeface="Cambria Math" panose="02040503050406030204" charset="0"/>
                      </a:rPr>
                      <m:t> </m:t>
                    </m:r>
                    <m:sSubSup>
                      <m:sSubSupPr>
                        <m:ctrlPr>
                          <a:rPr lang="en-US" sz="1400" i="1" dirty="0">
                            <a:solidFill>
                              <a:srgbClr val="000000"/>
                            </a:solidFill>
                            <a:latin typeface="Cambria Math" panose="02040503050406030204" charset="0"/>
                            <a:ea typeface="Noto Sans SC" pitchFamily="34" charset="-122"/>
                            <a:cs typeface="Cambria Math" panose="02040503050406030204" charset="0"/>
                          </a:rPr>
                        </m:ctrlPr>
                      </m:sSubSupPr>
                      <m:e>
                        <m:r>
                          <a:rPr lang="en-US" sz="1400" i="1" dirty="0">
                            <a:solidFill>
                              <a:srgbClr val="000000"/>
                            </a:solidFill>
                            <a:latin typeface="Cambria Math" panose="02040503050406030204" charset="0"/>
                            <a:ea typeface="Noto Sans SC" pitchFamily="34" charset="-122"/>
                            <a:cs typeface="Cambria Math" panose="02040503050406030204" charset="0"/>
                          </a:rPr>
                          <m:t>𝛱</m:t>
                        </m:r>
                      </m:e>
                      <m:sub>
                        <m:r>
                          <a:rPr lang="en-US" sz="1400" i="1" dirty="0">
                            <a:solidFill>
                              <a:srgbClr val="000000"/>
                            </a:solidFill>
                            <a:latin typeface="Cambria Math" panose="02040503050406030204" charset="0"/>
                            <a:ea typeface="Noto Sans SC" pitchFamily="34" charset="-122"/>
                            <a:cs typeface="Cambria Math" panose="02040503050406030204" charset="0"/>
                          </a:rPr>
                          <m:t>𝑗</m:t>
                        </m:r>
                        <m:r>
                          <a:rPr lang="en-US" sz="1400" i="1" dirty="0">
                            <a:solidFill>
                              <a:srgbClr val="000000"/>
                            </a:solidFill>
                            <a:latin typeface="Cambria Math" panose="02040503050406030204" charset="0"/>
                            <a:ea typeface="Noto Sans SC" pitchFamily="34" charset="-122"/>
                            <a:cs typeface="Cambria Math" panose="02040503050406030204" charset="0"/>
                          </a:rPr>
                          <m:t>=</m:t>
                        </m:r>
                        <m:r>
                          <a:rPr lang="en-US" sz="1400" i="1" dirty="0">
                            <a:solidFill>
                              <a:srgbClr val="000000"/>
                            </a:solidFill>
                            <a:latin typeface="Cambria Math" panose="02040503050406030204" charset="0"/>
                            <a:ea typeface="Noto Sans SC" pitchFamily="34" charset="-122"/>
                            <a:cs typeface="Cambria Math" panose="02040503050406030204" charset="0"/>
                          </a:rPr>
                          <m:t>1</m:t>
                        </m:r>
                      </m:sub>
                      <m:sup>
                        <m:r>
                          <a:rPr lang="en-US" sz="1400" i="1" dirty="0">
                            <a:solidFill>
                              <a:srgbClr val="000000"/>
                            </a:solidFill>
                            <a:latin typeface="Cambria Math" panose="02040503050406030204" charset="0"/>
                            <a:ea typeface="Noto Sans SC" pitchFamily="34" charset="-122"/>
                            <a:cs typeface="Cambria Math" panose="02040503050406030204" charset="0"/>
                          </a:rPr>
                          <m:t>𝐾</m:t>
                        </m:r>
                      </m:sup>
                    </m:sSubSup>
                    <m:r>
                      <m:rPr>
                        <m:sty m:val="p"/>
                      </m:rPr>
                      <a:rPr lang="en-US" sz="1400" dirty="0">
                        <a:solidFill>
                          <a:srgbClr val="000000"/>
                        </a:solidFill>
                        <a:latin typeface="Cambria Math" panose="02040503050406030204" charset="0"/>
                        <a:ea typeface="Noto Sans SC" pitchFamily="34" charset="-122"/>
                        <a:cs typeface="Cambria Math" panose="02040503050406030204" charset="0"/>
                      </a:rPr>
                      <m:t>P</m:t>
                    </m:r>
                    <m:r>
                      <m:rPr>
                        <m:sty m:val="p"/>
                      </m:rPr>
                      <a:rPr lang="en-US" sz="1400" baseline="-25000" dirty="0">
                        <a:solidFill>
                          <a:srgbClr val="000000"/>
                        </a:solidFill>
                        <a:latin typeface="Cambria Math" panose="02040503050406030204" charset="0"/>
                        <a:ea typeface="Noto Sans SC" pitchFamily="34" charset="-122"/>
                        <a:cs typeface="Cambria Math" panose="02040503050406030204" charset="0"/>
                      </a:rPr>
                      <m:t>LM</m:t>
                    </m:r>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v</m:t>
                    </m:r>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c</m:t>
                    </m:r>
                    <m:r>
                      <m:rPr>
                        <m:sty m:val="p"/>
                      </m:rPr>
                      <a:rPr lang="en-US" sz="1400" baseline="-25000" dirty="0">
                        <a:solidFill>
                          <a:srgbClr val="000000"/>
                        </a:solidFill>
                        <a:latin typeface="Cambria Math" panose="02040503050406030204" charset="0"/>
                        <a:ea typeface="Noto Sans SC" pitchFamily="34" charset="-122"/>
                        <a:cs typeface="Cambria Math" panose="02040503050406030204" charset="0"/>
                      </a:rPr>
                      <m:t>i</m:t>
                    </m:r>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x</m:t>
                    </m:r>
                    <m:r>
                      <m:rPr>
                        <m:sty m:val="p"/>
                      </m:rPr>
                      <a:rPr lang="en-US" sz="1400" baseline="30000" dirty="0">
                        <a:solidFill>
                          <a:srgbClr val="000000"/>
                        </a:solidFill>
                        <a:latin typeface="Cambria Math" panose="02040503050406030204" charset="0"/>
                        <a:ea typeface="Noto Sans SC" pitchFamily="34" charset="-122"/>
                        <a:cs typeface="Cambria Math" panose="02040503050406030204" charset="0"/>
                      </a:rPr>
                      <m:t>j</m:t>
                    </m:r>
                    <m:r>
                      <a:rPr lang="en-US" sz="1400" dirty="0">
                        <a:solidFill>
                          <a:srgbClr val="000000"/>
                        </a:solidFill>
                        <a:latin typeface="Cambria Math" panose="02040503050406030204" charset="0"/>
                        <a:ea typeface="Noto Sans SC" pitchFamily="34" charset="-122"/>
                        <a:cs typeface="Cambria Math" panose="02040503050406030204" charset="0"/>
                      </a:rPr>
                      <m:t>, </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v</m:t>
                    </m:r>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c</m:t>
                    </m:r>
                    <m:r>
                      <m:rPr>
                        <m:sty m:val="p"/>
                      </m:rPr>
                      <a:rPr lang="en-US" sz="1400" baseline="30000" dirty="0">
                        <a:solidFill>
                          <a:srgbClr val="000000"/>
                        </a:solidFill>
                        <a:latin typeface="Cambria Math" panose="02040503050406030204" charset="0"/>
                        <a:ea typeface="Noto Sans SC" pitchFamily="34" charset="-122"/>
                        <a:cs typeface="Cambria Math" panose="02040503050406030204" charset="0"/>
                      </a:rPr>
                      <m:t>j</m:t>
                    </m:r>
                    <m:r>
                      <a:rPr lang="en-US" sz="1400" dirty="0">
                        <a:solidFill>
                          <a:srgbClr val="000000"/>
                        </a:solidFill>
                        <a:latin typeface="Cambria Math" panose="02040503050406030204" charset="0"/>
                        <a:ea typeface="Noto Sans SC" pitchFamily="34" charset="-122"/>
                        <a:cs typeface="Cambria Math" panose="02040503050406030204" charset="0"/>
                      </a:rPr>
                      <m:t>), </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x</m:t>
                    </m:r>
                    <m:r>
                      <a:rPr lang="en-US" sz="1400" dirty="0">
                        <a:solidFill>
                          <a:srgbClr val="000000"/>
                        </a:solidFill>
                        <a:latin typeface="Cambria Math" panose="02040503050406030204" charset="0"/>
                        <a:ea typeface="Noto Sans SC" pitchFamily="34" charset="-122"/>
                        <a:cs typeface="Cambria Math" panose="02040503050406030204" charset="0"/>
                      </a:rPr>
                      <m:t>)</m:t>
                    </m:r>
                  </m:oMath>
                </a14:m>
                <a:r>
                  <a:rPr lang="en-US" sz="1400" dirty="0">
                    <a:solidFill>
                      <a:srgbClr val="000000"/>
                    </a:solidFill>
                    <a:latin typeface="Times New Roman" panose="02020603050405020304" charset="0"/>
                    <a:ea typeface="Noto Sans SC" pitchFamily="34" charset="-122"/>
                    <a:cs typeface="Times New Roman" panose="02020603050405020304" charset="0"/>
                  </a:rPr>
                  <a:t> 计算 P(c</a:t>
                </a:r>
                <a:r>
                  <a:rPr lang="en-US" sz="1400" baseline="-25000" dirty="0">
                    <a:solidFill>
                      <a:srgbClr val="000000"/>
                    </a:solidFill>
                    <a:latin typeface="Times New Roman" panose="02020603050405020304" charset="0"/>
                    <a:ea typeface="Noto Sans SC" pitchFamily="34" charset="-122"/>
                    <a:cs typeface="Times New Roman" panose="02020603050405020304" charset="0"/>
                  </a:rPr>
                  <a:t>i</a:t>
                </a:r>
                <a:r>
                  <a:rPr lang="en-US" sz="1400" dirty="0">
                    <a:solidFill>
                      <a:srgbClr val="000000"/>
                    </a:solidFill>
                    <a:latin typeface="Times New Roman" panose="02020603050405020304" charset="0"/>
                    <a:ea typeface="Noto Sans SC" pitchFamily="34" charset="-122"/>
                    <a:cs typeface="Times New Roman" panose="02020603050405020304" charset="0"/>
                  </a:rPr>
                  <a:t>|x)</a:t>
                </a:r>
                <a:r>
                  <a:rPr lang="zh-CN" altLang="en-US" sz="1400" dirty="0">
                    <a:solidFill>
                      <a:srgbClr val="000000"/>
                    </a:solidFill>
                    <a:latin typeface="Times New Roman" panose="02020603050405020304" charset="0"/>
                    <a:ea typeface="Noto Sans SC" pitchFamily="34" charset="-122"/>
                    <a:cs typeface="Times New Roman" panose="02020603050405020304" charset="0"/>
                  </a:rPr>
                  <a:t>；</a:t>
                </a:r>
                <a:br>
                  <a:rPr lang="zh-CN" altLang="en-US" sz="1400" dirty="0">
                    <a:solidFill>
                      <a:srgbClr val="000000"/>
                    </a:solidFill>
                    <a:latin typeface="Times New Roman" panose="02020603050405020304" charset="0"/>
                    <a:ea typeface="Noto Sans SC" pitchFamily="34" charset="-122"/>
                    <a:cs typeface="Times New Roman" panose="02020603050405020304" charset="0"/>
                  </a:rPr>
                </a:br>
                <a:r>
                  <a:rPr lang="en-US" sz="1400" dirty="0">
                    <a:solidFill>
                      <a:srgbClr val="000000"/>
                    </a:solidFill>
                    <a:latin typeface="Times New Roman" panose="02020603050405020304" charset="0"/>
                    <a:ea typeface="Noto Sans SC" pitchFamily="34" charset="-122"/>
                    <a:cs typeface="Times New Roman" panose="02020603050405020304" charset="0"/>
                  </a:rPr>
                  <a:t>通过 </a:t>
                </a:r>
                <a14:m>
                  <m:oMath xmlns:m="http://schemas.openxmlformats.org/officeDocument/2006/math">
                    <m:sSubSup>
                      <m:sSubSupPr>
                        <m:ctrlPr>
                          <a:rPr lang="en-US" sz="1400" i="1" dirty="0">
                            <a:solidFill>
                              <a:srgbClr val="000000"/>
                            </a:solidFill>
                            <a:latin typeface="Cambria Math" panose="02040503050406030204" charset="0"/>
                            <a:ea typeface="Noto Sans SC" pitchFamily="34" charset="-122"/>
                            <a:cs typeface="Cambria Math" panose="02040503050406030204" charset="0"/>
                          </a:rPr>
                        </m:ctrlPr>
                      </m:sSubSupPr>
                      <m:e>
                        <m:r>
                          <a:rPr lang="en-US" sz="1400" i="1" dirty="0">
                            <a:solidFill>
                              <a:srgbClr val="000000"/>
                            </a:solidFill>
                            <a:latin typeface="Cambria Math" panose="02040503050406030204" charset="0"/>
                            <a:ea typeface="Noto Sans SC" pitchFamily="34" charset="-122"/>
                            <a:cs typeface="Cambria Math" panose="02040503050406030204" charset="0"/>
                          </a:rPr>
                          <m:t>𝛱</m:t>
                        </m:r>
                      </m:e>
                      <m:sub>
                        <m:r>
                          <a:rPr lang="en-US" sz="1400" i="1" dirty="0">
                            <a:solidFill>
                              <a:srgbClr val="000000"/>
                            </a:solidFill>
                            <a:latin typeface="Cambria Math" panose="02040503050406030204" charset="0"/>
                            <a:ea typeface="Noto Sans SC" pitchFamily="34" charset="-122"/>
                            <a:cs typeface="Cambria Math" panose="02040503050406030204" charset="0"/>
                          </a:rPr>
                          <m:t>𝑗</m:t>
                        </m:r>
                        <m:r>
                          <a:rPr lang="en-US" sz="1400" i="1" dirty="0">
                            <a:solidFill>
                              <a:srgbClr val="000000"/>
                            </a:solidFill>
                            <a:latin typeface="Cambria Math" panose="02040503050406030204" charset="0"/>
                            <a:ea typeface="Noto Sans SC" pitchFamily="34" charset="-122"/>
                            <a:cs typeface="Cambria Math" panose="02040503050406030204" charset="0"/>
                          </a:rPr>
                          <m:t>=</m:t>
                        </m:r>
                        <m:r>
                          <a:rPr lang="en-US" sz="1400" i="1" dirty="0">
                            <a:solidFill>
                              <a:srgbClr val="000000"/>
                            </a:solidFill>
                            <a:latin typeface="Cambria Math" panose="02040503050406030204" charset="0"/>
                            <a:ea typeface="Noto Sans SC" pitchFamily="34" charset="-122"/>
                            <a:cs typeface="Cambria Math" panose="02040503050406030204" charset="0"/>
                          </a:rPr>
                          <m:t>1</m:t>
                        </m:r>
                      </m:sub>
                      <m:sup>
                        <m:r>
                          <a:rPr lang="en-US" sz="1400" i="1" dirty="0">
                            <a:solidFill>
                              <a:srgbClr val="000000"/>
                            </a:solidFill>
                            <a:latin typeface="Cambria Math" panose="02040503050406030204" charset="0"/>
                            <a:ea typeface="Noto Sans SC" pitchFamily="34" charset="-122"/>
                            <a:cs typeface="Cambria Math" panose="02040503050406030204" charset="0"/>
                          </a:rPr>
                          <m:t>𝐾</m:t>
                        </m:r>
                      </m:sup>
                    </m:sSubSup>
                    <m:r>
                      <m:rPr>
                        <m:sty m:val="p"/>
                      </m:rPr>
                      <a:rPr lang="en-US" sz="1400" dirty="0">
                        <a:solidFill>
                          <a:srgbClr val="000000"/>
                        </a:solidFill>
                        <a:latin typeface="Cambria Math" panose="02040503050406030204" charset="0"/>
                        <a:ea typeface="Noto Sans SC" pitchFamily="34" charset="-122"/>
                        <a:cs typeface="Cambria Math" panose="02040503050406030204" charset="0"/>
                      </a:rPr>
                      <m:t>P</m:t>
                    </m:r>
                    <m:r>
                      <m:rPr>
                        <m:sty m:val="p"/>
                      </m:rPr>
                      <a:rPr lang="en-US" sz="1400" baseline="-25000" dirty="0">
                        <a:solidFill>
                          <a:srgbClr val="000000"/>
                        </a:solidFill>
                        <a:latin typeface="Cambria Math" panose="02040503050406030204" charset="0"/>
                        <a:ea typeface="Noto Sans SC" pitchFamily="34" charset="-122"/>
                        <a:cs typeface="Cambria Math" panose="02040503050406030204" charset="0"/>
                      </a:rPr>
                      <m:t>LM</m:t>
                    </m:r>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x</m:t>
                    </m:r>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v</m:t>
                    </m:r>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c</m:t>
                    </m:r>
                    <m:r>
                      <m:rPr>
                        <m:sty m:val="p"/>
                      </m:rPr>
                      <a:rPr lang="en-US" sz="1400" baseline="30000" dirty="0">
                        <a:solidFill>
                          <a:srgbClr val="000000"/>
                        </a:solidFill>
                        <a:latin typeface="Cambria Math" panose="02040503050406030204" charset="0"/>
                        <a:ea typeface="Noto Sans SC" pitchFamily="34" charset="-122"/>
                        <a:cs typeface="Cambria Math" panose="02040503050406030204" charset="0"/>
                      </a:rPr>
                      <m:t>j</m:t>
                    </m:r>
                    <m:r>
                      <a:rPr lang="en-US" sz="1400" dirty="0">
                        <a:solidFill>
                          <a:srgbClr val="000000"/>
                        </a:solidFill>
                        <a:latin typeface="Cambria Math" panose="02040503050406030204" charset="0"/>
                        <a:ea typeface="MS Mincho" charset="0"/>
                        <a:cs typeface="Cambria Math" panose="02040503050406030204" charset="0"/>
                      </a:rPr>
                      <m:t>), </m:t>
                    </m:r>
                    <m:r>
                      <a:rPr lang="en-US" sz="1400" dirty="0">
                        <a:solidFill>
                          <a:srgbClr val="000000"/>
                        </a:solidFill>
                        <a:latin typeface="Cambria Math" panose="02040503050406030204" charset="0"/>
                        <a:ea typeface="MS Mincho" charset="0"/>
                        <a:cs typeface="Cambria Math" panose="02040503050406030204" charset="0"/>
                      </a:rPr>
                      <m:t>𝑥</m:t>
                    </m:r>
                    <m:r>
                      <m:rPr>
                        <m:sty m:val="p"/>
                      </m:rPr>
                      <a:rPr lang="en-US" sz="1400" baseline="30000" dirty="0">
                        <a:solidFill>
                          <a:srgbClr val="000000"/>
                        </a:solidFill>
                        <a:latin typeface="Cambria Math" panose="02040503050406030204" charset="0"/>
                        <a:ea typeface="Noto Sans SC" pitchFamily="34" charset="-122"/>
                        <a:cs typeface="Cambria Math" panose="02040503050406030204" charset="0"/>
                      </a:rPr>
                      <m:t>j</m:t>
                    </m:r>
                    <m:r>
                      <a:rPr lang="en-US" sz="1400" dirty="0">
                        <a:solidFill>
                          <a:srgbClr val="000000"/>
                        </a:solidFill>
                        <a:latin typeface="Cambria Math" panose="02040503050406030204" charset="0"/>
                        <a:ea typeface="Noto Sans SC" pitchFamily="34" charset="-122"/>
                        <a:cs typeface="Cambria Math" panose="02040503050406030204" charset="0"/>
                      </a:rPr>
                      <m:t>, </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v</m:t>
                    </m:r>
                    <m:r>
                      <a:rPr lang="en-US" sz="14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00" dirty="0">
                        <a:solidFill>
                          <a:srgbClr val="000000"/>
                        </a:solidFill>
                        <a:latin typeface="Cambria Math" panose="02040503050406030204" charset="0"/>
                        <a:ea typeface="Noto Sans SC" pitchFamily="34" charset="-122"/>
                        <a:cs typeface="Cambria Math" panose="02040503050406030204" charset="0"/>
                      </a:rPr>
                      <m:t>c</m:t>
                    </m:r>
                    <m:r>
                      <m:rPr>
                        <m:sty m:val="p"/>
                      </m:rPr>
                      <a:rPr lang="en-US" sz="1400" baseline="-25000" dirty="0">
                        <a:solidFill>
                          <a:srgbClr val="000000"/>
                        </a:solidFill>
                        <a:latin typeface="Cambria Math" panose="02040503050406030204" charset="0"/>
                        <a:ea typeface="Noto Sans SC" pitchFamily="34" charset="-122"/>
                        <a:cs typeface="Cambria Math" panose="02040503050406030204" charset="0"/>
                      </a:rPr>
                      <m:t>i</m:t>
                    </m:r>
                    <m:r>
                      <a:rPr lang="en-US" sz="1400" dirty="0">
                        <a:solidFill>
                          <a:srgbClr val="000000"/>
                        </a:solidFill>
                        <a:latin typeface="Cambria Math" panose="02040503050406030204" charset="0"/>
                        <a:ea typeface="Noto Sans SC" pitchFamily="34" charset="-122"/>
                        <a:cs typeface="Cambria Math" panose="02040503050406030204" charset="0"/>
                      </a:rPr>
                      <m:t>))</m:t>
                    </m:r>
                  </m:oMath>
                </a14:m>
                <a:r>
                  <a:rPr lang="en-US" sz="1400" dirty="0">
                    <a:solidFill>
                      <a:srgbClr val="000000"/>
                    </a:solidFill>
                    <a:latin typeface="Times New Roman" panose="02020603050405020304" charset="0"/>
                    <a:ea typeface="Noto Sans SC" pitchFamily="34" charset="-122"/>
                    <a:cs typeface="Times New Roman" panose="02020603050405020304" charset="0"/>
                  </a:rPr>
                  <a:t> 计算 P(x|c</a:t>
                </a:r>
                <a:r>
                  <a:rPr lang="en-US" sz="1400" baseline="-25000" dirty="0">
                    <a:solidFill>
                      <a:srgbClr val="000000"/>
                    </a:solidFill>
                    <a:latin typeface="Times New Roman" panose="02020603050405020304" charset="0"/>
                    <a:ea typeface="Noto Sans SC" pitchFamily="34" charset="-122"/>
                    <a:cs typeface="Times New Roman" panose="02020603050405020304" charset="0"/>
                  </a:rPr>
                  <a:t>i</a:t>
                </a:r>
                <a:r>
                  <a:rPr lang="en-US" sz="1400" dirty="0">
                    <a:solidFill>
                      <a:srgbClr val="000000"/>
                    </a:solidFill>
                    <a:latin typeface="Times New Roman" panose="02020603050405020304" charset="0"/>
                    <a:ea typeface="Noto Sans SC" pitchFamily="34" charset="-122"/>
                    <a:cs typeface="Times New Roman" panose="02020603050405020304" charset="0"/>
                  </a:rPr>
                  <a:t>)。</a:t>
                </a:r>
                <a:endParaRPr lang="en-US" sz="1400" dirty="0">
                  <a:solidFill>
                    <a:srgbClr val="000000"/>
                  </a:solidFill>
                  <a:latin typeface="Times New Roman" panose="02020603050405020304" charset="0"/>
                  <a:ea typeface="Noto Sans SC" pitchFamily="34" charset="-122"/>
                  <a:cs typeface="Times New Roman" panose="02020603050405020304" charset="0"/>
                </a:endParaRPr>
              </a:p>
              <a:p>
                <a:pPr marL="342900" indent="-342900" algn="l">
                  <a:lnSpc>
                    <a:spcPct val="150000"/>
                  </a:lnSpc>
                  <a:buSzPct val="100000"/>
                  <a:buChar char="•"/>
                </a:pPr>
                <a:endParaRPr lang="en-US" sz="1400" dirty="0">
                  <a:latin typeface="Times New Roman" panose="02020603050405020304" charset="0"/>
                  <a:cs typeface="Times New Roman" panose="02020603050405020304" charset="0"/>
                </a:endParaRPr>
              </a:p>
              <a:p>
                <a:pPr indent="457200" algn="l">
                  <a:lnSpc>
                    <a:spcPct val="150000"/>
                  </a:lnSpc>
                  <a:buSzPct val="100000"/>
                  <a:buNone/>
                </a:pPr>
                <a:r>
                  <a:rPr lang="en-US" sz="1400" b="1" dirty="0">
                    <a:solidFill>
                      <a:srgbClr val="000000"/>
                    </a:solidFill>
                    <a:latin typeface="Times New Roman" panose="02020603050405020304" charset="0"/>
                    <a:ea typeface="Noto Sans SC" pitchFamily="34" charset="-122"/>
                    <a:cs typeface="Times New Roman" panose="02020603050405020304" charset="0"/>
                  </a:rPr>
                  <a:t>优点：</a:t>
                </a:r>
                <a:endParaRPr lang="en-US" sz="1400" b="1"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400" dirty="0">
                    <a:solidFill>
                      <a:srgbClr val="000000"/>
                    </a:solidFill>
                    <a:latin typeface="Times New Roman" panose="02020603050405020304" charset="0"/>
                    <a:ea typeface="Noto Sans SC" pitchFamily="34" charset="-122"/>
                    <a:cs typeface="Times New Roman" panose="02020603050405020304" charset="0"/>
                  </a:rPr>
                  <a:t>1.  相比于基于拼接的方法，它是一个更强大的直接模型。</a:t>
                </a:r>
                <a:endParaRPr lang="en-US" sz="1400"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400" dirty="0">
                    <a:solidFill>
                      <a:srgbClr val="000000"/>
                    </a:solidFill>
                    <a:latin typeface="Times New Roman" panose="02020603050405020304" charset="0"/>
                    <a:ea typeface="Noto Sans SC" pitchFamily="34" charset="-122"/>
                    <a:cs typeface="Times New Roman" panose="02020603050405020304" charset="0"/>
                  </a:rPr>
                  <a:t>2.  通过对每个训练样本单独计算概率并相乘，而不是将所有训练样本拼接在一起。</a:t>
                </a:r>
                <a:endParaRPr lang="en-US" sz="1400"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400" dirty="0">
                    <a:solidFill>
                      <a:srgbClr val="000000"/>
                    </a:solidFill>
                    <a:latin typeface="Times New Roman" panose="02020603050405020304" charset="0"/>
                    <a:ea typeface="Noto Sans SC" pitchFamily="34" charset="-122"/>
                    <a:cs typeface="Times New Roman" panose="02020603050405020304" charset="0"/>
                  </a:rPr>
                  <a:t>3.  减少了内存消耗，从 O(K</a:t>
                </a:r>
                <a:r>
                  <a:rPr lang="en-US" sz="1400" baseline="30000" dirty="0">
                    <a:solidFill>
                      <a:srgbClr val="000000"/>
                    </a:solidFill>
                    <a:latin typeface="Times New Roman" panose="02020603050405020304" charset="0"/>
                    <a:ea typeface="Noto Sans SC" pitchFamily="34" charset="-122"/>
                    <a:cs typeface="Times New Roman" panose="02020603050405020304" charset="0"/>
                  </a:rPr>
                  <a:t>2</a:t>
                </a:r>
                <a:r>
                  <a:rPr lang="en-US" sz="1400" dirty="0">
                    <a:solidFill>
                      <a:srgbClr val="000000"/>
                    </a:solidFill>
                    <a:latin typeface="Times New Roman" panose="02020603050405020304" charset="0"/>
                    <a:ea typeface="Noto Sans SC" pitchFamily="34" charset="-122"/>
                    <a:cs typeface="Times New Roman" panose="02020603050405020304" charset="0"/>
                  </a:rPr>
                  <a:t>) 降低到 O(K)。</a:t>
                </a:r>
                <a:endParaRPr lang="en-US" sz="1400"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400" dirty="0">
                    <a:solidFill>
                      <a:srgbClr val="000000"/>
                    </a:solidFill>
                    <a:latin typeface="Times New Roman" panose="02020603050405020304" charset="0"/>
                    <a:ea typeface="Noto Sans SC" pitchFamily="34" charset="-122"/>
                    <a:cs typeface="Times New Roman" panose="02020603050405020304" charset="0"/>
                  </a:rPr>
                  <a:t>4.  消除了对训练样本顺序的依赖，这已被证明会显著影响模型性能。</a:t>
                </a:r>
                <a:endParaRPr lang="en-US" sz="1400" dirty="0">
                  <a:latin typeface="Times New Roman" panose="02020603050405020304" charset="0"/>
                  <a:cs typeface="Times New Roman" panose="02020603050405020304" charset="0"/>
                </a:endParaRPr>
              </a:p>
            </p:txBody>
          </p:sp>
        </mc:Choice>
        <mc:Fallback>
          <p:sp>
            <p:nvSpPr>
              <p:cNvPr id="3" name="Text 1"/>
              <p:cNvSpPr>
                <a:spLocks noRot="1" noChangeAspect="1" noMove="1" noResize="1" noEditPoints="1" noAdjustHandles="1" noChangeArrowheads="1" noChangeShapeType="1" noTextEdit="1"/>
              </p:cNvSpPr>
              <p:nvPr/>
            </p:nvSpPr>
            <p:spPr>
              <a:xfrm>
                <a:off x="807720" y="1126490"/>
                <a:ext cx="7715250" cy="3805555"/>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Ensemble-based demonstrations</a:t>
            </a:r>
            <a:endParaRPr lang="en-US" sz="2400" dirty="0"/>
          </a:p>
        </p:txBody>
      </p:sp>
      <p:sp>
        <p:nvSpPr>
          <p:cNvPr id="3" name="Text 1"/>
          <p:cNvSpPr/>
          <p:nvPr/>
        </p:nvSpPr>
        <p:spPr>
          <a:xfrm>
            <a:off x="807720" y="1126490"/>
            <a:ext cx="7715250" cy="3805555"/>
          </a:xfrm>
          <a:prstGeom prst="rect">
            <a:avLst/>
          </a:prstGeom>
          <a:noFill/>
        </p:spPr>
        <p:txBody>
          <a:bodyPr wrap="square" rtlCol="0" anchor="t"/>
          <a:lstStyle/>
          <a:p>
            <a:pPr marL="285750" indent="-285750" algn="l">
              <a:lnSpc>
                <a:spcPct val="150000"/>
              </a:lnSpc>
              <a:buSzPct val="100000"/>
              <a:buFont typeface="Arial" panose="020B0604020202020204" pitchFamily="34" charset="0"/>
              <a:buChar char="•"/>
            </a:pPr>
            <a:r>
              <a:rPr sz="1400" dirty="0">
                <a:solidFill>
                  <a:srgbClr val="000000"/>
                </a:solidFill>
                <a:latin typeface="Times New Roman" panose="02020603050405020304" charset="0"/>
                <a:ea typeface="Noto Sans SC" pitchFamily="34" charset="-122"/>
                <a:cs typeface="Times New Roman" panose="02020603050405020304" charset="0"/>
              </a:rPr>
              <a:t>假设我们要用这种方法处理一个情感分析任务，其中有两个类别：正面（c+）和负面（c-）</a:t>
            </a:r>
            <a:r>
              <a:rPr lang="zh-CN" sz="1400" dirty="0">
                <a:solidFill>
                  <a:srgbClr val="000000"/>
                </a:solidFill>
                <a:latin typeface="Times New Roman" panose="02020603050405020304" charset="0"/>
                <a:ea typeface="Noto Sans SC" pitchFamily="34" charset="-122"/>
                <a:cs typeface="Times New Roman" panose="02020603050405020304" charset="0"/>
              </a:rPr>
              <a:t>，</a:t>
            </a:r>
            <a:r>
              <a:rPr sz="1400" dirty="0">
                <a:solidFill>
                  <a:srgbClr val="000000"/>
                </a:solidFill>
                <a:latin typeface="Times New Roman" panose="02020603050405020304" charset="0"/>
                <a:ea typeface="Noto Sans SC" pitchFamily="34" charset="-122"/>
                <a:cs typeface="Times New Roman" panose="02020603050405020304" charset="0"/>
              </a:rPr>
              <a:t>训练数据包含以下两个带标签的样本： </a:t>
            </a:r>
            <a:endParaRPr sz="1400" dirty="0">
              <a:solidFill>
                <a:srgbClr val="000000"/>
              </a:solidFill>
              <a:latin typeface="Times New Roman" panose="02020603050405020304" charset="0"/>
              <a:ea typeface="Noto Sans SC" pitchFamily="34" charset="-122"/>
              <a:cs typeface="Times New Roman" panose="02020603050405020304" charset="0"/>
            </a:endParaRPr>
          </a:p>
          <a:p>
            <a:pPr indent="457200" algn="l">
              <a:lnSpc>
                <a:spcPct val="150000"/>
              </a:lnSpc>
              <a:buSzPct val="100000"/>
              <a:buFont typeface="Arial" panose="020B0604020202020204" pitchFamily="34" charset="0"/>
              <a:buNone/>
            </a:pPr>
            <a:r>
              <a:rPr sz="1400" dirty="0">
                <a:solidFill>
                  <a:srgbClr val="000000"/>
                </a:solidFill>
                <a:latin typeface="Times New Roman" panose="02020603050405020304" charset="0"/>
                <a:ea typeface="Noto Sans SC" pitchFamily="34" charset="-122"/>
                <a:cs typeface="Times New Roman" panose="02020603050405020304" charset="0"/>
              </a:rPr>
              <a:t>x1 = "这部电影很有趣。c1 = c+（正面） </a:t>
            </a:r>
            <a:endParaRPr sz="1400" dirty="0">
              <a:solidFill>
                <a:srgbClr val="000000"/>
              </a:solidFill>
              <a:latin typeface="Times New Roman" panose="02020603050405020304" charset="0"/>
              <a:ea typeface="Noto Sans SC" pitchFamily="34" charset="-122"/>
              <a:cs typeface="Times New Roman" panose="02020603050405020304" charset="0"/>
            </a:endParaRPr>
          </a:p>
          <a:p>
            <a:pPr indent="457200" algn="l">
              <a:lnSpc>
                <a:spcPct val="150000"/>
              </a:lnSpc>
              <a:buSzPct val="100000"/>
              <a:buNone/>
            </a:pPr>
            <a:r>
              <a:rPr sz="1400" dirty="0">
                <a:solidFill>
                  <a:srgbClr val="000000"/>
                </a:solidFill>
                <a:latin typeface="Times New Roman" panose="02020603050405020304" charset="0"/>
                <a:ea typeface="Noto Sans SC" pitchFamily="34" charset="-122"/>
                <a:cs typeface="Times New Roman" panose="02020603050405020304" charset="0"/>
              </a:rPr>
              <a:t>x2 = "这部电影太无聊了。c2 = c-（负面） </a:t>
            </a:r>
            <a:endParaRPr sz="1400" dirty="0">
              <a:solidFill>
                <a:srgbClr val="000000"/>
              </a:solidFill>
              <a:latin typeface="Times New Roman" panose="02020603050405020304" charset="0"/>
              <a:ea typeface="Noto Sans SC" pitchFamily="34" charset="-122"/>
              <a:cs typeface="Times New Roman" panose="02020603050405020304" charset="0"/>
            </a:endParaRPr>
          </a:p>
          <a:p>
            <a:pPr indent="457200" algn="l">
              <a:lnSpc>
                <a:spcPct val="150000"/>
              </a:lnSpc>
              <a:buSzPct val="100000"/>
              <a:buNone/>
            </a:pPr>
            <a:endParaRPr sz="1400" dirty="0">
              <a:solidFill>
                <a:srgbClr val="000000"/>
              </a:solidFill>
              <a:latin typeface="Times New Roman" panose="02020603050405020304" charset="0"/>
              <a:ea typeface="Noto Sans SC" pitchFamily="34" charset="-122"/>
              <a:cs typeface="Times New Roman" panose="02020603050405020304" charset="0"/>
            </a:endParaRPr>
          </a:p>
          <a:p>
            <a:pPr marL="342900" indent="-342900" algn="l">
              <a:lnSpc>
                <a:spcPct val="150000"/>
              </a:lnSpc>
              <a:buSzPct val="100000"/>
              <a:buChar char="•"/>
            </a:pPr>
            <a:r>
              <a:rPr sz="1400" dirty="0">
                <a:solidFill>
                  <a:srgbClr val="000000"/>
                </a:solidFill>
                <a:latin typeface="Times New Roman" panose="02020603050405020304" charset="0"/>
                <a:ea typeface="Noto Sans SC" pitchFamily="34" charset="-122"/>
                <a:cs typeface="Times New Roman" panose="02020603050405020304" charset="0"/>
              </a:rPr>
              <a:t>现在，我们有一个新的输入文本 x = "这部电影令人兴奋。"，我们需要对其进行分类。 </a:t>
            </a:r>
            <a:br>
              <a:rPr sz="1400" dirty="0">
                <a:solidFill>
                  <a:srgbClr val="000000"/>
                </a:solidFill>
                <a:latin typeface="Times New Roman" panose="02020603050405020304" charset="0"/>
                <a:ea typeface="Noto Sans SC" pitchFamily="34" charset="-122"/>
                <a:cs typeface="Times New Roman" panose="02020603050405020304" charset="0"/>
              </a:rPr>
            </a:br>
            <a:r>
              <a:rPr sz="1400" dirty="0">
                <a:solidFill>
                  <a:srgbClr val="000000"/>
                </a:solidFill>
                <a:latin typeface="Times New Roman" panose="02020603050405020304" charset="0"/>
                <a:ea typeface="Noto Sans SC" pitchFamily="34" charset="-122"/>
                <a:cs typeface="Times New Roman" panose="02020603050405020304" charset="0"/>
              </a:rPr>
              <a:t>对于直接模型，我们将计算 P(c+ | x) 和 P(c- | x) 的概率： </a:t>
            </a:r>
            <a:br>
              <a:rPr sz="1400" dirty="0">
                <a:solidFill>
                  <a:srgbClr val="000000"/>
                </a:solidFill>
                <a:latin typeface="Times New Roman" panose="02020603050405020304" charset="0"/>
                <a:ea typeface="Noto Sans SC" pitchFamily="34" charset="-122"/>
                <a:cs typeface="Times New Roman" panose="02020603050405020304" charset="0"/>
              </a:rPr>
            </a:br>
            <a:r>
              <a:rPr sz="1400" dirty="0">
                <a:solidFill>
                  <a:srgbClr val="000000"/>
                </a:solidFill>
                <a:latin typeface="Times New Roman" panose="02020603050405020304" charset="0"/>
                <a:ea typeface="Noto Sans SC" pitchFamily="34" charset="-122"/>
                <a:cs typeface="Times New Roman" panose="02020603050405020304" charset="0"/>
              </a:rPr>
              <a:t>P(c+ | x) = P</a:t>
            </a:r>
            <a:r>
              <a:rPr sz="1400" baseline="-25000" dirty="0">
                <a:solidFill>
                  <a:srgbClr val="000000"/>
                </a:solidFill>
                <a:latin typeface="Times New Roman" panose="02020603050405020304" charset="0"/>
                <a:ea typeface="Noto Sans SC" pitchFamily="34" charset="-122"/>
                <a:cs typeface="Times New Roman" panose="02020603050405020304" charset="0"/>
              </a:rPr>
              <a:t>LM</a:t>
            </a:r>
            <a:r>
              <a:rPr sz="1400" dirty="0">
                <a:solidFill>
                  <a:srgbClr val="000000"/>
                </a:solidFill>
                <a:latin typeface="Times New Roman" panose="02020603050405020304" charset="0"/>
                <a:ea typeface="Noto Sans SC" pitchFamily="34" charset="-122"/>
                <a:cs typeface="Times New Roman" panose="02020603050405020304" charset="0"/>
              </a:rPr>
              <a:t>(v(c+) | x1, v(c1), x) × P</a:t>
            </a:r>
            <a:r>
              <a:rPr sz="1400" baseline="-25000" dirty="0">
                <a:solidFill>
                  <a:srgbClr val="000000"/>
                </a:solidFill>
                <a:latin typeface="Times New Roman" panose="02020603050405020304" charset="0"/>
                <a:ea typeface="Noto Sans SC" pitchFamily="34" charset="-122"/>
                <a:cs typeface="Times New Roman" panose="02020603050405020304" charset="0"/>
              </a:rPr>
              <a:t>LM</a:t>
            </a:r>
            <a:r>
              <a:rPr sz="1400" dirty="0">
                <a:solidFill>
                  <a:srgbClr val="000000"/>
                </a:solidFill>
                <a:latin typeface="Times New Roman" panose="02020603050405020304" charset="0"/>
                <a:ea typeface="Noto Sans SC" pitchFamily="34" charset="-122"/>
                <a:cs typeface="Times New Roman" panose="02020603050405020304" charset="0"/>
              </a:rPr>
              <a:t>(v(c+) | x2, v(c2), x) </a:t>
            </a:r>
            <a:br>
              <a:rPr sz="1400" dirty="0">
                <a:solidFill>
                  <a:srgbClr val="000000"/>
                </a:solidFill>
                <a:latin typeface="Times New Roman" panose="02020603050405020304" charset="0"/>
                <a:ea typeface="Noto Sans SC" pitchFamily="34" charset="-122"/>
                <a:cs typeface="Times New Roman" panose="02020603050405020304" charset="0"/>
              </a:rPr>
            </a:br>
            <a:r>
              <a:rPr sz="1400" dirty="0">
                <a:solidFill>
                  <a:srgbClr val="000000"/>
                </a:solidFill>
                <a:latin typeface="Times New Roman" panose="02020603050405020304" charset="0"/>
                <a:ea typeface="Noto Sans SC" pitchFamily="34" charset="-122"/>
                <a:cs typeface="Times New Roman" panose="02020603050405020304" charset="0"/>
              </a:rPr>
              <a:t>P(c- | x) = P</a:t>
            </a:r>
            <a:r>
              <a:rPr sz="1400" baseline="-25000" dirty="0">
                <a:solidFill>
                  <a:srgbClr val="000000"/>
                </a:solidFill>
                <a:latin typeface="Times New Roman" panose="02020603050405020304" charset="0"/>
                <a:ea typeface="Noto Sans SC" pitchFamily="34" charset="-122"/>
                <a:cs typeface="Times New Roman" panose="02020603050405020304" charset="0"/>
              </a:rPr>
              <a:t>LM</a:t>
            </a:r>
            <a:r>
              <a:rPr sz="1400" dirty="0">
                <a:solidFill>
                  <a:srgbClr val="000000"/>
                </a:solidFill>
                <a:latin typeface="Times New Roman" panose="02020603050405020304" charset="0"/>
                <a:ea typeface="Noto Sans SC" pitchFamily="34" charset="-122"/>
                <a:cs typeface="Times New Roman" panose="02020603050405020304" charset="0"/>
              </a:rPr>
              <a:t>(v(c-) | x1, v(c1), x) × P</a:t>
            </a:r>
            <a:r>
              <a:rPr sz="1400" baseline="-25000" dirty="0">
                <a:solidFill>
                  <a:srgbClr val="000000"/>
                </a:solidFill>
                <a:latin typeface="Times New Roman" panose="02020603050405020304" charset="0"/>
                <a:ea typeface="Noto Sans SC" pitchFamily="34" charset="-122"/>
                <a:cs typeface="Times New Roman" panose="02020603050405020304" charset="0"/>
              </a:rPr>
              <a:t>LM</a:t>
            </a:r>
            <a:r>
              <a:rPr sz="1400" dirty="0">
                <a:solidFill>
                  <a:srgbClr val="000000"/>
                </a:solidFill>
                <a:latin typeface="Times New Roman" panose="02020603050405020304" charset="0"/>
                <a:ea typeface="Noto Sans SC" pitchFamily="34" charset="-122"/>
                <a:cs typeface="Times New Roman" panose="02020603050405020304" charset="0"/>
              </a:rPr>
              <a:t>(v(c-) | x2, v(c2), x)</a:t>
            </a:r>
            <a:endParaRPr lang="en-US" sz="1400" dirty="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Tuning methods</a:t>
            </a:r>
            <a:endParaRPr lang="en-US" sz="2400" dirty="0"/>
          </a:p>
        </p:txBody>
      </p:sp>
      <p:sp>
        <p:nvSpPr>
          <p:cNvPr id="3" name="Text 1"/>
          <p:cNvSpPr/>
          <p:nvPr/>
        </p:nvSpPr>
        <p:spPr>
          <a:xfrm>
            <a:off x="714375" y="1260475"/>
            <a:ext cx="7715250" cy="3314700"/>
          </a:xfrm>
          <a:prstGeom prst="rect">
            <a:avLst/>
          </a:prstGeom>
          <a:noFill/>
        </p:spPr>
        <p:txBody>
          <a:bodyPr wrap="square" rtlCol="0" anchor="t"/>
          <a:lstStyle/>
          <a:p>
            <a:pPr marL="0" indent="0" algn="l">
              <a:lnSpc>
                <a:spcPct val="150000"/>
              </a:lnSpc>
              <a:buSzPct val="100000"/>
              <a:buNone/>
            </a:pPr>
            <a:r>
              <a:rPr lang="en-US" sz="1535" dirty="0">
                <a:solidFill>
                  <a:srgbClr val="000000"/>
                </a:solidFill>
                <a:latin typeface="Noto Sans SC" pitchFamily="34" charset="0"/>
                <a:ea typeface="Noto Sans SC" pitchFamily="34" charset="-122"/>
                <a:cs typeface="Noto Sans SC" pitchFamily="34" charset="-120"/>
              </a:rPr>
              <a:t>    作者探索了调整非常少的模型参数的方法，</a:t>
            </a:r>
            <a:r>
              <a:rPr lang="zh-CN" altLang="en-US" sz="1535" dirty="0">
                <a:solidFill>
                  <a:srgbClr val="000000"/>
                </a:solidFill>
                <a:latin typeface="Noto Sans SC" pitchFamily="34" charset="0"/>
                <a:ea typeface="Noto Sans SC" pitchFamily="34" charset="-122"/>
                <a:cs typeface="Noto Sans SC" pitchFamily="34" charset="-120"/>
              </a:rPr>
              <a:t>包括</a:t>
            </a:r>
            <a:r>
              <a:rPr lang="en-US" sz="1535" dirty="0">
                <a:solidFill>
                  <a:srgbClr val="000000"/>
                </a:solidFill>
                <a:latin typeface="Noto Sans SC" pitchFamily="34" charset="0"/>
                <a:ea typeface="Noto Sans SC" pitchFamily="34" charset="-122"/>
                <a:cs typeface="Noto Sans SC" pitchFamily="34" charset="-120"/>
              </a:rPr>
              <a:t>针对直接模型的</a:t>
            </a:r>
            <a:r>
              <a:rPr lang="en-US" sz="1535" b="1" dirty="0">
                <a:solidFill>
                  <a:srgbClr val="000000"/>
                </a:solidFill>
                <a:latin typeface="Noto Sans SC" pitchFamily="34" charset="0"/>
                <a:ea typeface="Noto Sans SC" pitchFamily="34" charset="-122"/>
                <a:cs typeface="Noto Sans SC" pitchFamily="34" charset="-120"/>
              </a:rPr>
              <a:t>头部调优</a:t>
            </a:r>
            <a:r>
              <a:rPr lang="zh-CN" altLang="en-US" sz="1535" b="1" dirty="0">
                <a:solidFill>
                  <a:srgbClr val="000000"/>
                </a:solidFill>
                <a:latin typeface="Noto Sans SC" pitchFamily="34" charset="0"/>
                <a:ea typeface="Noto Sans SC" pitchFamily="34" charset="-122"/>
                <a:cs typeface="Noto Sans SC" pitchFamily="34" charset="-120"/>
              </a:rPr>
              <a:t>、</a:t>
            </a:r>
            <a:r>
              <a:rPr lang="en-US" sz="1535" b="1" dirty="0">
                <a:solidFill>
                  <a:srgbClr val="000000"/>
                </a:solidFill>
                <a:latin typeface="Noto Sans SC" pitchFamily="34" charset="0"/>
                <a:ea typeface="Noto Sans SC" pitchFamily="34" charset="-122"/>
                <a:cs typeface="Noto Sans SC" pitchFamily="34" charset="-120"/>
              </a:rPr>
              <a:t>转换调优</a:t>
            </a:r>
            <a:r>
              <a:rPr lang="zh-CN" altLang="en-US" sz="1535" dirty="0">
                <a:solidFill>
                  <a:srgbClr val="000000"/>
                </a:solidFill>
                <a:latin typeface="Noto Sans SC" pitchFamily="34" charset="0"/>
                <a:ea typeface="Noto Sans SC" pitchFamily="34" charset="-122"/>
                <a:cs typeface="Noto Sans SC" pitchFamily="34" charset="-120"/>
              </a:rPr>
              <a:t>，以及</a:t>
            </a:r>
            <a:r>
              <a:rPr lang="en-US" sz="1535" dirty="0">
                <a:solidFill>
                  <a:srgbClr val="000000"/>
                </a:solidFill>
                <a:latin typeface="Noto Sans SC" pitchFamily="34" charset="0"/>
                <a:ea typeface="Noto Sans SC" pitchFamily="34" charset="-122"/>
                <a:cs typeface="Noto Sans SC" pitchFamily="34" charset="-120"/>
              </a:rPr>
              <a:t>对直接模型和通道模型的</a:t>
            </a:r>
            <a:r>
              <a:rPr lang="en-US" sz="1535" b="1" dirty="0">
                <a:solidFill>
                  <a:srgbClr val="000000"/>
                </a:solidFill>
                <a:latin typeface="Noto Sans SC" pitchFamily="34" charset="0"/>
                <a:ea typeface="Noto Sans SC" pitchFamily="34" charset="-122"/>
                <a:cs typeface="Noto Sans SC" pitchFamily="34" charset="-120"/>
              </a:rPr>
              <a:t>提示调优</a:t>
            </a:r>
            <a:r>
              <a:rPr lang="en-US" sz="1535" dirty="0">
                <a:solidFill>
                  <a:srgbClr val="000000"/>
                </a:solidFill>
                <a:latin typeface="Noto Sans SC" pitchFamily="34" charset="0"/>
                <a:ea typeface="Noto Sans SC" pitchFamily="34" charset="-122"/>
                <a:cs typeface="Noto Sans SC" pitchFamily="34" charset="-120"/>
              </a:rPr>
              <a:t>，分别将其称为直接提示调优</a:t>
            </a:r>
            <a:r>
              <a:rPr lang="zh-CN" altLang="en-US" sz="1535" dirty="0">
                <a:solidFill>
                  <a:srgbClr val="000000"/>
                </a:solidFill>
                <a:latin typeface="Noto Sans SC" pitchFamily="34" charset="0"/>
                <a:ea typeface="Noto Sans SC" pitchFamily="34" charset="-122"/>
                <a:cs typeface="Noto Sans SC" pitchFamily="34" charset="-120"/>
              </a:rPr>
              <a:t>（</a:t>
            </a:r>
            <a:r>
              <a:rPr lang="en-US" altLang="zh-CN" sz="1535" dirty="0">
                <a:solidFill>
                  <a:srgbClr val="000000"/>
                </a:solidFill>
                <a:latin typeface="Noto Sans SC" pitchFamily="34" charset="0"/>
                <a:ea typeface="Noto Sans SC" pitchFamily="34" charset="-122"/>
                <a:cs typeface="Noto Sans SC" pitchFamily="34" charset="-120"/>
              </a:rPr>
              <a:t>direct prompt tuning</a:t>
            </a:r>
            <a:r>
              <a:rPr lang="zh-CN" altLang="en-US" sz="1535" dirty="0">
                <a:solidFill>
                  <a:srgbClr val="000000"/>
                </a:solidFill>
                <a:latin typeface="Noto Sans SC" pitchFamily="34" charset="0"/>
                <a:ea typeface="Noto Sans SC" pitchFamily="34" charset="-122"/>
                <a:cs typeface="Noto Sans SC" pitchFamily="34" charset="-120"/>
              </a:rPr>
              <a:t>）</a:t>
            </a:r>
            <a:r>
              <a:rPr lang="en-US" sz="1535" dirty="0">
                <a:solidFill>
                  <a:srgbClr val="000000"/>
                </a:solidFill>
                <a:latin typeface="Noto Sans SC" pitchFamily="34" charset="0"/>
                <a:ea typeface="Noto Sans SC" pitchFamily="34" charset="-122"/>
                <a:cs typeface="Noto Sans SC" pitchFamily="34" charset="-120"/>
              </a:rPr>
              <a:t>和通道提示调优</a:t>
            </a:r>
            <a:r>
              <a:rPr lang="zh-CN" altLang="en-US" sz="1535" dirty="0">
                <a:solidFill>
                  <a:srgbClr val="000000"/>
                </a:solidFill>
                <a:latin typeface="Noto Sans SC" pitchFamily="34" charset="0"/>
                <a:ea typeface="Noto Sans SC" pitchFamily="34" charset="-122"/>
                <a:cs typeface="Noto Sans SC" pitchFamily="34" charset="-120"/>
                <a:sym typeface="+mn-ea"/>
              </a:rPr>
              <a:t>（</a:t>
            </a:r>
            <a:r>
              <a:rPr lang="en-US" altLang="zh-CN" sz="1535" dirty="0">
                <a:solidFill>
                  <a:srgbClr val="000000"/>
                </a:solidFill>
                <a:latin typeface="Noto Sans SC" pitchFamily="34" charset="0"/>
                <a:ea typeface="Noto Sans SC" pitchFamily="34" charset="-122"/>
                <a:cs typeface="Noto Sans SC" pitchFamily="34" charset="-120"/>
                <a:sym typeface="+mn-ea"/>
              </a:rPr>
              <a:t>channel</a:t>
            </a:r>
            <a:r>
              <a:rPr lang="en-US" altLang="zh-CN" sz="1535" dirty="0">
                <a:solidFill>
                  <a:srgbClr val="000000"/>
                </a:solidFill>
                <a:latin typeface="Noto Sans SC" pitchFamily="34" charset="0"/>
                <a:ea typeface="Noto Sans SC" pitchFamily="34" charset="-122"/>
                <a:cs typeface="Noto Sans SC" pitchFamily="34" charset="-120"/>
                <a:sym typeface="+mn-ea"/>
              </a:rPr>
              <a:t> prompt tuning</a:t>
            </a:r>
            <a:r>
              <a:rPr lang="zh-CN" altLang="en-US" sz="1535" dirty="0">
                <a:solidFill>
                  <a:srgbClr val="000000"/>
                </a:solidFill>
                <a:latin typeface="Noto Sans SC" pitchFamily="34" charset="0"/>
                <a:ea typeface="Noto Sans SC" pitchFamily="34" charset="-122"/>
                <a:cs typeface="Noto Sans SC" pitchFamily="34" charset="-120"/>
                <a:sym typeface="+mn-ea"/>
              </a:rPr>
              <a:t>）</a:t>
            </a:r>
            <a:r>
              <a:rPr lang="en-US" sz="1535" dirty="0">
                <a:solidFill>
                  <a:srgbClr val="000000"/>
                </a:solidFill>
                <a:latin typeface="Noto Sans SC" pitchFamily="34" charset="0"/>
                <a:ea typeface="Noto Sans SC" pitchFamily="34" charset="-122"/>
                <a:cs typeface="Noto Sans SC" pitchFamily="34" charset="-120"/>
              </a:rPr>
              <a:t>。在训练和推理过程中，所有模型都与 </a:t>
            </a:r>
            <a:r>
              <a:rPr lang="zh-CN" altLang="en-US" sz="1535" dirty="0">
                <a:solidFill>
                  <a:srgbClr val="000000"/>
                </a:solidFill>
                <a:latin typeface="Noto Sans SC" pitchFamily="34" charset="0"/>
                <a:ea typeface="Noto Sans SC" pitchFamily="34" charset="-122"/>
                <a:cs typeface="Noto Sans SC" pitchFamily="34" charset="-120"/>
              </a:rPr>
              <a:t>之前的</a:t>
            </a:r>
            <a:r>
              <a:rPr lang="en-US" altLang="zh-CN" sz="1535" dirty="0">
                <a:solidFill>
                  <a:srgbClr val="000000"/>
                </a:solidFill>
                <a:latin typeface="Noto Sans SC" pitchFamily="34" charset="0"/>
                <a:ea typeface="Noto Sans SC" pitchFamily="34" charset="-122"/>
                <a:cs typeface="Noto Sans SC" pitchFamily="34" charset="-120"/>
              </a:rPr>
              <a:t> zero-shot </a:t>
            </a:r>
            <a:r>
              <a:rPr lang="en-US" sz="1535" dirty="0">
                <a:solidFill>
                  <a:srgbClr val="000000"/>
                </a:solidFill>
                <a:latin typeface="Noto Sans SC" pitchFamily="34" charset="0"/>
                <a:ea typeface="Noto Sans SC" pitchFamily="34" charset="-122"/>
                <a:cs typeface="Noto Sans SC" pitchFamily="34" charset="-120"/>
              </a:rPr>
              <a:t>设置共享相同的输入-输出接口。</a:t>
            </a:r>
            <a:endParaRPr lang="en-US" sz="1535" dirty="0">
              <a:solidFill>
                <a:srgbClr val="000000"/>
              </a:solidFill>
              <a:latin typeface="Noto Sans SC" pitchFamily="34" charset="0"/>
              <a:ea typeface="Noto Sans SC" pitchFamily="34" charset="-122"/>
              <a:cs typeface="Noto Sans SC" pitchFamily="34" charset="-120"/>
            </a:endParaRPr>
          </a:p>
          <a:p>
            <a:pPr marL="0" indent="0" algn="l">
              <a:lnSpc>
                <a:spcPct val="150000"/>
              </a:lnSpc>
              <a:buSzPct val="100000"/>
              <a:buNone/>
            </a:pPr>
            <a:endParaRPr lang="en-US" sz="1535" dirty="0">
              <a:solidFill>
                <a:srgbClr val="000000"/>
              </a:solidFill>
              <a:latin typeface="Noto Sans SC" pitchFamily="34" charset="0"/>
              <a:ea typeface="Noto Sans SC" pitchFamily="34" charset="-122"/>
              <a:cs typeface="Noto Sans SC" pitchFamily="34" charset="-120"/>
            </a:endParaRPr>
          </a:p>
          <a:p>
            <a:pPr marL="0" indent="0" algn="l">
              <a:lnSpc>
                <a:spcPct val="150000"/>
              </a:lnSpc>
              <a:buSzPct val="100000"/>
              <a:buNone/>
            </a:pPr>
            <a:endParaRPr lang="en-US" sz="1535" dirty="0"/>
          </a:p>
          <a:p>
            <a:pPr marL="342900" indent="-342900" algn="l">
              <a:lnSpc>
                <a:spcPct val="150000"/>
              </a:lnSpc>
              <a:buSzPct val="100000"/>
              <a:buChar char="•"/>
            </a:pPr>
            <a:r>
              <a:rPr lang="en-US" sz="1535" b="1" dirty="0">
                <a:solidFill>
                  <a:srgbClr val="000000"/>
                </a:solidFill>
                <a:latin typeface="Noto Sans SC" pitchFamily="34" charset="0"/>
                <a:ea typeface="Noto Sans SC" pitchFamily="34" charset="-122"/>
                <a:cs typeface="Noto Sans SC" pitchFamily="34" charset="-120"/>
              </a:rPr>
              <a:t>Head tuning</a:t>
            </a:r>
            <a:endParaRPr lang="en-US" sz="1535" b="1" dirty="0"/>
          </a:p>
          <a:p>
            <a:pPr marL="342900" indent="-342900" algn="l">
              <a:lnSpc>
                <a:spcPct val="150000"/>
              </a:lnSpc>
              <a:buSzPct val="100000"/>
              <a:buChar char="•"/>
            </a:pPr>
            <a:r>
              <a:rPr lang="en-US" sz="1535" b="1" dirty="0">
                <a:solidFill>
                  <a:srgbClr val="000000"/>
                </a:solidFill>
                <a:latin typeface="Noto Sans SC" pitchFamily="34" charset="0"/>
                <a:ea typeface="Noto Sans SC" pitchFamily="34" charset="-122"/>
                <a:cs typeface="Noto Sans SC" pitchFamily="34" charset="-120"/>
              </a:rPr>
              <a:t>Transformation tuning</a:t>
            </a:r>
            <a:endParaRPr lang="en-US" sz="1535" dirty="0"/>
          </a:p>
          <a:p>
            <a:pPr marL="342900" indent="-342900" algn="l">
              <a:lnSpc>
                <a:spcPct val="150000"/>
              </a:lnSpc>
              <a:buSzPct val="100000"/>
              <a:buChar char="•"/>
            </a:pPr>
            <a:r>
              <a:rPr lang="en-US" sz="1535" b="1" dirty="0">
                <a:solidFill>
                  <a:srgbClr val="000000"/>
                </a:solidFill>
                <a:latin typeface="Noto Sans SC" pitchFamily="34" charset="0"/>
                <a:ea typeface="Noto Sans SC" pitchFamily="34" charset="-122"/>
                <a:cs typeface="Noto Sans SC" pitchFamily="34" charset="-120"/>
              </a:rPr>
              <a:t>Prompt tuning</a:t>
            </a:r>
            <a:endParaRPr lang="en-US" sz="153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Head tuning</a:t>
            </a:r>
            <a:endParaRPr lang="en-US" sz="2400" dirty="0"/>
          </a:p>
        </p:txBody>
      </p:sp>
      <mc:AlternateContent xmlns:mc="http://schemas.openxmlformats.org/markup-compatibility/2006">
        <mc:Choice xmlns:a14="http://schemas.microsoft.com/office/drawing/2010/main" Requires="a14">
          <p:sp>
            <p:nvSpPr>
              <p:cNvPr id="3" name="Text 1"/>
              <p:cNvSpPr/>
              <p:nvPr/>
            </p:nvSpPr>
            <p:spPr>
              <a:xfrm>
                <a:off x="762000" y="1304925"/>
                <a:ext cx="7715250" cy="3429000"/>
              </a:xfrm>
              <a:prstGeom prst="rect">
                <a:avLst/>
              </a:prstGeom>
              <a:noFill/>
            </p:spPr>
            <p:txBody>
              <a:bodyPr wrap="square" rtlCol="0" anchor="t"/>
              <a:lstStyle/>
              <a:p>
                <a:pPr marL="342900" indent="-342900" algn="l">
                  <a:lnSpc>
                    <a:spcPct val="150000"/>
                  </a:lnSpc>
                  <a:buSzPct val="100000"/>
                  <a:buChar char="•"/>
                </a:pPr>
                <a:r>
                  <a:rPr lang="en-US" sz="1535" dirty="0">
                    <a:solidFill>
                      <a:srgbClr val="000000"/>
                    </a:solidFill>
                    <a:latin typeface="Times New Roman" panose="02020603050405020304" charset="0"/>
                    <a:ea typeface="Noto Sans SC" pitchFamily="34" charset="-122"/>
                    <a:cs typeface="Times New Roman" panose="02020603050405020304" charset="0"/>
                  </a:rPr>
                  <a:t>头部微调是指仅微调语言模型（LM）中的头部矩阵，该矩阵将最后一个 Transformer 层的隐藏表示转换为对数值（logit values）。</a:t>
                </a:r>
                <a:endParaRPr lang="en-US" sz="1535" dirty="0">
                  <a:solidFill>
                    <a:srgbClr val="000000"/>
                  </a:solidFill>
                  <a:latin typeface="Times New Roman" panose="02020603050405020304" charset="0"/>
                  <a:ea typeface="Noto Sans SC" pitchFamily="34" charset="-122"/>
                  <a:cs typeface="Times New Roman" panose="02020603050405020304" charset="0"/>
                </a:endParaRPr>
              </a:p>
              <a:p>
                <a:pPr marL="342900" indent="-342900" algn="l">
                  <a:lnSpc>
                    <a:spcPct val="150000"/>
                  </a:lnSpc>
                  <a:buSzPct val="100000"/>
                  <a:buChar char="•"/>
                </a:pPr>
                <a:r>
                  <a:rPr lang="en-US" sz="1535" dirty="0">
                    <a:solidFill>
                      <a:srgbClr val="000000"/>
                    </a:solidFill>
                    <a:latin typeface="Times New Roman" panose="02020603050405020304" charset="0"/>
                    <a:ea typeface="Noto Sans SC" pitchFamily="34" charset="-122"/>
                    <a:cs typeface="Times New Roman" panose="02020603050405020304" charset="0"/>
                  </a:rPr>
                  <a:t>用</a:t>
                </a:r>
                <a14:m>
                  <m:oMath xmlns:m="http://schemas.openxmlformats.org/officeDocument/2006/math">
                    <m:r>
                      <a:rPr lang="en-US" sz="1535" dirty="0">
                        <a:solidFill>
                          <a:srgbClr val="000000"/>
                        </a:solidFill>
                        <a:latin typeface="Cambria Math" panose="02040503050406030204" charset="0"/>
                        <a:ea typeface="Noto Sans SC" pitchFamily="34" charset="-122"/>
                        <a:cs typeface="Cambria Math" panose="02040503050406030204" charset="0"/>
                      </a:rPr>
                      <m:t> </m:t>
                    </m:r>
                    <m:r>
                      <m:rPr>
                        <m:sty m:val="p"/>
                      </m:rPr>
                      <a:rPr lang="en-US" sz="1535" dirty="0">
                        <a:solidFill>
                          <a:srgbClr val="000000"/>
                        </a:solidFill>
                        <a:latin typeface="Cambria Math" panose="02040503050406030204" charset="0"/>
                        <a:ea typeface="Noto Sans SC" pitchFamily="34" charset="-122"/>
                        <a:cs typeface="Cambria Math" panose="02040503050406030204" charset="0"/>
                      </a:rPr>
                      <m:t>O</m:t>
                    </m:r>
                    <m:r>
                      <a:rPr lang="en-US" sz="1535" dirty="0">
                        <a:solidFill>
                          <a:srgbClr val="000000"/>
                        </a:solidFill>
                        <a:latin typeface="Cambria Math" panose="02040503050406030204" charset="0"/>
                        <a:ea typeface="Noto Sans SC" pitchFamily="34" charset="-122"/>
                        <a:cs typeface="Cambria Math" panose="02040503050406030204" charset="0"/>
                      </a:rPr>
                      <m:t> ∈ </m:t>
                    </m:r>
                    <m:r>
                      <m:rPr>
                        <m:sty m:val="p"/>
                      </m:rPr>
                      <a:rPr lang="en-US" sz="1535" dirty="0">
                        <a:solidFill>
                          <a:srgbClr val="000000"/>
                        </a:solidFill>
                        <a:latin typeface="Cambria Math" panose="02040503050406030204" charset="0"/>
                        <a:ea typeface="Noto Sans SC" pitchFamily="34" charset="-122"/>
                        <a:cs typeface="Cambria Math" panose="02040503050406030204" charset="0"/>
                      </a:rPr>
                      <m:t>R</m:t>
                    </m:r>
                    <m:r>
                      <a:rPr lang="en-US" sz="1535" baseline="300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535" baseline="30000" dirty="0">
                        <a:solidFill>
                          <a:srgbClr val="000000"/>
                        </a:solidFill>
                        <a:latin typeface="Cambria Math" panose="02040503050406030204" charset="0"/>
                        <a:ea typeface="Noto Sans SC" pitchFamily="34" charset="-122"/>
                        <a:cs typeface="Cambria Math" panose="02040503050406030204" charset="0"/>
                      </a:rPr>
                      <m:t>V</m:t>
                    </m:r>
                    <m:r>
                      <a:rPr lang="en-US" sz="1535" baseline="300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535" baseline="30000" dirty="0">
                        <a:solidFill>
                          <a:srgbClr val="000000"/>
                        </a:solidFill>
                        <a:latin typeface="Cambria Math" panose="02040503050406030204" charset="0"/>
                        <a:ea typeface="Noto Sans SC" pitchFamily="34" charset="-122"/>
                        <a:cs typeface="Cambria Math" panose="02040503050406030204" charset="0"/>
                      </a:rPr>
                      <m:t>h</m:t>
                    </m:r>
                    <m:r>
                      <a:rPr lang="en-US" sz="1535" dirty="0">
                        <a:solidFill>
                          <a:srgbClr val="000000"/>
                        </a:solidFill>
                        <a:latin typeface="Cambria Math" panose="02040503050406030204" charset="0"/>
                        <a:ea typeface="Noto Sans SC" pitchFamily="34" charset="-122"/>
                        <a:cs typeface="Cambria Math" panose="02040503050406030204" charset="0"/>
                      </a:rPr>
                      <m:t> </m:t>
                    </m:r>
                  </m:oMath>
                </a14:m>
                <a:r>
                  <a:rPr lang="en-US" sz="1535" dirty="0">
                    <a:solidFill>
                      <a:srgbClr val="000000"/>
                    </a:solidFill>
                    <a:latin typeface="Times New Roman" panose="02020603050405020304" charset="0"/>
                    <a:ea typeface="Noto Sans SC" pitchFamily="34" charset="-122"/>
                    <a:cs typeface="Times New Roman" panose="02020603050405020304" charset="0"/>
                  </a:rPr>
                  <a:t>表示头部矩阵，其中 |V| 是词汇表大小，h 是隐藏表示的维度；用</a:t>
                </a:r>
                <a14:m>
                  <m:oMath xmlns:m="http://schemas.openxmlformats.org/officeDocument/2006/math">
                    <m:r>
                      <a:rPr lang="en-US" sz="1535" dirty="0">
                        <a:solidFill>
                          <a:srgbClr val="000000"/>
                        </a:solidFill>
                        <a:latin typeface="Cambria Math" panose="02040503050406030204" charset="0"/>
                        <a:ea typeface="Noto Sans SC" pitchFamily="34" charset="-122"/>
                        <a:cs typeface="Cambria Math" panose="02040503050406030204" charset="0"/>
                      </a:rPr>
                      <m:t> </m:t>
                    </m:r>
                    <m:r>
                      <m:rPr>
                        <m:sty m:val="p"/>
                      </m:rPr>
                      <a:rPr lang="en-US" sz="1535" dirty="0">
                        <a:solidFill>
                          <a:srgbClr val="000000"/>
                        </a:solidFill>
                        <a:latin typeface="Cambria Math" panose="02040503050406030204" charset="0"/>
                        <a:ea typeface="Noto Sans SC" pitchFamily="34" charset="-122"/>
                        <a:cs typeface="Cambria Math" panose="02040503050406030204" charset="0"/>
                      </a:rPr>
                      <m:t>h</m:t>
                    </m:r>
                    <m:r>
                      <m:rPr>
                        <m:sty m:val="p"/>
                      </m:rPr>
                      <a:rPr lang="en-US" sz="1535" baseline="-25000" dirty="0">
                        <a:solidFill>
                          <a:srgbClr val="000000"/>
                        </a:solidFill>
                        <a:latin typeface="Cambria Math" panose="02040503050406030204" charset="0"/>
                        <a:ea typeface="Noto Sans SC" pitchFamily="34" charset="-122"/>
                        <a:cs typeface="Cambria Math" panose="02040503050406030204" charset="0"/>
                      </a:rPr>
                      <m:t>x</m:t>
                    </m:r>
                    <m:r>
                      <a:rPr lang="en-US" sz="1535" dirty="0">
                        <a:solidFill>
                          <a:srgbClr val="000000"/>
                        </a:solidFill>
                        <a:latin typeface="Cambria Math" panose="02040503050406030204" charset="0"/>
                        <a:ea typeface="Noto Sans SC" pitchFamily="34" charset="-122"/>
                        <a:cs typeface="Cambria Math" panose="02040503050406030204" charset="0"/>
                      </a:rPr>
                      <m:t>∈</m:t>
                    </m:r>
                    <m:r>
                      <m:rPr>
                        <m:sty m:val="p"/>
                      </m:rPr>
                      <a:rPr lang="en-US" sz="1535" dirty="0">
                        <a:solidFill>
                          <a:srgbClr val="000000"/>
                        </a:solidFill>
                        <a:latin typeface="Cambria Math" panose="02040503050406030204" charset="0"/>
                        <a:ea typeface="Noto Sans SC" pitchFamily="34" charset="-122"/>
                        <a:cs typeface="Cambria Math" panose="02040503050406030204" charset="0"/>
                      </a:rPr>
                      <m:t>R</m:t>
                    </m:r>
                    <m:r>
                      <m:rPr>
                        <m:sty m:val="p"/>
                      </m:rPr>
                      <a:rPr lang="en-US" sz="1535" baseline="30000" dirty="0">
                        <a:solidFill>
                          <a:srgbClr val="000000"/>
                        </a:solidFill>
                        <a:latin typeface="Cambria Math" panose="02040503050406030204" charset="0"/>
                        <a:ea typeface="Noto Sans SC" pitchFamily="34" charset="-122"/>
                        <a:cs typeface="Cambria Math" panose="02040503050406030204" charset="0"/>
                      </a:rPr>
                      <m:t>h</m:t>
                    </m:r>
                    <m:r>
                      <a:rPr lang="en-US" sz="1535" dirty="0">
                        <a:solidFill>
                          <a:srgbClr val="000000"/>
                        </a:solidFill>
                        <a:latin typeface="Cambria Math" panose="02040503050406030204" charset="0"/>
                        <a:ea typeface="Noto Sans SC" pitchFamily="34" charset="-122"/>
                        <a:cs typeface="Cambria Math" panose="02040503050406030204" charset="0"/>
                      </a:rPr>
                      <m:t> </m:t>
                    </m:r>
                  </m:oMath>
                </a14:m>
                <a:r>
                  <a:rPr lang="en-US" sz="1535" dirty="0">
                    <a:solidFill>
                      <a:srgbClr val="000000"/>
                    </a:solidFill>
                    <a:latin typeface="Times New Roman" panose="02020603050405020304" charset="0"/>
                    <a:ea typeface="Noto Sans SC" pitchFamily="34" charset="-122"/>
                    <a:cs typeface="Times New Roman" panose="02020603050405020304" charset="0"/>
                  </a:rPr>
                  <a:t>表示给定输入 x 时最后一个 Transformer 层的隐藏表示。对于词汇表中的一个 token v</a:t>
                </a:r>
                <a:r>
                  <a:rPr lang="en-US" sz="1535" baseline="-25000" dirty="0">
                    <a:solidFill>
                      <a:srgbClr val="000000"/>
                    </a:solidFill>
                    <a:latin typeface="Times New Roman" panose="02020603050405020304" charset="0"/>
                    <a:ea typeface="Noto Sans SC" pitchFamily="34" charset="-122"/>
                    <a:cs typeface="Times New Roman" panose="02020603050405020304" charset="0"/>
                  </a:rPr>
                  <a:t>i</a:t>
                </a:r>
                <a:r>
                  <a:rPr lang="en-US" sz="1535" dirty="0">
                    <a:solidFill>
                      <a:srgbClr val="000000"/>
                    </a:solidFill>
                    <a:latin typeface="Times New Roman" panose="02020603050405020304" charset="0"/>
                    <a:ea typeface="Noto Sans SC" pitchFamily="34" charset="-122"/>
                    <a:cs typeface="Times New Roman" panose="02020603050405020304" charset="0"/>
                  </a:rPr>
                  <a:t>∈V，通过</a:t>
                </a:r>
                <a14:m>
                  <m:oMath xmlns:m="http://schemas.openxmlformats.org/officeDocument/2006/math">
                    <m:r>
                      <a:rPr lang="en-US" sz="1535" dirty="0">
                        <a:solidFill>
                          <a:srgbClr val="000000"/>
                        </a:solidFill>
                        <a:latin typeface="Cambria Math" panose="02040503050406030204" charset="0"/>
                        <a:ea typeface="Noto Sans SC" pitchFamily="34" charset="-122"/>
                        <a:cs typeface="Cambria Math" panose="02040503050406030204" charset="0"/>
                      </a:rPr>
                      <m:t> </m:t>
                    </m:r>
                    <m:r>
                      <m:rPr>
                        <m:sty m:val="p"/>
                      </m:rPr>
                      <a:rPr lang="en-US" sz="1535" dirty="0">
                        <a:solidFill>
                          <a:srgbClr val="000000"/>
                        </a:solidFill>
                        <a:latin typeface="Cambria Math" panose="02040503050406030204" charset="0"/>
                        <a:ea typeface="Noto Sans SC" pitchFamily="34" charset="-122"/>
                        <a:cs typeface="Cambria Math" panose="02040503050406030204" charset="0"/>
                      </a:rPr>
                      <m:t>Softmax</m:t>
                    </m:r>
                    <m:r>
                      <a:rPr lang="en-US" sz="1535" dirty="0">
                        <a:solidFill>
                          <a:srgbClr val="000000"/>
                        </a:solidFill>
                        <a:latin typeface="Cambria Math" panose="02040503050406030204" charset="0"/>
                        <a:ea typeface="Noto Sans SC" pitchFamily="34" charset="-122"/>
                        <a:cs typeface="Cambria Math" panose="02040503050406030204" charset="0"/>
                      </a:rPr>
                      <m:t>(</m:t>
                    </m:r>
                    <m:r>
                      <m:rPr>
                        <m:sty m:val="p"/>
                      </m:rPr>
                      <a:rPr lang="en-US" sz="1535" dirty="0">
                        <a:solidFill>
                          <a:srgbClr val="000000"/>
                        </a:solidFill>
                        <a:latin typeface="Cambria Math" panose="02040503050406030204" charset="0"/>
                        <a:ea typeface="Noto Sans SC" pitchFamily="34" charset="-122"/>
                        <a:cs typeface="Cambria Math" panose="02040503050406030204" charset="0"/>
                      </a:rPr>
                      <m:t>Oh</m:t>
                    </m:r>
                    <m:r>
                      <m:rPr>
                        <m:sty m:val="p"/>
                      </m:rPr>
                      <a:rPr lang="en-US" sz="1535" baseline="-25000" dirty="0">
                        <a:solidFill>
                          <a:srgbClr val="000000"/>
                        </a:solidFill>
                        <a:latin typeface="Cambria Math" panose="02040503050406030204" charset="0"/>
                        <a:ea typeface="Noto Sans SC" pitchFamily="34" charset="-122"/>
                        <a:cs typeface="Cambria Math" panose="02040503050406030204" charset="0"/>
                      </a:rPr>
                      <m:t>x</m:t>
                    </m:r>
                    <m:r>
                      <a:rPr lang="en-US" sz="1535" dirty="0">
                        <a:solidFill>
                          <a:srgbClr val="000000"/>
                        </a:solidFill>
                        <a:latin typeface="Cambria Math" panose="02040503050406030204" charset="0"/>
                        <a:ea typeface="Noto Sans SC" pitchFamily="34" charset="-122"/>
                        <a:cs typeface="Cambria Math" panose="02040503050406030204" charset="0"/>
                      </a:rPr>
                      <m:t>) </m:t>
                    </m:r>
                  </m:oMath>
                </a14:m>
                <a:r>
                  <a:rPr lang="en-US" sz="1535" dirty="0">
                    <a:solidFill>
                      <a:srgbClr val="000000"/>
                    </a:solidFill>
                    <a:latin typeface="Times New Roman" panose="02020603050405020304" charset="0"/>
                    <a:ea typeface="Noto Sans SC" pitchFamily="34" charset="-122"/>
                    <a:cs typeface="Times New Roman" panose="02020603050405020304" charset="0"/>
                  </a:rPr>
                  <a:t>的第 i 个元素来计算</a:t>
                </a:r>
                <a14:m>
                  <m:oMath xmlns:m="http://schemas.openxmlformats.org/officeDocument/2006/math">
                    <m:r>
                      <a:rPr lang="en-US" sz="1535" dirty="0">
                        <a:solidFill>
                          <a:srgbClr val="000000"/>
                        </a:solidFill>
                        <a:latin typeface="Cambria Math" panose="02040503050406030204" charset="0"/>
                        <a:ea typeface="Noto Sans SC" pitchFamily="34" charset="-122"/>
                        <a:cs typeface="Cambria Math" panose="02040503050406030204" charset="0"/>
                      </a:rPr>
                      <m:t> </m:t>
                    </m:r>
                    <m:r>
                      <m:rPr>
                        <m:sty m:val="p"/>
                      </m:rPr>
                      <a:rPr lang="en-US" sz="1535" dirty="0">
                        <a:solidFill>
                          <a:srgbClr val="000000"/>
                        </a:solidFill>
                        <a:latin typeface="Cambria Math" panose="02040503050406030204" charset="0"/>
                        <a:ea typeface="Noto Sans SC" pitchFamily="34" charset="-122"/>
                        <a:cs typeface="Cambria Math" panose="02040503050406030204" charset="0"/>
                      </a:rPr>
                      <m:t>P</m:t>
                    </m:r>
                    <m:r>
                      <m:rPr>
                        <m:sty m:val="p"/>
                      </m:rPr>
                      <a:rPr lang="en-US" sz="1535" baseline="-25000" dirty="0">
                        <a:solidFill>
                          <a:srgbClr val="000000"/>
                        </a:solidFill>
                        <a:latin typeface="Cambria Math" panose="02040503050406030204" charset="0"/>
                        <a:ea typeface="Noto Sans SC" pitchFamily="34" charset="-122"/>
                        <a:cs typeface="Cambria Math" panose="02040503050406030204" charset="0"/>
                      </a:rPr>
                      <m:t>LM</m:t>
                    </m:r>
                    <m:r>
                      <a:rPr lang="en-US" sz="1535" dirty="0">
                        <a:solidFill>
                          <a:srgbClr val="000000"/>
                        </a:solidFill>
                        <a:latin typeface="Cambria Math" panose="02040503050406030204" charset="0"/>
                        <a:ea typeface="Noto Sans SC" pitchFamily="34" charset="-122"/>
                        <a:cs typeface="Cambria Math" panose="02040503050406030204" charset="0"/>
                      </a:rPr>
                      <m:t>(</m:t>
                    </m:r>
                    <m:r>
                      <m:rPr>
                        <m:sty m:val="p"/>
                      </m:rPr>
                      <a:rPr lang="en-US" sz="1535" dirty="0">
                        <a:solidFill>
                          <a:srgbClr val="000000"/>
                        </a:solidFill>
                        <a:latin typeface="Cambria Math" panose="02040503050406030204" charset="0"/>
                        <a:ea typeface="Noto Sans SC" pitchFamily="34" charset="-122"/>
                        <a:cs typeface="Cambria Math" panose="02040503050406030204" charset="0"/>
                      </a:rPr>
                      <m:t>v</m:t>
                    </m:r>
                    <m:r>
                      <m:rPr>
                        <m:sty m:val="p"/>
                      </m:rPr>
                      <a:rPr lang="en-US" sz="1535" baseline="-25000" dirty="0">
                        <a:solidFill>
                          <a:srgbClr val="000000"/>
                        </a:solidFill>
                        <a:latin typeface="Cambria Math" panose="02040503050406030204" charset="0"/>
                        <a:ea typeface="Noto Sans SC" pitchFamily="34" charset="-122"/>
                        <a:cs typeface="Cambria Math" panose="02040503050406030204" charset="0"/>
                      </a:rPr>
                      <m:t>i</m:t>
                    </m:r>
                    <m:r>
                      <a:rPr lang="en-US" sz="1535" dirty="0">
                        <a:solidFill>
                          <a:srgbClr val="000000"/>
                        </a:solidFill>
                        <a:latin typeface="Cambria Math" panose="02040503050406030204" charset="0"/>
                        <a:ea typeface="Noto Sans SC" pitchFamily="34" charset="-122"/>
                        <a:cs typeface="Cambria Math" panose="02040503050406030204" charset="0"/>
                      </a:rPr>
                      <m:t>|</m:t>
                    </m:r>
                    <m:r>
                      <m:rPr>
                        <m:sty m:val="p"/>
                      </m:rPr>
                      <a:rPr lang="en-US" sz="1535" dirty="0">
                        <a:solidFill>
                          <a:srgbClr val="000000"/>
                        </a:solidFill>
                        <a:latin typeface="Cambria Math" panose="02040503050406030204" charset="0"/>
                        <a:ea typeface="Noto Sans SC" pitchFamily="34" charset="-122"/>
                        <a:cs typeface="Cambria Math" panose="02040503050406030204" charset="0"/>
                      </a:rPr>
                      <m:t>x</m:t>
                    </m:r>
                    <m:r>
                      <a:rPr lang="en-US" sz="1535" dirty="0">
                        <a:solidFill>
                          <a:srgbClr val="000000"/>
                        </a:solidFill>
                        <a:latin typeface="Cambria Math" panose="02040503050406030204" charset="0"/>
                        <a:ea typeface="Noto Sans SC" pitchFamily="34" charset="-122"/>
                        <a:cs typeface="Cambria Math" panose="02040503050406030204" charset="0"/>
                      </a:rPr>
                      <m:t>)</m:t>
                    </m:r>
                  </m:oMath>
                </a14:m>
                <a:r>
                  <a:rPr lang="en-US" sz="1535" dirty="0">
                    <a:solidFill>
                      <a:srgbClr val="000000"/>
                    </a:solidFill>
                    <a:latin typeface="Times New Roman" panose="02020603050405020304" charset="0"/>
                    <a:ea typeface="Noto Sans SC" pitchFamily="34" charset="-122"/>
                    <a:cs typeface="Times New Roman" panose="02020603050405020304" charset="0"/>
                  </a:rPr>
                  <a:t>.</a:t>
                </a:r>
                <a:endParaRPr lang="en-US" sz="1535" dirty="0">
                  <a:solidFill>
                    <a:srgbClr val="000000"/>
                  </a:solidFill>
                  <a:latin typeface="Times New Roman" panose="02020603050405020304" charset="0"/>
                  <a:ea typeface="Noto Sans SC" pitchFamily="34" charset="-122"/>
                  <a:cs typeface="Times New Roman" panose="02020603050405020304" charset="0"/>
                </a:endParaRPr>
              </a:p>
              <a:p>
                <a:pPr marL="342900" indent="-342900" algn="l">
                  <a:lnSpc>
                    <a:spcPct val="150000"/>
                  </a:lnSpc>
                  <a:buSzPct val="100000"/>
                  <a:buChar char="•"/>
                </a:pPr>
                <a:endParaRPr lang="en-US" sz="1535"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535" dirty="0">
                    <a:solidFill>
                      <a:srgbClr val="000000"/>
                    </a:solidFill>
                    <a:latin typeface="Times New Roman" panose="02020603050405020304" charset="0"/>
                    <a:ea typeface="Noto Sans SC" pitchFamily="34" charset="-122"/>
                    <a:cs typeface="Times New Roman" panose="02020603050405020304" charset="0"/>
                  </a:rPr>
                  <a:t>在微调过程中，仅微调 O，同时冻结所有其他参数。</a:t>
                </a:r>
                <a:endParaRPr lang="en-US" sz="1535"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535" dirty="0">
                    <a:solidFill>
                      <a:srgbClr val="000000"/>
                    </a:solidFill>
                    <a:latin typeface="Times New Roman" panose="02020603050405020304" charset="0"/>
                    <a:ea typeface="Noto Sans SC" pitchFamily="34" charset="-122"/>
                    <a:cs typeface="Times New Roman" panose="02020603050405020304" charset="0"/>
                  </a:rPr>
                  <a:t>这种方法可以用于根据特定任务调整模型，同时减少微调时所需的计算量和训练时间。</a:t>
                </a:r>
                <a:endParaRPr lang="en-US" sz="1535" dirty="0">
                  <a:latin typeface="Times New Roman" panose="02020603050405020304" charset="0"/>
                  <a:cs typeface="Times New Roman" panose="02020603050405020304" charset="0"/>
                </a:endParaRPr>
              </a:p>
            </p:txBody>
          </p:sp>
        </mc:Choice>
        <mc:Fallback>
          <p:sp>
            <p:nvSpPr>
              <p:cNvPr id="3" name="Text 1"/>
              <p:cNvSpPr>
                <a:spLocks noRot="1" noChangeAspect="1" noMove="1" noResize="1" noEditPoints="1" noAdjustHandles="1" noChangeArrowheads="1" noChangeShapeType="1" noTextEdit="1"/>
              </p:cNvSpPr>
              <p:nvPr/>
            </p:nvSpPr>
            <p:spPr>
              <a:xfrm>
                <a:off x="762000" y="1304925"/>
                <a:ext cx="7715250" cy="342900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Transformation tuning</a:t>
            </a:r>
            <a:endParaRPr lang="en-US" sz="2400" dirty="0"/>
          </a:p>
        </p:txBody>
      </p:sp>
      <mc:AlternateContent xmlns:mc="http://schemas.openxmlformats.org/markup-compatibility/2006">
        <mc:Choice xmlns:a14="http://schemas.microsoft.com/office/drawing/2010/main" Requires="a14">
          <p:sp>
            <p:nvSpPr>
              <p:cNvPr id="3" name="Text 1"/>
              <p:cNvSpPr/>
              <p:nvPr/>
            </p:nvSpPr>
            <p:spPr>
              <a:xfrm>
                <a:off x="762000" y="1304925"/>
                <a:ext cx="7715250" cy="2628900"/>
              </a:xfrm>
              <a:prstGeom prst="rect">
                <a:avLst/>
              </a:prstGeom>
              <a:noFill/>
            </p:spPr>
            <p:txBody>
              <a:bodyPr wrap="square" rtlCol="0" anchor="t"/>
              <a:lstStyle/>
              <a:p>
                <a:pPr marL="342900" indent="-342900" algn="l">
                  <a:lnSpc>
                    <a:spcPct val="150000"/>
                  </a:lnSpc>
                  <a:buSzPct val="100000"/>
                  <a:buChar char="•"/>
                </a:pPr>
                <a:r>
                  <a:rPr lang="en-US" sz="1535" dirty="0">
                    <a:solidFill>
                      <a:srgbClr val="000000"/>
                    </a:solidFill>
                    <a:latin typeface="Times New Roman" panose="02020603050405020304" charset="0"/>
                    <a:ea typeface="Noto Sans SC" pitchFamily="34" charset="-122"/>
                    <a:cs typeface="Times New Roman" panose="02020603050405020304" charset="0"/>
                  </a:rPr>
                  <a:t>通过引入一个新的转换矩阵 </a:t>
                </a:r>
                <a14:m>
                  <m:oMath xmlns:m="http://schemas.openxmlformats.org/officeDocument/2006/math">
                    <m:r>
                      <m:rPr>
                        <m:sty m:val="p"/>
                      </m:rPr>
                      <a:rPr lang="en-US" sz="1535" dirty="0">
                        <a:solidFill>
                          <a:srgbClr val="000000"/>
                        </a:solidFill>
                        <a:latin typeface="Cambria Math" panose="02040503050406030204" charset="0"/>
                        <a:ea typeface="Noto Sans SC" pitchFamily="34" charset="-122"/>
                        <a:cs typeface="Cambria Math" panose="02040503050406030204" charset="0"/>
                      </a:rPr>
                      <m:t>U</m:t>
                    </m:r>
                    <m:r>
                      <a:rPr lang="en-US" sz="1535" dirty="0">
                        <a:solidFill>
                          <a:srgbClr val="000000"/>
                        </a:solidFill>
                        <a:latin typeface="Cambria Math" panose="02040503050406030204" charset="0"/>
                        <a:ea typeface="Noto Sans SC" pitchFamily="34" charset="-122"/>
                        <a:cs typeface="Cambria Math" panose="02040503050406030204" charset="0"/>
                      </a:rPr>
                      <m:t>∈</m:t>
                    </m:r>
                    <m:r>
                      <m:rPr>
                        <m:sty m:val="p"/>
                      </m:rPr>
                      <a:rPr lang="en-US" sz="1535" dirty="0">
                        <a:solidFill>
                          <a:srgbClr val="000000"/>
                        </a:solidFill>
                        <a:latin typeface="Cambria Math" panose="02040503050406030204" charset="0"/>
                        <a:ea typeface="Noto Sans SC" pitchFamily="34" charset="-122"/>
                        <a:cs typeface="Cambria Math" panose="02040503050406030204" charset="0"/>
                      </a:rPr>
                      <m:t>R</m:t>
                    </m:r>
                    <m:r>
                      <m:rPr>
                        <m:sty m:val="p"/>
                      </m:rPr>
                      <a:rPr lang="en-US" sz="1535" baseline="30000" dirty="0">
                        <a:solidFill>
                          <a:srgbClr val="000000"/>
                        </a:solidFill>
                        <a:latin typeface="Cambria Math" panose="02040503050406030204" charset="0"/>
                        <a:ea typeface="Noto Sans SC" pitchFamily="34" charset="-122"/>
                        <a:cs typeface="Cambria Math" panose="02040503050406030204" charset="0"/>
                      </a:rPr>
                      <m:t>h</m:t>
                    </m:r>
                    <m:r>
                      <a:rPr lang="en-US" sz="1535" baseline="30000" dirty="0">
                        <a:solidFill>
                          <a:srgbClr val="000000"/>
                        </a:solidFill>
                        <a:latin typeface="Cambria Math" panose="02040503050406030204" charset="0"/>
                        <a:ea typeface="Noto Sans SC" pitchFamily="34" charset="-122"/>
                        <a:cs typeface="Cambria Math" panose="02040503050406030204" charset="0"/>
                      </a:rPr>
                      <m:t>×</m:t>
                    </m:r>
                    <m:r>
                      <m:rPr>
                        <m:sty m:val="p"/>
                      </m:rPr>
                      <a:rPr lang="en-US" sz="1535" baseline="30000" dirty="0">
                        <a:solidFill>
                          <a:srgbClr val="000000"/>
                        </a:solidFill>
                        <a:latin typeface="Cambria Math" panose="02040503050406030204" charset="0"/>
                        <a:ea typeface="Noto Sans SC" pitchFamily="34" charset="-122"/>
                        <a:cs typeface="Cambria Math" panose="02040503050406030204" charset="0"/>
                      </a:rPr>
                      <m:t>h</m:t>
                    </m:r>
                  </m:oMath>
                </a14:m>
                <a:r>
                  <a:rPr lang="en-US" sz="1535" dirty="0">
                    <a:solidFill>
                      <a:srgbClr val="000000"/>
                    </a:solidFill>
                    <a:latin typeface="Times New Roman" panose="02020603050405020304" charset="0"/>
                    <a:ea typeface="Noto Sans SC" pitchFamily="34" charset="-122"/>
                    <a:cs typeface="Times New Roman" panose="02020603050405020304" charset="0"/>
                  </a:rPr>
                  <a:t> 来变换头部矩阵 O。具体来说，对于词汇表中的一个 token v</a:t>
                </a:r>
                <a:r>
                  <a:rPr lang="en-US" sz="1535" baseline="-25000" dirty="0">
                    <a:solidFill>
                      <a:srgbClr val="000000"/>
                    </a:solidFill>
                    <a:latin typeface="Times New Roman" panose="02020603050405020304" charset="0"/>
                    <a:ea typeface="Noto Sans SC" pitchFamily="34" charset="-122"/>
                    <a:cs typeface="Times New Roman" panose="02020603050405020304" charset="0"/>
                  </a:rPr>
                  <a:t>i</a:t>
                </a:r>
                <a:r>
                  <a:rPr lang="en-US" sz="1535" dirty="0">
                    <a:solidFill>
                      <a:srgbClr val="000000"/>
                    </a:solidFill>
                    <a:latin typeface="Times New Roman" panose="02020603050405020304" charset="0"/>
                    <a:ea typeface="Noto Sans SC" pitchFamily="34" charset="-122"/>
                    <a:cs typeface="Times New Roman" panose="02020603050405020304" charset="0"/>
                  </a:rPr>
                  <a:t>∈V，通过 </a:t>
                </a:r>
                <a14:m>
                  <m:oMath xmlns:m="http://schemas.openxmlformats.org/officeDocument/2006/math">
                    <m:r>
                      <m:rPr>
                        <m:sty m:val="p"/>
                      </m:rPr>
                      <a:rPr lang="en-US" sz="1535" dirty="0">
                        <a:solidFill>
                          <a:srgbClr val="000000"/>
                        </a:solidFill>
                        <a:latin typeface="Cambria Math" panose="02040503050406030204" charset="0"/>
                        <a:ea typeface="Noto Sans SC" pitchFamily="34" charset="-122"/>
                        <a:cs typeface="Cambria Math" panose="02040503050406030204" charset="0"/>
                      </a:rPr>
                      <m:t>Softmax</m:t>
                    </m:r>
                    <m:r>
                      <a:rPr lang="en-US" sz="1535" dirty="0">
                        <a:solidFill>
                          <a:srgbClr val="000000"/>
                        </a:solidFill>
                        <a:latin typeface="Cambria Math" panose="02040503050406030204" charset="0"/>
                        <a:ea typeface="Noto Sans SC" pitchFamily="34" charset="-122"/>
                        <a:cs typeface="Cambria Math" panose="02040503050406030204" charset="0"/>
                      </a:rPr>
                      <m:t>(</m:t>
                    </m:r>
                    <m:r>
                      <m:rPr>
                        <m:sty m:val="p"/>
                      </m:rPr>
                      <a:rPr lang="en-US" sz="1535" dirty="0">
                        <a:solidFill>
                          <a:srgbClr val="000000"/>
                        </a:solidFill>
                        <a:latin typeface="Cambria Math" panose="02040503050406030204" charset="0"/>
                        <a:ea typeface="Noto Sans SC" pitchFamily="34" charset="-122"/>
                        <a:cs typeface="Cambria Math" panose="02040503050406030204" charset="0"/>
                      </a:rPr>
                      <m:t>OUh</m:t>
                    </m:r>
                    <m:r>
                      <m:rPr>
                        <m:sty m:val="p"/>
                      </m:rPr>
                      <a:rPr lang="en-US" sz="1535" baseline="-25000" dirty="0">
                        <a:solidFill>
                          <a:srgbClr val="000000"/>
                        </a:solidFill>
                        <a:latin typeface="Cambria Math" panose="02040503050406030204" charset="0"/>
                        <a:ea typeface="Noto Sans SC" pitchFamily="34" charset="-122"/>
                        <a:cs typeface="Cambria Math" panose="02040503050406030204" charset="0"/>
                      </a:rPr>
                      <m:t>x</m:t>
                    </m:r>
                    <m:r>
                      <a:rPr lang="en-US" sz="1535" dirty="0">
                        <a:solidFill>
                          <a:srgbClr val="000000"/>
                        </a:solidFill>
                        <a:latin typeface="Cambria Math" panose="02040503050406030204" charset="0"/>
                        <a:ea typeface="Noto Sans SC" pitchFamily="34" charset="-122"/>
                        <a:cs typeface="Cambria Math" panose="02040503050406030204" charset="0"/>
                      </a:rPr>
                      <m:t>)</m:t>
                    </m:r>
                  </m:oMath>
                </a14:m>
                <a:r>
                  <a:rPr lang="en-US" sz="1535" dirty="0">
                    <a:solidFill>
                      <a:srgbClr val="000000"/>
                    </a:solidFill>
                    <a:latin typeface="Times New Roman" panose="02020603050405020304" charset="0"/>
                    <a:ea typeface="Noto Sans SC" pitchFamily="34" charset="-122"/>
                    <a:cs typeface="Times New Roman" panose="02020603050405020304" charset="0"/>
                  </a:rPr>
                  <a:t> 的第 i 个元素来计算</a:t>
                </a:r>
                <a14:m>
                  <m:oMath xmlns:m="http://schemas.openxmlformats.org/officeDocument/2006/math">
                    <m:r>
                      <a:rPr lang="en-US" sz="1535" dirty="0">
                        <a:solidFill>
                          <a:srgbClr val="000000"/>
                        </a:solidFill>
                        <a:latin typeface="Cambria Math" panose="02040503050406030204" charset="0"/>
                        <a:ea typeface="Noto Sans SC" pitchFamily="34" charset="-122"/>
                        <a:cs typeface="Cambria Math" panose="02040503050406030204" charset="0"/>
                      </a:rPr>
                      <m:t> </m:t>
                    </m:r>
                    <m:r>
                      <m:rPr>
                        <m:sty m:val="p"/>
                      </m:rPr>
                      <a:rPr lang="en-US" sz="1535" dirty="0">
                        <a:solidFill>
                          <a:srgbClr val="000000"/>
                        </a:solidFill>
                        <a:latin typeface="Cambria Math" panose="02040503050406030204" charset="0"/>
                        <a:ea typeface="Noto Sans SC" pitchFamily="34" charset="-122"/>
                        <a:cs typeface="Cambria Math" panose="02040503050406030204" charset="0"/>
                      </a:rPr>
                      <m:t>P</m:t>
                    </m:r>
                    <m:r>
                      <m:rPr>
                        <m:sty m:val="p"/>
                      </m:rPr>
                      <a:rPr lang="en-US" sz="1535" baseline="-25000" dirty="0">
                        <a:solidFill>
                          <a:srgbClr val="000000"/>
                        </a:solidFill>
                        <a:latin typeface="Cambria Math" panose="02040503050406030204" charset="0"/>
                        <a:ea typeface="Noto Sans SC" pitchFamily="34" charset="-122"/>
                        <a:cs typeface="Cambria Math" panose="02040503050406030204" charset="0"/>
                      </a:rPr>
                      <m:t>LM</m:t>
                    </m:r>
                    <m:r>
                      <a:rPr lang="en-US" sz="1535" dirty="0">
                        <a:solidFill>
                          <a:srgbClr val="000000"/>
                        </a:solidFill>
                        <a:latin typeface="Cambria Math" panose="02040503050406030204" charset="0"/>
                        <a:ea typeface="Noto Sans SC" pitchFamily="34" charset="-122"/>
                        <a:cs typeface="Cambria Math" panose="02040503050406030204" charset="0"/>
                      </a:rPr>
                      <m:t>(</m:t>
                    </m:r>
                    <m:r>
                      <m:rPr>
                        <m:sty m:val="p"/>
                      </m:rPr>
                      <a:rPr lang="en-US" sz="1535" dirty="0">
                        <a:solidFill>
                          <a:srgbClr val="000000"/>
                        </a:solidFill>
                        <a:latin typeface="Cambria Math" panose="02040503050406030204" charset="0"/>
                        <a:ea typeface="Noto Sans SC" pitchFamily="34" charset="-122"/>
                        <a:cs typeface="Cambria Math" panose="02040503050406030204" charset="0"/>
                      </a:rPr>
                      <m:t>v</m:t>
                    </m:r>
                    <m:r>
                      <m:rPr>
                        <m:sty m:val="p"/>
                      </m:rPr>
                      <a:rPr lang="en-US" sz="1535" baseline="-25000" dirty="0">
                        <a:solidFill>
                          <a:srgbClr val="000000"/>
                        </a:solidFill>
                        <a:latin typeface="Cambria Math" panose="02040503050406030204" charset="0"/>
                        <a:ea typeface="Noto Sans SC" pitchFamily="34" charset="-122"/>
                        <a:cs typeface="Cambria Math" panose="02040503050406030204" charset="0"/>
                      </a:rPr>
                      <m:t>i</m:t>
                    </m:r>
                    <m:r>
                      <a:rPr lang="en-US" sz="1535" dirty="0">
                        <a:solidFill>
                          <a:srgbClr val="000000"/>
                        </a:solidFill>
                        <a:latin typeface="Cambria Math" panose="02040503050406030204" charset="0"/>
                        <a:ea typeface="Noto Sans SC" pitchFamily="34" charset="-122"/>
                        <a:cs typeface="Cambria Math" panose="02040503050406030204" charset="0"/>
                      </a:rPr>
                      <m:t>|</m:t>
                    </m:r>
                    <m:r>
                      <m:rPr>
                        <m:sty m:val="p"/>
                      </m:rPr>
                      <a:rPr lang="en-US" sz="1535" dirty="0">
                        <a:solidFill>
                          <a:srgbClr val="000000"/>
                        </a:solidFill>
                        <a:latin typeface="Cambria Math" panose="02040503050406030204" charset="0"/>
                        <a:ea typeface="Noto Sans SC" pitchFamily="34" charset="-122"/>
                        <a:cs typeface="Cambria Math" panose="02040503050406030204" charset="0"/>
                      </a:rPr>
                      <m:t>x</m:t>
                    </m:r>
                    <m:r>
                      <a:rPr lang="en-US" sz="1535" dirty="0">
                        <a:solidFill>
                          <a:srgbClr val="000000"/>
                        </a:solidFill>
                        <a:latin typeface="Cambria Math" panose="02040503050406030204" charset="0"/>
                        <a:ea typeface="Noto Sans SC" pitchFamily="34" charset="-122"/>
                        <a:cs typeface="Cambria Math" panose="02040503050406030204" charset="0"/>
                      </a:rPr>
                      <m:t>)</m:t>
                    </m:r>
                  </m:oMath>
                </a14:m>
                <a:r>
                  <a:rPr lang="en-US" sz="1535" dirty="0">
                    <a:solidFill>
                      <a:srgbClr val="000000"/>
                    </a:solidFill>
                    <a:latin typeface="Times New Roman" panose="02020603050405020304" charset="0"/>
                    <a:ea typeface="Noto Sans SC" pitchFamily="34" charset="-122"/>
                    <a:cs typeface="Times New Roman" panose="02020603050405020304" charset="0"/>
                  </a:rPr>
                  <a:t>. </a:t>
                </a:r>
                <a:br>
                  <a:rPr lang="en-US" sz="1535" dirty="0">
                    <a:solidFill>
                      <a:srgbClr val="000000"/>
                    </a:solidFill>
                    <a:latin typeface="Times New Roman" panose="02020603050405020304" charset="0"/>
                    <a:ea typeface="Noto Sans SC" pitchFamily="34" charset="-122"/>
                    <a:cs typeface="Times New Roman" panose="02020603050405020304" charset="0"/>
                  </a:rPr>
                </a:br>
                <a:r>
                  <a:rPr lang="en-US" sz="1535" dirty="0">
                    <a:solidFill>
                      <a:srgbClr val="000000"/>
                    </a:solidFill>
                    <a:latin typeface="Times New Roman" panose="02020603050405020304" charset="0"/>
                    <a:ea typeface="Noto Sans SC" pitchFamily="34" charset="-122"/>
                    <a:cs typeface="Times New Roman" panose="02020603050405020304" charset="0"/>
                  </a:rPr>
                  <a:t>U 初始化为单位矩阵，并训练 U，同时冻结其他参数，包括 O。</a:t>
                </a:r>
                <a:endParaRPr lang="en-US" sz="1535" dirty="0">
                  <a:latin typeface="Times New Roman" panose="02020603050405020304" charset="0"/>
                  <a:cs typeface="Times New Roman" panose="02020603050405020304" charset="0"/>
                </a:endParaRPr>
              </a:p>
              <a:p>
                <a:pPr indent="0" algn="l">
                  <a:lnSpc>
                    <a:spcPct val="150000"/>
                  </a:lnSpc>
                  <a:buSzPct val="100000"/>
                  <a:buNone/>
                </a:pPr>
                <a:endParaRPr lang="en-US" sz="1535" dirty="0">
                  <a:solidFill>
                    <a:srgbClr val="000000"/>
                  </a:solidFill>
                  <a:latin typeface="Times New Roman" panose="02020603050405020304" charset="0"/>
                  <a:ea typeface="Noto Sans SC" pitchFamily="34" charset="-122"/>
                  <a:cs typeface="Times New Roman" panose="02020603050405020304" charset="0"/>
                </a:endParaRPr>
              </a:p>
              <a:p>
                <a:pPr marL="342900" indent="-342900" algn="l">
                  <a:lnSpc>
                    <a:spcPct val="150000"/>
                  </a:lnSpc>
                  <a:buSzPct val="100000"/>
                  <a:buChar char="•"/>
                </a:pPr>
                <a:r>
                  <a:rPr lang="en-US" sz="1535" dirty="0">
                    <a:solidFill>
                      <a:srgbClr val="000000"/>
                    </a:solidFill>
                    <a:latin typeface="Times New Roman" panose="02020603050405020304" charset="0"/>
                    <a:ea typeface="Noto Sans SC" pitchFamily="34" charset="-122"/>
                    <a:cs typeface="Times New Roman" panose="02020603050405020304" charset="0"/>
                  </a:rPr>
                  <a:t>这种方法的优点在于，通过仅训练转换矩阵 U，我们可以在保持其他模型参数（包括头部矩阵 O）不变的情况下对模型进行微调。这样可以在特定任务上调整模型，同时减少微调时所需的计算量和训练时间。</a:t>
                </a:r>
                <a:endParaRPr lang="en-US" sz="1535" dirty="0">
                  <a:latin typeface="Times New Roman" panose="02020603050405020304" charset="0"/>
                  <a:cs typeface="Times New Roman" panose="02020603050405020304" charset="0"/>
                </a:endParaRPr>
              </a:p>
            </p:txBody>
          </p:sp>
        </mc:Choice>
        <mc:Fallback>
          <p:sp>
            <p:nvSpPr>
              <p:cNvPr id="3" name="Text 1"/>
              <p:cNvSpPr>
                <a:spLocks noRot="1" noChangeAspect="1" noMove="1" noResize="1" noEditPoints="1" noAdjustHandles="1" noChangeArrowheads="1" noChangeShapeType="1" noTextEdit="1"/>
              </p:cNvSpPr>
              <p:nvPr/>
            </p:nvSpPr>
            <p:spPr>
              <a:xfrm>
                <a:off x="762000" y="1304925"/>
                <a:ext cx="7715250" cy="2628900"/>
              </a:xfrm>
              <a:prstGeom prst="rect">
                <a:avLst/>
              </a:prstGeom>
              <a:blipFill rotWithShape="1">
                <a:blip r:embed="rId1"/>
                <a:stretch>
                  <a:fillRect t="-97"/>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Prompt tuning</a:t>
            </a:r>
            <a:endParaRPr lang="en-US" sz="2400" dirty="0"/>
          </a:p>
        </p:txBody>
      </p:sp>
      <mc:AlternateContent xmlns:mc="http://schemas.openxmlformats.org/markup-compatibility/2006">
        <mc:Choice xmlns:a14="http://schemas.microsoft.com/office/drawing/2010/main" Requires="a14">
          <p:sp>
            <p:nvSpPr>
              <p:cNvPr id="3" name="Text 1"/>
              <p:cNvSpPr/>
              <p:nvPr/>
            </p:nvSpPr>
            <p:spPr>
              <a:xfrm>
                <a:off x="762000" y="1304925"/>
                <a:ext cx="7715250" cy="3395663"/>
              </a:xfrm>
              <a:prstGeom prst="rect">
                <a:avLst/>
              </a:prstGeom>
              <a:noFill/>
            </p:spPr>
            <p:txBody>
              <a:bodyPr wrap="square" rtlCol="0" anchor="t"/>
              <a:lstStyle/>
              <a:p>
                <a:pPr marL="342900" indent="-342900" algn="l">
                  <a:lnSpc>
                    <a:spcPct val="150000"/>
                  </a:lnSpc>
                  <a:buSzPct val="100000"/>
                  <a:buChar char="•"/>
                </a:pPr>
                <a:r>
                  <a:rPr lang="en-US" sz="1470" dirty="0">
                    <a:solidFill>
                      <a:srgbClr val="000000"/>
                    </a:solidFill>
                    <a:latin typeface="Times New Roman" panose="02020603050405020304" charset="0"/>
                    <a:ea typeface="Noto Sans SC" pitchFamily="34" charset="-122"/>
                    <a:cs typeface="Times New Roman" panose="02020603050405020304" charset="0"/>
                  </a:rPr>
                  <a:t>Prompt tuning 的关键思想是将语言模型（LM）视为一个黑箱模型。</a:t>
                </a:r>
                <a:endParaRPr lang="en-US" sz="1470"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470" dirty="0">
                    <a:solidFill>
                      <a:srgbClr val="000000"/>
                    </a:solidFill>
                    <a:latin typeface="Times New Roman" panose="02020603050405020304" charset="0"/>
                    <a:ea typeface="Noto Sans SC" pitchFamily="34" charset="-122"/>
                    <a:cs typeface="Times New Roman" panose="02020603050405020304" charset="0"/>
                  </a:rPr>
                  <a:t>将 n 个提示标记 u</a:t>
                </a:r>
                <a:r>
                  <a:rPr lang="en-US" sz="1470" baseline="-25000" dirty="0">
                    <a:solidFill>
                      <a:srgbClr val="000000"/>
                    </a:solidFill>
                    <a:latin typeface="Times New Roman" panose="02020603050405020304" charset="0"/>
                    <a:ea typeface="Noto Sans SC" pitchFamily="34" charset="-122"/>
                    <a:cs typeface="Times New Roman" panose="02020603050405020304" charset="0"/>
                  </a:rPr>
                  <a:t>1</a:t>
                </a:r>
                <a:r>
                  <a:rPr lang="en-US" sz="1470" dirty="0">
                    <a:solidFill>
                      <a:srgbClr val="000000"/>
                    </a:solidFill>
                    <a:latin typeface="Times New Roman" panose="02020603050405020304" charset="0"/>
                    <a:ea typeface="Noto Sans SC" pitchFamily="34" charset="-122"/>
                    <a:cs typeface="Times New Roman" panose="02020603050405020304" charset="0"/>
                  </a:rPr>
                  <a:t>...u</a:t>
                </a:r>
                <a:r>
                  <a:rPr lang="en-US" sz="1470" baseline="-25000" dirty="0">
                    <a:solidFill>
                      <a:srgbClr val="000000"/>
                    </a:solidFill>
                    <a:latin typeface="Times New Roman" panose="02020603050405020304" charset="0"/>
                    <a:ea typeface="Noto Sans SC" pitchFamily="34" charset="-122"/>
                    <a:cs typeface="Times New Roman" panose="02020603050405020304" charset="0"/>
                  </a:rPr>
                  <a:t>n</a:t>
                </a:r>
                <a:r>
                  <a:rPr lang="en-US" sz="1470" dirty="0">
                    <a:solidFill>
                      <a:srgbClr val="000000"/>
                    </a:solidFill>
                    <a:latin typeface="Times New Roman" panose="02020603050405020304" charset="0"/>
                    <a:ea typeface="Noto Sans SC" pitchFamily="34" charset="-122"/>
                    <a:cs typeface="Times New Roman" panose="02020603050405020304" charset="0"/>
                  </a:rPr>
                  <a:t> 添加到输入的前面，并学习</a:t>
                </a:r>
                <a:r>
                  <a:rPr lang="en-US" sz="1470" dirty="0">
                    <a:solidFill>
                      <a:srgbClr val="000000"/>
                    </a:solidFill>
                    <a:latin typeface="Times New Roman" panose="02020603050405020304" charset="0"/>
                    <a:ea typeface="Noto Sans SC" pitchFamily="34" charset="-122"/>
                    <a:cs typeface="Times New Roman" panose="02020603050405020304" charset="0"/>
                    <a:sym typeface="+mn-ea"/>
                  </a:rPr>
                  <a:t> u</a:t>
                </a:r>
                <a:r>
                  <a:rPr lang="en-US" sz="1470" baseline="-25000" dirty="0">
                    <a:solidFill>
                      <a:srgbClr val="000000"/>
                    </a:solidFill>
                    <a:latin typeface="Times New Roman" panose="02020603050405020304" charset="0"/>
                    <a:ea typeface="Noto Sans SC" pitchFamily="34" charset="-122"/>
                    <a:cs typeface="Times New Roman" panose="02020603050405020304" charset="0"/>
                    <a:sym typeface="+mn-ea"/>
                  </a:rPr>
                  <a:t>1</a:t>
                </a:r>
                <a:r>
                  <a:rPr lang="en-US" sz="1470" dirty="0">
                    <a:solidFill>
                      <a:srgbClr val="000000"/>
                    </a:solidFill>
                    <a:latin typeface="Times New Roman" panose="02020603050405020304" charset="0"/>
                    <a:ea typeface="Noto Sans SC" pitchFamily="34" charset="-122"/>
                    <a:cs typeface="Times New Roman" panose="02020603050405020304" charset="0"/>
                    <a:sym typeface="+mn-ea"/>
                  </a:rPr>
                  <a:t>...u</a:t>
                </a:r>
                <a:r>
                  <a:rPr lang="en-US" sz="1470" baseline="-25000" dirty="0">
                    <a:solidFill>
                      <a:srgbClr val="000000"/>
                    </a:solidFill>
                    <a:latin typeface="Times New Roman" panose="02020603050405020304" charset="0"/>
                    <a:ea typeface="Noto Sans SC" pitchFamily="34" charset="-122"/>
                    <a:cs typeface="Times New Roman" panose="02020603050405020304" charset="0"/>
                    <a:sym typeface="+mn-ea"/>
                  </a:rPr>
                  <a:t>n</a:t>
                </a:r>
                <a:r>
                  <a:rPr lang="en-US" sz="1470" dirty="0">
                    <a:solidFill>
                      <a:srgbClr val="000000"/>
                    </a:solidFill>
                    <a:latin typeface="Times New Roman" panose="02020603050405020304" charset="0"/>
                    <a:ea typeface="Noto Sans SC" pitchFamily="34" charset="-122"/>
                    <a:cs typeface="Times New Roman" panose="02020603050405020304" charset="0"/>
                    <a:sym typeface="+mn-ea"/>
                  </a:rPr>
                  <a:t> </a:t>
                </a:r>
                <a:r>
                  <a:rPr lang="en-US" sz="1470" dirty="0">
                    <a:solidFill>
                      <a:srgbClr val="000000"/>
                    </a:solidFill>
                    <a:latin typeface="Times New Roman" panose="02020603050405020304" charset="0"/>
                    <a:ea typeface="Noto Sans SC" pitchFamily="34" charset="-122"/>
                    <a:cs typeface="Times New Roman" panose="02020603050405020304" charset="0"/>
                  </a:rPr>
                  <a:t>的嵌入。</a:t>
                </a:r>
                <a:endParaRPr lang="en-US" sz="1470" dirty="0">
                  <a:latin typeface="Times New Roman" panose="02020603050405020304" charset="0"/>
                  <a:cs typeface="Times New Roman" panose="02020603050405020304" charset="0"/>
                </a:endParaRPr>
              </a:p>
              <a:p>
                <a:pPr marL="342900" indent="-342900" algn="l">
                  <a:lnSpc>
                    <a:spcPct val="150000"/>
                  </a:lnSpc>
                  <a:buSzPct val="100000"/>
                  <a:buChar char="•"/>
                </a:pPr>
                <a:r>
                  <a:rPr lang="zh-CN" altLang="en-US" sz="1470" dirty="0">
                    <a:solidFill>
                      <a:srgbClr val="000000"/>
                    </a:solidFill>
                    <a:latin typeface="Times New Roman" panose="02020603050405020304" charset="0"/>
                    <a:ea typeface="Noto Sans SC" pitchFamily="34" charset="-122"/>
                    <a:cs typeface="Times New Roman" panose="02020603050405020304" charset="0"/>
                  </a:rPr>
                  <a:t>具体来说</a:t>
                </a:r>
                <a:r>
                  <a:rPr lang="en-US" sz="1470" dirty="0">
                    <a:solidFill>
                      <a:srgbClr val="000000"/>
                    </a:solidFill>
                    <a:latin typeface="Times New Roman" panose="02020603050405020304" charset="0"/>
                    <a:ea typeface="Noto Sans SC" pitchFamily="34" charset="-122"/>
                    <a:cs typeface="Times New Roman" panose="02020603050405020304" charset="0"/>
                  </a:rPr>
                  <a:t>，对于直接模型，</a:t>
                </a:r>
                <a14:m>
                  <m:oMath xmlns:m="http://schemas.openxmlformats.org/officeDocument/2006/math">
                    <m:r>
                      <m:rPr>
                        <m:sty m:val="p"/>
                      </m:rPr>
                      <a:rPr lang="en-US" sz="1470" dirty="0">
                        <a:solidFill>
                          <a:srgbClr val="000000"/>
                        </a:solidFill>
                        <a:latin typeface="Cambria Math" panose="02040503050406030204" charset="0"/>
                        <a:ea typeface="Noto Sans SC" pitchFamily="34" charset="-122"/>
                        <a:cs typeface="Cambria Math" panose="02040503050406030204" charset="0"/>
                      </a:rPr>
                      <m:t>P</m:t>
                    </m:r>
                    <m:r>
                      <a:rPr lang="en-US" sz="147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70" dirty="0">
                        <a:solidFill>
                          <a:srgbClr val="000000"/>
                        </a:solidFill>
                        <a:latin typeface="Cambria Math" panose="02040503050406030204" charset="0"/>
                        <a:ea typeface="Noto Sans SC" pitchFamily="34" charset="-122"/>
                        <a:cs typeface="Cambria Math" panose="02040503050406030204" charset="0"/>
                      </a:rPr>
                      <m:t>c</m:t>
                    </m:r>
                    <m:r>
                      <m:rPr>
                        <m:sty m:val="p"/>
                      </m:rPr>
                      <a:rPr lang="en-US" sz="1470" baseline="-25000" dirty="0">
                        <a:solidFill>
                          <a:srgbClr val="000000"/>
                        </a:solidFill>
                        <a:latin typeface="Cambria Math" panose="02040503050406030204" charset="0"/>
                        <a:ea typeface="Noto Sans SC" pitchFamily="34" charset="-122"/>
                        <a:cs typeface="Cambria Math" panose="02040503050406030204" charset="0"/>
                      </a:rPr>
                      <m:t>i</m:t>
                    </m:r>
                    <m:r>
                      <a:rPr lang="en-US" sz="147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70" dirty="0">
                        <a:solidFill>
                          <a:srgbClr val="000000"/>
                        </a:solidFill>
                        <a:latin typeface="Cambria Math" panose="02040503050406030204" charset="0"/>
                        <a:ea typeface="Noto Sans SC" pitchFamily="34" charset="-122"/>
                        <a:cs typeface="Cambria Math" panose="02040503050406030204" charset="0"/>
                      </a:rPr>
                      <m:t>x</m:t>
                    </m:r>
                    <m:r>
                      <a:rPr lang="en-US" sz="147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70" dirty="0">
                        <a:solidFill>
                          <a:srgbClr val="000000"/>
                        </a:solidFill>
                        <a:latin typeface="Cambria Math" panose="02040503050406030204" charset="0"/>
                        <a:ea typeface="Noto Sans SC" pitchFamily="34" charset="-122"/>
                        <a:cs typeface="Cambria Math" panose="02040503050406030204" charset="0"/>
                      </a:rPr>
                      <m:t>P</m:t>
                    </m:r>
                    <m:r>
                      <m:rPr>
                        <m:sty m:val="p"/>
                      </m:rPr>
                      <a:rPr lang="en-US" sz="1470" baseline="-25000" dirty="0">
                        <a:solidFill>
                          <a:srgbClr val="000000"/>
                        </a:solidFill>
                        <a:latin typeface="Cambria Math" panose="02040503050406030204" charset="0"/>
                        <a:ea typeface="Noto Sans SC" pitchFamily="34" charset="-122"/>
                        <a:cs typeface="Cambria Math" panose="02040503050406030204" charset="0"/>
                      </a:rPr>
                      <m:t>LM</m:t>
                    </m:r>
                    <m:r>
                      <a:rPr lang="en-US" sz="147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70" dirty="0">
                        <a:solidFill>
                          <a:srgbClr val="000000"/>
                        </a:solidFill>
                        <a:latin typeface="Cambria Math" panose="02040503050406030204" charset="0"/>
                        <a:ea typeface="Noto Sans SC" pitchFamily="34" charset="-122"/>
                        <a:cs typeface="Cambria Math" panose="02040503050406030204" charset="0"/>
                      </a:rPr>
                      <m:t>v</m:t>
                    </m:r>
                    <m:r>
                      <a:rPr lang="en-US" sz="147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70" dirty="0">
                        <a:solidFill>
                          <a:srgbClr val="000000"/>
                        </a:solidFill>
                        <a:latin typeface="Cambria Math" panose="02040503050406030204" charset="0"/>
                        <a:ea typeface="Noto Sans SC" pitchFamily="34" charset="-122"/>
                        <a:cs typeface="Cambria Math" panose="02040503050406030204" charset="0"/>
                      </a:rPr>
                      <m:t>c</m:t>
                    </m:r>
                    <m:r>
                      <m:rPr>
                        <m:sty m:val="p"/>
                      </m:rPr>
                      <a:rPr lang="en-US" sz="1470" baseline="-25000" dirty="0">
                        <a:solidFill>
                          <a:srgbClr val="000000"/>
                        </a:solidFill>
                        <a:latin typeface="Cambria Math" panose="02040503050406030204" charset="0"/>
                        <a:ea typeface="Noto Sans SC" pitchFamily="34" charset="-122"/>
                        <a:cs typeface="Cambria Math" panose="02040503050406030204" charset="0"/>
                      </a:rPr>
                      <m:t>i</m:t>
                    </m:r>
                    <m:r>
                      <a:rPr lang="en-US" sz="147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70" dirty="0">
                        <a:solidFill>
                          <a:srgbClr val="000000"/>
                        </a:solidFill>
                        <a:latin typeface="Cambria Math" panose="02040503050406030204" charset="0"/>
                        <a:ea typeface="Noto Sans SC" pitchFamily="34" charset="-122"/>
                        <a:cs typeface="Cambria Math" panose="02040503050406030204" charset="0"/>
                      </a:rPr>
                      <m:t>u</m:t>
                    </m:r>
                    <m:r>
                      <a:rPr lang="en-US" sz="1470" baseline="-25000" dirty="0">
                        <a:solidFill>
                          <a:srgbClr val="000000"/>
                        </a:solidFill>
                        <a:latin typeface="Cambria Math" panose="02040503050406030204" charset="0"/>
                        <a:ea typeface="Noto Sans SC" pitchFamily="34" charset="-122"/>
                        <a:cs typeface="Cambria Math" panose="02040503050406030204" charset="0"/>
                      </a:rPr>
                      <m:t>1</m:t>
                    </m:r>
                    <m:r>
                      <a:rPr lang="en-US" sz="147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70" dirty="0">
                        <a:solidFill>
                          <a:srgbClr val="000000"/>
                        </a:solidFill>
                        <a:latin typeface="Cambria Math" panose="02040503050406030204" charset="0"/>
                        <a:ea typeface="Noto Sans SC" pitchFamily="34" charset="-122"/>
                        <a:cs typeface="Cambria Math" panose="02040503050406030204" charset="0"/>
                      </a:rPr>
                      <m:t>u</m:t>
                    </m:r>
                    <m:r>
                      <m:rPr>
                        <m:sty m:val="p"/>
                      </m:rPr>
                      <a:rPr lang="en-US" sz="1470" baseline="-25000" dirty="0">
                        <a:solidFill>
                          <a:srgbClr val="000000"/>
                        </a:solidFill>
                        <a:latin typeface="Cambria Math" panose="02040503050406030204" charset="0"/>
                        <a:ea typeface="Noto Sans SC" pitchFamily="34" charset="-122"/>
                        <a:cs typeface="Cambria Math" panose="02040503050406030204" charset="0"/>
                      </a:rPr>
                      <m:t>n</m:t>
                    </m:r>
                    <m:r>
                      <a:rPr lang="en-US" sz="1470" dirty="0">
                        <a:solidFill>
                          <a:srgbClr val="000000"/>
                        </a:solidFill>
                        <a:latin typeface="Cambria Math" panose="02040503050406030204" charset="0"/>
                        <a:ea typeface="Noto Sans SC" pitchFamily="34" charset="-122"/>
                        <a:cs typeface="Cambria Math" panose="02040503050406030204" charset="0"/>
                      </a:rPr>
                      <m:t>, </m:t>
                    </m:r>
                    <m:r>
                      <m:rPr>
                        <m:sty m:val="p"/>
                      </m:rPr>
                      <a:rPr lang="en-US" sz="1470" dirty="0">
                        <a:solidFill>
                          <a:srgbClr val="000000"/>
                        </a:solidFill>
                        <a:latin typeface="Cambria Math" panose="02040503050406030204" charset="0"/>
                        <a:ea typeface="Noto Sans SC" pitchFamily="34" charset="-122"/>
                        <a:cs typeface="Cambria Math" panose="02040503050406030204" charset="0"/>
                      </a:rPr>
                      <m:t>x</m:t>
                    </m:r>
                    <m:r>
                      <a:rPr lang="en-US" sz="1470" dirty="0">
                        <a:solidFill>
                          <a:srgbClr val="000000"/>
                        </a:solidFill>
                        <a:latin typeface="Cambria Math" panose="02040503050406030204" charset="0"/>
                        <a:ea typeface="Noto Sans SC" pitchFamily="34" charset="-122"/>
                        <a:cs typeface="Cambria Math" panose="02040503050406030204" charset="0"/>
                      </a:rPr>
                      <m:t>)</m:t>
                    </m:r>
                  </m:oMath>
                </a14:m>
                <a:r>
                  <a:rPr lang="en-US" sz="1470" dirty="0">
                    <a:solidFill>
                      <a:srgbClr val="000000"/>
                    </a:solidFill>
                    <a:latin typeface="Times New Roman" panose="02020603050405020304" charset="0"/>
                    <a:ea typeface="Noto Sans SC" pitchFamily="34" charset="-122"/>
                    <a:cs typeface="Times New Roman" panose="02020603050405020304" charset="0"/>
                  </a:rPr>
                  <a:t>；</a:t>
                </a:r>
                <a:br>
                  <a:rPr lang="en-US" sz="1470" dirty="0">
                    <a:solidFill>
                      <a:srgbClr val="000000"/>
                    </a:solidFill>
                    <a:latin typeface="Times New Roman" panose="02020603050405020304" charset="0"/>
                    <a:ea typeface="Noto Sans SC" pitchFamily="34" charset="-122"/>
                    <a:cs typeface="Times New Roman" panose="02020603050405020304" charset="0"/>
                  </a:rPr>
                </a:br>
                <a:r>
                  <a:rPr lang="en-US" sz="1470" dirty="0">
                    <a:solidFill>
                      <a:srgbClr val="000000"/>
                    </a:solidFill>
                    <a:latin typeface="Times New Roman" panose="02020603050405020304" charset="0"/>
                    <a:ea typeface="Noto Sans SC" pitchFamily="34" charset="-122"/>
                    <a:cs typeface="Times New Roman" panose="02020603050405020304" charset="0"/>
                  </a:rPr>
                  <a:t>对于通道模型，</a:t>
                </a:r>
                <a14:m>
                  <m:oMath xmlns:m="http://schemas.openxmlformats.org/officeDocument/2006/math">
                    <m:r>
                      <m:rPr>
                        <m:sty m:val="p"/>
                      </m:rPr>
                      <a:rPr lang="en-US" sz="1470" dirty="0">
                        <a:solidFill>
                          <a:srgbClr val="000000"/>
                        </a:solidFill>
                        <a:latin typeface="Cambria Math" panose="02040503050406030204" charset="0"/>
                        <a:ea typeface="Noto Sans SC" pitchFamily="34" charset="-122"/>
                        <a:cs typeface="Cambria Math" panose="02040503050406030204" charset="0"/>
                      </a:rPr>
                      <m:t>P</m:t>
                    </m:r>
                    <m:r>
                      <a:rPr lang="en-US" sz="147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70" dirty="0">
                        <a:solidFill>
                          <a:srgbClr val="000000"/>
                        </a:solidFill>
                        <a:latin typeface="Cambria Math" panose="02040503050406030204" charset="0"/>
                        <a:ea typeface="Noto Sans SC" pitchFamily="34" charset="-122"/>
                        <a:cs typeface="Cambria Math" panose="02040503050406030204" charset="0"/>
                      </a:rPr>
                      <m:t>x</m:t>
                    </m:r>
                    <m:r>
                      <a:rPr lang="en-US" sz="147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70" dirty="0">
                        <a:solidFill>
                          <a:srgbClr val="000000"/>
                        </a:solidFill>
                        <a:latin typeface="Cambria Math" panose="02040503050406030204" charset="0"/>
                        <a:ea typeface="Noto Sans SC" pitchFamily="34" charset="-122"/>
                        <a:cs typeface="Cambria Math" panose="02040503050406030204" charset="0"/>
                      </a:rPr>
                      <m:t>c</m:t>
                    </m:r>
                    <m:r>
                      <m:rPr>
                        <m:sty m:val="p"/>
                      </m:rPr>
                      <a:rPr lang="en-US" sz="1470" baseline="-25000" dirty="0">
                        <a:solidFill>
                          <a:srgbClr val="000000"/>
                        </a:solidFill>
                        <a:latin typeface="Cambria Math" panose="02040503050406030204" charset="0"/>
                        <a:ea typeface="Noto Sans SC" pitchFamily="34" charset="-122"/>
                        <a:cs typeface="Cambria Math" panose="02040503050406030204" charset="0"/>
                      </a:rPr>
                      <m:t>i</m:t>
                    </m:r>
                    <m:r>
                      <a:rPr lang="en-US" sz="147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70" dirty="0">
                        <a:solidFill>
                          <a:srgbClr val="000000"/>
                        </a:solidFill>
                        <a:latin typeface="Cambria Math" panose="02040503050406030204" charset="0"/>
                        <a:ea typeface="Noto Sans SC" pitchFamily="34" charset="-122"/>
                        <a:cs typeface="Cambria Math" panose="02040503050406030204" charset="0"/>
                      </a:rPr>
                      <m:t>P</m:t>
                    </m:r>
                    <m:r>
                      <m:rPr>
                        <m:sty m:val="p"/>
                      </m:rPr>
                      <a:rPr lang="en-US" sz="1470" baseline="-25000" dirty="0">
                        <a:solidFill>
                          <a:srgbClr val="000000"/>
                        </a:solidFill>
                        <a:latin typeface="Cambria Math" panose="02040503050406030204" charset="0"/>
                        <a:ea typeface="Noto Sans SC" pitchFamily="34" charset="-122"/>
                        <a:cs typeface="Cambria Math" panose="02040503050406030204" charset="0"/>
                      </a:rPr>
                      <m:t>LM</m:t>
                    </m:r>
                    <m:r>
                      <a:rPr lang="en-US" sz="147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70" dirty="0">
                        <a:solidFill>
                          <a:srgbClr val="000000"/>
                        </a:solidFill>
                        <a:latin typeface="Cambria Math" panose="02040503050406030204" charset="0"/>
                        <a:ea typeface="Noto Sans SC" pitchFamily="34" charset="-122"/>
                        <a:cs typeface="Cambria Math" panose="02040503050406030204" charset="0"/>
                      </a:rPr>
                      <m:t>x</m:t>
                    </m:r>
                    <m:r>
                      <a:rPr lang="en-US" sz="147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70" dirty="0">
                        <a:solidFill>
                          <a:srgbClr val="000000"/>
                        </a:solidFill>
                        <a:latin typeface="Cambria Math" panose="02040503050406030204" charset="0"/>
                        <a:ea typeface="Noto Sans SC" pitchFamily="34" charset="-122"/>
                        <a:cs typeface="Cambria Math" panose="02040503050406030204" charset="0"/>
                      </a:rPr>
                      <m:t>u</m:t>
                    </m:r>
                    <m:r>
                      <a:rPr lang="en-US" sz="1470" baseline="-25000" dirty="0">
                        <a:solidFill>
                          <a:srgbClr val="000000"/>
                        </a:solidFill>
                        <a:latin typeface="Cambria Math" panose="02040503050406030204" charset="0"/>
                        <a:ea typeface="Noto Sans SC" pitchFamily="34" charset="-122"/>
                        <a:cs typeface="Cambria Math" panose="02040503050406030204" charset="0"/>
                      </a:rPr>
                      <m:t>1</m:t>
                    </m:r>
                    <m:r>
                      <a:rPr lang="en-US" sz="147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70" dirty="0">
                        <a:solidFill>
                          <a:srgbClr val="000000"/>
                        </a:solidFill>
                        <a:latin typeface="Cambria Math" panose="02040503050406030204" charset="0"/>
                        <a:ea typeface="Noto Sans SC" pitchFamily="34" charset="-122"/>
                        <a:cs typeface="Cambria Math" panose="02040503050406030204" charset="0"/>
                      </a:rPr>
                      <m:t>u</m:t>
                    </m:r>
                    <m:r>
                      <m:rPr>
                        <m:sty m:val="p"/>
                      </m:rPr>
                      <a:rPr lang="en-US" sz="1470" baseline="-25000" dirty="0">
                        <a:solidFill>
                          <a:srgbClr val="000000"/>
                        </a:solidFill>
                        <a:latin typeface="Cambria Math" panose="02040503050406030204" charset="0"/>
                        <a:ea typeface="Noto Sans SC" pitchFamily="34" charset="-122"/>
                        <a:cs typeface="Cambria Math" panose="02040503050406030204" charset="0"/>
                      </a:rPr>
                      <m:t>n</m:t>
                    </m:r>
                    <m:r>
                      <a:rPr lang="en-US" sz="1470" dirty="0">
                        <a:solidFill>
                          <a:srgbClr val="000000"/>
                        </a:solidFill>
                        <a:latin typeface="Cambria Math" panose="02040503050406030204" charset="0"/>
                        <a:ea typeface="Noto Sans SC" pitchFamily="34" charset="-122"/>
                        <a:cs typeface="Cambria Math" panose="02040503050406030204" charset="0"/>
                      </a:rPr>
                      <m:t>, </m:t>
                    </m:r>
                    <m:r>
                      <m:rPr>
                        <m:sty m:val="p"/>
                      </m:rPr>
                      <a:rPr lang="en-US" sz="1470" dirty="0">
                        <a:solidFill>
                          <a:srgbClr val="000000"/>
                        </a:solidFill>
                        <a:latin typeface="Cambria Math" panose="02040503050406030204" charset="0"/>
                        <a:ea typeface="Noto Sans SC" pitchFamily="34" charset="-122"/>
                        <a:cs typeface="Cambria Math" panose="02040503050406030204" charset="0"/>
                      </a:rPr>
                      <m:t>v</m:t>
                    </m:r>
                    <m:r>
                      <a:rPr lang="en-US" sz="1470" dirty="0">
                        <a:solidFill>
                          <a:srgbClr val="000000"/>
                        </a:solidFill>
                        <a:latin typeface="Cambria Math" panose="02040503050406030204" charset="0"/>
                        <a:ea typeface="Noto Sans SC" pitchFamily="34" charset="-122"/>
                        <a:cs typeface="Cambria Math" panose="02040503050406030204" charset="0"/>
                      </a:rPr>
                      <m:t>(</m:t>
                    </m:r>
                    <m:r>
                      <m:rPr>
                        <m:sty m:val="p"/>
                      </m:rPr>
                      <a:rPr lang="en-US" sz="1470" dirty="0">
                        <a:solidFill>
                          <a:srgbClr val="000000"/>
                        </a:solidFill>
                        <a:latin typeface="Cambria Math" panose="02040503050406030204" charset="0"/>
                        <a:ea typeface="Noto Sans SC" pitchFamily="34" charset="-122"/>
                        <a:cs typeface="Cambria Math" panose="02040503050406030204" charset="0"/>
                      </a:rPr>
                      <m:t>c</m:t>
                    </m:r>
                    <m:r>
                      <m:rPr>
                        <m:sty m:val="p"/>
                      </m:rPr>
                      <a:rPr lang="en-US" sz="1470" baseline="-25000" dirty="0">
                        <a:solidFill>
                          <a:srgbClr val="000000"/>
                        </a:solidFill>
                        <a:latin typeface="Cambria Math" panose="02040503050406030204" charset="0"/>
                        <a:ea typeface="Noto Sans SC" pitchFamily="34" charset="-122"/>
                        <a:cs typeface="Cambria Math" panose="02040503050406030204" charset="0"/>
                      </a:rPr>
                      <m:t>i</m:t>
                    </m:r>
                    <m:r>
                      <a:rPr lang="en-US" sz="1470" dirty="0">
                        <a:solidFill>
                          <a:srgbClr val="000000"/>
                        </a:solidFill>
                        <a:latin typeface="Cambria Math" panose="02040503050406030204" charset="0"/>
                        <a:ea typeface="Noto Sans SC" pitchFamily="34" charset="-122"/>
                        <a:cs typeface="Cambria Math" panose="02040503050406030204" charset="0"/>
                      </a:rPr>
                      <m:t>))</m:t>
                    </m:r>
                  </m:oMath>
                </a14:m>
                <a:r>
                  <a:rPr lang="en-US" sz="1470" dirty="0">
                    <a:solidFill>
                      <a:srgbClr val="000000"/>
                    </a:solidFill>
                    <a:latin typeface="Times New Roman" panose="02020603050405020304" charset="0"/>
                    <a:ea typeface="Noto Sans SC" pitchFamily="34" charset="-122"/>
                    <a:cs typeface="Times New Roman" panose="02020603050405020304" charset="0"/>
                  </a:rPr>
                  <a:t>. 除了 </a:t>
                </a:r>
                <a:r>
                  <a:rPr lang="en-US" sz="1470" dirty="0">
                    <a:solidFill>
                      <a:srgbClr val="000000"/>
                    </a:solidFill>
                    <a:latin typeface="Times New Roman" panose="02020603050405020304" charset="0"/>
                    <a:ea typeface="Noto Sans SC" pitchFamily="34" charset="-122"/>
                    <a:cs typeface="Times New Roman" panose="02020603050405020304" charset="0"/>
                    <a:sym typeface="+mn-ea"/>
                  </a:rPr>
                  <a:t>u</a:t>
                </a:r>
                <a:r>
                  <a:rPr lang="en-US" sz="1470" baseline="-25000" dirty="0">
                    <a:solidFill>
                      <a:srgbClr val="000000"/>
                    </a:solidFill>
                    <a:latin typeface="Times New Roman" panose="02020603050405020304" charset="0"/>
                    <a:ea typeface="Noto Sans SC" pitchFamily="34" charset="-122"/>
                    <a:cs typeface="Times New Roman" panose="02020603050405020304" charset="0"/>
                    <a:sym typeface="+mn-ea"/>
                  </a:rPr>
                  <a:t>1</a:t>
                </a:r>
                <a:r>
                  <a:rPr lang="en-US" sz="1470" dirty="0">
                    <a:solidFill>
                      <a:srgbClr val="000000"/>
                    </a:solidFill>
                    <a:latin typeface="Times New Roman" panose="02020603050405020304" charset="0"/>
                    <a:ea typeface="Noto Sans SC" pitchFamily="34" charset="-122"/>
                    <a:cs typeface="Times New Roman" panose="02020603050405020304" charset="0"/>
                    <a:sym typeface="+mn-ea"/>
                  </a:rPr>
                  <a:t>...u</a:t>
                </a:r>
                <a:r>
                  <a:rPr lang="en-US" sz="1470" baseline="-25000" dirty="0">
                    <a:solidFill>
                      <a:srgbClr val="000000"/>
                    </a:solidFill>
                    <a:latin typeface="Times New Roman" panose="02020603050405020304" charset="0"/>
                    <a:ea typeface="Noto Sans SC" pitchFamily="34" charset="-122"/>
                    <a:cs typeface="Times New Roman" panose="02020603050405020304" charset="0"/>
                    <a:sym typeface="+mn-ea"/>
                  </a:rPr>
                  <a:t>n</a:t>
                </a:r>
                <a:r>
                  <a:rPr lang="en-US" sz="1470" dirty="0">
                    <a:solidFill>
                      <a:srgbClr val="000000"/>
                    </a:solidFill>
                    <a:latin typeface="Times New Roman" panose="02020603050405020304" charset="0"/>
                    <a:ea typeface="Noto Sans SC" pitchFamily="34" charset="-122"/>
                    <a:cs typeface="Times New Roman" panose="02020603050405020304" charset="0"/>
                  </a:rPr>
                  <a:t> 的嵌入之外，LM 中的其他参数都是固定的。</a:t>
                </a:r>
                <a:endParaRPr lang="en-US" sz="1470" dirty="0">
                  <a:solidFill>
                    <a:srgbClr val="000000"/>
                  </a:solidFill>
                  <a:latin typeface="Times New Roman" panose="02020603050405020304" charset="0"/>
                  <a:ea typeface="Noto Sans SC" pitchFamily="34" charset="-122"/>
                  <a:cs typeface="Times New Roman" panose="02020603050405020304" charset="0"/>
                </a:endParaRPr>
              </a:p>
              <a:p>
                <a:pPr marL="342900" indent="-342900" algn="l">
                  <a:lnSpc>
                    <a:spcPct val="150000"/>
                  </a:lnSpc>
                  <a:buSzPct val="100000"/>
                  <a:buChar char="•"/>
                </a:pPr>
                <a:endParaRPr lang="en-US" sz="1470"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470" dirty="0">
                    <a:solidFill>
                      <a:srgbClr val="000000"/>
                    </a:solidFill>
                    <a:latin typeface="Times New Roman" panose="02020603050405020304" charset="0"/>
                    <a:ea typeface="Noto Sans SC" pitchFamily="34" charset="-122"/>
                    <a:cs typeface="Times New Roman" panose="02020603050405020304" charset="0"/>
                  </a:rPr>
                  <a:t>这是一种通过学习连续的提示嵌入来微调大型预训练语言模型的方法，以便在特定任务上获得更好的性能。这种方法的优势在于，它可以在不改变模型中其他参数的情况下，通过微调提示嵌入来调整模型。</a:t>
                </a:r>
                <a:endParaRPr lang="en-US" sz="1470" dirty="0">
                  <a:latin typeface="Times New Roman" panose="02020603050405020304" charset="0"/>
                  <a:cs typeface="Times New Roman" panose="02020603050405020304" charset="0"/>
                </a:endParaRPr>
              </a:p>
            </p:txBody>
          </p:sp>
        </mc:Choice>
        <mc:Fallback>
          <p:sp>
            <p:nvSpPr>
              <p:cNvPr id="3" name="Text 1"/>
              <p:cNvSpPr>
                <a:spLocks noRot="1" noChangeAspect="1" noMove="1" noResize="1" noEditPoints="1" noAdjustHandles="1" noChangeArrowheads="1" noChangeShapeType="1" noTextEdit="1"/>
              </p:cNvSpPr>
              <p:nvPr/>
            </p:nvSpPr>
            <p:spPr>
              <a:xfrm>
                <a:off x="762000" y="1304925"/>
                <a:ext cx="7715250" cy="3395663"/>
              </a:xfrm>
              <a:prstGeom prst="rect">
                <a:avLst/>
              </a:prstGeom>
              <a:blipFill rotWithShape="1">
                <a:blip r:embed="rId1"/>
                <a:stretch>
                  <a:fillRect b="9"/>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452813" y="1262063"/>
            <a:ext cx="2262188" cy="1243013"/>
          </a:xfrm>
          <a:prstGeom prst="rect">
            <a:avLst/>
          </a:prstGeom>
          <a:noFill/>
        </p:spPr>
        <p:txBody>
          <a:bodyPr wrap="square" rtlCol="0" anchor="t"/>
          <a:lstStyle/>
          <a:p>
            <a:pPr marL="0" indent="0" algn="ctr">
              <a:buNone/>
            </a:pPr>
            <a:r>
              <a:rPr lang="en-US" sz="5400" b="1" dirty="0">
                <a:solidFill>
                  <a:srgbClr val="FFFFFF"/>
                </a:solidFill>
                <a:latin typeface="Noto Sans SC" pitchFamily="34" charset="0"/>
                <a:ea typeface="Noto Sans SC" pitchFamily="34" charset="-122"/>
                <a:cs typeface="Noto Sans SC" pitchFamily="34" charset="-120"/>
              </a:rPr>
              <a:t>01</a:t>
            </a:r>
            <a:endParaRPr lang="en-US" sz="5400" dirty="0"/>
          </a:p>
        </p:txBody>
      </p:sp>
      <p:sp>
        <p:nvSpPr>
          <p:cNvPr id="3" name="Text 1"/>
          <p:cNvSpPr/>
          <p:nvPr/>
        </p:nvSpPr>
        <p:spPr>
          <a:xfrm>
            <a:off x="2038350" y="2790825"/>
            <a:ext cx="5101590" cy="1676400"/>
          </a:xfrm>
          <a:prstGeom prst="rect">
            <a:avLst/>
          </a:prstGeom>
          <a:noFill/>
        </p:spPr>
        <p:txBody>
          <a:bodyPr wrap="square" rtlCol="0" anchor="t"/>
          <a:lstStyle/>
          <a:p>
            <a:pPr marL="0" indent="0" algn="ctr">
              <a:buNone/>
            </a:pPr>
            <a:r>
              <a:rPr lang="en-US" sz="3200" b="1" dirty="0">
                <a:solidFill>
                  <a:srgbClr val="000000"/>
                </a:solidFill>
                <a:latin typeface="Noto Sans SC" pitchFamily="34" charset="0"/>
                <a:ea typeface="Noto Sans SC" pitchFamily="34" charset="-122"/>
                <a:cs typeface="Noto Sans SC" pitchFamily="34" charset="-120"/>
              </a:rPr>
              <a:t>Abstract</a:t>
            </a:r>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452813" y="1262063"/>
            <a:ext cx="2262188" cy="1243013"/>
          </a:xfrm>
          <a:prstGeom prst="rect">
            <a:avLst/>
          </a:prstGeom>
          <a:noFill/>
        </p:spPr>
        <p:txBody>
          <a:bodyPr wrap="square" rtlCol="0" anchor="t"/>
          <a:lstStyle/>
          <a:p>
            <a:pPr marL="0" indent="0" algn="ctr">
              <a:buNone/>
            </a:pPr>
            <a:r>
              <a:rPr lang="en-US" sz="5400" b="1" dirty="0">
                <a:solidFill>
                  <a:srgbClr val="FFFFFF"/>
                </a:solidFill>
                <a:latin typeface="Noto Sans SC" pitchFamily="34" charset="0"/>
                <a:ea typeface="Noto Sans SC" pitchFamily="34" charset="-122"/>
                <a:cs typeface="Noto Sans SC" pitchFamily="34" charset="-120"/>
              </a:rPr>
              <a:t>05</a:t>
            </a:r>
            <a:endParaRPr lang="en-US" sz="5400" dirty="0"/>
          </a:p>
        </p:txBody>
      </p:sp>
      <p:sp>
        <p:nvSpPr>
          <p:cNvPr id="3" name="Text 1"/>
          <p:cNvSpPr/>
          <p:nvPr/>
        </p:nvSpPr>
        <p:spPr>
          <a:xfrm>
            <a:off x="2038350" y="2790825"/>
            <a:ext cx="5101590" cy="1676400"/>
          </a:xfrm>
          <a:prstGeom prst="rect">
            <a:avLst/>
          </a:prstGeom>
          <a:noFill/>
        </p:spPr>
        <p:txBody>
          <a:bodyPr wrap="square" rtlCol="0" anchor="t"/>
          <a:lstStyle/>
          <a:p>
            <a:pPr marL="0" indent="0" algn="ctr">
              <a:buNone/>
            </a:pPr>
            <a:r>
              <a:rPr lang="en-US" sz="3200" b="1" dirty="0">
                <a:solidFill>
                  <a:srgbClr val="000000"/>
                </a:solidFill>
                <a:latin typeface="Noto Sans SC" pitchFamily="34" charset="0"/>
                <a:ea typeface="Noto Sans SC" pitchFamily="34" charset="-122"/>
                <a:cs typeface="Noto Sans SC" pitchFamily="34" charset="-120"/>
              </a:rPr>
              <a:t>Experimental Setup</a:t>
            </a:r>
            <a:endParaRPr lang="en-US"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Datasets</a:t>
            </a:r>
            <a:endParaRPr lang="en-US" sz="2400" dirty="0"/>
          </a:p>
        </p:txBody>
      </p:sp>
      <p:sp>
        <p:nvSpPr>
          <p:cNvPr id="3" name="文本框 2"/>
          <p:cNvSpPr txBox="1"/>
          <p:nvPr/>
        </p:nvSpPr>
        <p:spPr>
          <a:xfrm>
            <a:off x="1362710" y="1009015"/>
            <a:ext cx="6604635" cy="475615"/>
          </a:xfrm>
          <a:prstGeom prst="rect">
            <a:avLst/>
          </a:prstGeom>
          <a:noFill/>
        </p:spPr>
        <p:txBody>
          <a:bodyPr wrap="square" rtlCol="0">
            <a:noAutofit/>
          </a:bodyPr>
          <a:p>
            <a:r>
              <a:rPr lang="en-US" sz="1470" dirty="0">
                <a:solidFill>
                  <a:srgbClr val="000000"/>
                </a:solidFill>
                <a:latin typeface="Times New Roman" panose="02020603050405020304" charset="0"/>
                <a:ea typeface="Noto Sans SC" pitchFamily="34" charset="-122"/>
                <a:cs typeface="Times New Roman" panose="02020603050405020304" charset="0"/>
              </a:rPr>
              <a:t>文章报研究了 11 个文本分类数据集的结果，|C| 表示类的数量。</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053715" y="1484630"/>
            <a:ext cx="3221990" cy="201676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2663190" y="3797935"/>
            <a:ext cx="3818255" cy="9690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Training Data</a:t>
            </a:r>
            <a:endParaRPr lang="en-US" sz="2400" dirty="0"/>
          </a:p>
        </p:txBody>
      </p:sp>
      <mc:AlternateContent xmlns:mc="http://schemas.openxmlformats.org/markup-compatibility/2006">
        <mc:Choice xmlns:a14="http://schemas.microsoft.com/office/drawing/2010/main" Requires="a14">
          <p:sp>
            <p:nvSpPr>
              <p:cNvPr id="3" name="Text 1"/>
              <p:cNvSpPr/>
              <p:nvPr/>
            </p:nvSpPr>
            <p:spPr>
              <a:xfrm>
                <a:off x="714375" y="1193165"/>
                <a:ext cx="7715250" cy="3211830"/>
              </a:xfrm>
              <a:prstGeom prst="rect">
                <a:avLst/>
              </a:prstGeom>
              <a:noFill/>
            </p:spPr>
            <p:txBody>
              <a:bodyPr wrap="square" rtlCol="0" anchor="t"/>
              <a:lstStyle/>
              <a:p>
                <a:pPr marL="342900" indent="-342900" algn="l">
                  <a:lnSpc>
                    <a:spcPct val="150000"/>
                  </a:lnSpc>
                  <a:buSzPct val="100000"/>
                  <a:buChar char="•"/>
                </a:pPr>
                <a:r>
                  <a:rPr lang="en-US" sz="1600" dirty="0">
                    <a:solidFill>
                      <a:srgbClr val="000000"/>
                    </a:solidFill>
                    <a:latin typeface="Times New Roman" panose="02020603050405020304" charset="0"/>
                    <a:ea typeface="Noto Sans SC" pitchFamily="34" charset="-122"/>
                    <a:cs typeface="Times New Roman" panose="02020603050405020304" charset="0"/>
                  </a:rPr>
                  <a:t>对于小样本学习，主要使用大小为 size K=16 的训练集（消融实验中探索了 </a:t>
                </a:r>
                <a14:m>
                  <m:oMath xmlns:m="http://schemas.openxmlformats.org/officeDocument/2006/math">
                    <m:r>
                      <m:rPr>
                        <m:sty m:val="p"/>
                      </m:rPr>
                      <a:rPr lang="en-US" sz="1600" dirty="0">
                        <a:solidFill>
                          <a:srgbClr val="000000"/>
                        </a:solidFill>
                        <a:latin typeface="Cambria Math" panose="02040503050406030204" charset="0"/>
                        <a:ea typeface="Noto Sans SC" pitchFamily="34" charset="-122"/>
                        <a:cs typeface="Cambria Math" panose="02040503050406030204" charset="0"/>
                      </a:rPr>
                      <m:t>K</m:t>
                    </m:r>
                    <m:r>
                      <a:rPr lang="en-US" sz="1600" dirty="0">
                        <a:solidFill>
                          <a:srgbClr val="000000"/>
                        </a:solidFill>
                        <a:latin typeface="Cambria Math" panose="02040503050406030204" charset="0"/>
                        <a:ea typeface="Noto Sans SC" pitchFamily="34" charset="-122"/>
                        <a:cs typeface="Cambria Math" panose="02040503050406030204" charset="0"/>
                      </a:rPr>
                      <m:t>={</m:t>
                    </m:r>
                    <m:r>
                      <a:rPr lang="en-US" sz="1600" dirty="0">
                        <a:solidFill>
                          <a:srgbClr val="000000"/>
                        </a:solidFill>
                        <a:latin typeface="Cambria Math" panose="02040503050406030204" charset="0"/>
                        <a:ea typeface="Noto Sans SC" pitchFamily="34" charset="-122"/>
                        <a:cs typeface="Cambria Math" panose="02040503050406030204" charset="0"/>
                      </a:rPr>
                      <m:t>4</m:t>
                    </m:r>
                    <m:r>
                      <a:rPr lang="en-US" sz="1600" dirty="0">
                        <a:solidFill>
                          <a:srgbClr val="000000"/>
                        </a:solidFill>
                        <a:latin typeface="Cambria Math" panose="02040503050406030204" charset="0"/>
                        <a:ea typeface="Noto Sans SC" pitchFamily="34" charset="-122"/>
                        <a:cs typeface="Cambria Math" panose="02040503050406030204" charset="0"/>
                      </a:rPr>
                      <m:t>, </m:t>
                    </m:r>
                    <m:r>
                      <a:rPr lang="en-US" sz="1600" dirty="0">
                        <a:solidFill>
                          <a:srgbClr val="000000"/>
                        </a:solidFill>
                        <a:latin typeface="Cambria Math" panose="02040503050406030204" charset="0"/>
                        <a:ea typeface="Noto Sans SC" pitchFamily="34" charset="-122"/>
                        <a:cs typeface="Cambria Math" panose="02040503050406030204" charset="0"/>
                      </a:rPr>
                      <m:t>16</m:t>
                    </m:r>
                    <m:r>
                      <a:rPr lang="en-US" sz="1600" dirty="0">
                        <a:solidFill>
                          <a:srgbClr val="000000"/>
                        </a:solidFill>
                        <a:latin typeface="Cambria Math" panose="02040503050406030204" charset="0"/>
                        <a:ea typeface="Noto Sans SC" pitchFamily="34" charset="-122"/>
                        <a:cs typeface="Cambria Math" panose="02040503050406030204" charset="0"/>
                      </a:rPr>
                      <m:t>, </m:t>
                    </m:r>
                    <m:r>
                      <a:rPr lang="en-US" sz="1600" dirty="0">
                        <a:solidFill>
                          <a:srgbClr val="000000"/>
                        </a:solidFill>
                        <a:latin typeface="Cambria Math" panose="02040503050406030204" charset="0"/>
                        <a:ea typeface="Noto Sans SC" pitchFamily="34" charset="-122"/>
                        <a:cs typeface="Cambria Math" panose="02040503050406030204" charset="0"/>
                      </a:rPr>
                      <m:t>64</m:t>
                    </m:r>
                    <m:r>
                      <a:rPr lang="en-US" sz="1600" dirty="0">
                        <a:solidFill>
                          <a:srgbClr val="000000"/>
                        </a:solidFill>
                        <a:latin typeface="Cambria Math" panose="02040503050406030204" charset="0"/>
                        <a:ea typeface="Noto Sans SC" pitchFamily="34" charset="-122"/>
                        <a:cs typeface="Cambria Math" panose="02040503050406030204" charset="0"/>
                      </a:rPr>
                      <m:t>, </m:t>
                    </m:r>
                    <m:r>
                      <m:rPr>
                        <m:sty m:val="p"/>
                      </m:rPr>
                      <a:rPr lang="en-US" sz="1600" dirty="0">
                        <a:solidFill>
                          <a:srgbClr val="000000"/>
                        </a:solidFill>
                        <a:latin typeface="Cambria Math" panose="02040503050406030204" charset="0"/>
                        <a:ea typeface="Noto Sans SC" pitchFamily="34" charset="-122"/>
                        <a:cs typeface="Cambria Math" panose="02040503050406030204" charset="0"/>
                      </a:rPr>
                      <m:t>Full</m:t>
                    </m:r>
                    <m:r>
                      <a:rPr lang="en-US" sz="1600" dirty="0">
                        <a:solidFill>
                          <a:srgbClr val="000000"/>
                        </a:solidFill>
                        <a:latin typeface="Cambria Math" panose="02040503050406030204" charset="0"/>
                        <a:ea typeface="Noto Sans SC" pitchFamily="34" charset="-122"/>
                        <a:cs typeface="Cambria Math" panose="02040503050406030204" charset="0"/>
                      </a:rPr>
                      <m:t>}</m:t>
                    </m:r>
                  </m:oMath>
                </a14:m>
                <a:r>
                  <a:rPr lang="en-US" sz="1600" dirty="0">
                    <a:solidFill>
                      <a:srgbClr val="000000"/>
                    </a:solidFill>
                    <a:latin typeface="Times New Roman" panose="02020603050405020304" charset="0"/>
                    <a:ea typeface="Noto Sans SC" pitchFamily="34" charset="-122"/>
                    <a:cs typeface="Times New Roman" panose="02020603050405020304" charset="0"/>
                  </a:rPr>
                  <a:t>）。从训练数据的真实分布中均匀地抽样 K 个例子</a:t>
                </a:r>
                <a:r>
                  <a:rPr lang="zh-CN" altLang="en-US" sz="1600" dirty="0">
                    <a:solidFill>
                      <a:srgbClr val="000000"/>
                    </a:solidFill>
                    <a:latin typeface="Times New Roman" panose="02020603050405020304" charset="0"/>
                    <a:ea typeface="Noto Sans SC" pitchFamily="34" charset="-122"/>
                    <a:cs typeface="Times New Roman" panose="02020603050405020304" charset="0"/>
                  </a:rPr>
                  <a:t>。</a:t>
                </a:r>
                <a:endParaRPr lang="zh-CN" altLang="en-US" sz="1600" dirty="0">
                  <a:solidFill>
                    <a:srgbClr val="000000"/>
                  </a:solidFill>
                  <a:latin typeface="Times New Roman" panose="02020603050405020304" charset="0"/>
                  <a:ea typeface="Noto Sans SC" pitchFamily="34" charset="-122"/>
                  <a:cs typeface="Times New Roman" panose="02020603050405020304" charset="0"/>
                </a:endParaRPr>
              </a:p>
              <a:p>
                <a:pPr marL="342900" indent="-342900" algn="l">
                  <a:lnSpc>
                    <a:spcPct val="150000"/>
                  </a:lnSpc>
                  <a:buSzPct val="100000"/>
                  <a:buChar char="•"/>
                </a:pPr>
                <a:endParaRPr lang="zh-CN" altLang="en-US" sz="1600" dirty="0">
                  <a:solidFill>
                    <a:srgbClr val="000000"/>
                  </a:solidFill>
                  <a:latin typeface="Times New Roman" panose="02020603050405020304" charset="0"/>
                  <a:ea typeface="Noto Sans SC" pitchFamily="34" charset="-122"/>
                  <a:cs typeface="Times New Roman" panose="02020603050405020304" charset="0"/>
                </a:endParaRPr>
              </a:p>
              <a:p>
                <a:pPr marL="342900" indent="-342900" algn="l">
                  <a:lnSpc>
                    <a:spcPct val="150000"/>
                  </a:lnSpc>
                  <a:buSzPct val="100000"/>
                  <a:buChar char="•"/>
                </a:pPr>
                <a:r>
                  <a:rPr lang="en-US" sz="1600" dirty="0">
                    <a:solidFill>
                      <a:srgbClr val="000000"/>
                    </a:solidFill>
                    <a:latin typeface="Times New Roman" panose="02020603050405020304" charset="0"/>
                    <a:ea typeface="Noto Sans SC" pitchFamily="34" charset="-122"/>
                    <a:cs typeface="Times New Roman" panose="02020603050405020304" charset="0"/>
                  </a:rPr>
                  <a:t>放宽了关于每个标签有相同数量的训练例子的假设，以获得更现实和具有挑战性的评估。</a:t>
                </a:r>
                <a:endParaRPr lang="en-US" sz="1600" dirty="0">
                  <a:solidFill>
                    <a:srgbClr val="000000"/>
                  </a:solidFill>
                  <a:latin typeface="Times New Roman" panose="02020603050405020304" charset="0"/>
                  <a:ea typeface="Noto Sans SC" pitchFamily="34" charset="-122"/>
                  <a:cs typeface="Times New Roman" panose="02020603050405020304" charset="0"/>
                </a:endParaRPr>
              </a:p>
              <a:p>
                <a:pPr marL="342900" indent="-342900" algn="l">
                  <a:lnSpc>
                    <a:spcPct val="150000"/>
                  </a:lnSpc>
                  <a:buSzPct val="100000"/>
                  <a:buChar char="•"/>
                </a:pPr>
                <a:endParaRPr lang="en-US" sz="1600"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600" dirty="0">
                    <a:solidFill>
                      <a:srgbClr val="000000"/>
                    </a:solidFill>
                    <a:latin typeface="Times New Roman" panose="02020603050405020304" charset="0"/>
                    <a:ea typeface="Noto Sans SC" pitchFamily="34" charset="-122"/>
                    <a:cs typeface="Times New Roman" panose="02020603050405020304" charset="0"/>
                  </a:rPr>
                  <a:t>另外文章遵循之前工作中的所有超参数和细节，因此就不需要验证集。非常有限的数据可以更好地用于训练，而不需要验证。</a:t>
                </a:r>
                <a:endParaRPr lang="en-US" sz="1600" dirty="0">
                  <a:latin typeface="Times New Roman" panose="02020603050405020304" charset="0"/>
                  <a:cs typeface="Times New Roman" panose="02020603050405020304" charset="0"/>
                </a:endParaRPr>
              </a:p>
            </p:txBody>
          </p:sp>
        </mc:Choice>
        <mc:Fallback>
          <p:sp>
            <p:nvSpPr>
              <p:cNvPr id="3" name="Text 1"/>
              <p:cNvSpPr>
                <a:spLocks noRot="1" noChangeAspect="1" noMove="1" noResize="1" noEditPoints="1" noAdjustHandles="1" noChangeArrowheads="1" noChangeShapeType="1" noTextEdit="1"/>
              </p:cNvSpPr>
              <p:nvPr/>
            </p:nvSpPr>
            <p:spPr>
              <a:xfrm>
                <a:off x="714375" y="1193165"/>
                <a:ext cx="7715250" cy="321183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Language Models</a:t>
            </a:r>
            <a:endParaRPr lang="en-US" sz="2400" dirty="0"/>
          </a:p>
        </p:txBody>
      </p:sp>
      <p:sp>
        <p:nvSpPr>
          <p:cNvPr id="3" name="Text 1"/>
          <p:cNvSpPr/>
          <p:nvPr/>
        </p:nvSpPr>
        <p:spPr>
          <a:xfrm>
            <a:off x="762000" y="1304925"/>
            <a:ext cx="7715250" cy="1567815"/>
          </a:xfrm>
          <a:prstGeom prst="rect">
            <a:avLst/>
          </a:prstGeom>
          <a:noFill/>
        </p:spPr>
        <p:txBody>
          <a:bodyPr wrap="square" rtlCol="0" anchor="t"/>
          <a:lstStyle/>
          <a:p>
            <a:pPr marL="342900" indent="-342900" algn="l">
              <a:lnSpc>
                <a:spcPct val="150000"/>
              </a:lnSpc>
              <a:buSzPct val="100000"/>
              <a:buChar char="•"/>
            </a:pPr>
            <a:r>
              <a:rPr lang="en-US" sz="1535" dirty="0">
                <a:solidFill>
                  <a:srgbClr val="000000"/>
                </a:solidFill>
                <a:latin typeface="Times New Roman" panose="02020603050405020304" charset="0"/>
                <a:ea typeface="Noto Sans SC" pitchFamily="34" charset="-122"/>
                <a:cs typeface="Times New Roman" panose="02020603050405020304" charset="0"/>
              </a:rPr>
              <a:t>使用 GPT-2 作为 LM，主要 使用 GPT-2 large（消融实验研究了 Small、Medium、Large、X-Large）。</a:t>
            </a:r>
            <a:endParaRPr lang="en-US" sz="1535" dirty="0">
              <a:solidFill>
                <a:srgbClr val="000000"/>
              </a:solidFill>
              <a:latin typeface="Times New Roman" panose="02020603050405020304" charset="0"/>
              <a:ea typeface="Noto Sans SC" pitchFamily="34" charset="-122"/>
              <a:cs typeface="Times New Roman" panose="02020603050405020304" charset="0"/>
            </a:endParaRPr>
          </a:p>
          <a:p>
            <a:pPr marL="342900" indent="-342900" algn="l">
              <a:lnSpc>
                <a:spcPct val="150000"/>
              </a:lnSpc>
              <a:buSzPct val="100000"/>
              <a:buChar char="•"/>
            </a:pPr>
            <a:endParaRPr lang="en-US" sz="1535"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535" dirty="0">
                <a:solidFill>
                  <a:srgbClr val="000000"/>
                </a:solidFill>
                <a:latin typeface="Times New Roman" panose="02020603050405020304" charset="0"/>
                <a:ea typeface="Noto Sans SC" pitchFamily="34" charset="-122"/>
                <a:cs typeface="Times New Roman" panose="02020603050405020304" charset="0"/>
              </a:rPr>
              <a:t>虽然仅使用了 GPT-2 进行实验，但这些实验很容易扩展到其他因果语言模型。</a:t>
            </a:r>
            <a:endParaRPr lang="en-US" sz="1535" dirty="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Evaluation</a:t>
            </a:r>
            <a:endParaRPr lang="en-US" sz="2400" dirty="0"/>
          </a:p>
        </p:txBody>
      </p:sp>
      <p:sp>
        <p:nvSpPr>
          <p:cNvPr id="3" name="Text 1"/>
          <p:cNvSpPr/>
          <p:nvPr/>
        </p:nvSpPr>
        <p:spPr>
          <a:xfrm>
            <a:off x="714375" y="1059180"/>
            <a:ext cx="7715250" cy="3086100"/>
          </a:xfrm>
          <a:prstGeom prst="rect">
            <a:avLst/>
          </a:prstGeom>
          <a:noFill/>
        </p:spPr>
        <p:txBody>
          <a:bodyPr wrap="square" rtlCol="0" anchor="t"/>
          <a:lstStyle/>
          <a:p>
            <a:pPr marL="342900" indent="-342900" algn="l">
              <a:lnSpc>
                <a:spcPct val="150000"/>
              </a:lnSpc>
              <a:buSzPct val="100000"/>
              <a:buChar char="•"/>
            </a:pPr>
            <a:r>
              <a:rPr lang="en-US" sz="1535" dirty="0">
                <a:solidFill>
                  <a:srgbClr val="000000"/>
                </a:solidFill>
                <a:latin typeface="Times New Roman" panose="02020603050405020304" charset="0"/>
                <a:ea typeface="Noto Sans SC" pitchFamily="34" charset="-122"/>
                <a:cs typeface="Times New Roman" panose="02020603050405020304" charset="0"/>
              </a:rPr>
              <a:t>使用 accuracy 作为所有数据集的度量标准。</a:t>
            </a:r>
            <a:endParaRPr lang="en-US" sz="1535" dirty="0">
              <a:solidFill>
                <a:srgbClr val="000000"/>
              </a:solidFill>
              <a:latin typeface="Times New Roman" panose="02020603050405020304" charset="0"/>
              <a:ea typeface="Noto Sans SC" pitchFamily="34" charset="-122"/>
              <a:cs typeface="Times New Roman" panose="02020603050405020304" charset="0"/>
            </a:endParaRPr>
          </a:p>
          <a:p>
            <a:pPr marL="342900" indent="-342900" algn="l">
              <a:lnSpc>
                <a:spcPct val="150000"/>
              </a:lnSpc>
              <a:buSzPct val="100000"/>
              <a:buChar char="•"/>
            </a:pPr>
            <a:endParaRPr lang="en-US" sz="1535"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535" dirty="0">
                <a:solidFill>
                  <a:srgbClr val="000000"/>
                </a:solidFill>
                <a:latin typeface="Times New Roman" panose="02020603050405020304" charset="0"/>
                <a:ea typeface="Noto Sans SC" pitchFamily="34" charset="-122"/>
                <a:cs typeface="Times New Roman" panose="02020603050405020304" charset="0"/>
              </a:rPr>
              <a:t>作者在实验中使用了 4 种不同的 verbalizers（文本表示法），尝试了 5 个不同的随机种子来抽取训练数据，以及 4 个不同的随机种子进行训练。然后，他们报告了平均准确率（Average accuracy）和最差情况下的准确率（Worst-case accuracy）。</a:t>
            </a:r>
            <a:endParaRPr lang="en-US" sz="1535" dirty="0">
              <a:solidFill>
                <a:srgbClr val="000000"/>
              </a:solidFill>
              <a:latin typeface="Times New Roman" panose="02020603050405020304" charset="0"/>
              <a:ea typeface="Noto Sans SC" pitchFamily="34" charset="-122"/>
              <a:cs typeface="Times New Roman" panose="02020603050405020304" charset="0"/>
            </a:endParaRPr>
          </a:p>
          <a:p>
            <a:pPr marL="342900" indent="-342900" algn="l">
              <a:lnSpc>
                <a:spcPct val="150000"/>
              </a:lnSpc>
              <a:buSzPct val="100000"/>
              <a:buChar char="•"/>
            </a:pPr>
            <a:endParaRPr lang="en-US" sz="1535"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535" dirty="0">
                <a:solidFill>
                  <a:srgbClr val="000000"/>
                </a:solidFill>
                <a:latin typeface="Times New Roman" panose="02020603050405020304" charset="0"/>
                <a:ea typeface="Noto Sans SC" pitchFamily="34" charset="-122"/>
                <a:cs typeface="Times New Roman" panose="02020603050405020304" charset="0"/>
              </a:rPr>
              <a:t>作者认为，鉴于小样本学习模型的显著高方差，最差情况下的准确率与平均准确率同等重要；在高风险应用场景中，甚至更需要关注最差情况下的准确率。</a:t>
            </a:r>
            <a:endParaRPr lang="en-US" sz="1535" dirty="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Experimental Results</a:t>
            </a:r>
            <a:endParaRPr lang="en-US" sz="2400" dirty="0"/>
          </a:p>
        </p:txBody>
      </p:sp>
      <p:sp>
        <p:nvSpPr>
          <p:cNvPr id="3" name="Text 1"/>
          <p:cNvSpPr/>
          <p:nvPr/>
        </p:nvSpPr>
        <p:spPr>
          <a:xfrm>
            <a:off x="807720" y="1304925"/>
            <a:ext cx="7715250" cy="2355850"/>
          </a:xfrm>
          <a:prstGeom prst="rect">
            <a:avLst/>
          </a:prstGeom>
          <a:noFill/>
        </p:spPr>
        <p:txBody>
          <a:bodyPr wrap="square" rtlCol="0" anchor="t"/>
          <a:lstStyle/>
          <a:p>
            <a:pPr indent="0" algn="l">
              <a:lnSpc>
                <a:spcPct val="150000"/>
              </a:lnSpc>
              <a:buSzPct val="100000"/>
              <a:buNone/>
            </a:pPr>
            <a:endParaRPr lang="en-US" sz="1535" dirty="0"/>
          </a:p>
          <a:p>
            <a:pPr marL="342900" indent="-342900" algn="l">
              <a:lnSpc>
                <a:spcPct val="150000"/>
              </a:lnSpc>
              <a:buSzPct val="100000"/>
              <a:buChar char="•"/>
            </a:pPr>
            <a:r>
              <a:rPr lang="en-US" sz="1535" b="1" dirty="0">
                <a:solidFill>
                  <a:srgbClr val="000000"/>
                </a:solidFill>
                <a:latin typeface="Noto Sans SC" pitchFamily="34" charset="0"/>
                <a:ea typeface="Noto Sans SC" pitchFamily="34" charset="-122"/>
                <a:cs typeface="Noto Sans SC" pitchFamily="34" charset="-120"/>
              </a:rPr>
              <a:t>Demonstration Methods</a:t>
            </a:r>
            <a:endParaRPr lang="en-US" sz="1535" dirty="0"/>
          </a:p>
          <a:p>
            <a:pPr marL="342900" indent="-342900" algn="l">
              <a:lnSpc>
                <a:spcPct val="150000"/>
              </a:lnSpc>
              <a:buSzPct val="100000"/>
              <a:buChar char="•"/>
            </a:pPr>
            <a:r>
              <a:rPr lang="en-US" sz="1535" b="1" dirty="0">
                <a:solidFill>
                  <a:srgbClr val="000000"/>
                </a:solidFill>
                <a:latin typeface="Noto Sans SC" pitchFamily="34" charset="0"/>
                <a:ea typeface="Noto Sans SC" pitchFamily="34" charset="-122"/>
                <a:cs typeface="Noto Sans SC" pitchFamily="34" charset="-120"/>
              </a:rPr>
              <a:t>Tuning Methods</a:t>
            </a:r>
            <a:endParaRPr lang="en-US" sz="1535" dirty="0"/>
          </a:p>
          <a:p>
            <a:pPr marL="342900" indent="-342900" algn="l">
              <a:lnSpc>
                <a:spcPct val="150000"/>
              </a:lnSpc>
              <a:buSzPct val="100000"/>
              <a:buChar char="•"/>
            </a:pPr>
            <a:r>
              <a:rPr lang="en-US" sz="1535" b="1" dirty="0">
                <a:solidFill>
                  <a:srgbClr val="000000"/>
                </a:solidFill>
                <a:latin typeface="Noto Sans SC" pitchFamily="34" charset="0"/>
                <a:ea typeface="Noto Sans SC" pitchFamily="34" charset="-122"/>
                <a:cs typeface="Noto Sans SC" pitchFamily="34" charset="-120"/>
              </a:rPr>
              <a:t>Ablations</a:t>
            </a:r>
            <a:endParaRPr lang="en-US" sz="1535" dirty="0"/>
          </a:p>
          <a:p>
            <a:pPr marL="342900" indent="-342900" algn="l">
              <a:lnSpc>
                <a:spcPct val="150000"/>
              </a:lnSpc>
              <a:buSzPct val="100000"/>
              <a:buChar char="•"/>
            </a:pPr>
            <a:r>
              <a:rPr lang="en-US" sz="1535" b="1" dirty="0">
                <a:solidFill>
                  <a:srgbClr val="000000"/>
                </a:solidFill>
                <a:latin typeface="Noto Sans SC" pitchFamily="34" charset="0"/>
                <a:ea typeface="Noto Sans SC" pitchFamily="34" charset="-122"/>
                <a:cs typeface="Noto Sans SC" pitchFamily="34" charset="-120"/>
              </a:rPr>
              <a:t>Generalization to unseen labels</a:t>
            </a:r>
            <a:endParaRPr lang="en-US" sz="153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Demonstration Methods</a:t>
            </a:r>
            <a:endParaRPr lang="en-US" sz="2400" dirty="0"/>
          </a:p>
        </p:txBody>
      </p:sp>
      <mc:AlternateContent xmlns:mc="http://schemas.openxmlformats.org/markup-compatibility/2006">
        <mc:Choice xmlns:a14="http://schemas.microsoft.com/office/drawing/2010/main" Requires="a14">
          <p:sp>
            <p:nvSpPr>
              <p:cNvPr id="3" name="Text 1"/>
              <p:cNvSpPr/>
              <p:nvPr/>
            </p:nvSpPr>
            <p:spPr>
              <a:xfrm>
                <a:off x="4660900" y="973455"/>
                <a:ext cx="4021455" cy="3469005"/>
              </a:xfrm>
              <a:prstGeom prst="rect">
                <a:avLst/>
              </a:prstGeom>
              <a:noFill/>
            </p:spPr>
            <p:txBody>
              <a:bodyPr wrap="square" rtlCol="0" anchor="t"/>
              <a:lstStyle/>
              <a:p>
                <a:pPr marL="342900" indent="-342900" algn="l">
                  <a:lnSpc>
                    <a:spcPct val="150000"/>
                  </a:lnSpc>
                  <a:buSzPct val="100000"/>
                  <a:buChar char="•"/>
                </a:pPr>
                <a:r>
                  <a:rPr lang="en-US" sz="830" b="1" dirty="0">
                    <a:solidFill>
                      <a:srgbClr val="000000"/>
                    </a:solidFill>
                    <a:latin typeface="Noto Sans SC" pitchFamily="34" charset="0"/>
                    <a:ea typeface="Noto Sans SC" pitchFamily="34" charset="-122"/>
                    <a:cs typeface="Noto Sans SC" pitchFamily="34" charset="-120"/>
                  </a:rPr>
                  <a:t>Direct vs. Direct++</a:t>
                </a:r>
                <a:endParaRPr lang="en-US" sz="830" b="1" dirty="0">
                  <a:solidFill>
                    <a:srgbClr val="000000"/>
                  </a:solidFill>
                  <a:latin typeface="Noto Sans SC" pitchFamily="34" charset="0"/>
                  <a:ea typeface="Noto Sans SC" pitchFamily="34" charset="-122"/>
                  <a:cs typeface="Noto Sans SC" pitchFamily="34" charset="-120"/>
                </a:endParaRPr>
              </a:p>
              <a:p>
                <a:pPr indent="0" algn="l">
                  <a:lnSpc>
                    <a:spcPct val="150000"/>
                  </a:lnSpc>
                  <a:buSzPct val="100000"/>
                  <a:buNone/>
                </a:pPr>
                <a:r>
                  <a:rPr lang="en-US" sz="830" dirty="0">
                    <a:solidFill>
                      <a:srgbClr val="000000"/>
                    </a:solidFill>
                    <a:latin typeface="Times New Roman" panose="02020603050405020304" charset="0"/>
                    <a:ea typeface="Noto Sans SC" pitchFamily="34" charset="-122"/>
                    <a:cs typeface="Times New Roman" panose="02020603050405020304" charset="0"/>
                  </a:rPr>
                  <a:t>             在所有设置中，Direct++ 显著优于朴素 Direct 模型，表明使用 </a:t>
                </a:r>
                <a:r>
                  <a:rPr lang="en-US" sz="830" dirty="0">
                    <a:solidFill>
                      <a:srgbClr val="000000"/>
                    </a:solidFill>
                    <a:latin typeface="Times New Roman" panose="02020603050405020304" charset="0"/>
                    <a:ea typeface="Noto Sans SC" pitchFamily="34" charset="-122"/>
                    <a:cs typeface="Times New Roman" panose="02020603050405020304" charset="0"/>
                    <a:sym typeface="+mn-ea"/>
                  </a:rPr>
                  <a:t> </a:t>
                </a:r>
                <a14:m>
                  <m:oMath xmlns:m="http://schemas.openxmlformats.org/officeDocument/2006/math">
                    <m:f>
                      <m:fPr>
                        <m:ctrlPr>
                          <a:rPr lang="en-US" sz="830" i="1" dirty="0">
                            <a:solidFill>
                              <a:srgbClr val="000000"/>
                            </a:solidFill>
                            <a:latin typeface="Cambria Math" panose="02040503050406030204" charset="0"/>
                            <a:ea typeface="Noto Sans SC" pitchFamily="34" charset="-122"/>
                            <a:cs typeface="Cambria Math" panose="02040503050406030204" charset="0"/>
                          </a:rPr>
                        </m:ctrlPr>
                      </m:fPr>
                      <m:num>
                        <m:r>
                          <a:rPr lang="en-US" sz="830" dirty="0">
                            <a:solidFill>
                              <a:srgbClr val="000000"/>
                            </a:solidFill>
                            <a:latin typeface="Times New Roman" panose="02020603050405020304" charset="0"/>
                            <a:ea typeface="Noto Sans SC" pitchFamily="34" charset="-122"/>
                            <a:cs typeface="Times New Roman" panose="02020603050405020304" charset="0"/>
                            <a:sym typeface="+mn-ea"/>
                          </a:rPr>
                          <m:t>𝑃</m:t>
                        </m:r>
                        <m:r>
                          <a:rPr lang="en-US" sz="83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830" dirty="0">
                            <a:solidFill>
                              <a:srgbClr val="000000"/>
                            </a:solidFill>
                            <a:latin typeface="Times New Roman" panose="02020603050405020304" charset="0"/>
                            <a:ea typeface="Noto Sans SC" pitchFamily="34" charset="-122"/>
                            <a:cs typeface="Times New Roman" panose="02020603050405020304" charset="0"/>
                            <a:sym typeface="+mn-ea"/>
                          </a:rPr>
                          <m:t>𝑐</m:t>
                        </m:r>
                        <m:r>
                          <a:rPr lang="en-US" sz="830" baseline="-25000" dirty="0">
                            <a:solidFill>
                              <a:srgbClr val="000000"/>
                            </a:solidFill>
                            <a:latin typeface="Times New Roman" panose="02020603050405020304" charset="0"/>
                            <a:ea typeface="Noto Sans SC" pitchFamily="34" charset="-122"/>
                            <a:cs typeface="Times New Roman" panose="02020603050405020304" charset="0"/>
                            <a:sym typeface="+mn-ea"/>
                          </a:rPr>
                          <m:t>𝑖</m:t>
                        </m:r>
                        <m:r>
                          <a:rPr lang="en-US" sz="83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830" dirty="0">
                            <a:solidFill>
                              <a:srgbClr val="000000"/>
                            </a:solidFill>
                            <a:latin typeface="Times New Roman" panose="02020603050405020304" charset="0"/>
                            <a:ea typeface="Noto Sans SC" pitchFamily="34" charset="-122"/>
                            <a:cs typeface="Times New Roman" panose="02020603050405020304" charset="0"/>
                            <a:sym typeface="+mn-ea"/>
                          </a:rPr>
                          <m:t>𝑥</m:t>
                        </m:r>
                        <m:r>
                          <a:rPr lang="en-US" sz="830" dirty="0">
                            <a:solidFill>
                              <a:srgbClr val="000000"/>
                            </a:solidFill>
                            <a:latin typeface="Times New Roman" panose="02020603050405020304" charset="0"/>
                            <a:ea typeface="Noto Sans SC" pitchFamily="34" charset="-122"/>
                            <a:cs typeface="Times New Roman" panose="02020603050405020304" charset="0"/>
                            <a:sym typeface="+mn-ea"/>
                          </a:rPr>
                          <m:t>)</m:t>
                        </m:r>
                      </m:num>
                      <m:den>
                        <m:r>
                          <a:rPr lang="en-US" sz="830" dirty="0">
                            <a:solidFill>
                              <a:srgbClr val="000000"/>
                            </a:solidFill>
                            <a:latin typeface="Times New Roman" panose="02020603050405020304" charset="0"/>
                            <a:ea typeface="Noto Sans SC" pitchFamily="34" charset="-122"/>
                            <a:cs typeface="Times New Roman" panose="02020603050405020304" charset="0"/>
                            <a:sym typeface="+mn-ea"/>
                          </a:rPr>
                          <m:t>𝑃</m:t>
                        </m:r>
                        <m:r>
                          <a:rPr lang="en-US" sz="83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830" dirty="0">
                            <a:solidFill>
                              <a:srgbClr val="000000"/>
                            </a:solidFill>
                            <a:latin typeface="Times New Roman" panose="02020603050405020304" charset="0"/>
                            <a:ea typeface="Noto Sans SC" pitchFamily="34" charset="-122"/>
                            <a:cs typeface="Times New Roman" panose="02020603050405020304" charset="0"/>
                            <a:sym typeface="+mn-ea"/>
                          </a:rPr>
                          <m:t>𝑐</m:t>
                        </m:r>
                        <m:r>
                          <a:rPr lang="en-US" sz="830" baseline="-25000" dirty="0">
                            <a:solidFill>
                              <a:srgbClr val="000000"/>
                            </a:solidFill>
                            <a:latin typeface="Times New Roman" panose="02020603050405020304" charset="0"/>
                            <a:ea typeface="Noto Sans SC" pitchFamily="34" charset="-122"/>
                            <a:cs typeface="Times New Roman" panose="02020603050405020304" charset="0"/>
                            <a:sym typeface="+mn-ea"/>
                          </a:rPr>
                          <m:t>𝑖</m:t>
                        </m:r>
                        <m:r>
                          <a:rPr lang="en-US" sz="83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830" dirty="0">
                            <a:solidFill>
                              <a:srgbClr val="000000"/>
                            </a:solidFill>
                            <a:latin typeface="Times New Roman" panose="02020603050405020304" charset="0"/>
                            <a:ea typeface="Noto Sans SC" pitchFamily="34" charset="-122"/>
                            <a:cs typeface="Times New Roman" panose="02020603050405020304" charset="0"/>
                            <a:sym typeface="+mn-ea"/>
                          </a:rPr>
                          <m:t>𝑁𝑈𝐿𝐿</m:t>
                        </m:r>
                        <m:r>
                          <a:rPr lang="en-US" sz="830" dirty="0">
                            <a:solidFill>
                              <a:srgbClr val="000000"/>
                            </a:solidFill>
                            <a:latin typeface="Times New Roman" panose="02020603050405020304" charset="0"/>
                            <a:ea typeface="Noto Sans SC" pitchFamily="34" charset="-122"/>
                            <a:cs typeface="Times New Roman" panose="02020603050405020304" charset="0"/>
                            <a:sym typeface="+mn-ea"/>
                          </a:rPr>
                          <m:t>)</m:t>
                        </m:r>
                      </m:den>
                    </m:f>
                  </m:oMath>
                </a14:m>
                <a:r>
                  <a:rPr lang="en-US" sz="830" dirty="0">
                    <a:solidFill>
                      <a:srgbClr val="000000"/>
                    </a:solidFill>
                    <a:latin typeface="Times New Roman" panose="02020603050405020304" charset="0"/>
                    <a:ea typeface="Noto Sans SC" pitchFamily="34" charset="-122"/>
                    <a:cs typeface="Times New Roman" panose="02020603050405020304" charset="0"/>
                  </a:rPr>
                  <a:t> </a:t>
                </a:r>
                <a:r>
                  <a:rPr lang="en-US" sz="830" dirty="0">
                    <a:solidFill>
                      <a:srgbClr val="000000"/>
                    </a:solidFill>
                    <a:latin typeface="Times New Roman" panose="02020603050405020304" charset="0"/>
                    <a:ea typeface="Noto Sans SC" pitchFamily="34" charset="-122"/>
                    <a:cs typeface="Times New Roman" panose="02020603050405020304" charset="0"/>
                  </a:rPr>
                  <a:t>代      </a:t>
                </a:r>
                <a:endParaRPr lang="en-US" sz="830" dirty="0">
                  <a:solidFill>
                    <a:srgbClr val="000000"/>
                  </a:solidFill>
                  <a:latin typeface="Times New Roman" panose="02020603050405020304" charset="0"/>
                  <a:ea typeface="Noto Sans SC" pitchFamily="34" charset="-122"/>
                  <a:cs typeface="Times New Roman" panose="02020603050405020304" charset="0"/>
                </a:endParaRPr>
              </a:p>
              <a:p>
                <a:pPr indent="0" algn="l">
                  <a:lnSpc>
                    <a:spcPct val="150000"/>
                  </a:lnSpc>
                  <a:buSzPct val="100000"/>
                  <a:buNone/>
                </a:pPr>
                <a:r>
                  <a:rPr lang="en-US" sz="830" dirty="0">
                    <a:solidFill>
                      <a:srgbClr val="000000"/>
                    </a:solidFill>
                    <a:latin typeface="Times New Roman" panose="02020603050405020304" charset="0"/>
                    <a:ea typeface="Noto Sans SC" pitchFamily="34" charset="-122"/>
                    <a:cs typeface="Times New Roman" panose="02020603050405020304" charset="0"/>
                  </a:rPr>
                  <a:t>             替 </a:t>
                </a:r>
                <a14:m>
                  <m:oMath xmlns:m="http://schemas.openxmlformats.org/officeDocument/2006/math">
                    <m:r>
                      <a:rPr lang="en-US" sz="830" dirty="0">
                        <a:solidFill>
                          <a:srgbClr val="000000"/>
                        </a:solidFill>
                        <a:latin typeface="Times New Roman" panose="02020603050405020304" charset="0"/>
                        <a:ea typeface="Noto Sans SC" pitchFamily="34" charset="-122"/>
                        <a:cs typeface="Times New Roman" panose="02020603050405020304" charset="0"/>
                        <a:sym typeface="+mn-ea"/>
                      </a:rPr>
                      <m:t>𝑃</m:t>
                    </m:r>
                    <m:r>
                      <a:rPr lang="en-US" sz="83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830" dirty="0">
                        <a:solidFill>
                          <a:srgbClr val="000000"/>
                        </a:solidFill>
                        <a:latin typeface="Times New Roman" panose="02020603050405020304" charset="0"/>
                        <a:ea typeface="Noto Sans SC" pitchFamily="34" charset="-122"/>
                        <a:cs typeface="Times New Roman" panose="02020603050405020304" charset="0"/>
                        <a:sym typeface="+mn-ea"/>
                      </a:rPr>
                      <m:t>𝑐</m:t>
                    </m:r>
                    <m:r>
                      <a:rPr lang="en-US" sz="830" baseline="-25000" dirty="0">
                        <a:solidFill>
                          <a:srgbClr val="000000"/>
                        </a:solidFill>
                        <a:latin typeface="Times New Roman" panose="02020603050405020304" charset="0"/>
                        <a:ea typeface="Noto Sans SC" pitchFamily="34" charset="-122"/>
                        <a:cs typeface="Times New Roman" panose="02020603050405020304" charset="0"/>
                        <a:sym typeface="+mn-ea"/>
                      </a:rPr>
                      <m:t>𝑖</m:t>
                    </m:r>
                    <m:r>
                      <a:rPr lang="en-US" sz="83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830" dirty="0">
                        <a:solidFill>
                          <a:srgbClr val="000000"/>
                        </a:solidFill>
                        <a:latin typeface="Times New Roman" panose="02020603050405020304" charset="0"/>
                        <a:ea typeface="Noto Sans SC" pitchFamily="34" charset="-122"/>
                        <a:cs typeface="Times New Roman" panose="02020603050405020304" charset="0"/>
                        <a:sym typeface="+mn-ea"/>
                      </a:rPr>
                      <m:t>𝑥</m:t>
                    </m:r>
                    <m:r>
                      <a:rPr lang="en-US" sz="830" dirty="0">
                        <a:solidFill>
                          <a:srgbClr val="000000"/>
                        </a:solidFill>
                        <a:latin typeface="Times New Roman" panose="02020603050405020304" charset="0"/>
                        <a:ea typeface="Noto Sans SC" pitchFamily="34" charset="-122"/>
                        <a:cs typeface="Times New Roman" panose="02020603050405020304" charset="0"/>
                        <a:sym typeface="+mn-ea"/>
                      </a:rPr>
                      <m:t>)</m:t>
                    </m:r>
                  </m:oMath>
                </a14:m>
                <a:r>
                  <a:rPr lang="en-US" sz="830" dirty="0">
                    <a:solidFill>
                      <a:srgbClr val="000000"/>
                    </a:solidFill>
                    <a:latin typeface="Times New Roman" panose="02020603050405020304" charset="0"/>
                    <a:ea typeface="Noto Sans SC" pitchFamily="34" charset="-122"/>
                    <a:cs typeface="Times New Roman" panose="02020603050405020304" charset="0"/>
                  </a:rPr>
                  <a:t> </a:t>
                </a:r>
                <a:r>
                  <a:rPr lang="en-US" sz="830" dirty="0">
                    <a:solidFill>
                      <a:srgbClr val="000000"/>
                    </a:solidFill>
                    <a:latin typeface="Times New Roman" panose="02020603050405020304" charset="0"/>
                    <a:ea typeface="Noto Sans SC" pitchFamily="34" charset="-122"/>
                    <a:cs typeface="Times New Roman" panose="02020603050405020304" charset="0"/>
                  </a:rPr>
                  <a:t>是非常有益的。</a:t>
                </a:r>
                <a:endParaRPr lang="en-US" sz="830" dirty="0">
                  <a:solidFill>
                    <a:srgbClr val="000000"/>
                  </a:solidFill>
                  <a:latin typeface="Times New Roman" panose="02020603050405020304" charset="0"/>
                  <a:ea typeface="Noto Sans SC" pitchFamily="34" charset="-122"/>
                  <a:cs typeface="Times New Roman" panose="02020603050405020304" charset="0"/>
                </a:endParaRPr>
              </a:p>
              <a:p>
                <a:pPr marL="342900" indent="-342900" algn="l">
                  <a:lnSpc>
                    <a:spcPct val="150000"/>
                  </a:lnSpc>
                  <a:buSzPct val="100000"/>
                  <a:buChar char="•"/>
                </a:pPr>
                <a:endParaRPr lang="en-US" sz="830"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830" b="1" dirty="0">
                    <a:solidFill>
                      <a:srgbClr val="000000"/>
                    </a:solidFill>
                    <a:latin typeface="Noto Sans SC" pitchFamily="34" charset="0"/>
                    <a:ea typeface="Noto Sans SC" pitchFamily="34" charset="-122"/>
                    <a:cs typeface="Noto Sans SC" pitchFamily="34" charset="-120"/>
                  </a:rPr>
                  <a:t>Concat vs. Ensemble</a:t>
                </a:r>
                <a:br>
                  <a:rPr lang="en-US" sz="830" b="1" dirty="0">
                    <a:solidFill>
                      <a:srgbClr val="000000"/>
                    </a:solidFill>
                    <a:latin typeface="Noto Sans SC" pitchFamily="34" charset="0"/>
                    <a:ea typeface="Noto Sans SC" pitchFamily="34" charset="-122"/>
                    <a:cs typeface="Noto Sans SC" pitchFamily="34" charset="-120"/>
                  </a:rPr>
                </a:br>
                <a:r>
                  <a:rPr lang="en-US" sz="830" dirty="0">
                    <a:solidFill>
                      <a:srgbClr val="000000"/>
                    </a:solidFill>
                    <a:latin typeface="Times New Roman" panose="02020603050405020304" charset="0"/>
                    <a:ea typeface="Noto Sans SC" pitchFamily="34" charset="-122"/>
                    <a:cs typeface="Times New Roman" panose="02020603050405020304" charset="0"/>
                  </a:rPr>
                  <a:t>作者提出的基于集成的方法在 direct 模型中比基于串联的方法更好，在所有数据集的宏观平均中，平均准确率和最差情况准确率都提高了7%.</a:t>
                </a:r>
                <a:br>
                  <a:rPr lang="en-US" sz="830" dirty="0">
                    <a:solidFill>
                      <a:srgbClr val="000000"/>
                    </a:solidFill>
                    <a:latin typeface="Times New Roman" panose="02020603050405020304" charset="0"/>
                    <a:ea typeface="Noto Sans SC" pitchFamily="34" charset="-122"/>
                    <a:cs typeface="Times New Roman" panose="02020603050405020304" charset="0"/>
                  </a:rPr>
                </a:br>
                <a:r>
                  <a:rPr lang="en-US" sz="830" dirty="0">
                    <a:solidFill>
                      <a:srgbClr val="000000"/>
                    </a:solidFill>
                    <a:latin typeface="Times New Roman" panose="02020603050405020304" charset="0"/>
                    <a:ea typeface="Noto Sans SC" pitchFamily="34" charset="-122"/>
                    <a:cs typeface="Times New Roman" panose="02020603050405020304" charset="0"/>
                  </a:rPr>
                  <a:t>然而，在通道模型中，基于集成的方法并不总是更好：它仅在输入较长的数据集上表现更好。作者猜测，当训练数据中的标签不平衡时，基于集成的方法可能会受到影响。</a:t>
                </a:r>
                <a:endParaRPr lang="en-US" sz="830" dirty="0">
                  <a:solidFill>
                    <a:srgbClr val="000000"/>
                  </a:solidFill>
                  <a:latin typeface="Times New Roman" panose="02020603050405020304" charset="0"/>
                  <a:ea typeface="Noto Sans SC" pitchFamily="34" charset="-122"/>
                  <a:cs typeface="Times New Roman" panose="02020603050405020304" charset="0"/>
                </a:endParaRPr>
              </a:p>
              <a:p>
                <a:pPr marL="342900" indent="-342900" algn="l">
                  <a:lnSpc>
                    <a:spcPct val="150000"/>
                  </a:lnSpc>
                  <a:buSzPct val="100000"/>
                  <a:buChar char="•"/>
                </a:pPr>
                <a:endParaRPr lang="en-US" sz="830"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830" b="1" dirty="0">
                    <a:solidFill>
                      <a:srgbClr val="000000"/>
                    </a:solidFill>
                    <a:latin typeface="Noto Sans SC" pitchFamily="34" charset="0"/>
                    <a:ea typeface="Noto Sans SC" pitchFamily="34" charset="-122"/>
                    <a:cs typeface="Noto Sans SC" pitchFamily="34" charset="-120"/>
                  </a:rPr>
                  <a:t>Zero-shot vs. Few-shot</a:t>
                </a:r>
                <a:br>
                  <a:rPr lang="en-US" sz="830" b="1" dirty="0">
                    <a:solidFill>
                      <a:srgbClr val="000000"/>
                    </a:solidFill>
                    <a:latin typeface="Noto Sans SC" pitchFamily="34" charset="0"/>
                    <a:ea typeface="Noto Sans SC" pitchFamily="34" charset="-122"/>
                    <a:cs typeface="Noto Sans SC" pitchFamily="34" charset="-120"/>
                  </a:rPr>
                </a:br>
                <a:r>
                  <a:rPr lang="en-US" sz="830" dirty="0">
                    <a:solidFill>
                      <a:srgbClr val="000000"/>
                    </a:solidFill>
                    <a:latin typeface="Times New Roman" panose="02020603050405020304" charset="0"/>
                    <a:ea typeface="Noto Sans SC" pitchFamily="34" charset="-122"/>
                    <a:cs typeface="Times New Roman" panose="02020603050405020304" charset="0"/>
                  </a:rPr>
                  <a:t>Direct 模型在小样本设置下的表现有时会下降，这可能是因为训练数据提供的示例可能导致模型校准不准确，并且容易受到示例选择的影响。然而，在所有数据集上，通道模型的少样本表现显著优于零样本方法。这意味着通道模型在有限的训练数据情况下更能保持稳定的性能，而不会受到示例选择的过度影响。</a:t>
                </a:r>
                <a:endParaRPr lang="en-US" sz="830" dirty="0">
                  <a:solidFill>
                    <a:srgbClr val="000000"/>
                  </a:solidFill>
                  <a:latin typeface="Times New Roman" panose="02020603050405020304" charset="0"/>
                  <a:ea typeface="Noto Sans SC" pitchFamily="34" charset="-122"/>
                  <a:cs typeface="Times New Roman" panose="02020603050405020304" charset="0"/>
                </a:endParaRPr>
              </a:p>
            </p:txBody>
          </p:sp>
        </mc:Choice>
        <mc:Fallback>
          <p:sp>
            <p:nvSpPr>
              <p:cNvPr id="3" name="Text 1"/>
              <p:cNvSpPr>
                <a:spLocks noRot="1" noChangeAspect="1" noMove="1" noResize="1" noEditPoints="1" noAdjustHandles="1" noChangeArrowheads="1" noChangeShapeType="1" noTextEdit="1"/>
              </p:cNvSpPr>
              <p:nvPr/>
            </p:nvSpPr>
            <p:spPr>
              <a:xfrm>
                <a:off x="4660900" y="973455"/>
                <a:ext cx="4021455" cy="3469005"/>
              </a:xfrm>
              <a:prstGeom prst="rect">
                <a:avLst/>
              </a:prstGeom>
              <a:blipFill rotWithShape="1">
                <a:blip r:embed="rId1"/>
                <a:stretch>
                  <a:fillRect/>
                </a:stretch>
              </a:blipFill>
            </p:spPr>
            <p:txBody>
              <a:bodyPr/>
              <a:lstStyle/>
              <a:p>
                <a:r>
                  <a:rPr lang="zh-CN" altLang="en-US">
                    <a:noFill/>
                  </a:rPr>
                  <a:t> </a:t>
                </a:r>
              </a:p>
            </p:txBody>
          </p:sp>
        </mc:Fallback>
      </mc:AlternateContent>
      <p:pic>
        <p:nvPicPr>
          <p:cNvPr id="4" name="图片 3"/>
          <p:cNvPicPr>
            <a:picLocks noChangeAspect="1"/>
          </p:cNvPicPr>
          <p:nvPr>
            <p:custDataLst>
              <p:tags r:id="rId2"/>
            </p:custDataLst>
          </p:nvPr>
        </p:nvPicPr>
        <p:blipFill>
          <a:blip r:embed="rId3"/>
          <a:stretch>
            <a:fillRect/>
          </a:stretch>
        </p:blipFill>
        <p:spPr>
          <a:xfrm>
            <a:off x="426720" y="1032510"/>
            <a:ext cx="4057015" cy="1539240"/>
          </a:xfrm>
          <a:prstGeom prst="rect">
            <a:avLst/>
          </a:prstGeom>
        </p:spPr>
      </p:pic>
      <p:sp>
        <p:nvSpPr>
          <p:cNvPr id="5" name="文本框 4"/>
          <p:cNvSpPr txBox="1"/>
          <p:nvPr/>
        </p:nvSpPr>
        <p:spPr>
          <a:xfrm>
            <a:off x="904875" y="2647315"/>
            <a:ext cx="3100705" cy="373380"/>
          </a:xfrm>
          <a:prstGeom prst="rect">
            <a:avLst/>
          </a:prstGeom>
          <a:noFill/>
        </p:spPr>
        <p:txBody>
          <a:bodyPr wrap="square" rtlCol="0">
            <a:noAutofit/>
          </a:bodyPr>
          <a:p>
            <a:pPr algn="ctr"/>
            <a:r>
              <a:rPr lang="en-US" sz="830" dirty="0">
                <a:solidFill>
                  <a:srgbClr val="000000"/>
                </a:solidFill>
                <a:latin typeface="Times New Roman" panose="02020603050405020304" charset="0"/>
                <a:ea typeface="Noto Sans SC" pitchFamily="34" charset="-122"/>
                <a:cs typeface="Times New Roman" panose="02020603050405020304" charset="0"/>
                <a:sym typeface="+mn-ea"/>
              </a:rPr>
              <a:t>来自 Demonstration Methods 的结果，都在 GPT-2 Large 上，两个数字分别表示平均和最坏情况下的精度。runs 表示实验次数。</a:t>
            </a:r>
            <a:endParaRPr lang="zh-CN" altLang="en-US">
              <a:latin typeface="Times New Roman" panose="02020603050405020304" charset="0"/>
              <a:cs typeface="Times New Roman" panose="02020603050405020304" charset="0"/>
            </a:endParaRPr>
          </a:p>
        </p:txBody>
      </p:sp>
      <p:sp>
        <p:nvSpPr>
          <p:cNvPr id="6" name="文本框 5"/>
          <p:cNvSpPr txBox="1"/>
          <p:nvPr/>
        </p:nvSpPr>
        <p:spPr>
          <a:xfrm>
            <a:off x="904875" y="3192780"/>
            <a:ext cx="3048000" cy="1046480"/>
          </a:xfrm>
          <a:prstGeom prst="rect">
            <a:avLst/>
          </a:prstGeom>
          <a:noFill/>
        </p:spPr>
        <p:txBody>
          <a:bodyPr wrap="square" rtlCol="0">
            <a:spAutoFit/>
          </a:bodyPr>
          <a:p>
            <a:pPr marL="171450" indent="-171450" fontAlgn="auto">
              <a:lnSpc>
                <a:spcPct val="150000"/>
              </a:lnSpc>
              <a:buFont typeface="Arial" panose="020B0604020202020204" pitchFamily="34" charset="0"/>
              <a:buChar char="•"/>
            </a:pPr>
            <a:r>
              <a:rPr lang="en-US" sz="830" b="1" dirty="0">
                <a:solidFill>
                  <a:srgbClr val="000000"/>
                </a:solidFill>
                <a:latin typeface="Noto Sans SC" pitchFamily="34" charset="0"/>
                <a:ea typeface="Noto Sans SC" pitchFamily="34" charset="-122"/>
                <a:cs typeface="Noto Sans SC" pitchFamily="34" charset="-120"/>
                <a:sym typeface="+mn-ea"/>
              </a:rPr>
              <a:t>Direct++ vs. Channel</a:t>
            </a:r>
            <a:br>
              <a:rPr lang="en-US" sz="830" b="1" dirty="0">
                <a:solidFill>
                  <a:srgbClr val="000000"/>
                </a:solidFill>
                <a:latin typeface="Noto Sans SC" pitchFamily="34" charset="0"/>
                <a:ea typeface="Noto Sans SC" pitchFamily="34" charset="-122"/>
                <a:cs typeface="Noto Sans SC" pitchFamily="34" charset="-120"/>
                <a:sym typeface="+mn-ea"/>
              </a:rPr>
            </a:br>
            <a:r>
              <a:rPr lang="en-US" sz="830" dirty="0">
                <a:solidFill>
                  <a:srgbClr val="000000"/>
                </a:solidFill>
                <a:latin typeface="Noto Sans SC" pitchFamily="34" charset="0"/>
                <a:ea typeface="Noto Sans SC" pitchFamily="34" charset="-122"/>
                <a:cs typeface="Noto Sans SC" pitchFamily="34" charset="-120"/>
                <a:sym typeface="+mn-ea"/>
              </a:rPr>
              <a:t>在小样本设置中，channel 模型在几乎所有情况下都优于 direct 模型。而在很多数数据集上，通过 direct++ 可以获得最高的最佳情况精度，但它的方差更高，导致平均值和最坏情况的精度都低于 channel 模型。</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170815"/>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Tuning Methods</a:t>
            </a:r>
            <a:endParaRPr lang="en-US" sz="2400" dirty="0"/>
          </a:p>
        </p:txBody>
      </p:sp>
      <p:sp>
        <p:nvSpPr>
          <p:cNvPr id="3" name="Text 1"/>
          <p:cNvSpPr/>
          <p:nvPr/>
        </p:nvSpPr>
        <p:spPr>
          <a:xfrm>
            <a:off x="4794885" y="114300"/>
            <a:ext cx="4081780" cy="4691380"/>
          </a:xfrm>
          <a:prstGeom prst="rect">
            <a:avLst/>
          </a:prstGeom>
          <a:noFill/>
        </p:spPr>
        <p:txBody>
          <a:bodyPr wrap="square" rtlCol="0" anchor="t"/>
          <a:lstStyle/>
          <a:p>
            <a:pPr indent="0" algn="l">
              <a:lnSpc>
                <a:spcPct val="150000"/>
              </a:lnSpc>
              <a:buSzPct val="100000"/>
              <a:buNone/>
            </a:pPr>
            <a:endParaRPr lang="en-US" sz="1000" dirty="0"/>
          </a:p>
          <a:p>
            <a:pPr marL="342900" indent="-342900" algn="l">
              <a:lnSpc>
                <a:spcPct val="150000"/>
              </a:lnSpc>
              <a:buSzPct val="100000"/>
              <a:buChar char="•"/>
            </a:pPr>
            <a:r>
              <a:rPr lang="en-US" sz="1000" b="1" dirty="0">
                <a:solidFill>
                  <a:srgbClr val="000000"/>
                </a:solidFill>
                <a:latin typeface="Noto Sans SC" pitchFamily="34" charset="0"/>
                <a:ea typeface="Noto Sans SC" pitchFamily="34" charset="-122"/>
                <a:cs typeface="Noto Sans SC" pitchFamily="34" charset="-120"/>
              </a:rPr>
              <a:t>Head tuning vs. prompt tuning</a:t>
            </a:r>
            <a:br>
              <a:rPr lang="en-US" sz="1000" b="1" dirty="0">
                <a:solidFill>
                  <a:srgbClr val="000000"/>
                </a:solidFill>
                <a:latin typeface="Noto Sans SC" pitchFamily="34" charset="0"/>
                <a:ea typeface="Noto Sans SC" pitchFamily="34" charset="-122"/>
                <a:cs typeface="Noto Sans SC" pitchFamily="34" charset="-120"/>
              </a:rPr>
            </a:br>
            <a:r>
              <a:rPr lang="en-US" sz="1000" dirty="0">
                <a:solidFill>
                  <a:srgbClr val="000000"/>
                </a:solidFill>
                <a:latin typeface="Times New Roman" panose="02020603050405020304" charset="0"/>
                <a:ea typeface="Noto Sans SC" pitchFamily="34" charset="-122"/>
                <a:cs typeface="Times New Roman" panose="02020603050405020304" charset="0"/>
              </a:rPr>
              <a:t>Head tuning 是一个非常强的方法，尽管在之前的工作中经常被忽略作为一个 baseline. 但在所有情况下，它都明显优于 direct prompt tuning. 在一些数据集上，它</a:t>
            </a:r>
            <a:r>
              <a:rPr lang="zh-CN" altLang="en-US" sz="1000" dirty="0">
                <a:solidFill>
                  <a:srgbClr val="000000"/>
                </a:solidFill>
                <a:latin typeface="Times New Roman" panose="02020603050405020304" charset="0"/>
                <a:ea typeface="Noto Sans SC" pitchFamily="34" charset="-122"/>
                <a:cs typeface="Times New Roman" panose="02020603050405020304" charset="0"/>
              </a:rPr>
              <a:t>甚至</a:t>
            </a:r>
            <a:r>
              <a:rPr lang="en-US" sz="1000" dirty="0">
                <a:solidFill>
                  <a:srgbClr val="000000"/>
                </a:solidFill>
                <a:latin typeface="Times New Roman" panose="02020603050405020304" charset="0"/>
                <a:ea typeface="Noto Sans SC" pitchFamily="34" charset="-122"/>
                <a:cs typeface="Times New Roman" panose="02020603050405020304" charset="0"/>
              </a:rPr>
              <a:t>优于 channel prompt tuning，特别是在 TREC 和 Subj 上</a:t>
            </a:r>
            <a:r>
              <a:rPr lang="zh-CN" altLang="en-US" sz="1000" dirty="0">
                <a:solidFill>
                  <a:srgbClr val="000000"/>
                </a:solidFill>
                <a:latin typeface="Times New Roman" panose="02020603050405020304" charset="0"/>
                <a:ea typeface="Noto Sans SC" pitchFamily="34" charset="-122"/>
                <a:cs typeface="Times New Roman" panose="02020603050405020304" charset="0"/>
              </a:rPr>
              <a:t>。</a:t>
            </a:r>
            <a:br>
              <a:rPr lang="zh-CN" altLang="en-US" sz="1000" dirty="0">
                <a:solidFill>
                  <a:srgbClr val="000000"/>
                </a:solidFill>
                <a:latin typeface="Times New Roman" panose="02020603050405020304" charset="0"/>
                <a:ea typeface="Noto Sans SC" pitchFamily="34" charset="-122"/>
                <a:cs typeface="Times New Roman" panose="02020603050405020304" charset="0"/>
              </a:rPr>
            </a:br>
            <a:br>
              <a:rPr lang="zh-CN" altLang="en-US" sz="1000" dirty="0">
                <a:solidFill>
                  <a:srgbClr val="000000"/>
                </a:solidFill>
                <a:latin typeface="Times New Roman" panose="02020603050405020304" charset="0"/>
                <a:ea typeface="Noto Sans SC" pitchFamily="34" charset="-122"/>
                <a:cs typeface="Times New Roman" panose="02020603050405020304" charset="0"/>
              </a:rPr>
            </a:br>
            <a:r>
              <a:rPr lang="zh-CN" altLang="en-US" sz="1000" dirty="0">
                <a:solidFill>
                  <a:srgbClr val="000000"/>
                </a:solidFill>
                <a:latin typeface="Times New Roman" panose="02020603050405020304" charset="0"/>
                <a:ea typeface="Noto Sans SC" pitchFamily="34" charset="-122"/>
                <a:cs typeface="Times New Roman" panose="02020603050405020304" charset="0"/>
                <a:sym typeface="+mn-ea"/>
              </a:rPr>
              <a:t>对于回答问题或者识别主观性这样的任务，直接更新语言模型参数（即 head tuning）通常会表现得更好，因为任务本身需要对上下文和标签之间的关系进行推断。</a:t>
            </a:r>
            <a:br>
              <a:rPr lang="zh-CN" altLang="en-US" sz="1000" dirty="0">
                <a:solidFill>
                  <a:srgbClr val="000000"/>
                </a:solidFill>
                <a:latin typeface="Times New Roman" panose="02020603050405020304" charset="0"/>
                <a:ea typeface="Noto Sans SC" pitchFamily="34" charset="-122"/>
                <a:cs typeface="Times New Roman" panose="02020603050405020304" charset="0"/>
                <a:sym typeface="+mn-ea"/>
              </a:rPr>
            </a:br>
            <a:r>
              <a:rPr lang="zh-CN" altLang="en-US" sz="1000" dirty="0">
                <a:solidFill>
                  <a:srgbClr val="000000"/>
                </a:solidFill>
                <a:latin typeface="Times New Roman" panose="02020603050405020304" charset="0"/>
                <a:ea typeface="Noto Sans SC" pitchFamily="34" charset="-122"/>
                <a:cs typeface="Times New Roman" panose="02020603050405020304" charset="0"/>
                <a:sym typeface="+mn-ea"/>
              </a:rPr>
              <a:t>而对于语言建模</a:t>
            </a:r>
            <a:r>
              <a:rPr lang="en-US" sz="1000" dirty="0">
                <a:solidFill>
                  <a:srgbClr val="000000"/>
                </a:solidFill>
                <a:latin typeface="Times New Roman" panose="02020603050405020304" charset="0"/>
                <a:ea typeface="Noto Sans SC" pitchFamily="34" charset="-122"/>
                <a:cs typeface="Times New Roman" panose="02020603050405020304" charset="0"/>
                <a:sym typeface="+mn-ea"/>
              </a:rPr>
              <a:t>这类任务</a:t>
            </a:r>
            <a:r>
              <a:rPr lang="zh-CN" altLang="en-US" sz="1000" dirty="0">
                <a:solidFill>
                  <a:srgbClr val="000000"/>
                </a:solidFill>
                <a:latin typeface="Times New Roman" panose="02020603050405020304" charset="0"/>
                <a:ea typeface="Noto Sans SC" pitchFamily="34" charset="-122"/>
                <a:cs typeface="Times New Roman" panose="02020603050405020304" charset="0"/>
                <a:sym typeface="+mn-ea"/>
              </a:rPr>
              <a:t>（预测下一个</a:t>
            </a:r>
            <a:r>
              <a:rPr lang="en-US" altLang="zh-CN" sz="1000" dirty="0">
                <a:solidFill>
                  <a:srgbClr val="000000"/>
                </a:solidFill>
                <a:latin typeface="Times New Roman" panose="02020603050405020304" charset="0"/>
                <a:ea typeface="Noto Sans SC" pitchFamily="34" charset="-122"/>
                <a:cs typeface="Times New Roman" panose="02020603050405020304" charset="0"/>
                <a:sym typeface="+mn-ea"/>
              </a:rPr>
              <a:t> token</a:t>
            </a:r>
            <a:r>
              <a:rPr lang="zh-CN" altLang="en-US" sz="1000" dirty="0">
                <a:solidFill>
                  <a:srgbClr val="000000"/>
                </a:solidFill>
                <a:latin typeface="Times New Roman" panose="02020603050405020304" charset="0"/>
                <a:ea typeface="Noto Sans SC" pitchFamily="34" charset="-122"/>
                <a:cs typeface="Times New Roman" panose="02020603050405020304" charset="0"/>
                <a:sym typeface="+mn-ea"/>
              </a:rPr>
              <a:t>）</a:t>
            </a:r>
            <a:r>
              <a:rPr lang="en-US" sz="1000" dirty="0">
                <a:solidFill>
                  <a:srgbClr val="000000"/>
                </a:solidFill>
                <a:latin typeface="Times New Roman" panose="02020603050405020304" charset="0"/>
                <a:ea typeface="Noto Sans SC" pitchFamily="34" charset="-122"/>
                <a:cs typeface="Times New Roman" panose="02020603050405020304" charset="0"/>
                <a:sym typeface="+mn-ea"/>
              </a:rPr>
              <a:t>，使用预训练语言模型作为黑盒来生成提示信息（即 prompt tuning）可能会更加适用，因为提示信息可以帮助模型更好地理解输入和生成更准确的输出。</a:t>
            </a:r>
            <a:br>
              <a:rPr lang="en-US" sz="1000" dirty="0">
                <a:solidFill>
                  <a:srgbClr val="000000"/>
                </a:solidFill>
                <a:latin typeface="Times New Roman" panose="02020603050405020304" charset="0"/>
                <a:ea typeface="Noto Sans SC" pitchFamily="34" charset="-122"/>
                <a:cs typeface="Times New Roman" panose="02020603050405020304" charset="0"/>
                <a:sym typeface="+mn-ea"/>
              </a:rPr>
            </a:br>
            <a:br>
              <a:rPr lang="en-US" sz="1000" dirty="0">
                <a:solidFill>
                  <a:srgbClr val="000000"/>
                </a:solidFill>
                <a:latin typeface="Times New Roman" panose="02020603050405020304" charset="0"/>
                <a:ea typeface="Noto Sans SC" pitchFamily="34" charset="-122"/>
                <a:cs typeface="Times New Roman" panose="02020603050405020304" charset="0"/>
                <a:sym typeface="+mn-ea"/>
              </a:rPr>
            </a:br>
            <a:r>
              <a:rPr lang="en-US" sz="1000" dirty="0">
                <a:solidFill>
                  <a:srgbClr val="000000"/>
                </a:solidFill>
                <a:latin typeface="Times New Roman" panose="02020603050405020304" charset="0"/>
                <a:ea typeface="Noto Sans SC" pitchFamily="34" charset="-122"/>
                <a:cs typeface="Times New Roman" panose="02020603050405020304" charset="0"/>
                <a:sym typeface="+mn-ea"/>
              </a:rPr>
              <a:t>尽管如此，在大多数数据集上，channel prompt tuning 仍优于 head tuning，表现最好的在在 Yahoo 和 DBPedia 数据集，甚至优于全局微调。作者推测，在这些数据集上使用 K=16 可能需要泛化到未见过的标签，因为类别数量很大（|C|=10和14），甚至训练集中可能没有包含所有的类别示例。</a:t>
            </a:r>
            <a:br>
              <a:rPr lang="en-US" sz="1000" dirty="0">
                <a:solidFill>
                  <a:srgbClr val="000000"/>
                </a:solidFill>
                <a:latin typeface="Times New Roman" panose="02020603050405020304" charset="0"/>
                <a:ea typeface="Noto Sans SC" pitchFamily="34" charset="-122"/>
                <a:cs typeface="Times New Roman" panose="02020603050405020304" charset="0"/>
                <a:sym typeface="+mn-ea"/>
              </a:rPr>
            </a:br>
            <a:br>
              <a:rPr lang="zh-CN" altLang="en-US" sz="1000" dirty="0">
                <a:solidFill>
                  <a:srgbClr val="000000"/>
                </a:solidFill>
                <a:latin typeface="Times New Roman" panose="02020603050405020304" charset="0"/>
                <a:ea typeface="Noto Sans SC" pitchFamily="34" charset="-122"/>
                <a:cs typeface="Times New Roman" panose="02020603050405020304" charset="0"/>
              </a:rPr>
            </a:br>
            <a:br>
              <a:rPr lang="zh-CN" altLang="en-US" sz="1000" dirty="0">
                <a:solidFill>
                  <a:srgbClr val="000000"/>
                </a:solidFill>
                <a:latin typeface="Times New Roman" panose="02020603050405020304" charset="0"/>
                <a:ea typeface="Noto Sans SC" pitchFamily="34" charset="-122"/>
                <a:cs typeface="Times New Roman" panose="02020603050405020304" charset="0"/>
              </a:rPr>
            </a:br>
            <a:endParaRPr lang="en-US" sz="1000" dirty="0">
              <a:latin typeface="Times New Roman" panose="02020603050405020304" charset="0"/>
              <a:cs typeface="Times New Roman" panose="02020603050405020304" charset="0"/>
            </a:endParaRPr>
          </a:p>
        </p:txBody>
      </p:sp>
      <p:pic>
        <p:nvPicPr>
          <p:cNvPr id="4" name="图片 3"/>
          <p:cNvPicPr>
            <a:picLocks noChangeAspect="1"/>
          </p:cNvPicPr>
          <p:nvPr>
            <p:custDataLst>
              <p:tags r:id="rId1"/>
            </p:custDataLst>
          </p:nvPr>
        </p:nvPicPr>
        <p:blipFill>
          <a:blip r:embed="rId2"/>
          <a:stretch>
            <a:fillRect/>
          </a:stretch>
        </p:blipFill>
        <p:spPr>
          <a:xfrm>
            <a:off x="1671320" y="781050"/>
            <a:ext cx="2645410" cy="2088515"/>
          </a:xfrm>
          <a:prstGeom prst="rect">
            <a:avLst/>
          </a:prstGeom>
        </p:spPr>
      </p:pic>
      <p:sp>
        <p:nvSpPr>
          <p:cNvPr id="5" name="文本框 4"/>
          <p:cNvSpPr txBox="1"/>
          <p:nvPr/>
        </p:nvSpPr>
        <p:spPr>
          <a:xfrm>
            <a:off x="1470025" y="2920365"/>
            <a:ext cx="3048000" cy="410845"/>
          </a:xfrm>
          <a:prstGeom prst="rect">
            <a:avLst/>
          </a:prstGeom>
          <a:noFill/>
        </p:spPr>
        <p:txBody>
          <a:bodyPr wrap="square" rtlCol="0">
            <a:noAutofit/>
          </a:bodyPr>
          <a:p>
            <a:pPr indent="0" algn="ctr">
              <a:lnSpc>
                <a:spcPct val="150000"/>
              </a:lnSpc>
              <a:buClrTx/>
              <a:buSzTx/>
              <a:buFontTx/>
              <a:buNone/>
            </a:pPr>
            <a:r>
              <a:rPr lang="en-US" sz="830" dirty="0">
                <a:solidFill>
                  <a:srgbClr val="000000"/>
                </a:solidFill>
                <a:latin typeface="Times New Roman" panose="02020603050405020304" charset="0"/>
                <a:ea typeface="Noto Sans SC" pitchFamily="34" charset="-122"/>
                <a:cs typeface="Times New Roman" panose="02020603050405020304" charset="0"/>
                <a:sym typeface="+mn-ea"/>
              </a:rPr>
              <a:t>所有的方法都使用 GPT- 2 Large，并运行了 80 次。记录了平均/最坏情况的准确性。</a:t>
            </a:r>
            <a:endParaRPr lang="en-US" sz="830" dirty="0">
              <a:solidFill>
                <a:srgbClr val="000000"/>
              </a:solidFill>
              <a:latin typeface="Times New Roman" panose="02020603050405020304" charset="0"/>
              <a:ea typeface="Noto Sans SC" pitchFamily="34" charset="-122"/>
              <a:cs typeface="Times New Roman" panose="02020603050405020304" charset="0"/>
            </a:endParaRPr>
          </a:p>
        </p:txBody>
      </p:sp>
      <p:sp>
        <p:nvSpPr>
          <p:cNvPr id="7" name="文本框 6"/>
          <p:cNvSpPr txBox="1"/>
          <p:nvPr/>
        </p:nvSpPr>
        <p:spPr>
          <a:xfrm>
            <a:off x="415290" y="3382010"/>
            <a:ext cx="4411345" cy="1696720"/>
          </a:xfrm>
          <a:prstGeom prst="rect">
            <a:avLst/>
          </a:prstGeom>
          <a:noFill/>
        </p:spPr>
        <p:txBody>
          <a:bodyPr wrap="square" rtlCol="0">
            <a:noAutofit/>
          </a:bodyPr>
          <a:p>
            <a:pPr marL="342900" indent="-342900" algn="l">
              <a:lnSpc>
                <a:spcPct val="150000"/>
              </a:lnSpc>
              <a:buChar char="•"/>
            </a:pPr>
            <a:r>
              <a:rPr lang="en-US" sz="1000" b="1" dirty="0">
                <a:solidFill>
                  <a:srgbClr val="000000"/>
                </a:solidFill>
                <a:latin typeface="Noto Sans SC" pitchFamily="34" charset="0"/>
                <a:ea typeface="Noto Sans SC" pitchFamily="34" charset="-122"/>
                <a:cs typeface="Noto Sans SC" pitchFamily="34" charset="-120"/>
                <a:sym typeface="+mn-ea"/>
              </a:rPr>
              <a:t>prompt tuning 时的比较</a:t>
            </a:r>
            <a:br>
              <a:rPr lang="en-US" sz="1000" b="1" dirty="0">
                <a:solidFill>
                  <a:srgbClr val="000000"/>
                </a:solidFill>
                <a:latin typeface="Noto Sans SC" pitchFamily="34" charset="0"/>
                <a:ea typeface="Noto Sans SC" pitchFamily="34" charset="-122"/>
                <a:cs typeface="Noto Sans SC" pitchFamily="34" charset="-120"/>
                <a:sym typeface="+mn-ea"/>
              </a:rPr>
            </a:br>
            <a:r>
              <a:rPr lang="en-US" sz="1000" dirty="0">
                <a:solidFill>
                  <a:srgbClr val="000000"/>
                </a:solidFill>
                <a:latin typeface="Times New Roman" panose="02020603050405020304" charset="0"/>
                <a:ea typeface="Noto Sans SC" pitchFamily="34" charset="-122"/>
                <a:cs typeface="Times New Roman" panose="02020603050405020304" charset="0"/>
                <a:sym typeface="+mn-ea"/>
              </a:rPr>
              <a:t>当使用 prompt tuning 时，channel 模型在所有数据集上的性能都大大优于 direct 模型，平均和最坏情况下的精度分别超出了 13.3%和23.5%.</a:t>
            </a:r>
            <a:br>
              <a:rPr lang="en-US" sz="1000" dirty="0">
                <a:solidFill>
                  <a:srgbClr val="000000"/>
                </a:solidFill>
                <a:latin typeface="Times New Roman" panose="02020603050405020304" charset="0"/>
                <a:ea typeface="Noto Sans SC" pitchFamily="34" charset="-122"/>
                <a:cs typeface="Times New Roman" panose="02020603050405020304" charset="0"/>
                <a:sym typeface="+mn-ea"/>
              </a:rPr>
            </a:br>
            <a:br>
              <a:rPr lang="en-US" sz="1000" dirty="0">
                <a:solidFill>
                  <a:srgbClr val="000000"/>
                </a:solidFill>
                <a:latin typeface="Times New Roman" panose="02020603050405020304" charset="0"/>
                <a:ea typeface="Noto Sans SC" pitchFamily="34" charset="-122"/>
                <a:cs typeface="Times New Roman" panose="02020603050405020304" charset="0"/>
                <a:sym typeface="+mn-ea"/>
              </a:rPr>
            </a:br>
            <a:r>
              <a:rPr lang="en-US" sz="1000" dirty="0">
                <a:solidFill>
                  <a:srgbClr val="000000"/>
                </a:solidFill>
                <a:latin typeface="Times New Roman" panose="02020603050405020304" charset="0"/>
                <a:ea typeface="Noto Sans SC" pitchFamily="34" charset="-122"/>
                <a:cs typeface="Times New Roman" panose="02020603050405020304" charset="0"/>
                <a:sym typeface="+mn-ea"/>
              </a:rPr>
              <a:t>channel prompt tuning 的强大性能可以通过低方差来解释</a:t>
            </a:r>
            <a:r>
              <a:rPr lang="zh-CN" altLang="en-US" sz="1000" dirty="0">
                <a:solidFill>
                  <a:srgbClr val="000000"/>
                </a:solidFill>
                <a:latin typeface="Times New Roman" panose="02020603050405020304" charset="0"/>
                <a:ea typeface="Noto Sans SC" pitchFamily="34" charset="-122"/>
                <a:cs typeface="Times New Roman" panose="02020603050405020304" charset="0"/>
                <a:sym typeface="+mn-ea"/>
              </a:rPr>
              <a:t>，</a:t>
            </a:r>
            <a:r>
              <a:rPr lang="en-US" sz="1000" dirty="0">
                <a:solidFill>
                  <a:srgbClr val="000000"/>
                </a:solidFill>
                <a:latin typeface="Times New Roman" panose="02020603050405020304" charset="0"/>
                <a:ea typeface="Noto Sans SC" pitchFamily="34" charset="-122"/>
                <a:cs typeface="Times New Roman" panose="02020603050405020304" charset="0"/>
                <a:sym typeface="+mn-ea"/>
              </a:rPr>
              <a:t>direct prompt tuning 通常可以获得更高的最佳情况准确率，然而由于其高方差，其总体准确率较低，最差情况准确率显著降低。</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Ablations</a:t>
            </a:r>
            <a:endParaRPr lang="en-US" sz="2400" dirty="0"/>
          </a:p>
        </p:txBody>
      </p:sp>
      <p:sp>
        <p:nvSpPr>
          <p:cNvPr id="3" name="Text 1"/>
          <p:cNvSpPr/>
          <p:nvPr/>
        </p:nvSpPr>
        <p:spPr>
          <a:xfrm>
            <a:off x="1564640" y="3672205"/>
            <a:ext cx="6014720" cy="1071245"/>
          </a:xfrm>
          <a:prstGeom prst="rect">
            <a:avLst/>
          </a:prstGeom>
          <a:noFill/>
        </p:spPr>
        <p:txBody>
          <a:bodyPr wrap="square" rtlCol="0" anchor="t"/>
          <a:lstStyle/>
          <a:p>
            <a:pPr indent="0" algn="ctr">
              <a:lnSpc>
                <a:spcPct val="150000"/>
              </a:lnSpc>
              <a:buSzPct val="100000"/>
              <a:buNone/>
            </a:pPr>
            <a:r>
              <a:rPr lang="en-US" sz="1000" dirty="0">
                <a:solidFill>
                  <a:srgbClr val="000000"/>
                </a:solidFill>
                <a:latin typeface="Noto Sans SC" pitchFamily="34" charset="0"/>
                <a:ea typeface="Noto Sans SC" pitchFamily="34" charset="-122"/>
                <a:cs typeface="Noto Sans SC" pitchFamily="34" charset="-120"/>
              </a:rPr>
              <a:t>这个图显示了在不同 K 下，不同的模型在情感分类任务上的性能表现。其中 All 表示在全部参数上进行微调，Direct++ Demon 和 Channel Demon 表示基于演示的方法，采用 concat-based 和ensemble-based 中较优方法。K = full 时，模型运行4次（4 verbalizers），其他则（4 verbalizers和 5 个数据种子），模型运行20次。结果显示，通道模型在较小的 K 下更有竞争力。</a:t>
            </a:r>
            <a:endParaRPr lang="en-US" sz="1000" dirty="0">
              <a:solidFill>
                <a:srgbClr val="000000"/>
              </a:solidFill>
              <a:latin typeface="Noto Sans SC" pitchFamily="34" charset="0"/>
              <a:ea typeface="Noto Sans SC" pitchFamily="34" charset="-122"/>
              <a:cs typeface="Noto Sans SC" pitchFamily="34" charset="-120"/>
            </a:endParaRPr>
          </a:p>
        </p:txBody>
      </p:sp>
      <p:pic>
        <p:nvPicPr>
          <p:cNvPr id="4" name="图片 3"/>
          <p:cNvPicPr>
            <a:picLocks noChangeAspect="1"/>
          </p:cNvPicPr>
          <p:nvPr>
            <p:custDataLst>
              <p:tags r:id="rId1"/>
            </p:custDataLst>
          </p:nvPr>
        </p:nvPicPr>
        <p:blipFill>
          <a:blip r:embed="rId2"/>
          <a:stretch>
            <a:fillRect/>
          </a:stretch>
        </p:blipFill>
        <p:spPr>
          <a:xfrm>
            <a:off x="979805" y="1778000"/>
            <a:ext cx="7184390" cy="1854200"/>
          </a:xfrm>
          <a:prstGeom prst="rect">
            <a:avLst/>
          </a:prstGeom>
        </p:spPr>
      </p:pic>
      <p:sp>
        <p:nvSpPr>
          <p:cNvPr id="5" name="文本框 4"/>
          <p:cNvSpPr txBox="1"/>
          <p:nvPr/>
        </p:nvSpPr>
        <p:spPr>
          <a:xfrm>
            <a:off x="1349375" y="847725"/>
            <a:ext cx="6445250" cy="737235"/>
          </a:xfrm>
          <a:prstGeom prst="rect">
            <a:avLst/>
          </a:prstGeom>
          <a:noFill/>
        </p:spPr>
        <p:txBody>
          <a:bodyPr wrap="square" rtlCol="0">
            <a:spAutoFit/>
          </a:bodyPr>
          <a:p>
            <a:pPr indent="0" fontAlgn="auto">
              <a:lnSpc>
                <a:spcPct val="150000"/>
              </a:lnSpc>
            </a:pPr>
            <a:r>
              <a:rPr lang="zh-CN" altLang="en-US" sz="1400" b="1" dirty="0">
                <a:solidFill>
                  <a:srgbClr val="000000"/>
                </a:solidFill>
                <a:latin typeface="Times New Roman" panose="02020603050405020304" charset="0"/>
                <a:ea typeface="Noto Sans SC" pitchFamily="34" charset="-122"/>
                <a:cs typeface="Times New Roman" panose="02020603050405020304" charset="0"/>
                <a:sym typeface="+mn-ea"/>
              </a:rPr>
              <a:t>对于消融实验，记录了在 SST- 2、MR、TREC 和 AGNews 上的实验，使用一个 train seed，4个 verbalizers 和5个 data seeds.</a:t>
            </a:r>
            <a:endParaRPr lang="zh-CN" altLang="en-US" sz="14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Ablations</a:t>
            </a:r>
            <a:endParaRPr lang="en-US" sz="2400" dirty="0"/>
          </a:p>
        </p:txBody>
      </p:sp>
      <p:sp>
        <p:nvSpPr>
          <p:cNvPr id="3" name="Text 1"/>
          <p:cNvSpPr/>
          <p:nvPr/>
        </p:nvSpPr>
        <p:spPr>
          <a:xfrm>
            <a:off x="807720" y="2858770"/>
            <a:ext cx="7715250" cy="2148205"/>
          </a:xfrm>
          <a:prstGeom prst="rect">
            <a:avLst/>
          </a:prstGeom>
          <a:noFill/>
        </p:spPr>
        <p:txBody>
          <a:bodyPr wrap="square" rtlCol="0" anchor="t"/>
          <a:lstStyle/>
          <a:p>
            <a:pPr indent="457200" algn="l">
              <a:lnSpc>
                <a:spcPct val="150000"/>
              </a:lnSpc>
              <a:buSzPct val="100000"/>
              <a:buNone/>
            </a:pPr>
            <a:r>
              <a:rPr lang="en-US" sz="1000" b="1" dirty="0">
                <a:solidFill>
                  <a:srgbClr val="000000"/>
                </a:solidFill>
                <a:latin typeface="Noto Sans SC" pitchFamily="34" charset="0"/>
                <a:ea typeface="Noto Sans SC" pitchFamily="34" charset="-122"/>
                <a:cs typeface="Noto Sans SC" pitchFamily="34" charset="-120"/>
              </a:rPr>
              <a:t>Varying the number of training examples</a:t>
            </a:r>
            <a:endParaRPr lang="en-US" sz="1000" dirty="0"/>
          </a:p>
          <a:p>
            <a:pPr marL="342900" indent="-342900" algn="l">
              <a:lnSpc>
                <a:spcPct val="150000"/>
              </a:lnSpc>
              <a:buSzPct val="100000"/>
              <a:buChar char="•"/>
            </a:pPr>
            <a:r>
              <a:rPr lang="en-US" sz="1000" dirty="0">
                <a:solidFill>
                  <a:srgbClr val="000000"/>
                </a:solidFill>
                <a:latin typeface="Times New Roman" panose="02020603050405020304" charset="0"/>
                <a:ea typeface="Noto Sans SC" pitchFamily="34" charset="-122"/>
                <a:cs typeface="Times New Roman" panose="02020603050405020304" charset="0"/>
              </a:rPr>
              <a:t>文章改变了 K 的数量，随着K值的增加，所有方法都具有更高的精度。虽然 K≤16 证实了channel prompt tuning 的性能，但当 K = 64 时，head tuning 优于 channel prompt tuning；K = Full 时，direct prompt tuning 和 head tuning 都优于通道提示调优。</a:t>
            </a:r>
            <a:endParaRPr lang="en-US" sz="1000" dirty="0">
              <a:latin typeface="Times New Roman" panose="02020603050405020304" charset="0"/>
              <a:cs typeface="Times New Roman" panose="02020603050405020304" charset="0"/>
            </a:endParaRPr>
          </a:p>
          <a:p>
            <a:pPr marL="342900" indent="-342900" algn="l">
              <a:lnSpc>
                <a:spcPct val="150000"/>
              </a:lnSpc>
              <a:buSzPct val="100000"/>
              <a:buChar char="•"/>
            </a:pPr>
            <a:r>
              <a:rPr lang="zh-CN" altLang="en-US" sz="1000" dirty="0">
                <a:solidFill>
                  <a:srgbClr val="000000"/>
                </a:solidFill>
                <a:latin typeface="Times New Roman" panose="02020603050405020304" charset="0"/>
                <a:ea typeface="Noto Sans SC" pitchFamily="34" charset="-122"/>
                <a:cs typeface="Times New Roman" panose="02020603050405020304" charset="0"/>
              </a:rPr>
              <a:t>作者</a:t>
            </a:r>
            <a:r>
              <a:rPr lang="en-US" sz="1000" dirty="0">
                <a:solidFill>
                  <a:srgbClr val="000000"/>
                </a:solidFill>
                <a:latin typeface="Times New Roman" panose="02020603050405020304" charset="0"/>
                <a:ea typeface="Noto Sans SC" pitchFamily="34" charset="-122"/>
                <a:cs typeface="Times New Roman" panose="02020603050405020304" charset="0"/>
              </a:rPr>
              <a:t>认为这是因为：(1)被通道模型放大的训练信号（训练示例和任务标签都嵌入到预训练语言模型中）在 K 较小时更重要，(2)通道模型在训练数据上的标签不平衡时更有效，这在较小的 K 时更有可能发生。</a:t>
            </a:r>
            <a:endParaRPr lang="en-US" sz="1000"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000" dirty="0">
                <a:solidFill>
                  <a:srgbClr val="000000"/>
                </a:solidFill>
                <a:latin typeface="Times New Roman" panose="02020603050405020304" charset="0"/>
                <a:ea typeface="Noto Sans SC" pitchFamily="34" charset="-122"/>
                <a:cs typeface="Times New Roman" panose="02020603050405020304" charset="0"/>
              </a:rPr>
              <a:t>另外当使用完整训练集进行训练时，direct prompt tuning 可以达到与全局微调相当的性能表现。这是因为使用完整训练集让模型具有了更多的训练信号。</a:t>
            </a:r>
            <a:endParaRPr lang="en-US" sz="1000"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000" dirty="0">
                <a:solidFill>
                  <a:srgbClr val="000000"/>
                </a:solidFill>
                <a:latin typeface="Times New Roman" panose="02020603050405020304" charset="0"/>
                <a:ea typeface="Noto Sans SC" pitchFamily="34" charset="-122"/>
                <a:cs typeface="Times New Roman" panose="02020603050405020304" charset="0"/>
              </a:rPr>
              <a:t>在小样本学习的情况下，全局微调仍然是最佳方法。这与传统的观点相矛盾，传统观点认为在数据较少时，使用更少的可训练参数更好。但是，这个现象的出现可能是因为传统观点没有考虑到预训练语言模型所提供的额外的监督信号。</a:t>
            </a:r>
            <a:endParaRPr lang="en-US" sz="1000" dirty="0">
              <a:latin typeface="Times New Roman" panose="02020603050405020304" charset="0"/>
              <a:cs typeface="Times New Roman" panose="02020603050405020304" charset="0"/>
            </a:endParaRPr>
          </a:p>
        </p:txBody>
      </p:sp>
      <p:pic>
        <p:nvPicPr>
          <p:cNvPr id="4" name="图片 3"/>
          <p:cNvPicPr>
            <a:picLocks noChangeAspect="1"/>
          </p:cNvPicPr>
          <p:nvPr>
            <p:custDataLst>
              <p:tags r:id="rId1"/>
            </p:custDataLst>
          </p:nvPr>
        </p:nvPicPr>
        <p:blipFill>
          <a:blip r:embed="rId2"/>
          <a:stretch>
            <a:fillRect/>
          </a:stretch>
        </p:blipFill>
        <p:spPr>
          <a:xfrm>
            <a:off x="979805" y="781050"/>
            <a:ext cx="7184390" cy="1854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Abstract</a:t>
            </a:r>
            <a:endParaRPr lang="en-US" sz="2400" dirty="0"/>
          </a:p>
        </p:txBody>
      </p:sp>
      <p:sp>
        <p:nvSpPr>
          <p:cNvPr id="3" name="Text 1"/>
          <p:cNvSpPr/>
          <p:nvPr/>
        </p:nvSpPr>
        <p:spPr>
          <a:xfrm>
            <a:off x="762000" y="1304925"/>
            <a:ext cx="7715250" cy="3300413"/>
          </a:xfrm>
          <a:prstGeom prst="rect">
            <a:avLst/>
          </a:prstGeom>
          <a:noFill/>
        </p:spPr>
        <p:txBody>
          <a:bodyPr wrap="square" rtlCol="0" anchor="t"/>
          <a:lstStyle/>
          <a:p>
            <a:pPr marL="0" indent="0" algn="l">
              <a:lnSpc>
                <a:spcPct val="150000"/>
              </a:lnSpc>
              <a:buSzPct val="100000"/>
              <a:buNone/>
            </a:pPr>
            <a:r>
              <a:rPr lang="en-US" sz="1345" dirty="0">
                <a:solidFill>
                  <a:srgbClr val="000000"/>
                </a:solidFill>
                <a:latin typeface="Noto Sans SC" pitchFamily="34" charset="0"/>
                <a:ea typeface="Noto Sans SC" pitchFamily="34" charset="-122"/>
                <a:cs typeface="Noto Sans SC" pitchFamily="34" charset="-120"/>
              </a:rPr>
              <a:t>     </a:t>
            </a:r>
            <a:r>
              <a:rPr lang="en-US" sz="1400" dirty="0">
                <a:solidFill>
                  <a:srgbClr val="000000"/>
                </a:solidFill>
                <a:latin typeface="Noto Sans SC" pitchFamily="34" charset="0"/>
                <a:ea typeface="Noto Sans SC" pitchFamily="34" charset="-122"/>
                <a:cs typeface="Noto Sans SC" pitchFamily="34" charset="-120"/>
              </a:rPr>
              <a:t>文章</a:t>
            </a:r>
            <a:r>
              <a:rPr lang="zh-CN" altLang="en-US" sz="1400" dirty="0">
                <a:solidFill>
                  <a:srgbClr val="000000"/>
                </a:solidFill>
                <a:latin typeface="Noto Sans SC" pitchFamily="34" charset="0"/>
                <a:ea typeface="Noto Sans SC" pitchFamily="34" charset="-122"/>
                <a:cs typeface="Noto Sans SC" pitchFamily="34" charset="-120"/>
              </a:rPr>
              <a:t>介绍了</a:t>
            </a:r>
            <a:r>
              <a:rPr lang="en-US" sz="1400" dirty="0">
                <a:solidFill>
                  <a:srgbClr val="000000"/>
                </a:solidFill>
                <a:latin typeface="Noto Sans SC" pitchFamily="34" charset="0"/>
                <a:ea typeface="Noto Sans SC" pitchFamily="34" charset="-122"/>
                <a:cs typeface="Noto Sans SC" pitchFamily="34" charset="-120"/>
              </a:rPr>
              <a:t>一种</a:t>
            </a:r>
            <a:r>
              <a:rPr lang="en-US" sz="1400" b="1" dirty="0">
                <a:solidFill>
                  <a:srgbClr val="000000"/>
                </a:solidFill>
                <a:latin typeface="Noto Sans SC" pitchFamily="34" charset="0"/>
                <a:ea typeface="Noto Sans SC" pitchFamily="34" charset="-122"/>
                <a:cs typeface="Noto Sans SC" pitchFamily="34" charset="-120"/>
              </a:rPr>
              <a:t>噪声通道（noisy</a:t>
            </a:r>
            <a:r>
              <a:rPr lang="en-US" sz="1400" dirty="0">
                <a:solidFill>
                  <a:srgbClr val="000000"/>
                </a:solidFill>
                <a:latin typeface="Noto Sans SC" pitchFamily="34" charset="0"/>
                <a:ea typeface="Noto Sans SC" pitchFamily="34" charset="-122"/>
                <a:cs typeface="Noto Sans SC" pitchFamily="34" charset="-120"/>
              </a:rPr>
              <a:t> </a:t>
            </a:r>
            <a:r>
              <a:rPr lang="en-US" sz="1400" b="1" dirty="0">
                <a:solidFill>
                  <a:srgbClr val="000000"/>
                </a:solidFill>
                <a:latin typeface="Noto Sans SC" pitchFamily="34" charset="0"/>
                <a:ea typeface="Noto Sans SC" pitchFamily="34" charset="-122"/>
                <a:cs typeface="Noto Sans SC" pitchFamily="34" charset="-120"/>
              </a:rPr>
              <a:t>channel）</a:t>
            </a:r>
            <a:r>
              <a:rPr lang="en-US" sz="1400" dirty="0">
                <a:solidFill>
                  <a:srgbClr val="000000"/>
                </a:solidFill>
                <a:latin typeface="Noto Sans SC" pitchFamily="34" charset="0"/>
                <a:ea typeface="Noto Sans SC" pitchFamily="34" charset="-122"/>
                <a:cs typeface="Noto Sans SC" pitchFamily="34" charset="-120"/>
              </a:rPr>
              <a:t>方法来进行</a:t>
            </a:r>
            <a:r>
              <a:rPr lang="en-US" sz="1400" b="1" dirty="0">
                <a:solidFill>
                  <a:srgbClr val="000000"/>
                </a:solidFill>
                <a:latin typeface="Noto Sans SC" pitchFamily="34" charset="0"/>
                <a:ea typeface="Noto Sans SC" pitchFamily="34" charset="-122"/>
                <a:cs typeface="Noto Sans SC" pitchFamily="34" charset="-120"/>
              </a:rPr>
              <a:t>小样本文本分类</a:t>
            </a:r>
            <a:r>
              <a:rPr lang="en-US" sz="1400" dirty="0">
                <a:solidFill>
                  <a:srgbClr val="000000"/>
                </a:solidFill>
                <a:latin typeface="Noto Sans SC" pitchFamily="34" charset="0"/>
                <a:ea typeface="Noto Sans SC" pitchFamily="34" charset="-122"/>
                <a:cs typeface="Noto Sans SC" pitchFamily="34" charset="-120"/>
              </a:rPr>
              <a:t>。与计算给定输入标签的概率（称为直接模型）不同，通道模型</a:t>
            </a:r>
            <a:r>
              <a:rPr lang="zh-CN" altLang="en-US" sz="1400" b="1" dirty="0">
                <a:solidFill>
                  <a:srgbClr val="000000"/>
                </a:solidFill>
                <a:latin typeface="Noto Sans SC" pitchFamily="34" charset="0"/>
                <a:ea typeface="Noto Sans SC" pitchFamily="34" charset="-122"/>
                <a:cs typeface="Noto Sans SC" pitchFamily="34" charset="-120"/>
              </a:rPr>
              <a:t>需要在</a:t>
            </a:r>
            <a:r>
              <a:rPr lang="en-US" sz="1400" b="1" dirty="0">
                <a:solidFill>
                  <a:srgbClr val="000000"/>
                </a:solidFill>
                <a:latin typeface="Noto Sans SC" pitchFamily="34" charset="0"/>
                <a:ea typeface="Noto Sans SC" pitchFamily="34" charset="-122"/>
                <a:cs typeface="Noto Sans SC" pitchFamily="34" charset="-120"/>
              </a:rPr>
              <a:t>给定标签之后，</a:t>
            </a:r>
            <a:r>
              <a:rPr lang="zh-CN" altLang="en-US" sz="1400" b="1" dirty="0">
                <a:solidFill>
                  <a:srgbClr val="000000"/>
                </a:solidFill>
                <a:latin typeface="Noto Sans SC" pitchFamily="34" charset="0"/>
                <a:ea typeface="Noto Sans SC" pitchFamily="34" charset="-122"/>
                <a:cs typeface="Noto Sans SC" pitchFamily="34" charset="-120"/>
              </a:rPr>
              <a:t>预测</a:t>
            </a:r>
            <a:r>
              <a:rPr lang="en-US" sz="1400" b="1" dirty="0">
                <a:solidFill>
                  <a:srgbClr val="000000"/>
                </a:solidFill>
                <a:latin typeface="Noto Sans SC" pitchFamily="34" charset="0"/>
                <a:ea typeface="Noto Sans SC" pitchFamily="34" charset="-122"/>
                <a:cs typeface="Noto Sans SC" pitchFamily="34" charset="-120"/>
              </a:rPr>
              <a:t>输入的条件概率</a:t>
            </a:r>
            <a:r>
              <a:rPr lang="en-US" sz="1400" dirty="0">
                <a:solidFill>
                  <a:srgbClr val="000000"/>
                </a:solidFill>
                <a:latin typeface="Noto Sans SC" pitchFamily="34" charset="0"/>
                <a:ea typeface="Noto Sans SC" pitchFamily="34" charset="-122"/>
                <a:cs typeface="Noto Sans SC" pitchFamily="34" charset="-120"/>
              </a:rPr>
              <a:t>，</a:t>
            </a:r>
            <a:r>
              <a:rPr lang="zh-CN" altLang="en-US" sz="1400" dirty="0">
                <a:solidFill>
                  <a:srgbClr val="000000"/>
                </a:solidFill>
                <a:latin typeface="Noto Sans SC" pitchFamily="34" charset="0"/>
                <a:ea typeface="Noto Sans SC" pitchFamily="34" charset="-122"/>
                <a:cs typeface="Noto Sans SC" pitchFamily="34" charset="-120"/>
              </a:rPr>
              <a:t>因此</a:t>
            </a:r>
            <a:r>
              <a:rPr lang="en-US" sz="1400" dirty="0">
                <a:solidFill>
                  <a:srgbClr val="000000"/>
                </a:solidFill>
                <a:latin typeface="Noto Sans SC" pitchFamily="34" charset="0"/>
                <a:ea typeface="Noto Sans SC" pitchFamily="34" charset="-122"/>
                <a:cs typeface="Noto Sans SC" pitchFamily="34" charset="-120"/>
              </a:rPr>
              <a:t>需要解释输入中的每个单词。</a:t>
            </a:r>
            <a:endParaRPr lang="en-US" sz="1400" dirty="0"/>
          </a:p>
          <a:p>
            <a:pPr indent="0" algn="l">
              <a:lnSpc>
                <a:spcPct val="150000"/>
              </a:lnSpc>
              <a:buSzPct val="100000"/>
              <a:buNone/>
            </a:pPr>
            <a:r>
              <a:rPr lang="en-US" sz="1400" dirty="0">
                <a:solidFill>
                  <a:srgbClr val="000000"/>
                </a:solidFill>
                <a:latin typeface="Noto Sans SC" pitchFamily="34" charset="0"/>
                <a:ea typeface="Noto Sans SC" pitchFamily="34" charset="-122"/>
                <a:cs typeface="Noto Sans SC" pitchFamily="34" charset="-120"/>
              </a:rPr>
              <a:t>     </a:t>
            </a:r>
            <a:r>
              <a:rPr lang="zh-CN" altLang="en-US" sz="1400" dirty="0">
                <a:solidFill>
                  <a:srgbClr val="000000"/>
                </a:solidFill>
                <a:latin typeface="Noto Sans SC" pitchFamily="34" charset="0"/>
                <a:ea typeface="Noto Sans SC" pitchFamily="34" charset="-122"/>
                <a:cs typeface="Noto Sans SC" pitchFamily="34" charset="-120"/>
              </a:rPr>
              <a:t>作者</a:t>
            </a:r>
            <a:r>
              <a:rPr lang="en-US" sz="1400" dirty="0">
                <a:solidFill>
                  <a:srgbClr val="000000"/>
                </a:solidFill>
                <a:latin typeface="Noto Sans SC" pitchFamily="34" charset="0"/>
                <a:ea typeface="Noto Sans SC" pitchFamily="34" charset="-122"/>
                <a:cs typeface="Noto Sans SC" pitchFamily="34" charset="-120"/>
              </a:rPr>
              <a:t>使用通道模型</a:t>
            </a:r>
            <a:r>
              <a:rPr lang="zh-CN" altLang="en-US" sz="1400" dirty="0">
                <a:solidFill>
                  <a:srgbClr val="000000"/>
                </a:solidFill>
                <a:latin typeface="Noto Sans SC" pitchFamily="34" charset="0"/>
                <a:ea typeface="Noto Sans SC" pitchFamily="34" charset="-122"/>
                <a:cs typeface="Noto Sans SC" pitchFamily="34" charset="-120"/>
              </a:rPr>
              <a:t>用于</a:t>
            </a:r>
            <a:r>
              <a:rPr lang="en-US" sz="1400" dirty="0">
                <a:solidFill>
                  <a:srgbClr val="000000"/>
                </a:solidFill>
                <a:latin typeface="Noto Sans SC" pitchFamily="34" charset="0"/>
                <a:ea typeface="Noto Sans SC" pitchFamily="34" charset="-122"/>
                <a:cs typeface="Noto Sans SC" pitchFamily="34" charset="-120"/>
              </a:rPr>
              <a:t>小样本学习，通过上下文演示（in-context demonstration）或提示（prompt）</a:t>
            </a:r>
            <a:r>
              <a:rPr lang="zh-CN" altLang="en-US" sz="1400" dirty="0">
                <a:solidFill>
                  <a:srgbClr val="000000"/>
                </a:solidFill>
                <a:latin typeface="Noto Sans SC" pitchFamily="34" charset="0"/>
                <a:ea typeface="Noto Sans SC" pitchFamily="34" charset="-122"/>
                <a:cs typeface="Noto Sans SC" pitchFamily="34" charset="-120"/>
              </a:rPr>
              <a:t>微调</a:t>
            </a:r>
            <a:r>
              <a:rPr lang="en-US" sz="1400" dirty="0">
                <a:sym typeface="+mn-ea"/>
              </a:rPr>
              <a:t>实现对语言模型参数的无或非常有限的更新。</a:t>
            </a:r>
            <a:r>
              <a:rPr lang="en-US" sz="1400" dirty="0">
                <a:solidFill>
                  <a:srgbClr val="000000"/>
                </a:solidFill>
                <a:latin typeface="Noto Sans SC" pitchFamily="34" charset="0"/>
                <a:ea typeface="Noto Sans SC" pitchFamily="34" charset="-122"/>
                <a:cs typeface="Noto Sans SC" pitchFamily="34" charset="-120"/>
              </a:rPr>
              <a:t>。</a:t>
            </a:r>
            <a:endParaRPr lang="en-US" sz="1400" dirty="0"/>
          </a:p>
          <a:p>
            <a:pPr marL="0" indent="0" algn="l">
              <a:lnSpc>
                <a:spcPct val="150000"/>
              </a:lnSpc>
              <a:buSzPct val="100000"/>
              <a:buNone/>
            </a:pPr>
            <a:r>
              <a:rPr lang="en-US" sz="1400" dirty="0">
                <a:solidFill>
                  <a:srgbClr val="000000"/>
                </a:solidFill>
                <a:latin typeface="Noto Sans SC" pitchFamily="34" charset="0"/>
                <a:ea typeface="Noto Sans SC" pitchFamily="34" charset="-122"/>
                <a:cs typeface="Noto Sans SC" pitchFamily="34" charset="-120"/>
              </a:rPr>
              <a:t>     实验表明，对于这两种方法，通道模型</a:t>
            </a:r>
            <a:r>
              <a:rPr lang="zh-CN" altLang="en-US" sz="1400" dirty="0">
                <a:solidFill>
                  <a:srgbClr val="000000"/>
                </a:solidFill>
                <a:latin typeface="Noto Sans SC" pitchFamily="34" charset="0"/>
                <a:ea typeface="Noto Sans SC" pitchFamily="34" charset="-122"/>
                <a:cs typeface="Noto Sans SC" pitchFamily="34" charset="-120"/>
              </a:rPr>
              <a:t>都</a:t>
            </a:r>
            <a:r>
              <a:rPr lang="en-US" sz="1400" dirty="0">
                <a:solidFill>
                  <a:srgbClr val="000000"/>
                </a:solidFill>
                <a:latin typeface="Noto Sans SC" pitchFamily="34" charset="0"/>
                <a:ea typeface="Noto Sans SC" pitchFamily="34" charset="-122"/>
                <a:cs typeface="Noto Sans SC" pitchFamily="34" charset="-120"/>
              </a:rPr>
              <a:t>显著优于直接模型，这归因于它们的稳定性，即较低的方差和更高的最坏情况准确性。文章还进行了广泛的消融实验，提供了何时使用通道提示调整而不是其他方法的建议：</a:t>
            </a:r>
            <a:r>
              <a:rPr lang="en-US" sz="1400" b="1" dirty="0">
                <a:solidFill>
                  <a:srgbClr val="000000"/>
                </a:solidFill>
                <a:latin typeface="Noto Sans SC" pitchFamily="34" charset="0"/>
                <a:ea typeface="Noto Sans SC" pitchFamily="34" charset="-122"/>
                <a:cs typeface="Noto Sans SC" pitchFamily="34" charset="-120"/>
              </a:rPr>
              <a:t>当训练样本数量较少、</a:t>
            </a:r>
            <a:r>
              <a:rPr lang="en-US" sz="1400" b="1" dirty="0">
                <a:solidFill>
                  <a:srgbClr val="000000"/>
                </a:solidFill>
                <a:latin typeface="Noto Sans SC" pitchFamily="34" charset="0"/>
                <a:ea typeface="Noto Sans SC" pitchFamily="34" charset="-122"/>
                <a:cs typeface="Noto Sans SC" pitchFamily="34" charset="-120"/>
              </a:rPr>
              <a:t>训练数据中的标签不平衡或需要推广到未见标签时</a:t>
            </a:r>
            <a:r>
              <a:rPr lang="en-US" sz="1400" dirty="0">
                <a:solidFill>
                  <a:srgbClr val="000000"/>
                </a:solidFill>
                <a:latin typeface="Noto Sans SC" pitchFamily="34" charset="0"/>
                <a:ea typeface="Noto Sans SC" pitchFamily="34" charset="-122"/>
                <a:cs typeface="Noto Sans SC" pitchFamily="34" charset="-120"/>
              </a:rPr>
              <a:t>，建议使用通道提示调整。</a:t>
            </a:r>
            <a:endParaRPr lang="en-US"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Ablations</a:t>
            </a:r>
            <a:endParaRPr lang="en-US" sz="2400" dirty="0"/>
          </a:p>
        </p:txBody>
      </p:sp>
      <p:sp>
        <p:nvSpPr>
          <p:cNvPr id="3" name="Text 1"/>
          <p:cNvSpPr/>
          <p:nvPr/>
        </p:nvSpPr>
        <p:spPr>
          <a:xfrm>
            <a:off x="4572000" y="887095"/>
            <a:ext cx="4228465" cy="3369310"/>
          </a:xfrm>
          <a:prstGeom prst="rect">
            <a:avLst/>
          </a:prstGeom>
          <a:noFill/>
        </p:spPr>
        <p:txBody>
          <a:bodyPr wrap="square" rtlCol="0" anchor="t"/>
          <a:lstStyle/>
          <a:p>
            <a:pPr indent="457200" algn="l">
              <a:lnSpc>
                <a:spcPct val="150000"/>
              </a:lnSpc>
              <a:buSzPct val="100000"/>
              <a:buNone/>
            </a:pPr>
            <a:r>
              <a:rPr lang="en-US" sz="1000" b="1" dirty="0">
                <a:solidFill>
                  <a:srgbClr val="000000"/>
                </a:solidFill>
                <a:latin typeface="Noto Sans SC" pitchFamily="34" charset="0"/>
                <a:ea typeface="Noto Sans SC" pitchFamily="34" charset="-122"/>
                <a:cs typeface="Noto Sans SC" pitchFamily="34" charset="-120"/>
              </a:rPr>
              <a:t>Impact of imbalance in labels</a:t>
            </a:r>
            <a:endParaRPr lang="en-US" sz="1000" b="1" dirty="0">
              <a:solidFill>
                <a:srgbClr val="000000"/>
              </a:solidFill>
              <a:latin typeface="Noto Sans SC" pitchFamily="34" charset="0"/>
              <a:ea typeface="Noto Sans SC" pitchFamily="34" charset="-122"/>
              <a:cs typeface="Noto Sans SC" pitchFamily="34" charset="-120"/>
            </a:endParaRPr>
          </a:p>
          <a:p>
            <a:pPr indent="457200" algn="l">
              <a:lnSpc>
                <a:spcPct val="150000"/>
              </a:lnSpc>
              <a:buSzPct val="100000"/>
              <a:buNone/>
            </a:pPr>
            <a:endParaRPr lang="en-US" sz="1000" dirty="0"/>
          </a:p>
          <a:p>
            <a:pPr marL="342900" indent="-342900" algn="l">
              <a:lnSpc>
                <a:spcPct val="150000"/>
              </a:lnSpc>
              <a:buSzPct val="100000"/>
              <a:buChar char="•"/>
            </a:pPr>
            <a:r>
              <a:rPr lang="en-US" sz="1000" dirty="0">
                <a:solidFill>
                  <a:srgbClr val="000000"/>
                </a:solidFill>
                <a:latin typeface="Times New Roman" panose="02020603050405020304" charset="0"/>
                <a:ea typeface="Noto Sans SC" pitchFamily="34" charset="-122"/>
                <a:cs typeface="Times New Roman" panose="02020603050405020304" charset="0"/>
              </a:rPr>
              <a:t>针对二分类任务（如 SST-2 和 MR），作者研究在训练数据标签分布不均衡的情况下，各种方法的表现。作者首先定义了标签分布不均衡的指标 p−，其值在 {0, 0.125, 0.25, 0.375, 0.5}进行变化。当 p−=0.5，标签是平衡的；当 p− 为 0 时，训练数据中只包含正类别 c+。</a:t>
            </a:r>
            <a:endParaRPr lang="en-US" sz="1000"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000" dirty="0">
                <a:solidFill>
                  <a:srgbClr val="000000"/>
                </a:solidFill>
                <a:latin typeface="Times New Roman" panose="02020603050405020304" charset="0"/>
                <a:ea typeface="Noto Sans SC" pitchFamily="34" charset="-122"/>
                <a:cs typeface="Times New Roman" panose="02020603050405020304" charset="0"/>
              </a:rPr>
              <a:t>当 K=16（左）或 64（右）时，不同方法在负标签比例不同的 SST-2 和 Mr 的平均精度。</a:t>
            </a:r>
            <a:endParaRPr lang="en-US" sz="1000"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000" dirty="0">
                <a:solidFill>
                  <a:srgbClr val="000000"/>
                </a:solidFill>
                <a:latin typeface="Times New Roman" panose="02020603050405020304" charset="0"/>
                <a:ea typeface="Noto Sans SC" pitchFamily="34" charset="-122"/>
                <a:cs typeface="Times New Roman" panose="02020603050405020304" charset="0"/>
              </a:rPr>
              <a:t>结果显示，direct 模型对于训练数据中标签分布的不均衡非常敏感。相比之下，channel prompt tuning 方法对于标签分布不均衡不敏感，当 p− 较小时表现显著优于 direct 模型；当 p−&lt;0.25 时，甚至优于所有的 tuning 方法。当 p− 接近 0.5 时，direct head tuning 方法的表现与 channel prompt tuning 方法相当或更好。</a:t>
            </a:r>
            <a:endParaRPr lang="en-US" sz="1000" dirty="0">
              <a:latin typeface="Times New Roman" panose="02020603050405020304" charset="0"/>
              <a:cs typeface="Times New Roman" panose="02020603050405020304" charset="0"/>
            </a:endParaRPr>
          </a:p>
        </p:txBody>
      </p:sp>
      <p:pic>
        <p:nvPicPr>
          <p:cNvPr id="5" name="图片 4"/>
          <p:cNvPicPr>
            <a:picLocks noChangeAspect="1"/>
          </p:cNvPicPr>
          <p:nvPr>
            <p:custDataLst>
              <p:tags r:id="rId1"/>
            </p:custDataLst>
          </p:nvPr>
        </p:nvPicPr>
        <p:blipFill>
          <a:blip r:embed="rId2"/>
          <a:stretch>
            <a:fillRect/>
          </a:stretch>
        </p:blipFill>
        <p:spPr>
          <a:xfrm>
            <a:off x="533400" y="1167130"/>
            <a:ext cx="3735070" cy="2159635"/>
          </a:xfrm>
          <a:prstGeom prst="rect">
            <a:avLst/>
          </a:prstGeom>
        </p:spPr>
      </p:pic>
      <p:sp>
        <p:nvSpPr>
          <p:cNvPr id="6" name="文本框 5"/>
          <p:cNvSpPr txBox="1"/>
          <p:nvPr/>
        </p:nvSpPr>
        <p:spPr>
          <a:xfrm>
            <a:off x="876935" y="3479800"/>
            <a:ext cx="3048000" cy="398780"/>
          </a:xfrm>
          <a:prstGeom prst="rect">
            <a:avLst/>
          </a:prstGeom>
          <a:noFill/>
        </p:spPr>
        <p:txBody>
          <a:bodyPr wrap="square" rtlCol="0">
            <a:spAutoFit/>
          </a:bodyPr>
          <a:p>
            <a:pPr algn="ctr"/>
            <a:r>
              <a:rPr lang="en-US" sz="1000" dirty="0">
                <a:solidFill>
                  <a:srgbClr val="000000"/>
                </a:solidFill>
                <a:latin typeface="Times New Roman" panose="02020603050405020304" charset="0"/>
                <a:ea typeface="Noto Sans SC" pitchFamily="34" charset="-122"/>
                <a:cs typeface="Times New Roman" panose="02020603050405020304" charset="0"/>
              </a:rPr>
              <a:t>当K=16（左）或64（右）时，不同方法在负标签比例不同的 SST-2 和 Mr 的平均精度。</a:t>
            </a:r>
            <a:endParaRPr lang="zh-CN" altLang="en-US">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Generalization to unseen labels</a:t>
            </a:r>
            <a:endParaRPr lang="en-US" sz="2400" dirty="0"/>
          </a:p>
        </p:txBody>
      </p:sp>
      <p:sp>
        <p:nvSpPr>
          <p:cNvPr id="3" name="Text 1"/>
          <p:cNvSpPr/>
          <p:nvPr/>
        </p:nvSpPr>
        <p:spPr>
          <a:xfrm>
            <a:off x="774065" y="3491865"/>
            <a:ext cx="7369175" cy="1236980"/>
          </a:xfrm>
          <a:prstGeom prst="rect">
            <a:avLst/>
          </a:prstGeom>
          <a:noFill/>
        </p:spPr>
        <p:txBody>
          <a:bodyPr wrap="square" rtlCol="0" anchor="t"/>
          <a:lstStyle/>
          <a:p>
            <a:pPr marL="342900" indent="-342900" algn="l">
              <a:lnSpc>
                <a:spcPct val="150000"/>
              </a:lnSpc>
              <a:buSzPct val="100000"/>
              <a:buChar char="•"/>
            </a:pPr>
            <a:r>
              <a:rPr lang="en-US" sz="1090" dirty="0">
                <a:solidFill>
                  <a:srgbClr val="000000"/>
                </a:solidFill>
                <a:latin typeface="Times New Roman" panose="02020603050405020304" charset="0"/>
                <a:ea typeface="Noto Sans SC" pitchFamily="34" charset="-122"/>
                <a:cs typeface="Times New Roman" panose="02020603050405020304" charset="0"/>
              </a:rPr>
              <a:t>首先在训练数据中随机去掉一个标签，以确保测试时至少存在一个训练时未见过的标签。然后采样 K 个训练样例，并进行测试。</a:t>
            </a:r>
            <a:endParaRPr lang="en-US" sz="1090"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090" dirty="0">
                <a:solidFill>
                  <a:srgbClr val="000000"/>
                </a:solidFill>
                <a:latin typeface="Times New Roman" panose="02020603050405020304" charset="0"/>
                <a:ea typeface="Noto Sans SC" pitchFamily="34" charset="-122"/>
                <a:cs typeface="Times New Roman" panose="02020603050405020304" charset="0"/>
              </a:rPr>
              <a:t>实验结果显示，所有 direct 模型都无法预测训练时未见过的标签；而 channel 模型通过 prompt tuning 方法可以预测未见过的标签，并且在二分类数据集上优于 zero-shot 方法，比所有参数微调的模型更好。</a:t>
            </a:r>
            <a:endParaRPr lang="en-US" sz="1090" dirty="0">
              <a:latin typeface="Times New Roman" panose="02020603050405020304" charset="0"/>
              <a:cs typeface="Times New Roman" panose="02020603050405020304" charset="0"/>
            </a:endParaRPr>
          </a:p>
        </p:txBody>
      </p:sp>
      <p:pic>
        <p:nvPicPr>
          <p:cNvPr id="4" name="图片 3"/>
          <p:cNvPicPr>
            <a:picLocks noChangeAspect="1"/>
          </p:cNvPicPr>
          <p:nvPr>
            <p:custDataLst>
              <p:tags r:id="rId1"/>
            </p:custDataLst>
          </p:nvPr>
        </p:nvPicPr>
        <p:blipFill>
          <a:blip r:embed="rId2"/>
          <a:stretch>
            <a:fillRect/>
          </a:stretch>
        </p:blipFill>
        <p:spPr>
          <a:xfrm>
            <a:off x="2038985" y="1732915"/>
            <a:ext cx="4838700" cy="1437005"/>
          </a:xfrm>
          <a:prstGeom prst="rect">
            <a:avLst/>
          </a:prstGeom>
        </p:spPr>
      </p:pic>
      <p:sp>
        <p:nvSpPr>
          <p:cNvPr id="5" name="文本框 4"/>
          <p:cNvSpPr txBox="1"/>
          <p:nvPr/>
        </p:nvSpPr>
        <p:spPr>
          <a:xfrm>
            <a:off x="762000" y="1164590"/>
            <a:ext cx="3706495" cy="359410"/>
          </a:xfrm>
          <a:prstGeom prst="rect">
            <a:avLst/>
          </a:prstGeom>
          <a:noFill/>
        </p:spPr>
        <p:txBody>
          <a:bodyPr wrap="square" rtlCol="0">
            <a:noAutofit/>
          </a:bodyPr>
          <a:p>
            <a:r>
              <a:rPr lang="zh-CN" altLang="en-US" sz="1400" b="1" dirty="0">
                <a:solidFill>
                  <a:srgbClr val="000000"/>
                </a:solidFill>
                <a:latin typeface="Times New Roman" panose="02020603050405020304" charset="0"/>
                <a:ea typeface="Noto Sans SC" pitchFamily="34" charset="-122"/>
                <a:cs typeface="Times New Roman" panose="02020603050405020304" charset="0"/>
                <a:sym typeface="+mn-ea"/>
              </a:rPr>
              <a:t>作者实验了将模型推广到未见过的标签。</a:t>
            </a:r>
            <a:endParaRPr lang="zh-CN" altLang="en-US" sz="1400" b="1" dirty="0">
              <a:solidFill>
                <a:srgbClr val="000000"/>
              </a:solidFill>
              <a:latin typeface="Times New Roman" panose="02020603050405020304" charset="0"/>
              <a:ea typeface="Noto Sans SC" pitchFamily="34" charset="-122"/>
              <a:cs typeface="Times New Roman" panose="02020603050405020304" charset="0"/>
            </a:endParaRPr>
          </a:p>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Generalization to unseen labels</a:t>
            </a:r>
            <a:endParaRPr lang="en-US" sz="2400" dirty="0"/>
          </a:p>
        </p:txBody>
      </p:sp>
      <p:sp>
        <p:nvSpPr>
          <p:cNvPr id="3" name="Text 1"/>
          <p:cNvSpPr/>
          <p:nvPr/>
        </p:nvSpPr>
        <p:spPr>
          <a:xfrm>
            <a:off x="919480" y="2911475"/>
            <a:ext cx="7305040" cy="2009140"/>
          </a:xfrm>
          <a:prstGeom prst="rect">
            <a:avLst/>
          </a:prstGeom>
          <a:noFill/>
        </p:spPr>
        <p:txBody>
          <a:bodyPr wrap="square" rtlCol="0" anchor="t"/>
          <a:lstStyle/>
          <a:p>
            <a:pPr marL="342900" indent="-342900" algn="l">
              <a:lnSpc>
                <a:spcPct val="150000"/>
              </a:lnSpc>
              <a:buSzPct val="100000"/>
              <a:buChar char="•"/>
            </a:pPr>
            <a:r>
              <a:rPr lang="zh-CN" altLang="en-US" sz="1090" dirty="0">
                <a:solidFill>
                  <a:srgbClr val="000000"/>
                </a:solidFill>
                <a:latin typeface="Times New Roman" panose="02020603050405020304" charset="0"/>
                <a:ea typeface="Noto Sans SC" pitchFamily="34" charset="-122"/>
                <a:cs typeface="Times New Roman" panose="02020603050405020304" charset="0"/>
              </a:rPr>
              <a:t>然后</a:t>
            </a:r>
            <a:r>
              <a:rPr lang="en-US" sz="1090" dirty="0">
                <a:solidFill>
                  <a:srgbClr val="000000"/>
                </a:solidFill>
                <a:latin typeface="Times New Roman" panose="02020603050405020304" charset="0"/>
                <a:ea typeface="Noto Sans SC" pitchFamily="34" charset="-122"/>
                <a:cs typeface="Times New Roman" panose="02020603050405020304" charset="0"/>
              </a:rPr>
              <a:t>测试模型在训练一个数据集后，是否能在另一个数据集上进行 zero-shot 迁移学习。在这个实验中，由于两个数据集之间的标签不共享，所以传统的 Head Tuning 方法不适用。</a:t>
            </a:r>
            <a:endParaRPr lang="en-US" sz="1090"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090" dirty="0">
                <a:solidFill>
                  <a:srgbClr val="000000"/>
                </a:solidFill>
                <a:latin typeface="Times New Roman" panose="02020603050405020304" charset="0"/>
                <a:ea typeface="Noto Sans SC" pitchFamily="34" charset="-122"/>
                <a:cs typeface="Times New Roman" panose="02020603050405020304" charset="0"/>
              </a:rPr>
              <a:t>实验结果显示，channel 模型在所有数据集上均优于 direct 模型，包括所有 finetuning 方法。在任务本质相似的情况下，例如在第一张图中进行的从 2-way 情感分析到 5-way 情感分析的迁移学习任务中，channel 模型的表现接近于在内部数据上训练的模型。</a:t>
            </a:r>
            <a:endParaRPr lang="en-US" sz="1090" dirty="0">
              <a:solidFill>
                <a:srgbClr val="000000"/>
              </a:solidFill>
              <a:latin typeface="Times New Roman" panose="02020603050405020304" charset="0"/>
              <a:ea typeface="Noto Sans SC" pitchFamily="34" charset="-122"/>
              <a:cs typeface="Times New Roman" panose="02020603050405020304" charset="0"/>
            </a:endParaRPr>
          </a:p>
          <a:p>
            <a:pPr marL="342900" indent="-342900" algn="l">
              <a:lnSpc>
                <a:spcPct val="150000"/>
              </a:lnSpc>
              <a:buSzPct val="100000"/>
              <a:buChar char="•"/>
            </a:pPr>
            <a:r>
              <a:rPr lang="en-US" sz="1090" dirty="0">
                <a:solidFill>
                  <a:srgbClr val="000000"/>
                </a:solidFill>
                <a:latin typeface="Times New Roman" panose="02020603050405020304" charset="0"/>
                <a:ea typeface="Noto Sans SC" pitchFamily="34" charset="-122"/>
                <a:cs typeface="Times New Roman" panose="02020603050405020304" charset="0"/>
              </a:rPr>
              <a:t>但是，当任务本质不同的情况下，例如在其余图中，与 zero-shot 方法相比表现不佳，因此需要更多的工作来改进跨任务迁移学习。</a:t>
            </a:r>
            <a:endParaRPr lang="en-US" sz="1090" dirty="0">
              <a:latin typeface="Times New Roman" panose="02020603050405020304" charset="0"/>
              <a:cs typeface="Times New Roman" panose="02020603050405020304" charset="0"/>
            </a:endParaRPr>
          </a:p>
        </p:txBody>
      </p:sp>
      <p:pic>
        <p:nvPicPr>
          <p:cNvPr id="5" name="图片 4"/>
          <p:cNvPicPr>
            <a:picLocks noChangeAspect="1"/>
          </p:cNvPicPr>
          <p:nvPr>
            <p:custDataLst>
              <p:tags r:id="rId1"/>
            </p:custDataLst>
          </p:nvPr>
        </p:nvPicPr>
        <p:blipFill>
          <a:blip r:embed="rId2"/>
          <a:stretch>
            <a:fillRect/>
          </a:stretch>
        </p:blipFill>
        <p:spPr>
          <a:xfrm>
            <a:off x="1834515" y="1006475"/>
            <a:ext cx="5661660" cy="167767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452813" y="1262063"/>
            <a:ext cx="2262188" cy="1243013"/>
          </a:xfrm>
          <a:prstGeom prst="rect">
            <a:avLst/>
          </a:prstGeom>
          <a:noFill/>
        </p:spPr>
        <p:txBody>
          <a:bodyPr wrap="square" rtlCol="0" anchor="t"/>
          <a:lstStyle/>
          <a:p>
            <a:pPr marL="0" indent="0" algn="ctr">
              <a:buNone/>
            </a:pPr>
            <a:r>
              <a:rPr lang="en-US" sz="5400" b="1" dirty="0">
                <a:solidFill>
                  <a:srgbClr val="FFFFFF"/>
                </a:solidFill>
                <a:latin typeface="Noto Sans SC" pitchFamily="34" charset="0"/>
                <a:ea typeface="Noto Sans SC" pitchFamily="34" charset="-122"/>
                <a:cs typeface="Noto Sans SC" pitchFamily="34" charset="-120"/>
              </a:rPr>
              <a:t>06</a:t>
            </a:r>
            <a:endParaRPr lang="en-US" sz="5400" dirty="0"/>
          </a:p>
        </p:txBody>
      </p:sp>
      <p:sp>
        <p:nvSpPr>
          <p:cNvPr id="3" name="Text 1"/>
          <p:cNvSpPr/>
          <p:nvPr/>
        </p:nvSpPr>
        <p:spPr>
          <a:xfrm>
            <a:off x="2038350" y="2790825"/>
            <a:ext cx="5101590" cy="1676400"/>
          </a:xfrm>
          <a:prstGeom prst="rect">
            <a:avLst/>
          </a:prstGeom>
          <a:noFill/>
        </p:spPr>
        <p:txBody>
          <a:bodyPr wrap="square" rtlCol="0" anchor="t"/>
          <a:lstStyle/>
          <a:p>
            <a:pPr marL="0" indent="0" algn="ctr">
              <a:buNone/>
            </a:pPr>
            <a:r>
              <a:rPr lang="en-US" sz="3200" b="1" dirty="0">
                <a:solidFill>
                  <a:srgbClr val="000000"/>
                </a:solidFill>
                <a:latin typeface="Noto Sans SC" pitchFamily="34" charset="0"/>
                <a:ea typeface="Noto Sans SC" pitchFamily="34" charset="-122"/>
                <a:cs typeface="Noto Sans SC" pitchFamily="34" charset="-120"/>
              </a:rPr>
              <a:t>Discussion &amp; Conclusion</a:t>
            </a:r>
            <a:endParaRPr lang="en-US" sz="3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Discussion &amp; Conclusion</a:t>
            </a:r>
            <a:endParaRPr lang="en-US" sz="2400" dirty="0"/>
          </a:p>
        </p:txBody>
      </p:sp>
      <p:sp>
        <p:nvSpPr>
          <p:cNvPr id="3" name="Text 1"/>
          <p:cNvSpPr/>
          <p:nvPr/>
        </p:nvSpPr>
        <p:spPr>
          <a:xfrm>
            <a:off x="714375" y="918210"/>
            <a:ext cx="7715250" cy="3962400"/>
          </a:xfrm>
          <a:prstGeom prst="rect">
            <a:avLst/>
          </a:prstGeom>
          <a:noFill/>
        </p:spPr>
        <p:txBody>
          <a:bodyPr wrap="square" rtlCol="0" anchor="t"/>
          <a:lstStyle/>
          <a:p>
            <a:pPr indent="457200" algn="l">
              <a:lnSpc>
                <a:spcPct val="150000"/>
              </a:lnSpc>
              <a:buSzPct val="100000"/>
              <a:buNone/>
            </a:pPr>
            <a:r>
              <a:rPr lang="en-US" sz="1200" b="1" dirty="0">
                <a:solidFill>
                  <a:srgbClr val="000000"/>
                </a:solidFill>
                <a:latin typeface="Noto Sans SC" pitchFamily="34" charset="0"/>
                <a:ea typeface="Noto Sans SC" pitchFamily="34" charset="-122"/>
                <a:cs typeface="Noto Sans SC" pitchFamily="34" charset="-120"/>
              </a:rPr>
              <a:t>在以下场景中，首先</a:t>
            </a:r>
            <a:r>
              <a:rPr lang="zh-CN" altLang="en-US" sz="1200" b="1" dirty="0">
                <a:solidFill>
                  <a:srgbClr val="000000"/>
                </a:solidFill>
                <a:latin typeface="Noto Sans SC" pitchFamily="34" charset="0"/>
                <a:ea typeface="Noto Sans SC" pitchFamily="34" charset="-122"/>
                <a:cs typeface="Noto Sans SC" pitchFamily="34" charset="-120"/>
              </a:rPr>
              <a:t>选择</a:t>
            </a:r>
            <a:r>
              <a:rPr lang="en-US" sz="1200" b="1" dirty="0">
                <a:solidFill>
                  <a:srgbClr val="000000"/>
                </a:solidFill>
                <a:latin typeface="Noto Sans SC" pitchFamily="34" charset="0"/>
                <a:ea typeface="Noto Sans SC" pitchFamily="34" charset="-122"/>
                <a:cs typeface="Noto Sans SC" pitchFamily="34" charset="-120"/>
              </a:rPr>
              <a:t> channel prompt tuning.</a:t>
            </a:r>
            <a:endParaRPr lang="en-US" sz="1200" b="1" dirty="0">
              <a:solidFill>
                <a:srgbClr val="000000"/>
              </a:solidFill>
              <a:latin typeface="Noto Sans SC" pitchFamily="34" charset="0"/>
              <a:ea typeface="Noto Sans SC" pitchFamily="34" charset="-122"/>
              <a:cs typeface="Noto Sans SC" pitchFamily="34" charset="-120"/>
            </a:endParaRPr>
          </a:p>
          <a:p>
            <a:pPr indent="457200" algn="l">
              <a:lnSpc>
                <a:spcPct val="150000"/>
              </a:lnSpc>
              <a:buSzPct val="100000"/>
              <a:buNone/>
            </a:pPr>
            <a:endParaRPr lang="en-US" sz="1200" b="1" dirty="0"/>
          </a:p>
          <a:p>
            <a:pPr marL="342900" indent="-342900" algn="l">
              <a:lnSpc>
                <a:spcPct val="150000"/>
              </a:lnSpc>
              <a:buSzPct val="100000"/>
              <a:buChar char="•"/>
            </a:pPr>
            <a:r>
              <a:rPr lang="en-US" sz="1000" b="1" dirty="0">
                <a:solidFill>
                  <a:srgbClr val="000000"/>
                </a:solidFill>
                <a:latin typeface="Noto Sans SC" pitchFamily="34" charset="0"/>
                <a:ea typeface="Noto Sans SC" pitchFamily="34" charset="-122"/>
                <a:cs typeface="Noto Sans SC" pitchFamily="34" charset="-120"/>
              </a:rPr>
              <a:t>K is small</a:t>
            </a:r>
            <a:br>
              <a:rPr lang="en-US" sz="1000" b="1" dirty="0">
                <a:solidFill>
                  <a:srgbClr val="000000"/>
                </a:solidFill>
                <a:latin typeface="Noto Sans SC" pitchFamily="34" charset="0"/>
                <a:ea typeface="Noto Sans SC" pitchFamily="34" charset="-122"/>
                <a:cs typeface="Noto Sans SC" pitchFamily="34" charset="-120"/>
              </a:rPr>
            </a:br>
            <a:r>
              <a:rPr lang="en-US" sz="1000" dirty="0">
                <a:solidFill>
                  <a:srgbClr val="000000"/>
                </a:solidFill>
                <a:latin typeface="Times New Roman" panose="02020603050405020304" charset="0"/>
                <a:ea typeface="Noto Sans SC" pitchFamily="34" charset="-122"/>
                <a:cs typeface="Times New Roman" panose="02020603050405020304" charset="0"/>
              </a:rPr>
              <a:t>channel prompt tuning 在训练样本较少时更有竞争力。</a:t>
            </a:r>
            <a:r>
              <a:rPr lang="zh-CN" altLang="en-US" sz="1000" dirty="0">
                <a:solidFill>
                  <a:srgbClr val="000000"/>
                </a:solidFill>
                <a:latin typeface="Times New Roman" panose="02020603050405020304" charset="0"/>
                <a:ea typeface="Noto Sans SC" pitchFamily="34" charset="-122"/>
                <a:cs typeface="Times New Roman" panose="02020603050405020304" charset="0"/>
              </a:rPr>
              <a:t>作者</a:t>
            </a:r>
            <a:r>
              <a:rPr lang="en-US" sz="1000" dirty="0">
                <a:solidFill>
                  <a:srgbClr val="000000"/>
                </a:solidFill>
                <a:latin typeface="Times New Roman" panose="02020603050405020304" charset="0"/>
                <a:ea typeface="Noto Sans SC" pitchFamily="34" charset="-122"/>
                <a:cs typeface="Times New Roman" panose="02020603050405020304" charset="0"/>
              </a:rPr>
              <a:t>假设了两个原因： (1) 通道模型更稳定（低方差、高最坏情况精度）。(2) channel 模型通过要求模型逐字解释输入来提供更多的信号，这在低数据状态下是有益的。</a:t>
            </a:r>
            <a:endParaRPr lang="en-US" sz="1000" dirty="0">
              <a:solidFill>
                <a:srgbClr val="000000"/>
              </a:solidFill>
              <a:latin typeface="Times New Roman" panose="02020603050405020304" charset="0"/>
              <a:ea typeface="Noto Sans SC" pitchFamily="34" charset="-122"/>
              <a:cs typeface="Times New Roman" panose="02020603050405020304" charset="0"/>
            </a:endParaRPr>
          </a:p>
          <a:p>
            <a:pPr marL="342900" indent="-342900" algn="l">
              <a:lnSpc>
                <a:spcPct val="150000"/>
              </a:lnSpc>
              <a:buSzPct val="100000"/>
              <a:buChar char="•"/>
            </a:pPr>
            <a:endParaRPr lang="en-US" sz="1000"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000" b="1" dirty="0">
                <a:solidFill>
                  <a:srgbClr val="000000"/>
                </a:solidFill>
                <a:latin typeface="Noto Sans SC" pitchFamily="34" charset="0"/>
                <a:ea typeface="Noto Sans SC" pitchFamily="34" charset="-122"/>
                <a:cs typeface="Noto Sans SC" pitchFamily="34" charset="-120"/>
              </a:rPr>
              <a:t>Data is imbalanced or |C| is large</a:t>
            </a:r>
            <a:br>
              <a:rPr lang="en-US" sz="1000" b="1" dirty="0">
                <a:solidFill>
                  <a:srgbClr val="000000"/>
                </a:solidFill>
                <a:latin typeface="Noto Sans SC" pitchFamily="34" charset="0"/>
                <a:ea typeface="Noto Sans SC" pitchFamily="34" charset="-122"/>
                <a:cs typeface="Noto Sans SC" pitchFamily="34" charset="-120"/>
              </a:rPr>
            </a:br>
            <a:r>
              <a:rPr lang="en-US" sz="1000" dirty="0">
                <a:solidFill>
                  <a:srgbClr val="000000"/>
                </a:solidFill>
                <a:latin typeface="Noto Sans SC" pitchFamily="34" charset="0"/>
                <a:ea typeface="Noto Sans SC" pitchFamily="34" charset="-122"/>
                <a:cs typeface="Noto Sans SC" pitchFamily="34" charset="-120"/>
              </a:rPr>
              <a:t>文</a:t>
            </a:r>
            <a:r>
              <a:rPr lang="en-US" sz="1000" dirty="0">
                <a:solidFill>
                  <a:srgbClr val="000000"/>
                </a:solidFill>
                <a:latin typeface="Times New Roman" panose="02020603050405020304" charset="0"/>
                <a:ea typeface="Noto Sans SC" pitchFamily="34" charset="-122"/>
                <a:cs typeface="Times New Roman" panose="02020603050405020304" charset="0"/>
              </a:rPr>
              <a:t>章认为这是因为 LM head 过于依赖于标签的无条件分配。channel prompt tuning 不那么敏感，因为标签只是一个条件反射变量。训练数据中的标签不平衡是一个真实的问题，特别是当 k 很小，|C|很大时。因此，我们认为这是未来工作的一个重要领域。</a:t>
            </a:r>
            <a:endParaRPr lang="en-US" sz="1000" dirty="0">
              <a:solidFill>
                <a:srgbClr val="000000"/>
              </a:solidFill>
              <a:latin typeface="Times New Roman" panose="02020603050405020304" charset="0"/>
              <a:ea typeface="Noto Sans SC" pitchFamily="34" charset="-122"/>
              <a:cs typeface="Times New Roman" panose="02020603050405020304" charset="0"/>
            </a:endParaRPr>
          </a:p>
          <a:p>
            <a:pPr marL="342900" indent="-342900" algn="l">
              <a:lnSpc>
                <a:spcPct val="150000"/>
              </a:lnSpc>
              <a:buSzPct val="100000"/>
              <a:buChar char="•"/>
            </a:pPr>
            <a:endParaRPr lang="en-US" sz="1000"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000" b="1" dirty="0">
                <a:solidFill>
                  <a:srgbClr val="000000"/>
                </a:solidFill>
                <a:latin typeface="Noto Sans SC" pitchFamily="34" charset="0"/>
                <a:ea typeface="Noto Sans SC" pitchFamily="34" charset="-122"/>
                <a:cs typeface="Noto Sans SC" pitchFamily="34" charset="-120"/>
              </a:rPr>
              <a:t>Generalization to unseen labels is required</a:t>
            </a:r>
            <a:br>
              <a:rPr lang="en-US" sz="1000" b="1" dirty="0">
                <a:solidFill>
                  <a:srgbClr val="000000"/>
                </a:solidFill>
                <a:latin typeface="Noto Sans SC" pitchFamily="34" charset="0"/>
                <a:ea typeface="Noto Sans SC" pitchFamily="34" charset="-122"/>
                <a:cs typeface="Noto Sans SC" pitchFamily="34" charset="-120"/>
              </a:rPr>
            </a:br>
            <a:r>
              <a:rPr lang="en-US" sz="1000" dirty="0">
                <a:solidFill>
                  <a:srgbClr val="000000"/>
                </a:solidFill>
                <a:latin typeface="Times New Roman" panose="02020603050405020304" charset="0"/>
                <a:ea typeface="Noto Sans SC" pitchFamily="34" charset="-122"/>
                <a:cs typeface="Times New Roman" panose="02020603050405020304" charset="0"/>
              </a:rPr>
              <a:t>所有的 direct 模型都无法预测在训练过程中看不到的标签，这表明它们在标签空间中被过拟合。相比之下，通道模型可以预测不可见的标签，可能是因为标签空间是间接建模的。</a:t>
            </a:r>
            <a:endParaRPr lang="en-US" sz="1000" dirty="0">
              <a:solidFill>
                <a:srgbClr val="000000"/>
              </a:solidFill>
              <a:latin typeface="Times New Roman" panose="02020603050405020304" charset="0"/>
              <a:ea typeface="Noto Sans SC" pitchFamily="34" charset="-122"/>
              <a:cs typeface="Times New Roman" panose="02020603050405020304" charset="0"/>
            </a:endParaRPr>
          </a:p>
          <a:p>
            <a:pPr marL="342900" indent="-342900" algn="l">
              <a:lnSpc>
                <a:spcPct val="150000"/>
              </a:lnSpc>
              <a:buSzPct val="100000"/>
              <a:buChar char="•"/>
            </a:pPr>
            <a:endParaRPr lang="en-US" sz="1000" dirty="0">
              <a:latin typeface="Times New Roman" panose="02020603050405020304" charset="0"/>
              <a:cs typeface="Times New Roman" panose="02020603050405020304" charset="0"/>
            </a:endParaRPr>
          </a:p>
          <a:p>
            <a:pPr marL="342900" indent="-342900" algn="l">
              <a:lnSpc>
                <a:spcPct val="150000"/>
              </a:lnSpc>
              <a:buSzPct val="100000"/>
              <a:buChar char="•"/>
            </a:pPr>
            <a:r>
              <a:rPr lang="en-US" sz="1000" b="1" dirty="0">
                <a:solidFill>
                  <a:srgbClr val="000000"/>
                </a:solidFill>
                <a:latin typeface="Noto Sans SC" pitchFamily="34" charset="0"/>
                <a:ea typeface="Noto Sans SC" pitchFamily="34" charset="-122"/>
                <a:cs typeface="Noto Sans SC" pitchFamily="34" charset="-120"/>
              </a:rPr>
              <a:t>Task is closer to language modeling</a:t>
            </a:r>
            <a:br>
              <a:rPr lang="en-US" sz="1000" b="1" dirty="0">
                <a:solidFill>
                  <a:srgbClr val="000000"/>
                </a:solidFill>
                <a:latin typeface="Noto Sans SC" pitchFamily="34" charset="0"/>
                <a:ea typeface="Noto Sans SC" pitchFamily="34" charset="-122"/>
                <a:cs typeface="Noto Sans SC" pitchFamily="34" charset="-120"/>
              </a:rPr>
            </a:br>
            <a:r>
              <a:rPr lang="en-US" sz="1000" dirty="0">
                <a:solidFill>
                  <a:srgbClr val="000000"/>
                </a:solidFill>
                <a:latin typeface="Times New Roman" panose="02020603050405020304" charset="0"/>
                <a:ea typeface="Noto Sans SC" pitchFamily="34" charset="-122"/>
                <a:cs typeface="Times New Roman" panose="02020603050405020304" charset="0"/>
              </a:rPr>
              <a:t>如果任务与语言建模太不同，head tuning 优于提示调优。这可能是因为它直接更新 LM 的参数。</a:t>
            </a:r>
            <a:endParaRPr lang="en-US" sz="1000" dirty="0">
              <a:latin typeface="Times New Roman" panose="02020603050405020304" charset="0"/>
              <a:cs typeface="Times New Roman" panose="02020603050405020304" charset="0"/>
            </a:endParaRPr>
          </a:p>
          <a:p>
            <a:pPr indent="0" algn="l">
              <a:lnSpc>
                <a:spcPct val="150000"/>
              </a:lnSpc>
              <a:buSzPct val="100000"/>
              <a:buNone/>
            </a:pPr>
            <a:endParaRPr lang="en-US" sz="1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Limitations and future work</a:t>
            </a:r>
            <a:endParaRPr lang="en-US" sz="2400" dirty="0"/>
          </a:p>
        </p:txBody>
      </p:sp>
      <p:sp>
        <p:nvSpPr>
          <p:cNvPr id="3" name="Text 1"/>
          <p:cNvSpPr/>
          <p:nvPr/>
        </p:nvSpPr>
        <p:spPr>
          <a:xfrm>
            <a:off x="807720" y="1304925"/>
            <a:ext cx="7715250" cy="2286000"/>
          </a:xfrm>
          <a:prstGeom prst="rect">
            <a:avLst/>
          </a:prstGeom>
          <a:noFill/>
        </p:spPr>
        <p:txBody>
          <a:bodyPr wrap="square" rtlCol="0" anchor="t"/>
          <a:lstStyle/>
          <a:p>
            <a:pPr marL="342900" indent="-342900" algn="l">
              <a:lnSpc>
                <a:spcPct val="150000"/>
              </a:lnSpc>
              <a:buSzPct val="100000"/>
              <a:buChar char="•"/>
            </a:pPr>
            <a:r>
              <a:rPr lang="en-US" sz="1535" dirty="0">
                <a:solidFill>
                  <a:srgbClr val="000000"/>
                </a:solidFill>
                <a:latin typeface="Noto Sans SC" pitchFamily="34" charset="0"/>
                <a:ea typeface="Noto Sans SC" pitchFamily="34" charset="-122"/>
                <a:cs typeface="Noto Sans SC" pitchFamily="34" charset="-120"/>
              </a:rPr>
              <a:t>首先，通道模型在非分类任务中的应用比较困难，因为建模先验分布并不容易。作者认为未来的工作可以通过使用单独的模型来获取先验分布，并将其与条件语言模型相结合，从而解决这个问题。</a:t>
            </a:r>
            <a:endParaRPr lang="en-US" sz="1535" dirty="0">
              <a:solidFill>
                <a:srgbClr val="000000"/>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535" dirty="0"/>
          </a:p>
          <a:p>
            <a:pPr marL="342900" indent="-342900" algn="l">
              <a:lnSpc>
                <a:spcPct val="150000"/>
              </a:lnSpc>
              <a:buSzPct val="100000"/>
              <a:buChar char="•"/>
            </a:pPr>
            <a:r>
              <a:rPr lang="en-US" sz="1535" dirty="0">
                <a:solidFill>
                  <a:srgbClr val="000000"/>
                </a:solidFill>
                <a:latin typeface="Noto Sans SC" pitchFamily="34" charset="0"/>
                <a:ea typeface="Noto Sans SC" pitchFamily="34" charset="-122"/>
                <a:cs typeface="Noto Sans SC" pitchFamily="34" charset="-120"/>
              </a:rPr>
              <a:t>其次，通道模型主要应用于因果语言模型，如何在掩码语言模型中使用通道模型仍然是一个开放性的问题。作者提到，掩码语言模型不是为生成长句子而训练的，因此需要对模型进行更新。</a:t>
            </a:r>
            <a:endParaRPr lang="en-US" sz="1535"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871788" y="1614488"/>
            <a:ext cx="3395663" cy="552450"/>
          </a:xfrm>
          <a:prstGeom prst="rect">
            <a:avLst/>
          </a:prstGeom>
          <a:noFill/>
        </p:spPr>
        <p:txBody>
          <a:bodyPr wrap="square" rtlCol="0" anchor="t"/>
          <a:lstStyle/>
          <a:p>
            <a:pPr marL="0" indent="0" algn="ctr">
              <a:buNone/>
            </a:pPr>
            <a:r>
              <a:rPr lang="en-US" sz="2400" b="1" dirty="0">
                <a:solidFill>
                  <a:srgbClr val="D95204"/>
                </a:solidFill>
                <a:latin typeface="Noto Sans SC" pitchFamily="34" charset="0"/>
                <a:ea typeface="Noto Sans SC" pitchFamily="34" charset="-122"/>
                <a:cs typeface="Noto Sans SC" pitchFamily="34" charset="-120"/>
              </a:rPr>
              <a:t>THE END</a:t>
            </a:r>
            <a:endParaRPr lang="en-US" sz="2400" dirty="0"/>
          </a:p>
        </p:txBody>
      </p:sp>
      <p:sp>
        <p:nvSpPr>
          <p:cNvPr id="3" name="Text 1"/>
          <p:cNvSpPr/>
          <p:nvPr/>
        </p:nvSpPr>
        <p:spPr>
          <a:xfrm>
            <a:off x="2871788" y="2057400"/>
            <a:ext cx="3395663" cy="1033463"/>
          </a:xfrm>
          <a:prstGeom prst="rect">
            <a:avLst/>
          </a:prstGeom>
          <a:noFill/>
        </p:spPr>
        <p:txBody>
          <a:bodyPr wrap="square" rtlCol="0" anchor="t"/>
          <a:lstStyle/>
          <a:p>
            <a:pPr marL="0" indent="0" algn="ctr">
              <a:buNone/>
            </a:pPr>
            <a:r>
              <a:rPr lang="en-US" sz="4500" b="1" dirty="0">
                <a:solidFill>
                  <a:srgbClr val="000000"/>
                </a:solidFill>
                <a:latin typeface="Noto Sans SC" pitchFamily="34" charset="0"/>
                <a:ea typeface="Noto Sans SC" pitchFamily="34" charset="-122"/>
                <a:cs typeface="Noto Sans SC" pitchFamily="34" charset="-120"/>
              </a:rPr>
              <a:t>THANKS</a:t>
            </a:r>
            <a:endParaRPr lang="en-US" sz="4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452813" y="1262063"/>
            <a:ext cx="2262188" cy="1243013"/>
          </a:xfrm>
          <a:prstGeom prst="rect">
            <a:avLst/>
          </a:prstGeom>
          <a:noFill/>
        </p:spPr>
        <p:txBody>
          <a:bodyPr wrap="square" rtlCol="0" anchor="t"/>
          <a:lstStyle/>
          <a:p>
            <a:pPr marL="0" indent="0" algn="ctr">
              <a:buNone/>
            </a:pPr>
            <a:r>
              <a:rPr lang="en-US" sz="5400" b="1" dirty="0">
                <a:solidFill>
                  <a:srgbClr val="FFFFFF"/>
                </a:solidFill>
                <a:latin typeface="Noto Sans SC" pitchFamily="34" charset="0"/>
                <a:ea typeface="Noto Sans SC" pitchFamily="34" charset="-122"/>
                <a:cs typeface="Noto Sans SC" pitchFamily="34" charset="-120"/>
              </a:rPr>
              <a:t>02</a:t>
            </a:r>
            <a:endParaRPr lang="en-US" sz="5400" dirty="0"/>
          </a:p>
        </p:txBody>
      </p:sp>
      <p:sp>
        <p:nvSpPr>
          <p:cNvPr id="3" name="Text 1"/>
          <p:cNvSpPr/>
          <p:nvPr/>
        </p:nvSpPr>
        <p:spPr>
          <a:xfrm>
            <a:off x="2038350" y="2790825"/>
            <a:ext cx="5101590" cy="1676400"/>
          </a:xfrm>
          <a:prstGeom prst="rect">
            <a:avLst/>
          </a:prstGeom>
          <a:noFill/>
        </p:spPr>
        <p:txBody>
          <a:bodyPr wrap="square" rtlCol="0" anchor="t"/>
          <a:lstStyle/>
          <a:p>
            <a:pPr marL="0" indent="0" algn="ctr">
              <a:buNone/>
            </a:pPr>
            <a:r>
              <a:rPr lang="en-US" sz="3200" b="1" dirty="0">
                <a:solidFill>
                  <a:srgbClr val="000000"/>
                </a:solidFill>
                <a:latin typeface="Noto Sans SC" pitchFamily="34" charset="0"/>
                <a:ea typeface="Noto Sans SC" pitchFamily="34" charset="-122"/>
                <a:cs typeface="Noto Sans SC" pitchFamily="34" charset="-120"/>
              </a:rPr>
              <a:t>Introduction</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Introduction</a:t>
            </a:r>
            <a:endParaRPr lang="en-US" sz="2400" dirty="0"/>
          </a:p>
        </p:txBody>
      </p:sp>
      <p:sp>
        <p:nvSpPr>
          <p:cNvPr id="3" name="Text 1"/>
          <p:cNvSpPr/>
          <p:nvPr/>
        </p:nvSpPr>
        <p:spPr>
          <a:xfrm>
            <a:off x="762000" y="1087120"/>
            <a:ext cx="7715250" cy="3436620"/>
          </a:xfrm>
          <a:prstGeom prst="rect">
            <a:avLst/>
          </a:prstGeom>
          <a:noFill/>
        </p:spPr>
        <p:txBody>
          <a:bodyPr wrap="square" rtlCol="0" anchor="t"/>
          <a:lstStyle/>
          <a:p>
            <a:pPr marL="285750" indent="-285750" algn="l">
              <a:lnSpc>
                <a:spcPct val="150000"/>
              </a:lnSpc>
              <a:buSzPct val="100000"/>
              <a:buFont typeface="Arial" panose="020B0604020202020204" pitchFamily="34" charset="0"/>
              <a:buChar char="•"/>
            </a:pPr>
            <a:r>
              <a:rPr lang="en-US" sz="1400" dirty="0">
                <a:solidFill>
                  <a:srgbClr val="000000"/>
                </a:solidFill>
                <a:latin typeface="Noto Sans SC" pitchFamily="34" charset="0"/>
                <a:ea typeface="Noto Sans SC" pitchFamily="34" charset="-122"/>
                <a:cs typeface="Noto Sans SC" pitchFamily="34" charset="-120"/>
              </a:rPr>
              <a:t>在少样本学习中，通过在输入前添加自然语言文本或连续向量（prompts）来提示大型语言模型的方法已经显示出很大的潜力。以前的研究提出了寻找更好的 prompts 或更好地对模型输出进行评分的方法。</a:t>
            </a:r>
            <a:endParaRPr lang="en-US" sz="1400" dirty="0">
              <a:solidFill>
                <a:srgbClr val="000000"/>
              </a:solidFill>
              <a:latin typeface="Noto Sans SC" pitchFamily="34" charset="0"/>
              <a:ea typeface="Noto Sans SC" pitchFamily="34" charset="-122"/>
              <a:cs typeface="Noto Sans SC" pitchFamily="34" charset="-120"/>
            </a:endParaRPr>
          </a:p>
          <a:p>
            <a:pPr marL="285750" indent="-285750" algn="l">
              <a:lnSpc>
                <a:spcPct val="150000"/>
              </a:lnSpc>
              <a:buSzPct val="100000"/>
              <a:buFont typeface="Arial" panose="020B0604020202020204" pitchFamily="34" charset="0"/>
              <a:buChar char="•"/>
            </a:pPr>
            <a:endParaRPr lang="en-US" sz="1400" dirty="0"/>
          </a:p>
          <a:p>
            <a:pPr marL="285750" indent="-285750" algn="l">
              <a:lnSpc>
                <a:spcPct val="150000"/>
              </a:lnSpc>
              <a:buSzPct val="100000"/>
              <a:buFont typeface="Arial" panose="020B0604020202020204" pitchFamily="34" charset="0"/>
              <a:buChar char="•"/>
            </a:pPr>
            <a:r>
              <a:rPr lang="zh-CN" altLang="en-US" sz="1400" dirty="0">
                <a:solidFill>
                  <a:srgbClr val="000000"/>
                </a:solidFill>
                <a:latin typeface="Noto Sans SC" pitchFamily="34" charset="0"/>
                <a:ea typeface="Noto Sans SC" pitchFamily="34" charset="-122"/>
                <a:cs typeface="Noto Sans SC" pitchFamily="34" charset="-120"/>
              </a:rPr>
              <a:t>但</a:t>
            </a:r>
            <a:r>
              <a:rPr lang="en-US" sz="1400" dirty="0">
                <a:solidFill>
                  <a:srgbClr val="000000"/>
                </a:solidFill>
                <a:latin typeface="Noto Sans SC" pitchFamily="34" charset="0"/>
                <a:ea typeface="Noto Sans SC" pitchFamily="34" charset="-122"/>
                <a:cs typeface="Noto Sans SC" pitchFamily="34" charset="-120"/>
              </a:rPr>
              <a:t>这些研究直接预测目标 tokens 以确定最终任务的预测，在不同的文本表示法（标签的文本表达）和 </a:t>
            </a:r>
            <a:r>
              <a:rPr lang="en-US" sz="1400" dirty="0">
                <a:solidFill>
                  <a:srgbClr val="000000"/>
                </a:solidFill>
                <a:latin typeface="Noto Sans SC" pitchFamily="34" charset="0"/>
                <a:ea typeface="Noto Sans SC" pitchFamily="34" charset="-122"/>
                <a:cs typeface="Noto Sans SC" pitchFamily="34" charset="-120"/>
              </a:rPr>
              <a:t>seeds 之间，可能会具有很高的方差且不稳定，最差的情况表现接近于随机。</a:t>
            </a:r>
            <a:endParaRPr lang="en-US" sz="1400" dirty="0">
              <a:solidFill>
                <a:srgbClr val="000000"/>
              </a:solidFill>
              <a:latin typeface="Noto Sans SC" pitchFamily="34" charset="0"/>
              <a:ea typeface="Noto Sans SC" pitchFamily="34" charset="-122"/>
              <a:cs typeface="Noto Sans SC" pitchFamily="34" charset="-120"/>
            </a:endParaRPr>
          </a:p>
          <a:p>
            <a:pPr marL="285750" indent="-285750" algn="l">
              <a:lnSpc>
                <a:spcPct val="150000"/>
              </a:lnSpc>
              <a:buSzPct val="100000"/>
              <a:buFont typeface="Arial" panose="020B0604020202020204" pitchFamily="34" charset="0"/>
              <a:buChar char="•"/>
            </a:pPr>
            <a:endParaRPr lang="en-US" sz="1400" dirty="0"/>
          </a:p>
          <a:p>
            <a:pPr marL="285750" indent="-285750" algn="l">
              <a:lnSpc>
                <a:spcPct val="150000"/>
              </a:lnSpc>
              <a:buSzPct val="100000"/>
              <a:buFont typeface="Arial" panose="020B0604020202020204" pitchFamily="34" charset="0"/>
              <a:buChar char="•"/>
            </a:pPr>
            <a:r>
              <a:rPr lang="zh-CN" altLang="en-US" sz="1400" dirty="0">
                <a:solidFill>
                  <a:srgbClr val="000000"/>
                </a:solidFill>
                <a:latin typeface="Noto Sans SC" pitchFamily="34" charset="0"/>
                <a:ea typeface="Noto Sans SC" pitchFamily="34" charset="-122"/>
                <a:cs typeface="Noto Sans SC" pitchFamily="34" charset="-120"/>
              </a:rPr>
              <a:t>在</a:t>
            </a:r>
            <a:r>
              <a:rPr lang="en-US" sz="1400" dirty="0">
                <a:solidFill>
                  <a:srgbClr val="000000"/>
                </a:solidFill>
                <a:latin typeface="Noto Sans SC" pitchFamily="34" charset="0"/>
                <a:ea typeface="Noto Sans SC" pitchFamily="34" charset="-122"/>
                <a:cs typeface="Noto Sans SC" pitchFamily="34" charset="-120"/>
              </a:rPr>
              <a:t>直接模型</a:t>
            </a:r>
            <a:r>
              <a:rPr lang="zh-CN" altLang="en-US" sz="1400" dirty="0">
                <a:solidFill>
                  <a:srgbClr val="000000"/>
                </a:solidFill>
                <a:latin typeface="Noto Sans SC" pitchFamily="34" charset="0"/>
                <a:ea typeface="Noto Sans SC" pitchFamily="34" charset="-122"/>
                <a:cs typeface="Noto Sans SC" pitchFamily="34" charset="-120"/>
              </a:rPr>
              <a:t>的</a:t>
            </a:r>
            <a:r>
              <a:rPr lang="en-US" sz="1400" dirty="0">
                <a:solidFill>
                  <a:srgbClr val="000000"/>
                </a:solidFill>
                <a:latin typeface="Noto Sans SC" pitchFamily="34" charset="0"/>
                <a:ea typeface="Noto Sans SC" pitchFamily="34" charset="-122"/>
                <a:cs typeface="Noto Sans SC" pitchFamily="34" charset="-120"/>
                <a:sym typeface="+mn-ea"/>
              </a:rPr>
              <a:t>文本分类任务</a:t>
            </a:r>
            <a:r>
              <a:rPr lang="zh-CN" altLang="en-US" sz="1400" dirty="0">
                <a:solidFill>
                  <a:srgbClr val="000000"/>
                </a:solidFill>
                <a:latin typeface="Noto Sans SC" pitchFamily="34" charset="0"/>
                <a:ea typeface="Noto Sans SC" pitchFamily="34" charset="-122"/>
                <a:cs typeface="Noto Sans SC" pitchFamily="34" charset="-120"/>
                <a:sym typeface="+mn-ea"/>
              </a:rPr>
              <a:t>中</a:t>
            </a:r>
            <a:r>
              <a:rPr lang="en-US" sz="1400" dirty="0">
                <a:solidFill>
                  <a:srgbClr val="000000"/>
                </a:solidFill>
                <a:latin typeface="Noto Sans SC" pitchFamily="34" charset="0"/>
                <a:ea typeface="Noto Sans SC" pitchFamily="34" charset="-122"/>
                <a:cs typeface="Noto Sans SC" pitchFamily="34" charset="-120"/>
              </a:rPr>
              <a:t>，</a:t>
            </a:r>
            <a:r>
              <a:rPr lang="en-US" sz="1400" dirty="0">
                <a:solidFill>
                  <a:srgbClr val="000000"/>
                </a:solidFill>
                <a:latin typeface="Noto Sans SC" pitchFamily="34" charset="0"/>
                <a:ea typeface="Noto Sans SC" pitchFamily="34" charset="-122"/>
                <a:cs typeface="Noto Sans SC" pitchFamily="34" charset="-120"/>
                <a:sym typeface="+mn-ea"/>
              </a:rPr>
              <a:t>类别标签转换成特定的 label token</a:t>
            </a:r>
            <a:r>
              <a:rPr lang="zh-CN" altLang="en-US" sz="1400" dirty="0">
                <a:solidFill>
                  <a:srgbClr val="000000"/>
                </a:solidFill>
                <a:latin typeface="Noto Sans SC" pitchFamily="34" charset="0"/>
                <a:ea typeface="Noto Sans SC" pitchFamily="34" charset="-122"/>
                <a:cs typeface="Noto Sans SC" pitchFamily="34" charset="-120"/>
              </a:rPr>
              <a:t>，</a:t>
            </a:r>
            <a:r>
              <a:rPr lang="en-US" sz="1400" b="1" dirty="0">
                <a:solidFill>
                  <a:srgbClr val="000000"/>
                </a:solidFill>
                <a:latin typeface="Noto Sans SC" pitchFamily="34" charset="0"/>
                <a:ea typeface="Noto Sans SC" pitchFamily="34" charset="-122"/>
                <a:cs typeface="Noto Sans SC" pitchFamily="34" charset="-120"/>
              </a:rPr>
              <a:t>给定输入</a:t>
            </a:r>
            <a:r>
              <a:rPr lang="zh-CN" altLang="en-US" sz="1400" b="1" dirty="0">
                <a:solidFill>
                  <a:srgbClr val="000000"/>
                </a:solidFill>
                <a:latin typeface="Noto Sans SC" pitchFamily="34" charset="0"/>
                <a:ea typeface="Noto Sans SC" pitchFamily="34" charset="-122"/>
                <a:cs typeface="Noto Sans SC" pitchFamily="34" charset="-120"/>
              </a:rPr>
              <a:t>后，模型直接预测</a:t>
            </a:r>
            <a:r>
              <a:rPr lang="en-US" sz="1400" b="1" dirty="0">
                <a:solidFill>
                  <a:srgbClr val="000000"/>
                </a:solidFill>
                <a:latin typeface="Noto Sans SC" pitchFamily="34" charset="0"/>
                <a:ea typeface="Noto Sans SC" pitchFamily="34" charset="-122"/>
                <a:cs typeface="Noto Sans SC" pitchFamily="34" charset="-120"/>
              </a:rPr>
              <a:t> label token 的条件概率，</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Introduction</a:t>
            </a:r>
            <a:endParaRPr lang="en-US" sz="2400" dirty="0"/>
          </a:p>
        </p:txBody>
      </p:sp>
      <p:sp>
        <p:nvSpPr>
          <p:cNvPr id="3" name="Text 1"/>
          <p:cNvSpPr/>
          <p:nvPr/>
        </p:nvSpPr>
        <p:spPr>
          <a:xfrm>
            <a:off x="807720" y="781050"/>
            <a:ext cx="6812915" cy="4024630"/>
          </a:xfrm>
          <a:prstGeom prst="rect">
            <a:avLst/>
          </a:prstGeom>
          <a:noFill/>
        </p:spPr>
        <p:txBody>
          <a:bodyPr wrap="square" rtlCol="0" anchor="t"/>
          <a:lstStyle/>
          <a:p>
            <a:pPr marL="285750" indent="-285750" algn="l">
              <a:lnSpc>
                <a:spcPct val="150000"/>
              </a:lnSpc>
              <a:buSzPct val="100000"/>
              <a:buFont typeface="Arial" panose="020B0604020202020204" pitchFamily="34" charset="0"/>
              <a:buChar char="•"/>
            </a:pPr>
            <a:r>
              <a:rPr lang="zh-CN" altLang="en-US" sz="1400" dirty="0">
                <a:solidFill>
                  <a:srgbClr val="000000"/>
                </a:solidFill>
                <a:latin typeface="Noto Sans SC" pitchFamily="34" charset="0"/>
                <a:ea typeface="Noto Sans SC" pitchFamily="34" charset="-122"/>
                <a:cs typeface="Noto Sans SC" pitchFamily="34" charset="-120"/>
                <a:sym typeface="+mn-ea"/>
              </a:rPr>
              <a:t>而</a:t>
            </a:r>
            <a:r>
              <a:rPr lang="en-US" sz="1400" dirty="0">
                <a:solidFill>
                  <a:srgbClr val="000000"/>
                </a:solidFill>
                <a:latin typeface="Noto Sans SC" pitchFamily="34" charset="0"/>
                <a:ea typeface="Noto Sans SC" pitchFamily="34" charset="-122"/>
                <a:cs typeface="Noto Sans SC" pitchFamily="34" charset="-120"/>
                <a:sym typeface="+mn-ea"/>
              </a:rPr>
              <a:t>信道模型计算给定输出的输入的条件概率。</a:t>
            </a:r>
            <a:endParaRPr lang="en-US" sz="1400" dirty="0">
              <a:solidFill>
                <a:srgbClr val="000000"/>
              </a:solidFill>
              <a:latin typeface="Noto Sans SC" pitchFamily="34" charset="0"/>
              <a:ea typeface="Noto Sans SC" pitchFamily="34" charset="-122"/>
              <a:cs typeface="Noto Sans SC" pitchFamily="34" charset="-120"/>
              <a:sym typeface="+mn-ea"/>
            </a:endParaRPr>
          </a:p>
          <a:p>
            <a:pPr marL="285750" indent="-285750" algn="l">
              <a:lnSpc>
                <a:spcPct val="150000"/>
              </a:lnSpc>
              <a:buSzPct val="100000"/>
              <a:buFont typeface="Arial" panose="020B0604020202020204" pitchFamily="34" charset="0"/>
              <a:buChar char="•"/>
            </a:pPr>
            <a:endParaRPr lang="en-US" sz="1400" dirty="0">
              <a:solidFill>
                <a:srgbClr val="000000"/>
              </a:solidFill>
              <a:latin typeface="Noto Sans SC" pitchFamily="34" charset="0"/>
              <a:ea typeface="Noto Sans SC" pitchFamily="34" charset="-122"/>
              <a:cs typeface="Noto Sans SC" pitchFamily="34" charset="-120"/>
              <a:sym typeface="+mn-ea"/>
            </a:endParaRPr>
          </a:p>
          <a:p>
            <a:pPr marL="285750" indent="-285750" algn="l">
              <a:lnSpc>
                <a:spcPct val="150000"/>
              </a:lnSpc>
              <a:buSzPct val="100000"/>
              <a:buFont typeface="Arial" panose="020B0604020202020204" pitchFamily="34" charset="0"/>
              <a:buChar char="•"/>
            </a:pPr>
            <a:endParaRPr lang="en-US" sz="1400" dirty="0">
              <a:solidFill>
                <a:srgbClr val="000000"/>
              </a:solidFill>
              <a:latin typeface="Noto Sans SC" pitchFamily="34" charset="0"/>
              <a:ea typeface="Noto Sans SC" pitchFamily="34" charset="-122"/>
              <a:cs typeface="Noto Sans SC" pitchFamily="34" charset="-120"/>
              <a:sym typeface="+mn-ea"/>
            </a:endParaRPr>
          </a:p>
          <a:p>
            <a:pPr marL="285750" indent="-285750" algn="l">
              <a:lnSpc>
                <a:spcPct val="150000"/>
              </a:lnSpc>
              <a:buSzPct val="100000"/>
              <a:buFont typeface="Arial" panose="020B0604020202020204" pitchFamily="34" charset="0"/>
              <a:buChar char="•"/>
            </a:pPr>
            <a:endParaRPr lang="en-US" sz="1400" dirty="0">
              <a:solidFill>
                <a:srgbClr val="000000"/>
              </a:solidFill>
              <a:latin typeface="Noto Sans SC" pitchFamily="34" charset="0"/>
              <a:ea typeface="Noto Sans SC" pitchFamily="34" charset="-122"/>
              <a:cs typeface="Noto Sans SC" pitchFamily="34" charset="-120"/>
              <a:sym typeface="+mn-ea"/>
            </a:endParaRPr>
          </a:p>
          <a:p>
            <a:pPr marL="285750" indent="-285750" algn="l">
              <a:lnSpc>
                <a:spcPct val="150000"/>
              </a:lnSpc>
              <a:buSzPct val="100000"/>
              <a:buFont typeface="Arial" panose="020B0604020202020204" pitchFamily="34" charset="0"/>
              <a:buChar char="•"/>
            </a:pPr>
            <a:endParaRPr lang="en-US" sz="1400" dirty="0">
              <a:solidFill>
                <a:srgbClr val="000000"/>
              </a:solidFill>
              <a:latin typeface="Noto Sans SC" pitchFamily="34" charset="0"/>
              <a:ea typeface="Noto Sans SC" pitchFamily="34" charset="-122"/>
              <a:cs typeface="Noto Sans SC" pitchFamily="34" charset="-120"/>
              <a:sym typeface="+mn-ea"/>
            </a:endParaRPr>
          </a:p>
          <a:p>
            <a:pPr marL="285750" indent="-285750" algn="l">
              <a:lnSpc>
                <a:spcPct val="150000"/>
              </a:lnSpc>
              <a:buSzPct val="100000"/>
              <a:buFont typeface="Arial" panose="020B0604020202020204" pitchFamily="34" charset="0"/>
              <a:buChar char="•"/>
            </a:pPr>
            <a:endParaRPr lang="en-US" sz="1400" dirty="0">
              <a:solidFill>
                <a:srgbClr val="000000"/>
              </a:solidFill>
              <a:latin typeface="Noto Sans SC" pitchFamily="34" charset="0"/>
              <a:ea typeface="Noto Sans SC" pitchFamily="34" charset="-122"/>
              <a:cs typeface="Noto Sans SC" pitchFamily="34" charset="-120"/>
            </a:endParaRPr>
          </a:p>
          <a:p>
            <a:pPr indent="0" algn="l">
              <a:lnSpc>
                <a:spcPct val="150000"/>
              </a:lnSpc>
              <a:buSzPct val="100000"/>
              <a:buFont typeface="Arial" panose="020B0604020202020204" pitchFamily="34" charset="0"/>
              <a:buNone/>
            </a:pPr>
            <a:endParaRPr lang="en-US" sz="1400" dirty="0">
              <a:solidFill>
                <a:srgbClr val="000000"/>
              </a:solidFill>
              <a:latin typeface="Noto Sans SC" pitchFamily="34" charset="0"/>
              <a:ea typeface="Noto Sans SC" pitchFamily="34" charset="-122"/>
              <a:cs typeface="Noto Sans SC" pitchFamily="34" charset="-120"/>
            </a:endParaRPr>
          </a:p>
          <a:p>
            <a:pPr marL="285750" indent="-285750" algn="l">
              <a:lnSpc>
                <a:spcPct val="150000"/>
              </a:lnSpc>
              <a:buSzPct val="100000"/>
              <a:buFont typeface="Arial" panose="020B0604020202020204" pitchFamily="34" charset="0"/>
              <a:buChar char="•"/>
            </a:pPr>
            <a:endParaRPr lang="en-US" sz="1400" dirty="0">
              <a:solidFill>
                <a:srgbClr val="000000"/>
              </a:solidFill>
              <a:latin typeface="Noto Sans SC" pitchFamily="34" charset="0"/>
              <a:ea typeface="Noto Sans SC" pitchFamily="34" charset="-122"/>
              <a:cs typeface="Noto Sans SC" pitchFamily="34" charset="-120"/>
            </a:endParaRPr>
          </a:p>
          <a:p>
            <a:pPr marL="285750" indent="-285750" algn="l">
              <a:lnSpc>
                <a:spcPct val="150000"/>
              </a:lnSpc>
              <a:buSzPct val="100000"/>
              <a:buFont typeface="Arial" panose="020B0604020202020204" pitchFamily="34" charset="0"/>
              <a:buChar char="•"/>
            </a:pPr>
            <a:endParaRPr lang="en-US" sz="1400" dirty="0">
              <a:solidFill>
                <a:srgbClr val="000000"/>
              </a:solidFill>
              <a:latin typeface="Noto Sans SC" pitchFamily="34" charset="0"/>
              <a:ea typeface="Noto Sans SC" pitchFamily="34" charset="-122"/>
              <a:cs typeface="Noto Sans SC" pitchFamily="34" charset="-120"/>
            </a:endParaRPr>
          </a:p>
          <a:p>
            <a:pPr marL="285750" indent="-285750" algn="l">
              <a:lnSpc>
                <a:spcPct val="150000"/>
              </a:lnSpc>
              <a:buSzPct val="100000"/>
              <a:buFont typeface="Arial" panose="020B0604020202020204" pitchFamily="34" charset="0"/>
              <a:buChar char="•"/>
            </a:pPr>
            <a:endParaRPr lang="en-US" sz="1400" dirty="0">
              <a:solidFill>
                <a:srgbClr val="000000"/>
              </a:solidFill>
              <a:latin typeface="Noto Sans SC" pitchFamily="34" charset="0"/>
              <a:ea typeface="Noto Sans SC" pitchFamily="34" charset="-122"/>
              <a:cs typeface="Noto Sans SC" pitchFamily="34" charset="-120"/>
            </a:endParaRPr>
          </a:p>
          <a:p>
            <a:pPr marL="285750" indent="-285750" algn="l">
              <a:lnSpc>
                <a:spcPct val="150000"/>
              </a:lnSpc>
              <a:buSzPct val="100000"/>
              <a:buFont typeface="Arial" panose="020B0604020202020204" pitchFamily="34" charset="0"/>
              <a:buChar char="•"/>
            </a:pPr>
            <a:endParaRPr lang="en-US" sz="1400" dirty="0">
              <a:solidFill>
                <a:srgbClr val="000000"/>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r>
              <a:rPr lang="en-US" sz="1400" dirty="0">
                <a:solidFill>
                  <a:srgbClr val="000000"/>
                </a:solidFill>
                <a:latin typeface="Noto Sans SC" pitchFamily="34" charset="0"/>
                <a:ea typeface="Noto Sans SC" pitchFamily="34" charset="-122"/>
                <a:cs typeface="Noto Sans SC" pitchFamily="34" charset="-120"/>
                <a:sym typeface="+mn-ea"/>
              </a:rPr>
              <a:t>直接模型从输入文本中推断标签，而通道模型根据已知的标签来解释输入文本。</a:t>
            </a:r>
            <a:endParaRPr lang="en-US" sz="1400" dirty="0">
              <a:solidFill>
                <a:srgbClr val="000000"/>
              </a:solidFill>
              <a:latin typeface="Noto Sans SC" pitchFamily="34" charset="0"/>
              <a:ea typeface="Noto Sans SC" pitchFamily="34" charset="-122"/>
              <a:cs typeface="Noto Sans SC" pitchFamily="34" charset="-120"/>
            </a:endParaRPr>
          </a:p>
        </p:txBody>
      </p:sp>
      <p:pic>
        <p:nvPicPr>
          <p:cNvPr id="4" name="图片 3"/>
          <p:cNvPicPr>
            <a:picLocks noChangeAspect="1"/>
          </p:cNvPicPr>
          <p:nvPr>
            <p:custDataLst>
              <p:tags r:id="rId1"/>
            </p:custDataLst>
          </p:nvPr>
        </p:nvPicPr>
        <p:blipFill>
          <a:blip r:embed="rId2"/>
          <a:stretch>
            <a:fillRect/>
          </a:stretch>
        </p:blipFill>
        <p:spPr>
          <a:xfrm>
            <a:off x="807720" y="1831975"/>
            <a:ext cx="3983355" cy="1590675"/>
          </a:xfrm>
          <a:prstGeom prst="rect">
            <a:avLst/>
          </a:prstGeom>
        </p:spPr>
      </p:pic>
      <p:sp>
        <p:nvSpPr>
          <p:cNvPr id="5" name="文本框 4"/>
          <p:cNvSpPr txBox="1"/>
          <p:nvPr/>
        </p:nvSpPr>
        <p:spPr>
          <a:xfrm>
            <a:off x="5058410" y="1185545"/>
            <a:ext cx="3357245" cy="2666365"/>
          </a:xfrm>
          <a:prstGeom prst="rect">
            <a:avLst/>
          </a:prstGeom>
          <a:noFill/>
        </p:spPr>
        <p:txBody>
          <a:bodyPr wrap="square" rtlCol="0">
            <a:noAutofit/>
          </a:bodyPr>
          <a:p>
            <a:pPr indent="0" algn="l">
              <a:lnSpc>
                <a:spcPct val="150000"/>
              </a:lnSpc>
              <a:buSzPct val="100000"/>
              <a:buFont typeface="Arial" panose="020B0604020202020204" pitchFamily="34" charset="0"/>
              <a:buChar char="•"/>
            </a:pPr>
            <a:r>
              <a:rPr lang="en-US" sz="1400" dirty="0">
                <a:solidFill>
                  <a:srgbClr val="000000"/>
                </a:solidFill>
                <a:latin typeface="Times New Roman" panose="02020603050405020304" charset="0"/>
                <a:ea typeface="Noto Sans SC" pitchFamily="34" charset="-122"/>
                <a:cs typeface="Times New Roman" panose="02020603050405020304" charset="0"/>
                <a:sym typeface="+mn-ea"/>
              </a:rPr>
              <a:t> P(x|pos)=给定正面情感标签时，输入文本“这部电影非常精彩”出现的概率。</a:t>
            </a:r>
            <a:endParaRPr lang="en-US" sz="1400" dirty="0">
              <a:solidFill>
                <a:srgbClr val="000000"/>
              </a:solidFill>
              <a:latin typeface="Times New Roman" panose="02020603050405020304" charset="0"/>
              <a:ea typeface="Noto Sans SC" pitchFamily="34" charset="-122"/>
              <a:cs typeface="Times New Roman" panose="02020603050405020304" charset="0"/>
            </a:endParaRPr>
          </a:p>
          <a:p>
            <a:pPr indent="0" algn="l">
              <a:lnSpc>
                <a:spcPct val="150000"/>
              </a:lnSpc>
              <a:buSzPct val="100000"/>
              <a:buFont typeface="Arial" panose="020B0604020202020204" pitchFamily="34" charset="0"/>
            </a:pPr>
            <a:r>
              <a:rPr lang="en-US" sz="1400" dirty="0">
                <a:solidFill>
                  <a:srgbClr val="000000"/>
                </a:solidFill>
                <a:latin typeface="Times New Roman" panose="02020603050405020304" charset="0"/>
                <a:ea typeface="Noto Sans SC" pitchFamily="34" charset="-122"/>
                <a:cs typeface="Times New Roman" panose="02020603050405020304" charset="0"/>
                <a:sym typeface="+mn-ea"/>
              </a:rPr>
              <a:t> P(x|neg)=给定负面情感标签时，输入文本“这部电影非常精彩”出现的概率。</a:t>
            </a:r>
            <a:endParaRPr lang="en-US" sz="1400" dirty="0">
              <a:solidFill>
                <a:srgbClr val="000000"/>
              </a:solidFill>
              <a:latin typeface="Times New Roman" panose="02020603050405020304" charset="0"/>
              <a:ea typeface="Noto Sans SC" pitchFamily="34" charset="-122"/>
              <a:cs typeface="Times New Roman" panose="02020603050405020304" charset="0"/>
            </a:endParaRPr>
          </a:p>
          <a:p>
            <a:pPr indent="0" algn="l">
              <a:lnSpc>
                <a:spcPct val="150000"/>
              </a:lnSpc>
              <a:buSzPct val="100000"/>
              <a:buFont typeface="Arial" panose="020B0604020202020204" pitchFamily="34" charset="0"/>
            </a:pPr>
            <a:r>
              <a:rPr lang="en-US" sz="1400" dirty="0">
                <a:solidFill>
                  <a:srgbClr val="000000"/>
                </a:solidFill>
                <a:latin typeface="Times New Roman" panose="02020603050405020304" charset="0"/>
                <a:ea typeface="Noto Sans SC" pitchFamily="34" charset="-122"/>
                <a:cs typeface="Times New Roman" panose="02020603050405020304" charset="0"/>
                <a:sym typeface="+mn-ea"/>
              </a:rPr>
              <a:t> 假设得到的概率为 P(x|pos) = 0.9 </a:t>
            </a:r>
            <a:r>
              <a:rPr lang="zh-CN" altLang="en-US" sz="1400" dirty="0">
                <a:solidFill>
                  <a:srgbClr val="000000"/>
                </a:solidFill>
                <a:latin typeface="Times New Roman" panose="02020603050405020304" charset="0"/>
                <a:ea typeface="Noto Sans SC" pitchFamily="34" charset="-122"/>
                <a:cs typeface="Times New Roman" panose="02020603050405020304" charset="0"/>
                <a:sym typeface="+mn-ea"/>
              </a:rPr>
              <a:t>、</a:t>
            </a:r>
            <a:r>
              <a:rPr lang="en-US" sz="1400" dirty="0">
                <a:solidFill>
                  <a:srgbClr val="000000"/>
                </a:solidFill>
                <a:latin typeface="Times New Roman" panose="02020603050405020304" charset="0"/>
                <a:ea typeface="Noto Sans SC" pitchFamily="34" charset="-122"/>
                <a:cs typeface="Times New Roman" panose="02020603050405020304" charset="0"/>
                <a:sym typeface="+mn-ea"/>
              </a:rPr>
              <a:t>P(x|neg) = 0.1——这意味着给定正面情感标签时，输入文本出现的概率更高。因此，将输入文本归类为正面情感。</a:t>
            </a:r>
            <a:endParaRPr lang="en-US" sz="1400" dirty="0">
              <a:solidFill>
                <a:srgbClr val="000000"/>
              </a:solidFill>
              <a:latin typeface="Times New Roman" panose="02020603050405020304" charset="0"/>
              <a:ea typeface="Noto Sans SC" pitchFamily="34" charset="-122"/>
              <a:cs typeface="Times New Roman" panose="02020603050405020304" charset="0"/>
            </a:endParaRPr>
          </a:p>
          <a:p>
            <a:endParaRPr lang="en-US" sz="1400" dirty="0">
              <a:solidFill>
                <a:srgbClr val="000000"/>
              </a:solidFill>
              <a:latin typeface="Times New Roman" panose="02020603050405020304" charset="0"/>
              <a:ea typeface="Noto Sans SC" pitchFamily="34" charset="-122"/>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Contributions</a:t>
            </a:r>
            <a:endParaRPr lang="en-US" sz="2400" b="1" dirty="0">
              <a:solidFill>
                <a:srgbClr val="2C909D"/>
              </a:solidFill>
              <a:latin typeface="Noto Sans SC" pitchFamily="34" charset="0"/>
              <a:ea typeface="Noto Sans SC" pitchFamily="34" charset="-122"/>
              <a:cs typeface="Noto Sans SC" pitchFamily="34" charset="-120"/>
            </a:endParaRPr>
          </a:p>
        </p:txBody>
      </p:sp>
      <p:sp>
        <p:nvSpPr>
          <p:cNvPr id="3" name="Text 1"/>
          <p:cNvSpPr/>
          <p:nvPr/>
        </p:nvSpPr>
        <p:spPr>
          <a:xfrm>
            <a:off x="807720" y="1137920"/>
            <a:ext cx="7715250" cy="3158490"/>
          </a:xfrm>
          <a:prstGeom prst="rect">
            <a:avLst/>
          </a:prstGeom>
          <a:noFill/>
        </p:spPr>
        <p:txBody>
          <a:bodyPr wrap="square" rtlCol="0" anchor="t"/>
          <a:lstStyle/>
          <a:p>
            <a:pPr indent="0" algn="l">
              <a:lnSpc>
                <a:spcPct val="150000"/>
              </a:lnSpc>
              <a:buSzPct val="100000"/>
              <a:buNone/>
            </a:pPr>
            <a:r>
              <a:rPr lang="en-US" sz="1400" dirty="0">
                <a:solidFill>
                  <a:srgbClr val="000000"/>
                </a:solidFill>
                <a:latin typeface="Noto Sans SC" pitchFamily="34" charset="0"/>
                <a:ea typeface="Noto Sans SC" pitchFamily="34" charset="-122"/>
                <a:cs typeface="Noto Sans SC" pitchFamily="34" charset="-120"/>
              </a:rPr>
              <a:t>     本文的贡献主要有三点：</a:t>
            </a:r>
            <a:endParaRPr lang="en-US" sz="1400" dirty="0"/>
          </a:p>
          <a:p>
            <a:pPr marL="342900" indent="-342900" algn="l">
              <a:lnSpc>
                <a:spcPct val="150000"/>
              </a:lnSpc>
              <a:buSzPct val="100000"/>
              <a:buChar char="•"/>
            </a:pPr>
            <a:r>
              <a:rPr lang="en-US" sz="1400" dirty="0">
                <a:solidFill>
                  <a:srgbClr val="000000"/>
                </a:solidFill>
                <a:latin typeface="Noto Sans SC" pitchFamily="34" charset="0"/>
                <a:ea typeface="Noto Sans SC" pitchFamily="34" charset="-122"/>
                <a:cs typeface="Noto Sans SC" pitchFamily="34" charset="-120"/>
              </a:rPr>
              <a:t>1.  在</a:t>
            </a:r>
            <a:r>
              <a:rPr lang="zh-CN" altLang="en-US" sz="1400" dirty="0">
                <a:solidFill>
                  <a:srgbClr val="000000"/>
                </a:solidFill>
                <a:latin typeface="Noto Sans SC" pitchFamily="34" charset="0"/>
                <a:ea typeface="Noto Sans SC" pitchFamily="34" charset="-122"/>
                <a:cs typeface="Noto Sans SC" pitchFamily="34" charset="-120"/>
              </a:rPr>
              <a:t>小</a:t>
            </a:r>
            <a:r>
              <a:rPr lang="en-US" sz="1400" dirty="0">
                <a:solidFill>
                  <a:srgbClr val="000000"/>
                </a:solidFill>
                <a:latin typeface="Noto Sans SC" pitchFamily="34" charset="0"/>
                <a:ea typeface="Noto Sans SC" pitchFamily="34" charset="-122"/>
                <a:cs typeface="Noto Sans SC" pitchFamily="34" charset="-120"/>
              </a:rPr>
              <a:t>样本文本分类任务中，引入了一种用于语言模型提示的噪声信道方法，并证明了它们在演示方法和提示调整方面显著优于直接模型。</a:t>
            </a:r>
            <a:endParaRPr lang="en-US" sz="1400" dirty="0">
              <a:solidFill>
                <a:srgbClr val="000000"/>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400" dirty="0"/>
          </a:p>
          <a:p>
            <a:pPr marL="342900" indent="-342900" algn="l">
              <a:lnSpc>
                <a:spcPct val="150000"/>
              </a:lnSpc>
              <a:buSzPct val="100000"/>
              <a:buChar char="•"/>
            </a:pPr>
            <a:r>
              <a:rPr lang="en-US" sz="1400" dirty="0">
                <a:solidFill>
                  <a:srgbClr val="000000"/>
                </a:solidFill>
                <a:latin typeface="Noto Sans SC" pitchFamily="34" charset="0"/>
                <a:ea typeface="Noto Sans SC" pitchFamily="34" charset="-122"/>
                <a:cs typeface="Noto Sans SC" pitchFamily="34" charset="-120"/>
              </a:rPr>
              <a:t>2.  当训练数据不平衡或需要泛化到未见过的标签时，信道模型的表现特别强大。</a:t>
            </a:r>
            <a:endParaRPr lang="en-US" sz="1400" dirty="0">
              <a:solidFill>
                <a:srgbClr val="000000"/>
              </a:solidFill>
              <a:latin typeface="Noto Sans SC" pitchFamily="34" charset="0"/>
              <a:ea typeface="Noto Sans SC" pitchFamily="34" charset="-122"/>
              <a:cs typeface="Noto Sans SC" pitchFamily="34" charset="-120"/>
            </a:endParaRPr>
          </a:p>
          <a:p>
            <a:pPr marL="342900" indent="-342900" algn="l">
              <a:lnSpc>
                <a:spcPct val="150000"/>
              </a:lnSpc>
              <a:buSzPct val="100000"/>
              <a:buChar char="•"/>
            </a:pPr>
            <a:endParaRPr lang="en-US" sz="1400" dirty="0"/>
          </a:p>
          <a:p>
            <a:pPr marL="342900" indent="-342900" algn="l">
              <a:lnSpc>
                <a:spcPct val="150000"/>
              </a:lnSpc>
              <a:buSzPct val="100000"/>
              <a:buChar char="•"/>
            </a:pPr>
            <a:r>
              <a:rPr lang="en-US" sz="1400" dirty="0">
                <a:solidFill>
                  <a:srgbClr val="000000"/>
                </a:solidFill>
                <a:latin typeface="Noto Sans SC" pitchFamily="34" charset="0"/>
                <a:ea typeface="Noto Sans SC" pitchFamily="34" charset="-122"/>
                <a:cs typeface="Noto Sans SC" pitchFamily="34" charset="-120"/>
              </a:rPr>
              <a:t>3.  通过广泛的消融实验，作者为不同模型（直接模型与信道模型，提示调整与头部调整）在不同条件下的选择提供了建议，这些条件包括目标任务、训练数据量、类别数量、训练数据中标签的平衡情况以及是否需要泛化到未见过的标签。</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452813" y="1262063"/>
            <a:ext cx="2262188" cy="1243013"/>
          </a:xfrm>
          <a:prstGeom prst="rect">
            <a:avLst/>
          </a:prstGeom>
          <a:noFill/>
        </p:spPr>
        <p:txBody>
          <a:bodyPr wrap="square" rtlCol="0" anchor="t"/>
          <a:lstStyle/>
          <a:p>
            <a:pPr marL="0" indent="0" algn="ctr">
              <a:buNone/>
            </a:pPr>
            <a:r>
              <a:rPr lang="en-US" sz="5400" b="1" dirty="0">
                <a:solidFill>
                  <a:srgbClr val="FFFFFF"/>
                </a:solidFill>
                <a:latin typeface="Noto Sans SC" pitchFamily="34" charset="0"/>
                <a:ea typeface="Noto Sans SC" pitchFamily="34" charset="-122"/>
                <a:cs typeface="Noto Sans SC" pitchFamily="34" charset="-120"/>
              </a:rPr>
              <a:t>03</a:t>
            </a:r>
            <a:endParaRPr lang="en-US" sz="5400" dirty="0"/>
          </a:p>
        </p:txBody>
      </p:sp>
      <p:sp>
        <p:nvSpPr>
          <p:cNvPr id="3" name="Text 1"/>
          <p:cNvSpPr/>
          <p:nvPr/>
        </p:nvSpPr>
        <p:spPr>
          <a:xfrm>
            <a:off x="2038350" y="2790825"/>
            <a:ext cx="5101590" cy="1676400"/>
          </a:xfrm>
          <a:prstGeom prst="rect">
            <a:avLst/>
          </a:prstGeom>
          <a:noFill/>
        </p:spPr>
        <p:txBody>
          <a:bodyPr wrap="square" rtlCol="0" anchor="t"/>
          <a:lstStyle/>
          <a:p>
            <a:pPr marL="0" indent="0" algn="ctr">
              <a:buNone/>
            </a:pPr>
            <a:r>
              <a:rPr lang="en-US" sz="3200" b="1" dirty="0">
                <a:solidFill>
                  <a:srgbClr val="000000"/>
                </a:solidFill>
                <a:latin typeface="Noto Sans SC" pitchFamily="34" charset="0"/>
                <a:ea typeface="Noto Sans SC" pitchFamily="34" charset="-122"/>
                <a:cs typeface="Noto Sans SC" pitchFamily="34" charset="-120"/>
              </a:rPr>
              <a:t>Formulation</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p:spPr>
        <p:txBody>
          <a:bodyPr wrap="square" rtlCol="0" anchor="ctr"/>
          <a:lstStyle/>
          <a:p>
            <a:pPr marL="0" indent="0">
              <a:buNone/>
            </a:pPr>
            <a:r>
              <a:rPr lang="en-US" sz="2400" b="1" dirty="0">
                <a:solidFill>
                  <a:srgbClr val="2C909D"/>
                </a:solidFill>
                <a:latin typeface="Noto Sans SC" pitchFamily="34" charset="0"/>
                <a:ea typeface="Noto Sans SC" pitchFamily="34" charset="-122"/>
                <a:cs typeface="Noto Sans SC" pitchFamily="34" charset="-120"/>
              </a:rPr>
              <a:t>Formulation</a:t>
            </a:r>
            <a:endParaRPr lang="en-US" sz="2400" dirty="0"/>
          </a:p>
        </p:txBody>
      </p:sp>
      <mc:AlternateContent xmlns:mc="http://schemas.openxmlformats.org/markup-compatibility/2006">
        <mc:Choice xmlns:a14="http://schemas.microsoft.com/office/drawing/2010/main" Requires="a14">
          <p:sp>
            <p:nvSpPr>
              <p:cNvPr id="3" name="Text 1"/>
              <p:cNvSpPr/>
              <p:nvPr/>
            </p:nvSpPr>
            <p:spPr>
              <a:xfrm>
                <a:off x="762000" y="1304925"/>
                <a:ext cx="7715250" cy="3340100"/>
              </a:xfrm>
              <a:prstGeom prst="rect">
                <a:avLst/>
              </a:prstGeom>
              <a:noFill/>
            </p:spPr>
            <p:txBody>
              <a:bodyPr wrap="square" rtlCol="0" anchor="t"/>
              <a:lstStyle/>
              <a:p>
                <a:pPr marL="342900" indent="-342900" algn="l">
                  <a:lnSpc>
                    <a:spcPct val="150000"/>
                  </a:lnSpc>
                  <a:buSzPct val="100000"/>
                  <a:buChar char="•"/>
                </a:pPr>
                <a:r>
                  <a:rPr lang="en-US" sz="1280" dirty="0">
                    <a:solidFill>
                      <a:srgbClr val="000000"/>
                    </a:solidFill>
                    <a:latin typeface="Times New Roman" panose="02020603050405020304" charset="0"/>
                    <a:ea typeface="Noto Sans SC" pitchFamily="34" charset="-122"/>
                    <a:cs typeface="Times New Roman" panose="02020603050405020304" charset="0"/>
                  </a:rPr>
                  <a:t>文章专注于文本分类任务。目标是学习一个任务函数 </a:t>
                </a:r>
                <a:r>
                  <a:rPr lang="en-US" sz="1280" b="1" dirty="0">
                    <a:solidFill>
                      <a:srgbClr val="000000"/>
                    </a:solidFill>
                    <a:latin typeface="Times New Roman" panose="02020603050405020304" charset="0"/>
                    <a:ea typeface="Noto Sans SC" pitchFamily="34" charset="-122"/>
                    <a:cs typeface="Times New Roman" panose="02020603050405020304" charset="0"/>
                  </a:rPr>
                  <a:t>f: X→C</a:t>
                </a:r>
                <a:r>
                  <a:rPr lang="en-US" sz="1280" dirty="0">
                    <a:solidFill>
                      <a:srgbClr val="000000"/>
                    </a:solidFill>
                    <a:latin typeface="Times New Roman" panose="02020603050405020304" charset="0"/>
                    <a:ea typeface="Noto Sans SC" pitchFamily="34" charset="-122"/>
                    <a:cs typeface="Times New Roman" panose="02020603050405020304" charset="0"/>
                  </a:rPr>
                  <a:t>，X 是所有自然语言文本的集合，</a:t>
                </a:r>
                <a14:m>
                  <m:oMath xmlns:m="http://schemas.openxmlformats.org/officeDocument/2006/math">
                    <m:r>
                      <m:rPr>
                        <m:sty m:val="p"/>
                      </m:rPr>
                      <a:rPr lang="en-US" sz="1280" dirty="0">
                        <a:solidFill>
                          <a:srgbClr val="000000"/>
                        </a:solidFill>
                        <a:latin typeface="Cambria Math" panose="02040503050406030204" charset="0"/>
                        <a:ea typeface="Noto Sans SC" pitchFamily="34" charset="-122"/>
                        <a:cs typeface="Cambria Math" panose="02040503050406030204" charset="0"/>
                      </a:rPr>
                      <m:t>C</m:t>
                    </m:r>
                    <m:r>
                      <a:rPr lang="en-US" sz="1280" dirty="0">
                        <a:solidFill>
                          <a:srgbClr val="000000"/>
                        </a:solidFill>
                        <a:latin typeface="Cambria Math" panose="02040503050406030204" charset="0"/>
                        <a:ea typeface="Noto Sans SC" pitchFamily="34" charset="-122"/>
                        <a:cs typeface="Cambria Math" panose="02040503050406030204" charset="0"/>
                      </a:rPr>
                      <m:t>={</m:t>
                    </m:r>
                    <m:r>
                      <m:rPr>
                        <m:sty m:val="p"/>
                      </m:rPr>
                      <a:rPr lang="en-US" sz="1280" dirty="0">
                        <a:solidFill>
                          <a:srgbClr val="000000"/>
                        </a:solidFill>
                        <a:latin typeface="Cambria Math" panose="02040503050406030204" charset="0"/>
                        <a:ea typeface="Noto Sans SC" pitchFamily="34" charset="-122"/>
                        <a:cs typeface="Cambria Math" panose="02040503050406030204" charset="0"/>
                      </a:rPr>
                      <m:t>c</m:t>
                    </m:r>
                    <m:r>
                      <a:rPr lang="en-US" sz="1280" baseline="-25000" dirty="0">
                        <a:solidFill>
                          <a:srgbClr val="000000"/>
                        </a:solidFill>
                        <a:latin typeface="Cambria Math" panose="02040503050406030204" charset="0"/>
                        <a:ea typeface="Noto Sans SC" pitchFamily="34" charset="-122"/>
                        <a:cs typeface="Cambria Math" panose="02040503050406030204" charset="0"/>
                      </a:rPr>
                      <m:t>1</m:t>
                    </m:r>
                    <m:r>
                      <a:rPr lang="en-US" sz="1280" dirty="0">
                        <a:solidFill>
                          <a:srgbClr val="000000"/>
                        </a:solidFill>
                        <a:latin typeface="Cambria Math" panose="02040503050406030204" charset="0"/>
                        <a:ea typeface="Noto Sans SC" pitchFamily="34" charset="-122"/>
                        <a:cs typeface="Cambria Math" panose="02040503050406030204" charset="0"/>
                      </a:rPr>
                      <m:t>...</m:t>
                    </m:r>
                    <m:r>
                      <m:rPr>
                        <m:sty m:val="p"/>
                      </m:rPr>
                      <a:rPr lang="en-US" sz="1280" dirty="0">
                        <a:solidFill>
                          <a:srgbClr val="000000"/>
                        </a:solidFill>
                        <a:latin typeface="Cambria Math" panose="02040503050406030204" charset="0"/>
                        <a:ea typeface="Noto Sans SC" pitchFamily="34" charset="-122"/>
                        <a:cs typeface="Cambria Math" panose="02040503050406030204" charset="0"/>
                      </a:rPr>
                      <m:t>c</m:t>
                    </m:r>
                    <m:r>
                      <m:rPr>
                        <m:sty m:val="p"/>
                      </m:rPr>
                      <a:rPr lang="en-US" sz="1280" baseline="-25000" dirty="0">
                        <a:solidFill>
                          <a:srgbClr val="000000"/>
                        </a:solidFill>
                        <a:latin typeface="Cambria Math" panose="02040503050406030204" charset="0"/>
                        <a:ea typeface="Noto Sans SC" pitchFamily="34" charset="-122"/>
                        <a:cs typeface="Cambria Math" panose="02040503050406030204" charset="0"/>
                      </a:rPr>
                      <m:t>m</m:t>
                    </m:r>
                    <m:r>
                      <a:rPr lang="en-US" sz="1280" dirty="0">
                        <a:solidFill>
                          <a:srgbClr val="000000"/>
                        </a:solidFill>
                        <a:latin typeface="Cambria Math" panose="02040503050406030204" charset="0"/>
                        <a:ea typeface="Noto Sans SC" pitchFamily="34" charset="-122"/>
                        <a:cs typeface="Cambria Math" panose="02040503050406030204" charset="0"/>
                      </a:rPr>
                      <m:t>}</m:t>
                    </m:r>
                  </m:oMath>
                </a14:m>
                <a:r>
                  <a:rPr lang="en-US" sz="1280" dirty="0">
                    <a:solidFill>
                      <a:srgbClr val="000000"/>
                    </a:solidFill>
                    <a:latin typeface="Times New Roman" panose="02020603050405020304" charset="0"/>
                    <a:ea typeface="Noto Sans SC" pitchFamily="34" charset="-122"/>
                    <a:cs typeface="Times New Roman" panose="02020603050405020304" charset="0"/>
                  </a:rPr>
                  <a:t> 是标签的集合。</a:t>
                </a:r>
                <a:endParaRPr lang="en-US" sz="1280" dirty="0">
                  <a:solidFill>
                    <a:srgbClr val="000000"/>
                  </a:solidFill>
                  <a:latin typeface="Times New Roman" panose="02020603050405020304" charset="0"/>
                  <a:ea typeface="Noto Sans SC" pitchFamily="34" charset="-122"/>
                  <a:cs typeface="Times New Roman" panose="02020603050405020304" charset="0"/>
                </a:endParaRPr>
              </a:p>
              <a:p>
                <a:pPr indent="0" algn="l">
                  <a:lnSpc>
                    <a:spcPct val="150000"/>
                  </a:lnSpc>
                  <a:buSzPct val="100000"/>
                  <a:buNone/>
                </a:pPr>
                <a:endParaRPr lang="en-US" sz="1280" dirty="0">
                  <a:latin typeface="Times New Roman" panose="02020603050405020304" charset="0"/>
                  <a:cs typeface="Times New Roman" panose="02020603050405020304" charset="0"/>
                </a:endParaRPr>
              </a:p>
              <a:p>
                <a:pPr marL="285750" indent="-285750" algn="l">
                  <a:lnSpc>
                    <a:spcPct val="150000"/>
                  </a:lnSpc>
                  <a:buSzPct val="100000"/>
                  <a:buFont typeface="Arial" panose="020B0604020202020204" pitchFamily="34" charset="0"/>
                  <a:buChar char="•"/>
                </a:pPr>
                <a:r>
                  <a:rPr lang="en-US" sz="1280" b="1" dirty="0">
                    <a:solidFill>
                      <a:srgbClr val="000000"/>
                    </a:solidFill>
                    <a:latin typeface="Times New Roman" panose="02020603050405020304" charset="0"/>
                    <a:ea typeface="Noto Sans SC" pitchFamily="34" charset="-122"/>
                    <a:cs typeface="Times New Roman" panose="02020603050405020304" charset="0"/>
                  </a:rPr>
                  <a:t>直接：</a:t>
                </a:r>
                <a:r>
                  <a:rPr lang="en-US" sz="1280" dirty="0">
                    <a:solidFill>
                      <a:srgbClr val="000000"/>
                    </a:solidFill>
                    <a:latin typeface="Times New Roman" panose="02020603050405020304" charset="0"/>
                    <a:ea typeface="Noto Sans SC" pitchFamily="34" charset="-122"/>
                    <a:cs typeface="Times New Roman" panose="02020603050405020304" charset="0"/>
                  </a:rPr>
                  <a:t>计算给定输入 x∈X： P(c</a:t>
                </a:r>
                <a:r>
                  <a:rPr lang="en-US" sz="1280" baseline="-25000" dirty="0">
                    <a:solidFill>
                      <a:srgbClr val="000000"/>
                    </a:solidFill>
                    <a:latin typeface="Times New Roman" panose="02020603050405020304" charset="0"/>
                    <a:ea typeface="Noto Sans SC" pitchFamily="34" charset="-122"/>
                    <a:cs typeface="Times New Roman" panose="02020603050405020304" charset="0"/>
                  </a:rPr>
                  <a:t>i</a:t>
                </a:r>
                <a:r>
                  <a:rPr lang="en-US" sz="1280" dirty="0">
                    <a:solidFill>
                      <a:srgbClr val="000000"/>
                    </a:solidFill>
                    <a:latin typeface="Times New Roman" panose="02020603050405020304" charset="0"/>
                    <a:ea typeface="Noto Sans SC" pitchFamily="34" charset="-122"/>
                    <a:cs typeface="Times New Roman" panose="02020603050405020304" charset="0"/>
                  </a:rPr>
                  <a:t>|x) 的标签 c</a:t>
                </a:r>
                <a:r>
                  <a:rPr lang="en-US" sz="1280" baseline="-25000" dirty="0">
                    <a:solidFill>
                      <a:srgbClr val="000000"/>
                    </a:solidFill>
                    <a:latin typeface="Times New Roman" panose="02020603050405020304" charset="0"/>
                    <a:ea typeface="Noto Sans SC" pitchFamily="34" charset="-122"/>
                    <a:cs typeface="Times New Roman" panose="02020603050405020304" charset="0"/>
                  </a:rPr>
                  <a:t>i</a:t>
                </a:r>
                <a:r>
                  <a:rPr lang="en-US" sz="1280" dirty="0">
                    <a:solidFill>
                      <a:srgbClr val="000000"/>
                    </a:solidFill>
                    <a:latin typeface="Times New Roman" panose="02020603050405020304" charset="0"/>
                    <a:ea typeface="Noto Sans SC" pitchFamily="34" charset="-122"/>
                    <a:cs typeface="Times New Roman" panose="02020603050405020304" charset="0"/>
                  </a:rPr>
                  <a:t>∈C 的分布；</a:t>
                </a:r>
                <a:endParaRPr lang="en-US" sz="1280" dirty="0">
                  <a:latin typeface="Times New Roman" panose="02020603050405020304" charset="0"/>
                  <a:cs typeface="Times New Roman" panose="02020603050405020304" charset="0"/>
                </a:endParaRPr>
              </a:p>
              <a:p>
                <a:pPr marL="285750" indent="-285750" algn="l">
                  <a:lnSpc>
                    <a:spcPct val="150000"/>
                  </a:lnSpc>
                  <a:buSzPct val="100000"/>
                  <a:buFont typeface="Arial" panose="020B0604020202020204" pitchFamily="34" charset="0"/>
                  <a:buChar char="•"/>
                </a:pPr>
                <a:r>
                  <a:rPr lang="en-US" sz="1280" b="1" dirty="0">
                    <a:solidFill>
                      <a:srgbClr val="000000"/>
                    </a:solidFill>
                    <a:latin typeface="Times New Roman" panose="02020603050405020304" charset="0"/>
                    <a:ea typeface="Noto Sans SC" pitchFamily="34" charset="-122"/>
                    <a:cs typeface="Times New Roman" panose="02020603050405020304" charset="0"/>
                  </a:rPr>
                  <a:t>直接++：</a:t>
                </a:r>
                <a:r>
                  <a:rPr lang="en-US" sz="1280" dirty="0">
                    <a:solidFill>
                      <a:srgbClr val="000000"/>
                    </a:solidFill>
                    <a:latin typeface="Times New Roman" panose="02020603050405020304" charset="0"/>
                    <a:ea typeface="Noto Sans SC" pitchFamily="34" charset="-122"/>
                    <a:cs typeface="Times New Roman" panose="02020603050405020304" charset="0"/>
                  </a:rPr>
                  <a:t>是一个更强的直接模型，计算 </a:t>
                </a:r>
                <a14:m>
                  <m:oMath xmlns:m="http://schemas.openxmlformats.org/officeDocument/2006/math">
                    <m:f>
                      <m:fPr>
                        <m:ctrlPr>
                          <a:rPr lang="en-US" sz="1280" i="1" dirty="0">
                            <a:solidFill>
                              <a:srgbClr val="000000"/>
                            </a:solidFill>
                            <a:latin typeface="Cambria Math" panose="02040503050406030204" charset="0"/>
                            <a:ea typeface="Noto Sans SC" pitchFamily="34" charset="-122"/>
                            <a:cs typeface="Cambria Math" panose="02040503050406030204" charset="0"/>
                          </a:rPr>
                        </m:ctrlPr>
                      </m:fPr>
                      <m:num>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𝑃</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𝑐</m:t>
                        </m:r>
                        <m:r>
                          <a:rPr lang="en-US" sz="1280" baseline="-25000" dirty="0">
                            <a:solidFill>
                              <a:srgbClr val="000000"/>
                            </a:solidFill>
                            <a:latin typeface="Times New Roman" panose="02020603050405020304" charset="0"/>
                            <a:ea typeface="Noto Sans SC" pitchFamily="34" charset="-122"/>
                            <a:cs typeface="Times New Roman" panose="02020603050405020304" charset="0"/>
                            <a:sym typeface="+mn-ea"/>
                          </a:rPr>
                          <m:t>𝑖</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𝑥</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num>
                      <m:den>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𝑃</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𝑐</m:t>
                        </m:r>
                        <m:r>
                          <a:rPr lang="en-US" sz="1280" baseline="-25000" dirty="0">
                            <a:solidFill>
                              <a:srgbClr val="000000"/>
                            </a:solidFill>
                            <a:latin typeface="Times New Roman" panose="02020603050405020304" charset="0"/>
                            <a:ea typeface="Noto Sans SC" pitchFamily="34" charset="-122"/>
                            <a:cs typeface="Times New Roman" panose="02020603050405020304" charset="0"/>
                            <a:sym typeface="+mn-ea"/>
                          </a:rPr>
                          <m:t>𝑖</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𝑁𝑈𝐿𝐿</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den>
                    </m:f>
                  </m:oMath>
                </a14:m>
                <a:r>
                  <a:rPr lang="en-US" sz="1280" dirty="0">
                    <a:solidFill>
                      <a:srgbClr val="000000"/>
                    </a:solidFill>
                    <a:latin typeface="Times New Roman" panose="02020603050405020304" charset="0"/>
                    <a:ea typeface="Noto Sans SC" pitchFamily="34" charset="-122"/>
                    <a:cs typeface="Times New Roman" panose="02020603050405020304" charset="0"/>
                  </a:rPr>
                  <a:t>，这种方法基于 LM 可能校准不佳</a:t>
                </a:r>
                <a:r>
                  <a:rPr lang="zh-CN" altLang="en-US" sz="1280" dirty="0">
                    <a:solidFill>
                      <a:srgbClr val="000000"/>
                    </a:solidFill>
                    <a:latin typeface="Times New Roman" panose="02020603050405020304" charset="0"/>
                    <a:ea typeface="Noto Sans SC" pitchFamily="34" charset="-122"/>
                    <a:cs typeface="Times New Roman" panose="02020603050405020304" charset="0"/>
                  </a:rPr>
                  <a:t>、</a:t>
                </a:r>
                <a:r>
                  <a:rPr lang="en-US" sz="1280" dirty="0">
                    <a:solidFill>
                      <a:srgbClr val="000000"/>
                    </a:solidFill>
                    <a:latin typeface="Times New Roman" panose="02020603050405020304" charset="0"/>
                    <a:ea typeface="Noto Sans SC" pitchFamily="34" charset="-122"/>
                    <a:cs typeface="Times New Roman" panose="02020603050405020304" charset="0"/>
                  </a:rPr>
                  <a:t>并</a:t>
                </a:r>
                <a:r>
                  <a:rPr lang="zh-CN" altLang="en-US" sz="1280" dirty="0">
                    <a:solidFill>
                      <a:srgbClr val="000000"/>
                    </a:solidFill>
                    <a:latin typeface="Times New Roman" panose="02020603050405020304" charset="0"/>
                    <a:ea typeface="Noto Sans SC" pitchFamily="34" charset="-122"/>
                    <a:cs typeface="Times New Roman" panose="02020603050405020304" charset="0"/>
                  </a:rPr>
                  <a:t>受到</a:t>
                </a:r>
                <a:r>
                  <a:rPr lang="en-US" sz="1280" dirty="0">
                    <a:solidFill>
                      <a:srgbClr val="000000"/>
                    </a:solidFill>
                    <a:latin typeface="Times New Roman" panose="02020603050405020304" charset="0"/>
                    <a:ea typeface="Noto Sans SC" pitchFamily="34" charset="-122"/>
                    <a:cs typeface="Times New Roman" panose="02020603050405020304" charset="0"/>
                  </a:rPr>
                  <a:t>具有相同含义的不同字符串之间的竞争</a:t>
                </a:r>
                <a:r>
                  <a:rPr lang="zh-CN" altLang="en-US" sz="1280" dirty="0">
                    <a:solidFill>
                      <a:srgbClr val="000000"/>
                    </a:solidFill>
                    <a:latin typeface="Times New Roman" panose="02020603050405020304" charset="0"/>
                    <a:ea typeface="Noto Sans SC" pitchFamily="34" charset="-122"/>
                    <a:cs typeface="Times New Roman" panose="02020603050405020304" charset="0"/>
                  </a:rPr>
                  <a:t>的影响</a:t>
                </a:r>
                <a:r>
                  <a:rPr lang="en-US" sz="1280" dirty="0">
                    <a:solidFill>
                      <a:srgbClr val="000000"/>
                    </a:solidFill>
                    <a:latin typeface="Times New Roman" panose="02020603050405020304" charset="0"/>
                    <a:ea typeface="Noto Sans SC" pitchFamily="34" charset="-122"/>
                    <a:cs typeface="Times New Roman" panose="02020603050405020304" charset="0"/>
                  </a:rPr>
                  <a:t>。</a:t>
                </a:r>
                <a:endParaRPr lang="en-US" sz="1280" dirty="0">
                  <a:latin typeface="Times New Roman" panose="02020603050405020304" charset="0"/>
                  <a:cs typeface="Times New Roman" panose="02020603050405020304" charset="0"/>
                </a:endParaRPr>
              </a:p>
              <a:p>
                <a:pPr marL="285750" indent="-285750" algn="l">
                  <a:lnSpc>
                    <a:spcPct val="150000"/>
                  </a:lnSpc>
                  <a:buSzPct val="100000"/>
                  <a:buFont typeface="Arial" panose="020B0604020202020204" pitchFamily="34" charset="0"/>
                  <a:buChar char="•"/>
                </a:pPr>
                <a:r>
                  <a:rPr lang="en-US" sz="1280" b="1" dirty="0">
                    <a:solidFill>
                      <a:srgbClr val="000000"/>
                    </a:solidFill>
                    <a:latin typeface="Times New Roman" panose="02020603050405020304" charset="0"/>
                    <a:ea typeface="Noto Sans SC" pitchFamily="34" charset="-122"/>
                    <a:cs typeface="Times New Roman" panose="02020603050405020304" charset="0"/>
                  </a:rPr>
                  <a:t>信道：</a:t>
                </a:r>
                <a:r>
                  <a:rPr lang="en-US" sz="1280" dirty="0">
                    <a:solidFill>
                      <a:srgbClr val="000000"/>
                    </a:solidFill>
                    <a:latin typeface="Times New Roman" panose="02020603050405020304" charset="0"/>
                    <a:ea typeface="Noto Sans SC" pitchFamily="34" charset="-122"/>
                    <a:cs typeface="Times New Roman" panose="02020603050405020304" charset="0"/>
                  </a:rPr>
                  <a:t>使用贝叶斯规则将 P(c</a:t>
                </a:r>
                <a:r>
                  <a:rPr lang="en-US" sz="1280" baseline="-25000" dirty="0">
                    <a:solidFill>
                      <a:srgbClr val="000000"/>
                    </a:solidFill>
                    <a:latin typeface="Times New Roman" panose="02020603050405020304" charset="0"/>
                    <a:ea typeface="Noto Sans SC" pitchFamily="34" charset="-122"/>
                    <a:cs typeface="Times New Roman" panose="02020603050405020304" charset="0"/>
                  </a:rPr>
                  <a:t>i</a:t>
                </a:r>
                <a:r>
                  <a:rPr lang="en-US" sz="1280" dirty="0">
                    <a:solidFill>
                      <a:srgbClr val="000000"/>
                    </a:solidFill>
                    <a:latin typeface="Times New Roman" panose="02020603050405020304" charset="0"/>
                    <a:ea typeface="Noto Sans SC" pitchFamily="34" charset="-122"/>
                    <a:cs typeface="Times New Roman" panose="02020603050405020304" charset="0"/>
                  </a:rPr>
                  <a:t>|x) 重新参数化为 </a:t>
                </a:r>
                <a14:m>
                  <m:oMath xmlns:m="http://schemas.openxmlformats.org/officeDocument/2006/math">
                    <m:f>
                      <m:fPr>
                        <m:ctrlPr>
                          <a:rPr lang="en-US" sz="1280" i="1" dirty="0">
                            <a:solidFill>
                              <a:srgbClr val="000000"/>
                            </a:solidFill>
                            <a:latin typeface="Cambria Math" panose="02040503050406030204" charset="0"/>
                            <a:ea typeface="Noto Sans SC" pitchFamily="34" charset="-122"/>
                            <a:cs typeface="Cambria Math" panose="02040503050406030204" charset="0"/>
                          </a:rPr>
                        </m:ctrlPr>
                      </m:fPr>
                      <m:num>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𝑃</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𝑥</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𝑐</m:t>
                        </m:r>
                        <m:r>
                          <a:rPr lang="en-US" sz="1280" baseline="-25000" dirty="0">
                            <a:solidFill>
                              <a:srgbClr val="000000"/>
                            </a:solidFill>
                            <a:latin typeface="Times New Roman" panose="02020603050405020304" charset="0"/>
                            <a:ea typeface="Noto Sans SC" pitchFamily="34" charset="-122"/>
                            <a:cs typeface="Times New Roman" panose="02020603050405020304" charset="0"/>
                            <a:sym typeface="+mn-ea"/>
                          </a:rPr>
                          <m:t>𝑖</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𝑃</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𝑐</m:t>
                        </m:r>
                        <m:r>
                          <a:rPr lang="en-US" sz="1280" baseline="-25000" dirty="0">
                            <a:solidFill>
                              <a:srgbClr val="000000"/>
                            </a:solidFill>
                            <a:latin typeface="Times New Roman" panose="02020603050405020304" charset="0"/>
                            <a:ea typeface="Noto Sans SC" pitchFamily="34" charset="-122"/>
                            <a:cs typeface="Times New Roman" panose="02020603050405020304" charset="0"/>
                            <a:sym typeface="+mn-ea"/>
                          </a:rPr>
                          <m:t>𝑖</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num>
                      <m:den>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𝑃</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𝑥</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den>
                    </m:f>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oMath>
                </a14:m>
                <a:endParaRPr lang="en-US" sz="1280" dirty="0">
                  <a:solidFill>
                    <a:srgbClr val="000000"/>
                  </a:solidFill>
                  <a:latin typeface="Times New Roman" panose="02020603050405020304" charset="0"/>
                  <a:ea typeface="Noto Sans SC" pitchFamily="34" charset="-122"/>
                  <a:cs typeface="Times New Roman" panose="02020603050405020304" charset="0"/>
                </a:endParaRPr>
              </a:p>
              <a:p>
                <a:pPr indent="0" algn="l">
                  <a:lnSpc>
                    <a:spcPct val="150000"/>
                  </a:lnSpc>
                  <a:buSzPct val="100000"/>
                  <a:buFont typeface="Arial" panose="020B0604020202020204" pitchFamily="34" charset="0"/>
                  <a:buNone/>
                </a:pPr>
                <a:r>
                  <a:rPr lang="en-US" sz="1280" dirty="0">
                    <a:solidFill>
                      <a:srgbClr val="000000"/>
                    </a:solidFill>
                    <a:latin typeface="Times New Roman" panose="02020603050405020304" charset="0"/>
                    <a:ea typeface="Noto Sans SC" pitchFamily="34" charset="-122"/>
                    <a:cs typeface="Times New Roman" panose="02020603050405020304" charset="0"/>
                  </a:rPr>
                  <a:t>       由于通常只研究 </a:t>
                </a:r>
                <a14:m>
                  <m:oMath xmlns:m="http://schemas.openxmlformats.org/officeDocument/2006/math">
                    <m:r>
                      <m:rPr>
                        <m:sty m:val="p"/>
                      </m:rPr>
                      <a:rPr lang="en-US" sz="1280" dirty="0">
                        <a:solidFill>
                          <a:srgbClr val="000000"/>
                        </a:solidFill>
                        <a:latin typeface="Times New Roman" panose="02020603050405020304" charset="0"/>
                        <a:ea typeface="Noto Sans SC" pitchFamily="34" charset="-122"/>
                        <a:cs typeface="Times New Roman" panose="02020603050405020304" charset="0"/>
                      </a:rPr>
                      <m:t>argma</m:t>
                    </m:r>
                    <m:sSub>
                      <m:sSubPr>
                        <m:ctrlPr>
                          <a:rPr lang="en-US" sz="1280" i="1" dirty="0">
                            <a:solidFill>
                              <a:srgbClr val="000000"/>
                            </a:solidFill>
                            <a:latin typeface="Cambria Math" panose="02040503050406030204" charset="0"/>
                            <a:ea typeface="Noto Sans SC" pitchFamily="34" charset="-122"/>
                            <a:cs typeface="Cambria Math" panose="02040503050406030204" charset="0"/>
                          </a:rPr>
                        </m:ctrlPr>
                      </m:sSubPr>
                      <m:e>
                        <m:r>
                          <a:rPr lang="en-US" sz="1280" i="1" dirty="0">
                            <a:solidFill>
                              <a:srgbClr val="000000"/>
                            </a:solidFill>
                            <a:latin typeface="Cambria Math" panose="02040503050406030204" charset="0"/>
                            <a:ea typeface="Noto Sans SC" pitchFamily="34" charset="-122"/>
                            <a:cs typeface="Cambria Math" panose="02040503050406030204" charset="0"/>
                          </a:rPr>
                          <m:t>𝑥</m:t>
                        </m:r>
                      </m:e>
                      <m:sub>
                        <m:sSub>
                          <m:sSubPr>
                            <m:ctrlPr>
                              <a:rPr lang="en-US" sz="1280" i="1" dirty="0">
                                <a:solidFill>
                                  <a:srgbClr val="000000"/>
                                </a:solidFill>
                                <a:latin typeface="Cambria Math" panose="02040503050406030204" charset="0"/>
                                <a:ea typeface="Noto Sans SC" pitchFamily="34" charset="-122"/>
                                <a:cs typeface="Cambria Math" panose="02040503050406030204" charset="0"/>
                              </a:rPr>
                            </m:ctrlPr>
                          </m:sSubPr>
                          <m:e>
                            <m:r>
                              <a:rPr lang="en-US" sz="1280" i="1" dirty="0">
                                <a:solidFill>
                                  <a:srgbClr val="000000"/>
                                </a:solidFill>
                                <a:latin typeface="Cambria Math" panose="02040503050406030204" charset="0"/>
                                <a:ea typeface="Noto Sans SC" pitchFamily="34" charset="-122"/>
                                <a:cs typeface="Cambria Math" panose="02040503050406030204" charset="0"/>
                              </a:rPr>
                              <m:t>𝑐</m:t>
                            </m:r>
                          </m:e>
                          <m:sub>
                            <m:r>
                              <a:rPr lang="en-US" sz="1280" i="1" dirty="0">
                                <a:solidFill>
                                  <a:srgbClr val="000000"/>
                                </a:solidFill>
                                <a:latin typeface="Cambria Math" panose="02040503050406030204" charset="0"/>
                                <a:ea typeface="Noto Sans SC" pitchFamily="34" charset="-122"/>
                                <a:cs typeface="Cambria Math" panose="02040503050406030204" charset="0"/>
                              </a:rPr>
                              <m:t>𝑖</m:t>
                            </m:r>
                          </m:sub>
                        </m:sSub>
                        <m:r>
                          <a:rPr lang="en-US" sz="1280" i="1" dirty="0">
                            <a:solidFill>
                              <a:srgbClr val="000000"/>
                            </a:solidFill>
                            <a:latin typeface="Cambria Math" panose="02040503050406030204" charset="0"/>
                            <a:ea typeface="Noto Sans SC" pitchFamily="34" charset="-122"/>
                            <a:cs typeface="Cambria Math" panose="02040503050406030204" charset="0"/>
                          </a:rPr>
                          <m:t>∈</m:t>
                        </m:r>
                        <m:r>
                          <a:rPr lang="en-US" sz="1280" i="1" dirty="0">
                            <a:solidFill>
                              <a:srgbClr val="000000"/>
                            </a:solidFill>
                            <a:latin typeface="Cambria Math" panose="02040503050406030204" charset="0"/>
                            <a:ea typeface="Noto Sans SC" pitchFamily="34" charset="-122"/>
                            <a:cs typeface="Cambria Math" panose="02040503050406030204" charset="0"/>
                          </a:rPr>
                          <m:t>𝐶</m:t>
                        </m:r>
                      </m:sub>
                    </m:sSub>
                    <m:f>
                      <m:fPr>
                        <m:ctrlPr>
                          <a:rPr lang="en-US" sz="1280" i="1" dirty="0">
                            <a:solidFill>
                              <a:srgbClr val="000000"/>
                            </a:solidFill>
                            <a:latin typeface="Cambria Math" panose="02040503050406030204" charset="0"/>
                            <a:ea typeface="Noto Sans SC" pitchFamily="34" charset="-122"/>
                            <a:cs typeface="Cambria Math" panose="02040503050406030204" charset="0"/>
                          </a:rPr>
                        </m:ctrlPr>
                      </m:fPr>
                      <m:num>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𝑃</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𝑥</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𝑐</m:t>
                        </m:r>
                        <m:r>
                          <a:rPr lang="en-US" sz="1280" baseline="-25000" dirty="0">
                            <a:solidFill>
                              <a:srgbClr val="000000"/>
                            </a:solidFill>
                            <a:latin typeface="Times New Roman" panose="02020603050405020304" charset="0"/>
                            <a:ea typeface="Noto Sans SC" pitchFamily="34" charset="-122"/>
                            <a:cs typeface="Times New Roman" panose="02020603050405020304" charset="0"/>
                            <a:sym typeface="+mn-ea"/>
                          </a:rPr>
                          <m:t>𝑖</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𝑃</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𝑐</m:t>
                        </m:r>
                        <m:r>
                          <a:rPr lang="en-US" sz="1280" baseline="-25000" dirty="0">
                            <a:solidFill>
                              <a:srgbClr val="000000"/>
                            </a:solidFill>
                            <a:latin typeface="Times New Roman" panose="02020603050405020304" charset="0"/>
                            <a:ea typeface="Noto Sans SC" pitchFamily="34" charset="-122"/>
                            <a:cs typeface="Times New Roman" panose="02020603050405020304" charset="0"/>
                            <a:sym typeface="+mn-ea"/>
                          </a:rPr>
                          <m:t>𝑖</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num>
                      <m:den>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𝑃</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𝑥</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den>
                    </m:f>
                  </m:oMath>
                </a14:m>
                <a:r>
                  <a:rPr lang="en-US" sz="1280" dirty="0">
                    <a:solidFill>
                      <a:srgbClr val="000000"/>
                    </a:solidFill>
                    <a:latin typeface="Times New Roman" panose="02020603050405020304" charset="0"/>
                    <a:ea typeface="Noto Sans SC" pitchFamily="34" charset="-122"/>
                    <a:cs typeface="Times New Roman" panose="02020603050405020304" charset="0"/>
                  </a:rPr>
                  <a:t> 且 P(x) 独立于 c</a:t>
                </a:r>
                <a:r>
                  <a:rPr lang="en-US" sz="1280" baseline="-25000" dirty="0">
                    <a:solidFill>
                      <a:srgbClr val="000000"/>
                    </a:solidFill>
                    <a:latin typeface="Times New Roman" panose="02020603050405020304" charset="0"/>
                    <a:ea typeface="Noto Sans SC" pitchFamily="34" charset="-122"/>
                    <a:cs typeface="Times New Roman" panose="02020603050405020304" charset="0"/>
                  </a:rPr>
                  <a:t>i</a:t>
                </a:r>
                <a:r>
                  <a:rPr lang="en-US" sz="1280" dirty="0">
                    <a:solidFill>
                      <a:srgbClr val="000000"/>
                    </a:solidFill>
                    <a:latin typeface="Times New Roman" panose="02020603050405020304" charset="0"/>
                    <a:ea typeface="Noto Sans SC" pitchFamily="34" charset="-122"/>
                    <a:cs typeface="Times New Roman" panose="02020603050405020304" charset="0"/>
                  </a:rPr>
                  <a:t>，因此只要建模 </a:t>
                </a:r>
                <a14:m>
                  <m:oMath xmlns:m="http://schemas.openxmlformats.org/officeDocument/2006/math">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𝑃</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𝑥</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𝑐</m:t>
                    </m:r>
                    <m:r>
                      <a:rPr lang="en-US" sz="1280" baseline="-25000" dirty="0">
                        <a:solidFill>
                          <a:srgbClr val="000000"/>
                        </a:solidFill>
                        <a:latin typeface="Times New Roman" panose="02020603050405020304" charset="0"/>
                        <a:ea typeface="Noto Sans SC" pitchFamily="34" charset="-122"/>
                        <a:cs typeface="Times New Roman" panose="02020603050405020304" charset="0"/>
                        <a:sym typeface="+mn-ea"/>
                      </a:rPr>
                      <m:t>𝑖</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𝑃</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𝑐</m:t>
                    </m:r>
                    <m:r>
                      <a:rPr lang="en-US" sz="1280" baseline="-25000" dirty="0">
                        <a:solidFill>
                          <a:srgbClr val="000000"/>
                        </a:solidFill>
                        <a:latin typeface="Times New Roman" panose="02020603050405020304" charset="0"/>
                        <a:ea typeface="Noto Sans SC" pitchFamily="34" charset="-122"/>
                        <a:cs typeface="Times New Roman" panose="02020603050405020304" charset="0"/>
                        <a:sym typeface="+mn-ea"/>
                      </a:rPr>
                      <m:t>𝑖</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oMath>
                </a14:m>
                <a:r>
                  <a:rPr lang="en-US" sz="1280" dirty="0">
                    <a:solidFill>
                      <a:srgbClr val="000000"/>
                    </a:solidFill>
                    <a:latin typeface="Times New Roman" panose="02020603050405020304" charset="0"/>
                    <a:ea typeface="Noto Sans SC" pitchFamily="34" charset="-122"/>
                    <a:cs typeface="Times New Roman" panose="02020603050405020304" charset="0"/>
                  </a:rPr>
                  <a:t> 就足够了。假设</a:t>
                </a:r>
                <a:endParaRPr lang="en-US" sz="1280" dirty="0">
                  <a:solidFill>
                    <a:srgbClr val="000000"/>
                  </a:solidFill>
                  <a:latin typeface="Times New Roman" panose="02020603050405020304" charset="0"/>
                  <a:ea typeface="Noto Sans SC" pitchFamily="34" charset="-122"/>
                  <a:cs typeface="Times New Roman" panose="02020603050405020304" charset="0"/>
                </a:endParaRPr>
              </a:p>
              <a:p>
                <a:pPr indent="0" algn="l">
                  <a:lnSpc>
                    <a:spcPct val="150000"/>
                  </a:lnSpc>
                  <a:buSzPct val="100000"/>
                  <a:buFont typeface="Arial" panose="020B0604020202020204" pitchFamily="34" charset="0"/>
                  <a:buNone/>
                </a:pPr>
                <a:r>
                  <a:rPr lang="en-US" sz="1280" dirty="0">
                    <a:solidFill>
                      <a:srgbClr val="000000"/>
                    </a:solidFill>
                    <a:latin typeface="Times New Roman" panose="02020603050405020304" charset="0"/>
                    <a:ea typeface="Noto Sans SC" pitchFamily="34" charset="-122"/>
                    <a:cs typeface="Times New Roman" panose="02020603050405020304" charset="0"/>
                  </a:rPr>
                  <a:t>       P(c</a:t>
                </a:r>
                <a:r>
                  <a:rPr lang="en-US" sz="1280" baseline="-25000" dirty="0">
                    <a:solidFill>
                      <a:srgbClr val="000000"/>
                    </a:solidFill>
                    <a:latin typeface="Times New Roman" panose="02020603050405020304" charset="0"/>
                    <a:ea typeface="Noto Sans SC" pitchFamily="34" charset="-122"/>
                    <a:cs typeface="Times New Roman" panose="02020603050405020304" charset="0"/>
                  </a:rPr>
                  <a:t>i</a:t>
                </a:r>
                <a:r>
                  <a:rPr lang="en-US" sz="1280" dirty="0">
                    <a:solidFill>
                      <a:srgbClr val="000000"/>
                    </a:solidFill>
                    <a:latin typeface="Times New Roman" panose="02020603050405020304" charset="0"/>
                    <a:ea typeface="Noto Sans SC" pitchFamily="34" charset="-122"/>
                    <a:cs typeface="Times New Roman" panose="02020603050405020304" charset="0"/>
                  </a:rPr>
                  <a:t>)=1/|C|，</a:t>
                </a:r>
                <a:r>
                  <a:rPr lang="zh-CN" altLang="en-US" sz="1280" dirty="0">
                    <a:solidFill>
                      <a:srgbClr val="000000"/>
                    </a:solidFill>
                    <a:latin typeface="Times New Roman" panose="02020603050405020304" charset="0"/>
                    <a:ea typeface="Noto Sans SC" pitchFamily="34" charset="-122"/>
                    <a:cs typeface="Times New Roman" panose="02020603050405020304" charset="0"/>
                  </a:rPr>
                  <a:t>因此</a:t>
                </a:r>
                <a:r>
                  <a:rPr lang="en-US" sz="1280" dirty="0">
                    <a:solidFill>
                      <a:srgbClr val="000000"/>
                    </a:solidFill>
                    <a:latin typeface="Times New Roman" panose="02020603050405020304" charset="0"/>
                    <a:ea typeface="Noto Sans SC" pitchFamily="34" charset="-122"/>
                    <a:cs typeface="Times New Roman" panose="02020603050405020304" charset="0"/>
                  </a:rPr>
                  <a:t>只计算 P(</a:t>
                </a:r>
                <a14:m>
                  <m:oMath xmlns:m="http://schemas.openxmlformats.org/officeDocument/2006/math">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𝑥</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m:t>
                    </m:r>
                    <m:r>
                      <a:rPr lang="en-US" sz="1280" dirty="0">
                        <a:solidFill>
                          <a:srgbClr val="000000"/>
                        </a:solidFill>
                        <a:latin typeface="Times New Roman" panose="02020603050405020304" charset="0"/>
                        <a:ea typeface="Noto Sans SC" pitchFamily="34" charset="-122"/>
                        <a:cs typeface="Times New Roman" panose="02020603050405020304" charset="0"/>
                        <a:sym typeface="+mn-ea"/>
                      </a:rPr>
                      <m:t>𝑐</m:t>
                    </m:r>
                    <m:r>
                      <a:rPr lang="en-US" sz="1280" baseline="-25000" dirty="0">
                        <a:solidFill>
                          <a:srgbClr val="000000"/>
                        </a:solidFill>
                        <a:latin typeface="Times New Roman" panose="02020603050405020304" charset="0"/>
                        <a:ea typeface="Noto Sans SC" pitchFamily="34" charset="-122"/>
                        <a:cs typeface="Times New Roman" panose="02020603050405020304" charset="0"/>
                        <a:sym typeface="+mn-ea"/>
                      </a:rPr>
                      <m:t>𝑖</m:t>
                    </m:r>
                  </m:oMath>
                </a14:m>
                <a:r>
                  <a:rPr lang="en-US" sz="1280" dirty="0">
                    <a:solidFill>
                      <a:srgbClr val="000000"/>
                    </a:solidFill>
                    <a:latin typeface="Times New Roman" panose="02020603050405020304" charset="0"/>
                    <a:ea typeface="Noto Sans SC" pitchFamily="34" charset="-122"/>
                    <a:cs typeface="Times New Roman" panose="02020603050405020304" charset="0"/>
                  </a:rPr>
                  <a:t>).</a:t>
                </a:r>
                <a:endParaRPr lang="en-US" sz="1280" dirty="0">
                  <a:latin typeface="Times New Roman" panose="02020603050405020304" charset="0"/>
                  <a:cs typeface="Times New Roman" panose="02020603050405020304" charset="0"/>
                </a:endParaRPr>
              </a:p>
            </p:txBody>
          </p:sp>
        </mc:Choice>
        <mc:Fallback>
          <p:sp>
            <p:nvSpPr>
              <p:cNvPr id="3" name="Text 1"/>
              <p:cNvSpPr>
                <a:spLocks noRot="1" noChangeAspect="1" noMove="1" noResize="1" noEditPoints="1" noAdjustHandles="1" noChangeArrowheads="1" noChangeShapeType="1" noTextEdit="1"/>
              </p:cNvSpPr>
              <p:nvPr/>
            </p:nvSpPr>
            <p:spPr>
              <a:xfrm>
                <a:off x="762000" y="1304925"/>
                <a:ext cx="7715250" cy="334010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 name="KSO_WM_UNIT_PLACING_PICTURE_USER_VIEWPORT" val="{&quot;height&quot;:2920,&quot;width&quot;:11314}"/>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PP_MARK_KEY" val="0cf91156-0026-42b4-bb42-0b61b2f0e913"/>
  <p:tag name="COMMONDATA" val="eyJoZGlkIjoiZWI5ZWZlM2E4ODYxNTE0MzhmZTYwNDgyODU5ZTljYjg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 name="KSO_WM_UNIT_PLACING_PICTURE_USER_VIEWPORT" val="{&quot;height&quot;:2920,&quot;width&quot;:113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9325</Words>
  <Application>WPS 演示</Application>
  <PresentationFormat>On-screen Show (16:9)</PresentationFormat>
  <Paragraphs>275</Paragraphs>
  <Slides>36</Slides>
  <Notes>33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36</vt:i4>
      </vt:variant>
    </vt:vector>
  </HeadingPairs>
  <TitlesOfParts>
    <vt:vector size="52" baseType="lpstr">
      <vt:lpstr>Arial</vt:lpstr>
      <vt:lpstr>宋体</vt:lpstr>
      <vt:lpstr>Wingdings</vt:lpstr>
      <vt:lpstr>Noto Sans SC</vt:lpstr>
      <vt:lpstr>Segoe Print</vt:lpstr>
      <vt:lpstr>Noto Sans SC</vt:lpstr>
      <vt:lpstr>Noto Sans SC</vt:lpstr>
      <vt:lpstr>Times New Roman</vt:lpstr>
      <vt:lpstr>Cambria Math</vt:lpstr>
      <vt:lpstr>Calibri</vt:lpstr>
      <vt:lpstr>微软雅黑</vt:lpstr>
      <vt:lpstr>Arial Unicode MS</vt:lpstr>
      <vt:lpstr>等线</vt:lpstr>
      <vt:lpstr>MS Mincho</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MindShow.fun</dc:creator>
  <dc:subject>SUBTITLE HERE</dc:subject>
  <cp:lastModifiedBy>张花花</cp:lastModifiedBy>
  <cp:revision>111</cp:revision>
  <dcterms:created xsi:type="dcterms:W3CDTF">2023-05-04T15:51:00Z</dcterms:created>
  <dcterms:modified xsi:type="dcterms:W3CDTF">2023-05-06T02:29:49Z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401A90BEEFDF4EF6836E8B5E2EB23F70_12</vt:lpwstr>
  </property>
  <property fmtid="{D5CDD505-2E9C-101B-9397-08002B2CF9AE}" pid="3" name="KSOProductBuildVer">
    <vt:lpwstr>2052-11.1.0.14036</vt:lpwstr>
  </property>
</Properties>
</file>