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4" r:id="rId3"/>
    <p:sldId id="303" r:id="rId4"/>
    <p:sldId id="306" r:id="rId5"/>
    <p:sldId id="305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6" r:id="rId15"/>
    <p:sldId id="317" r:id="rId16"/>
    <p:sldId id="318" r:id="rId17"/>
    <p:sldId id="285" r:id="rId18"/>
    <p:sldId id="319" r:id="rId19"/>
    <p:sldId id="320" r:id="rId20"/>
    <p:sldId id="321" r:id="rId21"/>
    <p:sldId id="322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854" autoAdjust="0"/>
  </p:normalViewPr>
  <p:slideViewPr>
    <p:cSldViewPr snapToGrid="0">
      <p:cViewPr varScale="1">
        <p:scale>
          <a:sx n="36" d="100"/>
          <a:sy n="36" d="100"/>
        </p:scale>
        <p:origin x="1104" y="4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FFE8E0E-0FA3-065C-1490-00ACB5D50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BD724D-F96F-09E1-B5CC-4BD7B667AC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D290A-2A53-4780-9286-7F37424C84A3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F457F5-17F6-4EBA-FEAD-F8BB3191B7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E81771-9E47-92FA-1473-5FEC585CE3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D1B48-2C35-478C-99F2-F0B328387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02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767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检查哪些组需要进行微调。以进一步限制</a:t>
            </a: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S2</a:t>
            </a:r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设计空间。基于</a:t>
            </a: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GLUE</a:t>
            </a:r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平均表现，我们发现所有组都需要进行微调才能获得最佳表现。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628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S3</a:t>
            </a:r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的基础上来研究分配策略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58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74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S4-model</a:t>
            </a:r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S4-3b-model</a:t>
            </a:r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在所有八个数据集上的表现都显著优于次优的</a:t>
            </a: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PEFT</a:t>
            </a:r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方法，显著性水平为</a:t>
            </a: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p &lt; 0.05(∗)</a:t>
            </a:r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甚至</a:t>
            </a: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p &lt; 0.01(∗∗)</a:t>
            </a:r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783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实验设定和在</a:t>
            </a:r>
            <a:r>
              <a:rPr lang="en-US" altLang="zh-CN" dirty="0"/>
              <a:t>T5</a:t>
            </a:r>
            <a:r>
              <a:rPr lang="zh-CN" altLang="en-US" dirty="0"/>
              <a:t>上的是一样得。这个结果也可以说明，</a:t>
            </a:r>
          </a:p>
        </p:txBody>
      </p:sp>
    </p:spTree>
    <p:extLst>
      <p:ext uri="{BB962C8B-B14F-4D97-AF65-F5344CB8AC3E}">
        <p14:creationId xmlns:p14="http://schemas.microsoft.com/office/powerpoint/2010/main" val="2902498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929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300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77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Metareview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本文研究了如何将现有的参数高效微调方法结合起来，以实现在预训练语言模型中更高的参数效率。本文的主要贡献在于展示现有方法可以相互结合，并且可以泛化到不同的预训练模型。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这篇论文可以说是一种高级的超参数搜索。在参数高效微调领域，近几年涌现了各种各样的算法，但是它们并不总是在相同的设置下进行比较。所以迫切需要这种系统性的超参数搜索的方法。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77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73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不同的层所捕获的信息不同，也具有不同的表现。很自然的想法就是对层进行分组，不同分组采用不同的策略。作者使用了简单的分组方式，只是对连续的层进行分组；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分配不同的可训练参数的数量。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不一定每个组都需要进行参数调整，</a:t>
            </a:r>
            <a:r>
              <a:rPr lang="en-US" altLang="zh-CN" dirty="0"/>
              <a:t>Tunable Groups</a:t>
            </a:r>
            <a:r>
              <a:rPr lang="zh-CN" altLang="en-US" dirty="0"/>
              <a:t>就是学习哪些组需要进行微调。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作者猜想不同的组可能适合不同的微调策略，比如使用</a:t>
            </a:r>
            <a:r>
              <a:rPr lang="en-US" altLang="zh-CN" dirty="0"/>
              <a:t>Adapter</a:t>
            </a:r>
            <a:r>
              <a:rPr lang="zh-CN" altLang="en-US" dirty="0"/>
              <a:t>或者</a:t>
            </a:r>
            <a:r>
              <a:rPr lang="en-US" altLang="zh-CN" dirty="0"/>
              <a:t>LoRA</a:t>
            </a:r>
            <a:r>
              <a:rPr lang="zh-CN" altLang="en-US" dirty="0"/>
              <a:t>，或者不同策略的组合。</a:t>
            </a: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309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作者的第一个实验是在设计空间中找到适用于</a:t>
            </a:r>
            <a:r>
              <a:rPr lang="en-US" altLang="zh-CN" dirty="0"/>
              <a:t>T5-base/3b</a:t>
            </a:r>
            <a:r>
              <a:rPr lang="zh-CN" altLang="en-US" dirty="0"/>
              <a:t>的设计模式。</a:t>
            </a:r>
          </a:p>
        </p:txBody>
      </p:sp>
    </p:spTree>
    <p:extLst>
      <p:ext uri="{BB962C8B-B14F-4D97-AF65-F5344CB8AC3E}">
        <p14:creationId xmlns:p14="http://schemas.microsoft.com/office/powerpoint/2010/main" val="282580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需要强调的是，作者的目标是展示用设计空间的视角如何帮助指导</a:t>
            </a:r>
            <a:r>
              <a:rPr lang="en-US" altLang="zh-CN" dirty="0"/>
              <a:t>PEFT</a:t>
            </a:r>
            <a:r>
              <a:rPr lang="zh-CN" altLang="en-US" dirty="0"/>
              <a:t>研究，而不是找到“最优”设计空间或方法。因为计算效率的问题，也不可能枚举所有可能的约束条件。</a:t>
            </a:r>
          </a:p>
        </p:txBody>
      </p:sp>
    </p:spTree>
    <p:extLst>
      <p:ext uri="{BB962C8B-B14F-4D97-AF65-F5344CB8AC3E}">
        <p14:creationId xmlns:p14="http://schemas.microsoft.com/office/powerpoint/2010/main" val="3478884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具体地，没有分组约束的情况下。简单来说就是</a:t>
            </a: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S_0</a:t>
            </a:r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是一组相对比较自由模型。</a:t>
            </a:r>
            <a:endParaRPr lang="en-US" altLang="zh-CN" b="0" i="0" dirty="0">
              <a:solidFill>
                <a:srgbClr val="050E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24609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为了比较不同分组约束下设计空间的整体模型质量，作者为每个约束</a:t>
            </a:r>
            <a:r>
              <a:rPr lang="en-US" altLang="zh-CN" dirty="0"/>
              <a:t>sample100</a:t>
            </a:r>
            <a:r>
              <a:rPr lang="zh-CN" altLang="en-US" dirty="0"/>
              <a:t>个模型，在这些数据集上训练</a:t>
            </a:r>
            <a:r>
              <a:rPr lang="en-US" altLang="zh-CN" dirty="0"/>
              <a:t>3epoch</a:t>
            </a:r>
            <a:r>
              <a:rPr lang="zh-CN" altLang="en-US" dirty="0"/>
              <a:t>，计算平均表现。从结果上看，</a:t>
            </a:r>
            <a:r>
              <a:rPr lang="en-US" altLang="zh-CN" dirty="0"/>
              <a:t>Spindle</a:t>
            </a:r>
            <a:r>
              <a:rPr lang="zh-CN" altLang="en-US" dirty="0"/>
              <a:t>分组方式在所有任务上是表现最好的。</a:t>
            </a:r>
          </a:p>
        </p:txBody>
      </p:sp>
    </p:spTree>
    <p:extLst>
      <p:ext uri="{BB962C8B-B14F-4D97-AF65-F5344CB8AC3E}">
        <p14:creationId xmlns:p14="http://schemas.microsoft.com/office/powerpoint/2010/main" val="3059966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S-2</a:t>
            </a:r>
            <a:r>
              <a:rPr lang="zh-CN" altLang="en-US" dirty="0"/>
              <a:t>的约束是在</a:t>
            </a:r>
            <a:r>
              <a:rPr lang="en-US" altLang="zh-CN" dirty="0"/>
              <a:t>S-1</a:t>
            </a:r>
            <a:r>
              <a:rPr lang="zh-CN" altLang="en-US" dirty="0"/>
              <a:t>之上的，也就是这里的分组方式都是</a:t>
            </a:r>
            <a:r>
              <a:rPr lang="en-US" altLang="zh-CN" dirty="0"/>
              <a:t>Spindle</a:t>
            </a:r>
            <a:r>
              <a:rPr lang="zh-CN" altLang="en-US" dirty="0"/>
              <a:t>。这个结果看下来，作者在参数分配上没有什么新发现。</a:t>
            </a:r>
          </a:p>
        </p:txBody>
      </p:sp>
    </p:spTree>
    <p:extLst>
      <p:ext uri="{BB962C8B-B14F-4D97-AF65-F5344CB8AC3E}">
        <p14:creationId xmlns:p14="http://schemas.microsoft.com/office/powerpoint/2010/main" val="52660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>
                <a:solidFill>
                  <a:srgbClr val="FFFFFF"/>
                </a:solidFill>
              </a:defRPr>
            </a:lvl1pPr>
          </a:lstStyle>
          <a:p>
            <a:r>
              <a:t>作者和日期</a:t>
            </a:r>
          </a:p>
        </p:txBody>
      </p:sp>
      <p:sp>
        <p:nvSpPr>
          <p:cNvPr id="15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从下面看蓝天下的热气球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从上面看热气球顶部的特写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从下面看蓝天下的热气球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从下面看蓝天下的热气球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从下面看热气球的特写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6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92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矩形"/>
          <p:cNvSpPr/>
          <p:nvPr/>
        </p:nvSpPr>
        <p:spPr>
          <a:xfrm>
            <a:off x="-87804" y="-91801"/>
            <a:ext cx="24559609" cy="934780"/>
          </a:xfrm>
          <a:prstGeom prst="rect">
            <a:avLst/>
          </a:prstGeom>
          <a:gradFill>
            <a:gsLst>
              <a:gs pos="0">
                <a:srgbClr val="013462">
                  <a:alpha val="79929"/>
                </a:srgbClr>
              </a:gs>
              <a:gs pos="100000">
                <a:srgbClr val="013462"/>
              </a:gs>
            </a:gsLst>
            <a:lin ang="27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5" name="ecnu-logo.png" descr="ecnu-logo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493781" y="70703"/>
            <a:ext cx="3802059" cy="69448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Towards a Unified View of Parameter-Efficient Transfer Learning — ICLR 2022"/>
          <p:cNvSpPr txBox="1"/>
          <p:nvPr/>
        </p:nvSpPr>
        <p:spPr>
          <a:xfrm>
            <a:off x="672172" y="93461"/>
            <a:ext cx="1192153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defRPr sz="3000" b="1">
                <a:solidFill>
                  <a:srgbClr val="FFFFFF"/>
                </a:solidFill>
              </a:defRPr>
            </a:pPr>
            <a:r>
              <a:rPr lang="en-US" dirty="0"/>
              <a:t>Parameter-efficient Fine-tuning Design Spaces </a:t>
            </a:r>
            <a:r>
              <a:rPr lang="en-US" altLang="zh-CN" dirty="0"/>
              <a:t>—— EMNLP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owards a Unified View of…"/>
          <p:cNvSpPr txBox="1">
            <a:spLocks noGrp="1"/>
          </p:cNvSpPr>
          <p:nvPr>
            <p:ph type="ctrTitle"/>
          </p:nvPr>
        </p:nvSpPr>
        <p:spPr>
          <a:xfrm>
            <a:off x="1192441" y="4386741"/>
            <a:ext cx="23925568" cy="406252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0400" spc="-208"/>
            </a:pPr>
            <a:r>
              <a:rPr lang="en-US" sz="11500" dirty="0"/>
              <a:t>Parameter-efficient Fine-tuning Design Spaces</a:t>
            </a:r>
          </a:p>
        </p:txBody>
      </p:sp>
      <p:sp>
        <p:nvSpPr>
          <p:cNvPr id="157" name="1 Carnegie Mellon University…"/>
          <p:cNvSpPr txBox="1">
            <a:spLocks noGrp="1"/>
          </p:cNvSpPr>
          <p:nvPr>
            <p:ph type="subTitle" sz="quarter" idx="1"/>
          </p:nvPr>
        </p:nvSpPr>
        <p:spPr>
          <a:xfrm>
            <a:off x="1179251" y="9079321"/>
            <a:ext cx="21971000" cy="1905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86104">
              <a:defRPr sz="3905"/>
            </a:pPr>
            <a:r>
              <a:rPr lang="en-US" altLang="zh-CN" dirty="0"/>
              <a:t>Accepted by ICLR 2023    </a:t>
            </a:r>
            <a:r>
              <a:rPr lang="zh-CN" altLang="en-US" dirty="0"/>
              <a:t>斯坦福大学</a:t>
            </a:r>
            <a:endParaRPr lang="en-US" altLang="zh-CN" dirty="0"/>
          </a:p>
          <a:p>
            <a:pPr defTabSz="586104">
              <a:defRPr sz="3905"/>
            </a:pPr>
            <a:endParaRPr lang="en-US" dirty="0"/>
          </a:p>
          <a:p>
            <a:pPr defTabSz="586104">
              <a:defRPr sz="3905"/>
            </a:pPr>
            <a:r>
              <a:rPr lang="zh-CN" altLang="en-US" dirty="0"/>
              <a:t>汇报人：董文洁</a:t>
            </a:r>
            <a:endParaRPr lang="en-US" dirty="0"/>
          </a:p>
        </p:txBody>
      </p:sp>
      <p:sp>
        <p:nvSpPr>
          <p:cNvPr id="158" name="文献介绍"/>
          <p:cNvSpPr txBox="1"/>
          <p:nvPr/>
        </p:nvSpPr>
        <p:spPr>
          <a:xfrm>
            <a:off x="1192443" y="3363297"/>
            <a:ext cx="256480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D5D5D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dirty="0"/>
              <a:t>文献分享</a:t>
            </a:r>
            <a:endParaRPr dirty="0"/>
          </a:p>
        </p:txBody>
      </p:sp>
      <p:pic>
        <p:nvPicPr>
          <p:cNvPr id="159" name="ecnu-logo.png" descr="ecnu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40" y="2344649"/>
            <a:ext cx="4579351" cy="836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C3DA1-D55A-65A8-7ADD-346EC8C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Discovering Design Patterns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327AD-E1AC-5BF4-ED30-874C9C9F87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The S3 Design Space with Additional Tunable Group Constraints </a:t>
            </a:r>
            <a:r>
              <a:rPr lang="zh-CN" altLang="en-US" dirty="0"/>
              <a:t>组微调约束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57C63C-4D49-89CD-1DBB-685043B81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所有组进行微调具有最佳表现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C4F40B-DA5A-69AC-B040-B48A5F05B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878" y="5809156"/>
            <a:ext cx="17096244" cy="5134708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61311B75-C7C5-1EA6-57EF-423BE25AD5A6}"/>
              </a:ext>
            </a:extLst>
          </p:cNvPr>
          <p:cNvSpPr/>
          <p:nvPr/>
        </p:nvSpPr>
        <p:spPr>
          <a:xfrm>
            <a:off x="3643878" y="10245969"/>
            <a:ext cx="17096244" cy="445477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359012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C3DA1-D55A-65A8-7ADD-346EC8C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Discovering Design Patterns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327AD-E1AC-5BF4-ED30-874C9C9F87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S4 Design Space with Additional Strategy Constraints </a:t>
            </a:r>
            <a:r>
              <a:rPr lang="zh-CN" altLang="en-US" dirty="0"/>
              <a:t>策略分配约束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57C63C-4D49-89CD-1DBB-685043B81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: Adapter;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: Prefix;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: BitFit;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: LoRA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3709E1-29EC-865E-8D55-8122ABF10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5278315"/>
            <a:ext cx="10727593" cy="38686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440F8D-DBE4-F48C-43F2-C5C14D06C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9910" y="5278315"/>
            <a:ext cx="10550768" cy="38589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189453-D63C-6925-F102-481124841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0" y="9537474"/>
            <a:ext cx="10727593" cy="39212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3A1D81-542F-FD84-767F-8DC0DDFEC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0706" y="9537474"/>
            <a:ext cx="10496794" cy="3833688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D8C3E18-C23B-0437-4464-D7EF0E695FF5}"/>
              </a:ext>
            </a:extLst>
          </p:cNvPr>
          <p:cNvSpPr/>
          <p:nvPr/>
        </p:nvSpPr>
        <p:spPr>
          <a:xfrm>
            <a:off x="1452282" y="7440706"/>
            <a:ext cx="10481809" cy="251012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7BB2951-17DB-7559-B923-B7839BFB5E01}"/>
              </a:ext>
            </a:extLst>
          </p:cNvPr>
          <p:cNvSpPr/>
          <p:nvPr/>
        </p:nvSpPr>
        <p:spPr>
          <a:xfrm>
            <a:off x="12609892" y="7154009"/>
            <a:ext cx="10481809" cy="251012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03D843F-E665-778C-6A42-C2260BD9E2FD}"/>
              </a:ext>
            </a:extLst>
          </p:cNvPr>
          <p:cNvSpPr/>
          <p:nvPr/>
        </p:nvSpPr>
        <p:spPr>
          <a:xfrm>
            <a:off x="12644372" y="12199717"/>
            <a:ext cx="10481809" cy="251012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ADF5D7A-801C-58BF-15CE-A632A1175068}"/>
              </a:ext>
            </a:extLst>
          </p:cNvPr>
          <p:cNvSpPr/>
          <p:nvPr/>
        </p:nvSpPr>
        <p:spPr>
          <a:xfrm>
            <a:off x="1419036" y="12548093"/>
            <a:ext cx="10481809" cy="251012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518340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C3DA1-D55A-65A8-7ADD-346EC8C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Discovering Design Patterns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327AD-E1AC-5BF4-ED30-874C9C9F87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Discovering Design Patterns Using T5-3b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6B57C63C-4D49-89CD-1DBB-685043B810A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使用</a:t>
                </a:r>
                <a:r>
                  <a:rPr lang="en-US" altLang="zh-CN" dirty="0"/>
                  <a:t>T5-3b</a:t>
                </a:r>
                <a:r>
                  <a:rPr lang="zh-CN" altLang="en-US" dirty="0"/>
                  <a:t>重复上述步骤，得到的设计模式记为：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使用</a:t>
                </a:r>
                <a:r>
                  <a:rPr lang="en-US" altLang="zh-CN" dirty="0"/>
                  <a:t>T5-base</a:t>
                </a:r>
                <a:r>
                  <a:rPr lang="zh-CN" altLang="en-US" dirty="0"/>
                  <a:t>发现的设计模式记为：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6B57C63C-4D49-89CD-1DBB-685043B81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693" t="-3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9907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664BB-5946-E0E3-FB74-BC2C692B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B518B-6407-0469-2420-73047EC649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微调</a:t>
            </a:r>
            <a:r>
              <a:rPr lang="en-US" altLang="zh-CN" dirty="0"/>
              <a:t>0.5%</a:t>
            </a:r>
            <a:r>
              <a:rPr lang="zh-CN" altLang="en-US" dirty="0"/>
              <a:t>参数量（相比于骨干模型）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9EEC34-0440-D2A6-44BC-DF2AB2CD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880" y="4241190"/>
            <a:ext cx="19590240" cy="692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802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664BB-5946-E0E3-FB74-BC2C692B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B518B-6407-0469-2420-73047EC649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T5-base/3b</a:t>
            </a:r>
            <a:r>
              <a:rPr lang="zh-CN" altLang="en-US" dirty="0"/>
              <a:t>上发现的设计模式应用到</a:t>
            </a:r>
            <a:r>
              <a:rPr lang="en-US" altLang="zh-CN" dirty="0"/>
              <a:t>RoBERTa-base/large</a:t>
            </a:r>
            <a:r>
              <a:rPr lang="zh-CN" altLang="en-US" dirty="0"/>
              <a:t>上 </a:t>
            </a:r>
            <a:r>
              <a:rPr lang="en-US" altLang="zh-CN" dirty="0"/>
              <a:t>(GLEU)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4625B3-2B7A-CB9D-C3A7-73D46B14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008" y="3679125"/>
            <a:ext cx="19843983" cy="860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41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664BB-5946-E0E3-FB74-BC2C692B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B518B-6407-0469-2420-73047EC649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T5-base/3b</a:t>
            </a:r>
            <a:r>
              <a:rPr lang="zh-CN" altLang="en-US" dirty="0"/>
              <a:t>上发现的设计模式应用到</a:t>
            </a:r>
            <a:r>
              <a:rPr lang="en-US" altLang="zh-CN" dirty="0"/>
              <a:t>BART-base/large</a:t>
            </a:r>
            <a:r>
              <a:rPr lang="zh-CN" altLang="en-US" dirty="0"/>
              <a:t>上 </a:t>
            </a:r>
            <a:r>
              <a:rPr lang="en-US" altLang="zh-CN" dirty="0"/>
              <a:t>(</a:t>
            </a:r>
            <a:r>
              <a:rPr lang="zh-CN" altLang="en-US" dirty="0"/>
              <a:t>生成任务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A31810-D930-0BF1-607C-8D64A376A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518" y="3807812"/>
            <a:ext cx="8462963" cy="766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334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595DD-0A67-D2BF-CC9B-BB16DF06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35129-FCBC-1FA9-26CE-8FF4CCDC8CB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本文系统地寻找</a:t>
            </a:r>
            <a:r>
              <a:rPr lang="zh-CN" altLang="en-US" dirty="0">
                <a:solidFill>
                  <a:srgbClr val="FF0000"/>
                </a:solidFill>
              </a:rPr>
              <a:t>如何结合现有</a:t>
            </a:r>
            <a:r>
              <a:rPr lang="en-US" altLang="zh-CN" dirty="0">
                <a:solidFill>
                  <a:srgbClr val="FF0000"/>
                </a:solidFill>
              </a:rPr>
              <a:t>PEFT</a:t>
            </a:r>
            <a:r>
              <a:rPr lang="zh-CN" altLang="en-US" dirty="0">
                <a:solidFill>
                  <a:srgbClr val="FF0000"/>
                </a:solidFill>
              </a:rPr>
              <a:t>方法的方式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4821A8-3D1D-222C-9CBB-4A70C5130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提出设计空间（</a:t>
            </a:r>
            <a:r>
              <a:rPr lang="en-US" altLang="zh-CN" dirty="0"/>
              <a:t>Design Spaces)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524000" lvl="1" indent="-914400">
              <a:buSzPct val="100000"/>
              <a:buFont typeface="+mj-lt"/>
              <a:buAutoNum type="arabicPeriod"/>
            </a:pPr>
            <a:r>
              <a:rPr lang="zh-CN" altLang="en-US" dirty="0"/>
              <a:t>如何将层分组在一起（使得同一组内的层被同等对待）：</a:t>
            </a:r>
            <a:r>
              <a:rPr lang="en-US" altLang="zh-CN" dirty="0">
                <a:solidFill>
                  <a:schemeClr val="accent5"/>
                </a:solidFill>
              </a:rPr>
              <a:t>layer grouping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524000" lvl="1" indent="-914400">
              <a:buSzPct val="100000"/>
              <a:buFont typeface="+mj-lt"/>
              <a:buAutoNum type="arabicPeriod"/>
            </a:pPr>
            <a:r>
              <a:rPr lang="zh-CN" altLang="en-US" dirty="0"/>
              <a:t>如何在组之间分配可训练参数的“预算”：</a:t>
            </a:r>
            <a:r>
              <a:rPr lang="en-US" altLang="zh-CN" dirty="0">
                <a:solidFill>
                  <a:schemeClr val="accent5"/>
                </a:solidFill>
              </a:rPr>
              <a:t>trainable parameter allocation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524000" lvl="1" indent="-914400">
              <a:buSzPct val="100000"/>
              <a:buFont typeface="+mj-lt"/>
              <a:buAutoNum type="arabicPeriod"/>
            </a:pPr>
            <a:r>
              <a:rPr lang="zh-CN" altLang="en-US" dirty="0"/>
              <a:t>是否对每个组进行微调：</a:t>
            </a:r>
            <a:r>
              <a:rPr lang="en-US" altLang="zh-CN" dirty="0">
                <a:solidFill>
                  <a:schemeClr val="accent5"/>
                </a:solidFill>
              </a:rPr>
              <a:t>tunable groups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524000" lvl="1" indent="-914400">
              <a:buSzPct val="100000"/>
              <a:buFont typeface="+mj-lt"/>
              <a:buAutoNum type="arabicPeriod"/>
            </a:pPr>
            <a:r>
              <a:rPr lang="zh-CN" altLang="en-US" dirty="0"/>
              <a:t>每个组中使用哪种</a:t>
            </a:r>
            <a:r>
              <a:rPr lang="en-US" altLang="zh-CN" dirty="0"/>
              <a:t>PEFT</a:t>
            </a:r>
            <a:r>
              <a:rPr lang="zh-CN" altLang="en-US" dirty="0"/>
              <a:t>算法的组合：</a:t>
            </a:r>
            <a:r>
              <a:rPr lang="en-US" altLang="zh-CN" dirty="0">
                <a:solidFill>
                  <a:schemeClr val="accent5"/>
                </a:solidFill>
              </a:rPr>
              <a:t>strategy assignment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00000"/>
              </a:lnSpc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发现一些组合</a:t>
            </a:r>
            <a:r>
              <a:rPr lang="en-US" altLang="zh-CN" dirty="0"/>
              <a:t>pattern</a:t>
            </a:r>
            <a:r>
              <a:rPr lang="zh-CN" altLang="en-US" dirty="0"/>
              <a:t>，并且这种</a:t>
            </a:r>
            <a:r>
              <a:rPr lang="en-US" altLang="zh-CN" dirty="0"/>
              <a:t>pattern</a:t>
            </a:r>
            <a:r>
              <a:rPr lang="zh-CN" altLang="en-US" dirty="0"/>
              <a:t>可以泛化到不同的模型，并且在各种任务上表现都相当一致。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47543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hank for your attention!"/>
          <p:cNvSpPr txBox="1">
            <a:spLocks noGrp="1"/>
          </p:cNvSpPr>
          <p:nvPr>
            <p:ph type="body" sz="quarter" idx="1"/>
          </p:nvPr>
        </p:nvSpPr>
        <p:spPr>
          <a:xfrm>
            <a:off x="6344074" y="6013210"/>
            <a:ext cx="11695852" cy="1689580"/>
          </a:xfrm>
          <a:prstGeom prst="rect">
            <a:avLst/>
          </a:prstGeom>
        </p:spPr>
        <p:txBody>
          <a:bodyPr/>
          <a:lstStyle/>
          <a:p>
            <a:r>
              <a:rPr dirty="0"/>
              <a:t>Thank for your attention!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595DD-0A67-D2BF-CC9B-BB16DF06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35129-FCBC-1FA9-26CE-8FF4CCDC8CB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Parameter-Efficient Transfer Learning for NLP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F597DF-4472-2CBA-0F60-AC3F5BE51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43" y="3180742"/>
            <a:ext cx="12747913" cy="952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8325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C429-9760-C8BB-2D3D-D802C4E6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Prefix-Tuning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4F5EA-1FD0-74D2-00C0-2120EE3694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Prefix-Tuning: Optimizing Continuous Prompts for Generation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3A3667-D1F5-8804-4B9D-6DAA98E0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615" y="3370952"/>
            <a:ext cx="12266770" cy="93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937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C3D4E-B407-B274-A306-40FB7D33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OpenReview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A64B7-A212-0B99-A101-FEB7C5A9C2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Parameter-efficient Fine-tuning Design Spaces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6F05B4-E029-1958-7D92-EE5AC415C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SzPct val="100000"/>
              <a:buFont typeface="Wingdings" panose="05000000000000000000" pitchFamily="2" charset="2"/>
              <a:buChar char="l"/>
            </a:pPr>
            <a:r>
              <a:rPr lang="en-US" altLang="zh-CN" dirty="0"/>
              <a:t>Summary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09600" lvl="1" indent="0">
              <a:lnSpc>
                <a:spcPct val="100000"/>
              </a:lnSpc>
              <a:buSzPct val="100000"/>
              <a:buNone/>
            </a:pPr>
            <a:r>
              <a:rPr lang="zh-CN" altLang="en-US" dirty="0"/>
              <a:t>展示现有参数高效微调方法可以相互结合，实现更高参数效率，并且可以泛化到不同的预训练模型。</a:t>
            </a:r>
            <a:endParaRPr lang="en-US" altLang="zh-CN" dirty="0"/>
          </a:p>
          <a:p>
            <a:pPr marL="609600" lvl="1">
              <a:lnSpc>
                <a:spcPct val="100000"/>
              </a:lnSpc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评分（</a:t>
            </a:r>
            <a:r>
              <a:rPr lang="en-US" altLang="zh-CN" dirty="0"/>
              <a:t>Novelty </a:t>
            </a:r>
            <a:r>
              <a:rPr lang="zh-CN" altLang="en-US" dirty="0"/>
              <a:t>低，实质贡献达录用标准）：</a:t>
            </a:r>
            <a:endParaRPr lang="en-US" altLang="zh-CN" dirty="0"/>
          </a:p>
          <a:p>
            <a:pPr marL="1524000" lvl="2" indent="-9144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altLang="zh-CN" dirty="0"/>
              <a:t>Correctness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</a:p>
          <a:p>
            <a:pPr marL="1524000" lvl="2" indent="-9144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altLang="zh-CN" dirty="0"/>
              <a:t>Technical Novelty and Significance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</a:p>
          <a:p>
            <a:pPr marL="1524000" lvl="2" indent="-9144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altLang="zh-CN" dirty="0"/>
              <a:t>Empirical Novelty and Significance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</a:p>
          <a:p>
            <a:pPr marL="1524000" lvl="2" indent="-9144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altLang="zh-CN" dirty="0"/>
              <a:t>Recommendation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</a:p>
          <a:p>
            <a:pPr marL="1524000" lvl="2" indent="-9144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altLang="zh-CN" dirty="0"/>
              <a:t>Confidence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</a:p>
          <a:p>
            <a:pPr marL="609600" lvl="1" indent="0">
              <a:lnSpc>
                <a:spcPct val="100000"/>
              </a:lnSpc>
              <a:buSzPct val="10000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31259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69489-2C6A-F298-E926-15E36357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BitFit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E5E52-FF0E-460B-F14E-962E13F1BD8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245961"/>
            <a:ext cx="23939500" cy="128694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BitFit: Simple Parameter-efficient Fine-tuning for Transformer-based Masked Language-models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AAD63-AE08-E631-6487-08AD8E9AA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只微调</a:t>
            </a:r>
            <a:r>
              <a:rPr lang="en-US" altLang="zh-CN" dirty="0"/>
              <a:t>bias</a:t>
            </a:r>
            <a:r>
              <a:rPr lang="zh-CN" altLang="en-US" dirty="0"/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7627361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49A6-8DA8-3D3F-8663-147C26B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LoRA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975DB-2164-4D92-4CA0-9B27ACB75A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LoRA: Low-Rank Adaptation of Large Language Models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85A88E-B9D2-322B-9985-512D9FC7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814" y="4856419"/>
            <a:ext cx="6368371" cy="56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701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595DD-0A67-D2BF-CC9B-BB16DF06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35129-FCBC-1FA9-26CE-8FF4CCDC8CB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本文系统地</a:t>
            </a:r>
            <a:r>
              <a:rPr lang="zh-CN" altLang="en-US" dirty="0">
                <a:solidFill>
                  <a:srgbClr val="C00000"/>
                </a:solidFill>
              </a:rPr>
              <a:t>寻找</a:t>
            </a:r>
            <a:r>
              <a:rPr lang="zh-CN" altLang="en-US" dirty="0">
                <a:solidFill>
                  <a:srgbClr val="FF0000"/>
                </a:solidFill>
              </a:rPr>
              <a:t>如何结合现有</a:t>
            </a:r>
            <a:r>
              <a:rPr lang="en-US" altLang="zh-CN" dirty="0">
                <a:solidFill>
                  <a:srgbClr val="FF0000"/>
                </a:solidFill>
              </a:rPr>
              <a:t>PEFT</a:t>
            </a:r>
            <a:r>
              <a:rPr lang="zh-CN" altLang="en-US" dirty="0">
                <a:solidFill>
                  <a:srgbClr val="FF0000"/>
                </a:solidFill>
              </a:rPr>
              <a:t>方法的</a:t>
            </a:r>
            <a:r>
              <a:rPr lang="zh-CN" altLang="en-US" dirty="0">
                <a:solidFill>
                  <a:srgbClr val="C00000"/>
                </a:solidFill>
              </a:rPr>
              <a:t>方式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4821A8-3D1D-222C-9CBB-4A70C5130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提出设计空间（</a:t>
            </a:r>
            <a:r>
              <a:rPr lang="en-US" altLang="zh-CN" dirty="0"/>
              <a:t>Design Spaces)</a:t>
            </a:r>
            <a:r>
              <a:rPr lang="zh-CN" altLang="en-US" dirty="0"/>
              <a:t>（四种约束）：</a:t>
            </a:r>
            <a:endParaRPr lang="en-US" altLang="zh-CN" dirty="0"/>
          </a:p>
          <a:p>
            <a:pPr marL="1524000" lvl="1" indent="-914400">
              <a:buSzPct val="100000"/>
              <a:buFont typeface="+mj-lt"/>
              <a:buAutoNum type="arabicPeriod"/>
            </a:pPr>
            <a:r>
              <a:rPr lang="zh-CN" altLang="en-US" dirty="0"/>
              <a:t>如何将层分组在一起（使得同一组内的层被同等对待）：</a:t>
            </a:r>
            <a:r>
              <a:rPr lang="en-US" altLang="zh-CN" dirty="0">
                <a:solidFill>
                  <a:schemeClr val="accent5"/>
                </a:solidFill>
              </a:rPr>
              <a:t>layer grouping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524000" lvl="1" indent="-914400">
              <a:buSzPct val="100000"/>
              <a:buFont typeface="+mj-lt"/>
              <a:buAutoNum type="arabicPeriod"/>
            </a:pPr>
            <a:r>
              <a:rPr lang="zh-CN" altLang="en-US" dirty="0"/>
              <a:t>如何在组之间分配可训练参数的“预算”：</a:t>
            </a:r>
            <a:r>
              <a:rPr lang="en-US" altLang="zh-CN" dirty="0">
                <a:solidFill>
                  <a:schemeClr val="accent5"/>
                </a:solidFill>
              </a:rPr>
              <a:t>trainable parameter allocation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524000" lvl="1" indent="-914400">
              <a:buSzPct val="100000"/>
              <a:buFont typeface="+mj-lt"/>
              <a:buAutoNum type="arabicPeriod"/>
            </a:pPr>
            <a:r>
              <a:rPr lang="zh-CN" altLang="en-US" dirty="0"/>
              <a:t>是否对每个组进行微调：</a:t>
            </a:r>
            <a:r>
              <a:rPr lang="en-US" altLang="zh-CN" dirty="0">
                <a:solidFill>
                  <a:schemeClr val="accent5"/>
                </a:solidFill>
              </a:rPr>
              <a:t>tunable groups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524000" lvl="1" indent="-914400">
              <a:buSzPct val="100000"/>
              <a:buFont typeface="+mj-lt"/>
              <a:buAutoNum type="arabicPeriod"/>
            </a:pPr>
            <a:r>
              <a:rPr lang="zh-CN" altLang="en-US" dirty="0"/>
              <a:t>每个组中使用哪种</a:t>
            </a:r>
            <a:r>
              <a:rPr lang="en-US" altLang="zh-CN" dirty="0"/>
              <a:t>PEFT</a:t>
            </a:r>
            <a:r>
              <a:rPr lang="zh-CN" altLang="en-US" dirty="0"/>
              <a:t>算法的组合：</a:t>
            </a:r>
            <a:r>
              <a:rPr lang="en-US" altLang="zh-CN" dirty="0">
                <a:solidFill>
                  <a:schemeClr val="accent5"/>
                </a:solidFill>
              </a:rPr>
              <a:t>strategy assignment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00000"/>
              </a:lnSpc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发现一些设计模式，这种模式可以泛化到不同的模型，并且在各种任务上表现都相当一致。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01776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850EC-08E1-BA94-B96A-E0DA166F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Spaces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78EB1-A9AA-0655-5EDB-83805CC7A2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4 components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B641B9-DEAC-19ED-39B0-2F4B2CEE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530" y="4034523"/>
            <a:ext cx="17980940" cy="7435515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A7984995-6CA3-1C98-4C09-3000015F8836}"/>
              </a:ext>
            </a:extLst>
          </p:cNvPr>
          <p:cNvSpPr/>
          <p:nvPr/>
        </p:nvSpPr>
        <p:spPr>
          <a:xfrm>
            <a:off x="3470031" y="4034523"/>
            <a:ext cx="3352800" cy="678154"/>
          </a:xfrm>
          <a:prstGeom prst="round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B59BFDC-9289-6D01-1C0C-FCB5721B6DDB}"/>
              </a:ext>
            </a:extLst>
          </p:cNvPr>
          <p:cNvSpPr/>
          <p:nvPr/>
        </p:nvSpPr>
        <p:spPr>
          <a:xfrm>
            <a:off x="7385538" y="4034523"/>
            <a:ext cx="6072553" cy="678154"/>
          </a:xfrm>
          <a:prstGeom prst="round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B18B794-892E-3AFA-EDFB-35F2551785E5}"/>
              </a:ext>
            </a:extLst>
          </p:cNvPr>
          <p:cNvSpPr/>
          <p:nvPr/>
        </p:nvSpPr>
        <p:spPr>
          <a:xfrm>
            <a:off x="8417169" y="10698100"/>
            <a:ext cx="3516923" cy="678154"/>
          </a:xfrm>
          <a:prstGeom prst="round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25F1DEE-6E4A-D372-49EB-7B5A0AB72F27}"/>
              </a:ext>
            </a:extLst>
          </p:cNvPr>
          <p:cNvSpPr/>
          <p:nvPr/>
        </p:nvSpPr>
        <p:spPr>
          <a:xfrm>
            <a:off x="13903569" y="10698100"/>
            <a:ext cx="4337539" cy="678154"/>
          </a:xfrm>
          <a:prstGeom prst="round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219355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559B8-3AF9-7ECD-61DD-F559FBAF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Discovering Design Patterns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97365-D690-5C0C-5ACD-514AA2E64A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7B881-3B36-77AD-67EE-6B6C930BF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数据集（</a:t>
            </a:r>
            <a:r>
              <a:rPr lang="en-US" altLang="zh-CN" dirty="0"/>
              <a:t>GLUE benchmark</a:t>
            </a:r>
            <a:r>
              <a:rPr lang="zh-CN" altLang="en-US" dirty="0"/>
              <a:t>）涉及到</a:t>
            </a:r>
            <a:r>
              <a:rPr lang="en-US" altLang="zh-CN" dirty="0"/>
              <a:t>NLU</a:t>
            </a:r>
            <a:r>
              <a:rPr lang="zh-CN" altLang="en-US" dirty="0"/>
              <a:t>的不同方面；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模型</a:t>
            </a:r>
            <a:endParaRPr lang="en-US" altLang="zh-CN" dirty="0"/>
          </a:p>
          <a:p>
            <a:pPr marL="609600" lvl="1" indent="0">
              <a:buSzPct val="100000"/>
              <a:buNone/>
            </a:pPr>
            <a:r>
              <a:rPr lang="en-US" altLang="zh-CN" dirty="0"/>
              <a:t>T5-base/3b</a:t>
            </a:r>
            <a:r>
              <a:rPr lang="zh-CN" altLang="en-US" dirty="0"/>
              <a:t>；总可训练参数为</a:t>
            </a:r>
            <a:r>
              <a:rPr lang="en-US" altLang="zh-CN" dirty="0"/>
              <a:t>0.5%</a:t>
            </a:r>
            <a:r>
              <a:rPr lang="zh-CN" altLang="en-US" dirty="0"/>
              <a:t>（相比于骨干模型的百分比）；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81655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8D53E-60E0-DD46-69F9-265ECA78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Discovering Design Patterns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25E4F-DC0E-1A03-D9E1-01FAF9440E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Discovering Design Patterns Using T5-base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1B32CFF9-51D5-4EE4-7E6A-F8814DF5168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06499" y="4248504"/>
                <a:ext cx="22778915" cy="8256012"/>
              </a:xfrm>
            </p:spPr>
            <p:txBody>
              <a:bodyPr/>
              <a:lstStyle/>
              <a:p>
                <a:pPr>
                  <a:buSzPct val="100000"/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使用</a:t>
                </a:r>
                <a:r>
                  <a:rPr lang="en-US" altLang="zh-CN" dirty="0"/>
                  <a:t>T5-base</a:t>
                </a:r>
                <a:r>
                  <a:rPr lang="zh-CN" altLang="en-US" dirty="0"/>
                  <a:t>作为示例来描述发现设计模式的实验过程；</a:t>
                </a:r>
                <a:endParaRPr lang="en-US" altLang="zh-CN" dirty="0"/>
              </a:p>
              <a:p>
                <a:pPr>
                  <a:lnSpc>
                    <a:spcPts val="6200"/>
                  </a:lnSpc>
                  <a:buSzPct val="100000"/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一组模型（满足关于</a:t>
                </a:r>
                <a:r>
                  <a:rPr lang="en-US" altLang="zh-CN" dirty="0"/>
                  <a:t>layer grouping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trainable parameter allocation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tunable groups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strategy assignment</a:t>
                </a:r>
                <a:r>
                  <a:rPr lang="zh-CN" altLang="en-US" dirty="0"/>
                  <a:t>的约束条件）；</a:t>
                </a:r>
                <a:endParaRPr lang="en-US" altLang="zh-CN" dirty="0"/>
              </a:p>
              <a:p>
                <a:pPr>
                  <a:lnSpc>
                    <a:spcPts val="6200"/>
                  </a:lnSpc>
                  <a:buSzPct val="100000"/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Cambria Math" panose="02040503050406030204" pitchFamily="18" charset="0"/>
                  </a:rPr>
                  <a:t>整个过程有四个步骤，从一个相对不受限制的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PEFT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设计空间（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）开始，通过比较在不同约束条件下的设计空间中模型的整理质量，逐步细化设计空间（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6200"/>
                  </a:lnSpc>
                  <a:buSzPct val="100000"/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Cambria Math" panose="02040503050406030204" pitchFamily="18" charset="0"/>
                  </a:rPr>
                  <a:t>量化设计空间（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）中模型的整体质量：从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中随机采样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100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个模型，进行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3-epoch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微调，并计算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GLUE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表现的平均值。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1B32CFF9-51D5-4EE4-7E6A-F8814DF51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06499" y="4248504"/>
                <a:ext cx="22778915" cy="8256012"/>
              </a:xfrm>
              <a:blipFill>
                <a:blip r:embed="rId3"/>
                <a:stretch>
                  <a:fillRect l="-1284" t="-2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501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C3DA1-D55A-65A8-7ADD-346EC8C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Discovering Design Patterns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B64327AD-E1AC-5BF4-ED30-874C9C9F87A7}"/>
                  </a:ext>
                </a:extLst>
              </p:cNvPr>
              <p:cNvSpPr>
                <a:spLocks noGrp="1"/>
              </p:cNvSpPr>
              <p:nvPr>
                <p:ph type="body" sz="quarter" idx="2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Design Spaces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B64327AD-E1AC-5BF4-ED30-874C9C9F8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blipFill>
                <a:blip r:embed="rId3"/>
                <a:stretch>
                  <a:fillRect t="-14935" b="-23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6B57C63C-4D49-89CD-1DBB-685043B810A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SzPct val="100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设计空间看作是一组具有随机设计模式的随机模型</a:t>
                </a:r>
                <a:r>
                  <a:rPr lang="en-US" altLang="zh-CN" dirty="0"/>
                  <a:t>:</a:t>
                </a:r>
              </a:p>
              <a:p>
                <a:pPr marL="1524000" lvl="1" indent="-914400">
                  <a:buSzPct val="100000"/>
                  <a:buAutoNum type="arabicPeriod"/>
                </a:pPr>
                <a:r>
                  <a:rPr lang="zh-CN" altLang="en-US" b="0" i="0" dirty="0">
                    <a:solidFill>
                      <a:srgbClr val="050E17"/>
                    </a:solidFill>
                    <a:effectLst/>
                    <a:latin typeface="-apple-system"/>
                  </a:rPr>
                  <a:t>预训练模型的每一层都有一半的机会被调整</a:t>
                </a:r>
                <a:r>
                  <a:rPr lang="en-US" altLang="zh-CN" b="0" i="0" dirty="0">
                    <a:solidFill>
                      <a:srgbClr val="050E17"/>
                    </a:solidFill>
                    <a:effectLst/>
                    <a:latin typeface="-apple-system"/>
                  </a:rPr>
                  <a:t>;</a:t>
                </a:r>
              </a:p>
              <a:p>
                <a:pPr marL="1524000" lvl="1" indent="-914400">
                  <a:buSzPct val="100000"/>
                  <a:buAutoNum type="arabicPeriod"/>
                </a:pPr>
                <a:r>
                  <a:rPr lang="zh-CN" altLang="en-US" b="0" i="0" dirty="0">
                    <a:solidFill>
                      <a:srgbClr val="050E17"/>
                    </a:solidFill>
                    <a:effectLst/>
                    <a:latin typeface="-apple-system"/>
                  </a:rPr>
                  <a:t>如果被调整，将为该层分配具有随机可训练参数数量的随机策略（或组合）</a:t>
                </a:r>
                <a:r>
                  <a:rPr lang="en-US" altLang="zh-CN" b="0" i="0" dirty="0">
                    <a:solidFill>
                      <a:srgbClr val="050E17"/>
                    </a:solidFill>
                    <a:effectLst/>
                    <a:latin typeface="-apple-system"/>
                  </a:rPr>
                  <a:t>;</a:t>
                </a:r>
                <a:endParaRPr lang="zh-CN" altLang="en-US" b="0" i="0" dirty="0">
                  <a:solidFill>
                    <a:srgbClr val="050E17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6B57C63C-4D49-89CD-1DBB-685043B81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t="-2659" r="-1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7967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C3DA1-D55A-65A8-7ADD-346EC8C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Discovering Design Patterns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327AD-E1AC-5BF4-ED30-874C9C9F87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S1 Design Space with Additional Grouping Constraints </a:t>
            </a:r>
            <a:r>
              <a:rPr lang="zh-CN" altLang="en-US" dirty="0"/>
              <a:t>分组约束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57C63C-4D49-89CD-1DBB-685043B81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所有的层被分为四组，每组数量不同，五种分配方式：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00BF6B-F3C6-4641-F088-505AB89B7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506" y="5946530"/>
            <a:ext cx="16634988" cy="22596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8748EE-4636-507D-3012-7CBDD4D69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452" y="9046418"/>
            <a:ext cx="15877095" cy="3738186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BBB6B3B0-BDB8-1DFB-90E1-8934B594B0AD}"/>
              </a:ext>
            </a:extLst>
          </p:cNvPr>
          <p:cNvSpPr/>
          <p:nvPr/>
        </p:nvSpPr>
        <p:spPr>
          <a:xfrm>
            <a:off x="5040923" y="11793415"/>
            <a:ext cx="14817969" cy="304800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74871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C3DA1-D55A-65A8-7ADD-346EC8C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Discovering Design Patterns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327AD-E1AC-5BF4-ED30-874C9C9F87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S2 Design Space with Additional Parameter Constraints </a:t>
            </a:r>
            <a:r>
              <a:rPr lang="zh-CN" altLang="en-US" dirty="0"/>
              <a:t>参数分配约束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57C63C-4D49-89CD-1DBB-685043B81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层可训练参数量的分配有三种方式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Increasing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Uniform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Decreasing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0507D2-A9A6-05A5-C0ED-C9145430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39" y="6858000"/>
            <a:ext cx="21365521" cy="3114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986928-4B50-0C62-EA64-9C3D47A01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776" y="10443645"/>
            <a:ext cx="20028984" cy="529964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837CE447-1213-7D9F-09FB-606203501C22}"/>
              </a:ext>
            </a:extLst>
          </p:cNvPr>
          <p:cNvSpPr/>
          <p:nvPr/>
        </p:nvSpPr>
        <p:spPr>
          <a:xfrm>
            <a:off x="15380677" y="6858000"/>
            <a:ext cx="1688123" cy="4115609"/>
          </a:xfrm>
          <a:prstGeom prst="round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5600596-5F88-E307-674B-322F81F2EC70}"/>
              </a:ext>
            </a:extLst>
          </p:cNvPr>
          <p:cNvSpPr/>
          <p:nvPr/>
        </p:nvSpPr>
        <p:spPr>
          <a:xfrm>
            <a:off x="19396319" y="6858000"/>
            <a:ext cx="1688123" cy="4115609"/>
          </a:xfrm>
          <a:prstGeom prst="round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45EE481-7E5F-E0EA-051A-98F764DE969C}"/>
              </a:ext>
            </a:extLst>
          </p:cNvPr>
          <p:cNvSpPr/>
          <p:nvPr/>
        </p:nvSpPr>
        <p:spPr>
          <a:xfrm>
            <a:off x="2845776" y="8581292"/>
            <a:ext cx="19826655" cy="515816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236484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1261</Words>
  <Application>Microsoft Office PowerPoint</Application>
  <PresentationFormat>自定义</PresentationFormat>
  <Paragraphs>97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-apple-system</vt:lpstr>
      <vt:lpstr>Helvetica Neue</vt:lpstr>
      <vt:lpstr>Helvetica Neue Medium</vt:lpstr>
      <vt:lpstr>PingFang SC Regular</vt:lpstr>
      <vt:lpstr>等线</vt:lpstr>
      <vt:lpstr>Cambria Math</vt:lpstr>
      <vt:lpstr>Wingdings</vt:lpstr>
      <vt:lpstr>30_BasicColor</vt:lpstr>
      <vt:lpstr>Parameter-efficient Fine-tuning Design Spaces</vt:lpstr>
      <vt:lpstr>OpenReview</vt:lpstr>
      <vt:lpstr>Summary</vt:lpstr>
      <vt:lpstr>Design Spaces</vt:lpstr>
      <vt:lpstr>Discovering Design Patterns</vt:lpstr>
      <vt:lpstr>Discovering Design Patterns</vt:lpstr>
      <vt:lpstr>Discovering Design Patterns</vt:lpstr>
      <vt:lpstr>Discovering Design Patterns</vt:lpstr>
      <vt:lpstr>Discovering Design Patterns</vt:lpstr>
      <vt:lpstr>Discovering Design Patterns</vt:lpstr>
      <vt:lpstr>Discovering Design Patterns</vt:lpstr>
      <vt:lpstr>Discovering Design Patterns</vt:lpstr>
      <vt:lpstr>Evaluation</vt:lpstr>
      <vt:lpstr>Evaluation</vt:lpstr>
      <vt:lpstr>Evaluation</vt:lpstr>
      <vt:lpstr>Summary</vt:lpstr>
      <vt:lpstr>PowerPoint 演示文稿</vt:lpstr>
      <vt:lpstr>Adapter</vt:lpstr>
      <vt:lpstr>Prefix-Tuning</vt:lpstr>
      <vt:lpstr>BitFit</vt:lpstr>
      <vt:lpstr>LoRA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Unified View of  Parameter-Efficient Transfer Learning</dc:title>
  <dc:creator>Melon D</dc:creator>
  <cp:lastModifiedBy>D Melon</cp:lastModifiedBy>
  <cp:revision>158</cp:revision>
  <dcterms:modified xsi:type="dcterms:W3CDTF">2023-06-29T01:35:35Z</dcterms:modified>
</cp:coreProperties>
</file>