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modernComment_1BE_6E101366.xml" ContentType="application/vnd.ms-powerpoint.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modernComment_1C2_205F4410.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9" r:id="rId1"/>
  </p:sldMasterIdLst>
  <p:notesMasterIdLst>
    <p:notesMasterId r:id="rId40"/>
  </p:notesMasterIdLst>
  <p:handoutMasterIdLst>
    <p:handoutMasterId r:id="rId41"/>
  </p:handoutMasterIdLst>
  <p:sldIdLst>
    <p:sldId id="395" r:id="rId2"/>
    <p:sldId id="456" r:id="rId3"/>
    <p:sldId id="464" r:id="rId4"/>
    <p:sldId id="446" r:id="rId5"/>
    <p:sldId id="461" r:id="rId6"/>
    <p:sldId id="462" r:id="rId7"/>
    <p:sldId id="466" r:id="rId8"/>
    <p:sldId id="463" r:id="rId9"/>
    <p:sldId id="449" r:id="rId10"/>
    <p:sldId id="468" r:id="rId11"/>
    <p:sldId id="445" r:id="rId12"/>
    <p:sldId id="451" r:id="rId13"/>
    <p:sldId id="473" r:id="rId14"/>
    <p:sldId id="457" r:id="rId15"/>
    <p:sldId id="469" r:id="rId16"/>
    <p:sldId id="470" r:id="rId17"/>
    <p:sldId id="471" r:id="rId18"/>
    <p:sldId id="475" r:id="rId19"/>
    <p:sldId id="458" r:id="rId20"/>
    <p:sldId id="459" r:id="rId21"/>
    <p:sldId id="477" r:id="rId22"/>
    <p:sldId id="479" r:id="rId23"/>
    <p:sldId id="486" r:id="rId24"/>
    <p:sldId id="480" r:id="rId25"/>
    <p:sldId id="487" r:id="rId26"/>
    <p:sldId id="482" r:id="rId27"/>
    <p:sldId id="483" r:id="rId28"/>
    <p:sldId id="481" r:id="rId29"/>
    <p:sldId id="488" r:id="rId30"/>
    <p:sldId id="452" r:id="rId31"/>
    <p:sldId id="485" r:id="rId32"/>
    <p:sldId id="447" r:id="rId33"/>
    <p:sldId id="448" r:id="rId34"/>
    <p:sldId id="453" r:id="rId35"/>
    <p:sldId id="450" r:id="rId36"/>
    <p:sldId id="454" r:id="rId37"/>
    <p:sldId id="394" r:id="rId38"/>
    <p:sldId id="484" r:id="rId39"/>
  </p:sldIdLst>
  <p:sldSz cx="12192000" cy="6858000"/>
  <p:notesSz cx="7104063" cy="10234613"/>
  <p:custDataLst>
    <p:tags r:id="rId4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2">
          <p15:clr>
            <a:srgbClr val="A4A3A4"/>
          </p15:clr>
        </p15:guide>
        <p15:guide id="2" pos="3846">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D94EE11-60BC-8299-DC34-4368BB3A31CC}" name="Mengye Lan" initials="ML" userId="668ebb22b00846b9"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用户"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D4CC"/>
    <a:srgbClr val="F1B88C"/>
    <a:srgbClr val="FF9300"/>
    <a:srgbClr val="A51E35"/>
    <a:srgbClr val="B2B2B2"/>
    <a:srgbClr val="202020"/>
    <a:srgbClr val="323232"/>
    <a:srgbClr val="CC3300"/>
    <a:srgbClr val="CC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25" autoAdjust="0"/>
    <p:restoredTop sz="95714"/>
  </p:normalViewPr>
  <p:slideViewPr>
    <p:cSldViewPr snapToGrid="0" showGuides="1">
      <p:cViewPr varScale="1">
        <p:scale>
          <a:sx n="122" d="100"/>
          <a:sy n="122" d="100"/>
        </p:scale>
        <p:origin x="680" y="200"/>
      </p:cViewPr>
      <p:guideLst>
        <p:guide orient="horz" pos="2162"/>
        <p:guide pos="3846"/>
      </p:guideLst>
    </p:cSldViewPr>
  </p:slideViewPr>
  <p:outlineViewPr>
    <p:cViewPr>
      <p:scale>
        <a:sx n="33" d="100"/>
        <a:sy n="33" d="100"/>
      </p:scale>
      <p:origin x="0" y="0"/>
    </p:cViewPr>
  </p:outlin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gs" Target="tags/tag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48" Type="http://schemas.microsoft.com/office/2018/10/relationships/authors" Targe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comments/modernComment_1BE_6E101366.xml><?xml version="1.0" encoding="utf-8"?>
<p188:cmLst xmlns:a="http://schemas.openxmlformats.org/drawingml/2006/main" xmlns:r="http://schemas.openxmlformats.org/officeDocument/2006/relationships" xmlns:p188="http://schemas.microsoft.com/office/powerpoint/2018/8/main">
  <p188:cm id="{67E1EBF5-AE2D-CC4E-9A2D-AA11FFEA3D10}" authorId="{2D94EE11-60BC-8299-DC34-4368BB3A31CC}" created="2023-03-13T13:24:53.445">
    <ac:deMkLst xmlns:ac="http://schemas.microsoft.com/office/drawing/2013/main/command">
      <pc:docMk xmlns:pc="http://schemas.microsoft.com/office/powerpoint/2013/main/command"/>
      <pc:sldMk xmlns:pc="http://schemas.microsoft.com/office/powerpoint/2013/main/command" cId="1846547302" sldId="446"/>
      <ac:spMk id="2" creationId="{1D2FB859-7EB5-0E54-40BB-9373F4BB6B87}"/>
    </ac:deMkLst>
    <p188:txBody>
      <a:bodyPr/>
      <a:lstStyle/>
      <a:p>
        <a:r>
          <a:rPr lang="zh-CN" altLang="en-US"/>
          <a:t>https://zhuanlan.zhihu.com/p/539795744
</a:t>
        </a:r>
      </a:p>
    </p188:txBody>
  </p188:cm>
</p188:cmLst>
</file>

<file path=ppt/comments/modernComment_1C2_205F4410.xml><?xml version="1.0" encoding="utf-8"?>
<p188:cmLst xmlns:a="http://schemas.openxmlformats.org/drawingml/2006/main" xmlns:r="http://schemas.openxmlformats.org/officeDocument/2006/relationships" xmlns:p188="http://schemas.microsoft.com/office/powerpoint/2018/8/main">
  <p188:cm id="{1FDB239C-ABA2-474A-BE4F-233C097E83A6}" authorId="{2D94EE11-60BC-8299-DC34-4368BB3A31CC}" created="2023-03-13T13:24:10.320">
    <ac:deMkLst xmlns:ac="http://schemas.microsoft.com/office/drawing/2013/main/command">
      <pc:docMk xmlns:pc="http://schemas.microsoft.com/office/powerpoint/2013/main/command"/>
      <pc:sldMk xmlns:pc="http://schemas.microsoft.com/office/powerpoint/2013/main/command" cId="543114256" sldId="450"/>
      <ac:spMk id="3" creationId="{76E52B8C-59AA-21BC-0BBE-6DBC57845BE7}"/>
    </ac:deMkLst>
    <p188:txBody>
      <a:bodyPr/>
      <a:lstStyle/>
      <a:p>
        <a:r>
          <a:rPr lang="zh-CN" altLang="en-US"/>
          <a:t>https://blog.csdn.net/c9Yv2cf9I06K2A9E/article/details/123539961
</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t>2023/3/15</a:t>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t>2023/3/15</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传统</a:t>
            </a:r>
            <a:r>
              <a:rPr kumimoji="1" lang="en-US" altLang="zh-CN" dirty="0"/>
              <a:t>de continual</a:t>
            </a:r>
            <a:r>
              <a:rPr kumimoji="1" lang="zh-CN" altLang="en-US" dirty="0"/>
              <a:t> </a:t>
            </a:r>
            <a:r>
              <a:rPr kumimoji="1" lang="en-US" altLang="zh-CN" dirty="0"/>
              <a:t>learning:</a:t>
            </a:r>
            <a:r>
              <a:rPr lang="zh-CN" altLang="en-US" sz="1200" dirty="0">
                <a:solidFill>
                  <a:srgbClr val="121212"/>
                </a:solidFill>
                <a:latin typeface="-apple-system"/>
              </a:rPr>
              <a:t>传统的</a:t>
            </a:r>
            <a:r>
              <a:rPr lang="en" altLang="zh-CN" sz="1200" dirty="0">
                <a:solidFill>
                  <a:srgbClr val="121212"/>
                </a:solidFill>
                <a:latin typeface="-apple-system"/>
              </a:rPr>
              <a:t>Continual Learning</a:t>
            </a:r>
            <a:r>
              <a:rPr lang="zh-CN" altLang="en-US" sz="1200" dirty="0">
                <a:solidFill>
                  <a:srgbClr val="121212"/>
                </a:solidFill>
                <a:latin typeface="-apple-system"/>
              </a:rPr>
              <a:t>方法通常采用的是</a:t>
            </a:r>
            <a:r>
              <a:rPr lang="en" altLang="zh-CN" sz="1200" b="1" dirty="0">
                <a:solidFill>
                  <a:srgbClr val="FF0000"/>
                </a:solidFill>
                <a:latin typeface="-apple-system"/>
              </a:rPr>
              <a:t>Fine-Tuning</a:t>
            </a:r>
            <a:r>
              <a:rPr lang="zh-CN" altLang="en-US" sz="1200" dirty="0">
                <a:solidFill>
                  <a:srgbClr val="121212"/>
                </a:solidFill>
                <a:latin typeface="-apple-system"/>
              </a:rPr>
              <a:t>的方式，即在每个新任务到来时，使用新任务的数据对模型进行微调，以适应新任务。这种方法的缺点是</a:t>
            </a:r>
            <a:r>
              <a:rPr lang="zh-CN" altLang="en-US" sz="1200" b="1" dirty="0">
                <a:solidFill>
                  <a:srgbClr val="121212"/>
                </a:solidFill>
                <a:latin typeface="-apple-system"/>
              </a:rPr>
              <a:t>需要保留之前任务的数据和模型，并将其与新任务的数据一起用于</a:t>
            </a:r>
            <a:r>
              <a:rPr lang="en" altLang="zh-CN" sz="1200" b="1" dirty="0">
                <a:solidFill>
                  <a:srgbClr val="121212"/>
                </a:solidFill>
                <a:latin typeface="-apple-system"/>
              </a:rPr>
              <a:t>Fine-Tuning</a:t>
            </a:r>
            <a:r>
              <a:rPr lang="zh-CN" altLang="en" sz="1200" dirty="0">
                <a:solidFill>
                  <a:srgbClr val="121212"/>
                </a:solidFill>
                <a:latin typeface="-apple-system"/>
              </a:rPr>
              <a:t>，</a:t>
            </a:r>
            <a:r>
              <a:rPr lang="zh-CN" altLang="en-US" sz="1200" dirty="0">
                <a:solidFill>
                  <a:srgbClr val="121212"/>
                </a:solidFill>
                <a:latin typeface="-apple-system"/>
              </a:rPr>
              <a:t>这样会导致过多的存储和计算资源消耗。而且，</a:t>
            </a:r>
            <a:r>
              <a:rPr lang="en" altLang="zh-CN" sz="1200" dirty="0">
                <a:solidFill>
                  <a:srgbClr val="121212"/>
                </a:solidFill>
                <a:latin typeface="-apple-system"/>
              </a:rPr>
              <a:t>Fine-Tuning</a:t>
            </a:r>
            <a:r>
              <a:rPr lang="zh-CN" altLang="en-US" sz="1200" dirty="0">
                <a:solidFill>
                  <a:srgbClr val="121212"/>
                </a:solidFill>
                <a:latin typeface="-apple-system"/>
              </a:rPr>
              <a:t>对之前任务的性能也有一定的影响，可能会出现“遗忘”的情况，即之前学到的知识被新的任务覆盖或忘记</a:t>
            </a:r>
          </a:p>
          <a:p>
            <a:endParaRPr kumimoji="1"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4</a:t>
            </a:fld>
            <a:endParaRPr lang="zh-CN" altLang="en-US"/>
          </a:p>
        </p:txBody>
      </p:sp>
    </p:spTree>
    <p:extLst>
      <p:ext uri="{BB962C8B-B14F-4D97-AF65-F5344CB8AC3E}">
        <p14:creationId xmlns:p14="http://schemas.microsoft.com/office/powerpoint/2010/main" val="1904302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6</a:t>
            </a:fld>
            <a:endParaRPr lang="zh-CN" altLang="en-US"/>
          </a:p>
        </p:txBody>
      </p:sp>
    </p:spTree>
    <p:extLst>
      <p:ext uri="{BB962C8B-B14F-4D97-AF65-F5344CB8AC3E}">
        <p14:creationId xmlns:p14="http://schemas.microsoft.com/office/powerpoint/2010/main" val="3596087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32</a:t>
            </a:fld>
            <a:endParaRPr lang="zh-CN" altLang="en-US"/>
          </a:p>
        </p:txBody>
      </p:sp>
    </p:spTree>
    <p:extLst>
      <p:ext uri="{BB962C8B-B14F-4D97-AF65-F5344CB8AC3E}">
        <p14:creationId xmlns:p14="http://schemas.microsoft.com/office/powerpoint/2010/main" val="1793555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FE38356-F4FA-BE4C-8312-07B82216BF60}" type="datetimeFigureOut">
              <a:rPr kumimoji="1" lang="zh-CN" altLang="en-US" smtClean="0"/>
              <a:t>2023/3/15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33907BA-CD6E-1A45-A4A2-8E5D893871E3}"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FE38356-F4FA-BE4C-8312-07B82216BF60}" type="datetimeFigureOut">
              <a:rPr kumimoji="1" lang="zh-CN" altLang="en-US" smtClean="0"/>
              <a:t>2023/3/15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33907BA-CD6E-1A45-A4A2-8E5D893871E3}"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FE38356-F4FA-BE4C-8312-07B82216BF60}" type="datetimeFigureOut">
              <a:rPr kumimoji="1" lang="zh-CN" altLang="en-US" smtClean="0"/>
              <a:t>2023/3/15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33907BA-CD6E-1A45-A4A2-8E5D893871E3}"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FE38356-F4FA-BE4C-8312-07B82216BF60}" type="datetimeFigureOut">
              <a:rPr kumimoji="1" lang="zh-CN" altLang="en-US" smtClean="0"/>
              <a:t>2023/3/15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33907BA-CD6E-1A45-A4A2-8E5D893871E3}"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EFE38356-F4FA-BE4C-8312-07B82216BF60}" type="datetimeFigureOut">
              <a:rPr kumimoji="1" lang="zh-CN" altLang="en-US" smtClean="0"/>
              <a:t>2023/3/15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33907BA-CD6E-1A45-A4A2-8E5D893871E3}"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FE38356-F4FA-BE4C-8312-07B82216BF60}" type="datetimeFigureOut">
              <a:rPr kumimoji="1" lang="zh-CN" altLang="en-US" smtClean="0"/>
              <a:t>2023/3/15</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33907BA-CD6E-1A45-A4A2-8E5D893871E3}"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EFE38356-F4FA-BE4C-8312-07B82216BF60}" type="datetimeFigureOut">
              <a:rPr kumimoji="1" lang="zh-CN" altLang="en-US" smtClean="0"/>
              <a:t>2023/3/15</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933907BA-CD6E-1A45-A4A2-8E5D893871E3}"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FE38356-F4FA-BE4C-8312-07B82216BF60}" type="datetimeFigureOut">
              <a:rPr kumimoji="1" lang="zh-CN" altLang="en-US" smtClean="0"/>
              <a:t>2023/3/15</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933907BA-CD6E-1A45-A4A2-8E5D893871E3}"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E38356-F4FA-BE4C-8312-07B82216BF60}" type="datetimeFigureOut">
              <a:rPr kumimoji="1" lang="zh-CN" altLang="en-US" smtClean="0"/>
              <a:t>2023/3/15</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933907BA-CD6E-1A45-A4A2-8E5D893871E3}"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EFE38356-F4FA-BE4C-8312-07B82216BF60}" type="datetimeFigureOut">
              <a:rPr kumimoji="1" lang="zh-CN" altLang="en-US" smtClean="0"/>
              <a:t>2023/3/15</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33907BA-CD6E-1A45-A4A2-8E5D893871E3}"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EFE38356-F4FA-BE4C-8312-07B82216BF60}" type="datetimeFigureOut">
              <a:rPr kumimoji="1" lang="zh-CN" altLang="en-US" smtClean="0"/>
              <a:t>2023/3/15</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33907BA-CD6E-1A45-A4A2-8E5D893871E3}"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E38356-F4FA-BE4C-8312-07B82216BF60}" type="datetimeFigureOut">
              <a:rPr kumimoji="1" lang="zh-CN" altLang="en-US" smtClean="0"/>
              <a:t>2023/3/15</a:t>
            </a:fld>
            <a:endParaRPr kumimoji="1"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3907BA-CD6E-1A45-A4A2-8E5D893871E3}"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2.pn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so.csdn.net/so/search?q=Efficient&amp;spm=1001.2101.3001.7020" TargetMode="External"/><Relationship Id="rId2" Type="http://schemas.microsoft.com/office/2018/10/relationships/comments" Target="../comments/modernComment_1C2_205F44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so.csdn.net/so/search?q=Efficient&amp;spm=1001.2101.3001.7020"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18/10/relationships/comments" Target="../comments/modernComment_1BE_6E101366.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矩形 4"/>
          <p:cNvSpPr/>
          <p:nvPr/>
        </p:nvSpPr>
        <p:spPr>
          <a:xfrm>
            <a:off x="0" y="2078545"/>
            <a:ext cx="12212320" cy="3363485"/>
          </a:xfrm>
          <a:prstGeom prst="rect">
            <a:avLst/>
          </a:prstGeom>
          <a:solidFill>
            <a:srgbClr val="A41F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3123773" y="4176355"/>
            <a:ext cx="8777396" cy="499560"/>
          </a:xfrm>
          <a:prstGeom prst="rect">
            <a:avLst/>
          </a:prstGeom>
          <a:noFill/>
        </p:spPr>
        <p:txBody>
          <a:bodyPr wrap="square" rtlCol="0">
            <a:spAutoFit/>
          </a:bodyPr>
          <a:lstStyle/>
          <a:p>
            <a:pPr algn="l">
              <a:lnSpc>
                <a:spcPct val="150000"/>
              </a:lnSpc>
            </a:pPr>
            <a:r>
              <a:rPr lang="zh-CN" altLang="en-US" sz="2000" dirty="0">
                <a:solidFill>
                  <a:schemeClr val="bg1"/>
                </a:solidFill>
                <a:latin typeface="微软雅黑" panose="020B0503020204020204" charset="-122"/>
                <a:ea typeface="微软雅黑" panose="020B0503020204020204" charset="-122"/>
                <a:cs typeface="微软雅黑" panose="020B0503020204020204" charset="-122"/>
              </a:rPr>
              <a:t>汇报人：</a:t>
            </a:r>
            <a:r>
              <a:rPr lang="en-US" altLang="zh-CN" sz="2000" dirty="0">
                <a:solidFill>
                  <a:schemeClr val="bg1"/>
                </a:solidFill>
                <a:latin typeface="微软雅黑" panose="020B0503020204020204" charset="-122"/>
                <a:ea typeface="微软雅黑" panose="020B0503020204020204" charset="-122"/>
                <a:cs typeface="微软雅黑" panose="020B0503020204020204" charset="-122"/>
              </a:rPr>
              <a:t>    </a:t>
            </a:r>
            <a:r>
              <a:rPr lang="zh-CN" altLang="en-US" sz="2000" dirty="0">
                <a:solidFill>
                  <a:schemeClr val="bg1"/>
                </a:solidFill>
                <a:latin typeface="微软雅黑" panose="020B0503020204020204" charset="-122"/>
                <a:ea typeface="微软雅黑" panose="020B0503020204020204" charset="-122"/>
                <a:cs typeface="微软雅黑" panose="020B0503020204020204" charset="-122"/>
              </a:rPr>
              <a:t>兰孟烨</a:t>
            </a:r>
            <a:r>
              <a:rPr lang="en-US" altLang="zh-CN" sz="2000" dirty="0">
                <a:solidFill>
                  <a:schemeClr val="bg1"/>
                </a:solidFill>
                <a:latin typeface="微软雅黑" panose="020B0503020204020204" charset="-122"/>
                <a:ea typeface="微软雅黑" panose="020B0503020204020204" charset="-122"/>
                <a:cs typeface="微软雅黑" panose="020B0503020204020204" charset="-122"/>
              </a:rPr>
              <a:t>		EMNLP2022</a:t>
            </a:r>
          </a:p>
        </p:txBody>
      </p:sp>
      <p:pic>
        <p:nvPicPr>
          <p:cNvPr id="10" name="图片 9" descr="标志形态B"/>
          <p:cNvPicPr>
            <a:picLocks noChangeAspect="1"/>
          </p:cNvPicPr>
          <p:nvPr>
            <p:custDataLst>
              <p:tags r:id="rId1"/>
            </p:custDataLst>
          </p:nvPr>
        </p:nvPicPr>
        <p:blipFill>
          <a:blip r:embed="rId5"/>
          <a:stretch>
            <a:fillRect/>
          </a:stretch>
        </p:blipFill>
        <p:spPr>
          <a:xfrm>
            <a:off x="5004831" y="231227"/>
            <a:ext cx="1721792" cy="1721193"/>
          </a:xfrm>
          <a:prstGeom prst="rect">
            <a:avLst/>
          </a:prstGeom>
        </p:spPr>
      </p:pic>
      <p:sp>
        <p:nvSpPr>
          <p:cNvPr id="13" name="文本框 12"/>
          <p:cNvSpPr txBox="1"/>
          <p:nvPr/>
        </p:nvSpPr>
        <p:spPr>
          <a:xfrm>
            <a:off x="230109" y="2773528"/>
            <a:ext cx="12212320" cy="1077218"/>
          </a:xfrm>
          <a:prstGeom prst="rect">
            <a:avLst/>
          </a:prstGeom>
          <a:noFill/>
        </p:spPr>
        <p:txBody>
          <a:bodyPr wrap="square" rtlCol="0" anchor="t">
            <a:spAutoFit/>
          </a:bodyPr>
          <a:lstStyle/>
          <a:p>
            <a:pPr marL="1371600" lvl="3" indent="457200"/>
            <a:r>
              <a:rPr lang="en-US" altLang="zh-CN" sz="3200" dirty="0">
                <a:solidFill>
                  <a:schemeClr val="lt1"/>
                </a:solidFill>
                <a:latin typeface="微软雅黑" panose="020B0503020204020204" charset="-122"/>
                <a:ea typeface="微软雅黑" panose="020B0503020204020204" charset="-122"/>
              </a:rPr>
              <a:t>Continual Training of Language Models for Few-Shot Learning</a:t>
            </a:r>
            <a:endParaRPr lang="en-US" sz="2800" dirty="0">
              <a:solidFill>
                <a:schemeClr val="lt1"/>
              </a:solidFill>
              <a:latin typeface="微软雅黑" panose="020B0503020204020204" charset="-122"/>
              <a:ea typeface="微软雅黑" panose="020B050302020402020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C071C4-9DBD-062A-4B06-35B1D951C574}"/>
              </a:ext>
            </a:extLst>
          </p:cNvPr>
          <p:cNvSpPr>
            <a:spLocks noGrp="1"/>
          </p:cNvSpPr>
          <p:nvPr>
            <p:ph type="title"/>
          </p:nvPr>
        </p:nvSpPr>
        <p:spPr/>
        <p:txBody>
          <a:bodyPr/>
          <a:lstStyle/>
          <a:p>
            <a:r>
              <a:rPr kumimoji="1" lang="en-US" altLang="zh-CN" dirty="0"/>
              <a:t>Methods</a:t>
            </a:r>
            <a:endParaRPr kumimoji="1" lang="zh-CN" altLang="en-US" dirty="0"/>
          </a:p>
        </p:txBody>
      </p:sp>
      <p:sp>
        <p:nvSpPr>
          <p:cNvPr id="3" name="文本占位符 2">
            <a:extLst>
              <a:ext uri="{FF2B5EF4-FFF2-40B4-BE49-F238E27FC236}">
                <a16:creationId xmlns:a16="http://schemas.microsoft.com/office/drawing/2014/main" id="{09011C44-DE8F-940C-AB18-95F9DFB8EDFD}"/>
              </a:ext>
            </a:extLst>
          </p:cNvPr>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3337254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A69C19-2DDE-F1FF-14D5-45A6FA6C980B}"/>
              </a:ext>
            </a:extLst>
          </p:cNvPr>
          <p:cNvSpPr>
            <a:spLocks noGrp="1"/>
          </p:cNvSpPr>
          <p:nvPr>
            <p:ph type="title"/>
          </p:nvPr>
        </p:nvSpPr>
        <p:spPr/>
        <p:txBody>
          <a:bodyPr/>
          <a:lstStyle/>
          <a:p>
            <a:r>
              <a:rPr kumimoji="1" lang="en-US" altLang="zh-CN" dirty="0"/>
              <a:t>CPT</a:t>
            </a:r>
            <a:r>
              <a:rPr kumimoji="1" lang="zh-CN" altLang="en-US" dirty="0"/>
              <a:t>系统</a:t>
            </a:r>
          </a:p>
        </p:txBody>
      </p:sp>
      <p:sp>
        <p:nvSpPr>
          <p:cNvPr id="3" name="内容占位符 2">
            <a:extLst>
              <a:ext uri="{FF2B5EF4-FFF2-40B4-BE49-F238E27FC236}">
                <a16:creationId xmlns:a16="http://schemas.microsoft.com/office/drawing/2014/main" id="{BCC8E1B9-C2E9-F4D9-7142-B0E3F32CFBFC}"/>
              </a:ext>
            </a:extLst>
          </p:cNvPr>
          <p:cNvSpPr>
            <a:spLocks noGrp="1"/>
          </p:cNvSpPr>
          <p:nvPr>
            <p:ph idx="1"/>
          </p:nvPr>
        </p:nvSpPr>
        <p:spPr>
          <a:xfrm>
            <a:off x="838200" y="1825625"/>
            <a:ext cx="5720256" cy="4351338"/>
          </a:xfrm>
        </p:spPr>
        <p:txBody>
          <a:bodyPr>
            <a:normAutofit/>
          </a:bodyPr>
          <a:lstStyle/>
          <a:p>
            <a:pPr>
              <a:lnSpc>
                <a:spcPct val="150000"/>
              </a:lnSpc>
            </a:pPr>
            <a:r>
              <a:rPr lang="en" altLang="zh-CN" sz="2100" dirty="0">
                <a:solidFill>
                  <a:srgbClr val="374151"/>
                </a:solidFill>
                <a:latin typeface="Söhne"/>
              </a:rPr>
              <a:t>CPT</a:t>
            </a:r>
            <a:r>
              <a:rPr lang="zh-CN" altLang="en-US" sz="2100" dirty="0">
                <a:solidFill>
                  <a:srgbClr val="374151"/>
                </a:solidFill>
                <a:latin typeface="Söhne"/>
              </a:rPr>
              <a:t>不断对</a:t>
            </a:r>
            <a:r>
              <a:rPr lang="en" altLang="zh-CN" sz="2100" dirty="0" err="1">
                <a:solidFill>
                  <a:srgbClr val="374151"/>
                </a:solidFill>
                <a:latin typeface="Söhne"/>
              </a:rPr>
              <a:t>RoBERTa</a:t>
            </a:r>
            <a:r>
              <a:rPr lang="zh-CN" altLang="en-US" sz="2100" dirty="0">
                <a:solidFill>
                  <a:srgbClr val="374151"/>
                </a:solidFill>
                <a:latin typeface="Söhne"/>
              </a:rPr>
              <a:t>进行后期训练。这是通过在 </a:t>
            </a:r>
            <a:r>
              <a:rPr lang="en" altLang="zh-CN" sz="2100" dirty="0" err="1">
                <a:solidFill>
                  <a:srgbClr val="374151"/>
                </a:solidFill>
                <a:latin typeface="Söhne"/>
              </a:rPr>
              <a:t>RoBERTa</a:t>
            </a:r>
            <a:r>
              <a:rPr lang="en" altLang="zh-CN" sz="2100" dirty="0">
                <a:solidFill>
                  <a:srgbClr val="374151"/>
                </a:solidFill>
                <a:latin typeface="Söhne"/>
              </a:rPr>
              <a:t> </a:t>
            </a:r>
            <a:r>
              <a:rPr lang="zh-CN" altLang="en-US" sz="2100" dirty="0">
                <a:solidFill>
                  <a:srgbClr val="374151"/>
                </a:solidFill>
                <a:latin typeface="Söhne"/>
              </a:rPr>
              <a:t>的每个 </a:t>
            </a:r>
            <a:r>
              <a:rPr lang="en" altLang="zh-CN" sz="2100" dirty="0">
                <a:solidFill>
                  <a:srgbClr val="374151"/>
                </a:solidFill>
                <a:latin typeface="Söhne"/>
              </a:rPr>
              <a:t>transformer </a:t>
            </a:r>
            <a:r>
              <a:rPr lang="zh-CN" altLang="en-US" sz="2100" dirty="0">
                <a:solidFill>
                  <a:srgbClr val="374151"/>
                </a:solidFill>
                <a:latin typeface="Söhne"/>
              </a:rPr>
              <a:t>层中插入两个不断学习的插件</a:t>
            </a:r>
            <a:r>
              <a:rPr lang="en-US" altLang="zh-CN" sz="2100" dirty="0">
                <a:solidFill>
                  <a:srgbClr val="374151"/>
                </a:solidFill>
                <a:latin typeface="Söhne"/>
              </a:rPr>
              <a:t>(</a:t>
            </a:r>
            <a:r>
              <a:rPr lang="zh-CN" altLang="en-US" sz="2100" dirty="0">
                <a:solidFill>
                  <a:srgbClr val="374151"/>
                </a:solidFill>
                <a:latin typeface="Söhne"/>
              </a:rPr>
              <a:t>称为 </a:t>
            </a:r>
            <a:r>
              <a:rPr lang="en" altLang="zh-CN" sz="2100" dirty="0">
                <a:solidFill>
                  <a:srgbClr val="374151"/>
                </a:solidFill>
                <a:latin typeface="Söhne"/>
              </a:rPr>
              <a:t>CL-plugin)</a:t>
            </a:r>
            <a:r>
              <a:rPr lang="zh-CN" altLang="en-US" sz="2100" dirty="0">
                <a:solidFill>
                  <a:srgbClr val="374151"/>
                </a:solidFill>
                <a:latin typeface="Söhne"/>
              </a:rPr>
              <a:t>模块来实现的。</a:t>
            </a:r>
            <a:endParaRPr lang="en-US" altLang="zh-CN" sz="2100" dirty="0">
              <a:solidFill>
                <a:srgbClr val="374151"/>
              </a:solidFill>
              <a:latin typeface="Söhne"/>
            </a:endParaRPr>
          </a:p>
          <a:p>
            <a:pPr>
              <a:lnSpc>
                <a:spcPct val="150000"/>
              </a:lnSpc>
            </a:pPr>
            <a:r>
              <a:rPr lang="zh-CN" altLang="en-US" sz="2100" dirty="0">
                <a:solidFill>
                  <a:srgbClr val="374151"/>
                </a:solidFill>
                <a:latin typeface="Söhne"/>
              </a:rPr>
              <a:t>在</a:t>
            </a:r>
            <a:r>
              <a:rPr lang="zh-CN" altLang="en-US" sz="2100" b="1" dirty="0">
                <a:solidFill>
                  <a:srgbClr val="374151"/>
                </a:solidFill>
                <a:latin typeface="Söhne"/>
              </a:rPr>
              <a:t>后期训练中，只训练两个 </a:t>
            </a:r>
            <a:r>
              <a:rPr lang="en" altLang="zh-CN" sz="2100" b="1" dirty="0">
                <a:solidFill>
                  <a:srgbClr val="374151"/>
                </a:solidFill>
                <a:latin typeface="Söhne"/>
              </a:rPr>
              <a:t>CL </a:t>
            </a:r>
            <a:r>
              <a:rPr lang="zh-CN" altLang="en-US" sz="2100" b="1" dirty="0">
                <a:solidFill>
                  <a:srgbClr val="374151"/>
                </a:solidFill>
                <a:latin typeface="Söhne"/>
              </a:rPr>
              <a:t>插件</a:t>
            </a:r>
            <a:r>
              <a:rPr lang="zh-CN" altLang="en-US" sz="2100" dirty="0">
                <a:solidFill>
                  <a:srgbClr val="374151"/>
                </a:solidFill>
                <a:latin typeface="Söhne"/>
              </a:rPr>
              <a:t>。原始预 训练的 </a:t>
            </a:r>
            <a:r>
              <a:rPr lang="en" altLang="zh-CN" sz="2100" dirty="0" err="1">
                <a:solidFill>
                  <a:srgbClr val="374151"/>
                </a:solidFill>
                <a:latin typeface="Söhne"/>
              </a:rPr>
              <a:t>RoBERTa</a:t>
            </a:r>
            <a:r>
              <a:rPr lang="en" altLang="zh-CN" sz="2100" dirty="0">
                <a:solidFill>
                  <a:srgbClr val="374151"/>
                </a:solidFill>
                <a:latin typeface="Söhne"/>
              </a:rPr>
              <a:t> </a:t>
            </a:r>
            <a:r>
              <a:rPr lang="zh-CN" altLang="en-US" sz="2100" dirty="0">
                <a:solidFill>
                  <a:srgbClr val="374151"/>
                </a:solidFill>
                <a:latin typeface="Söhne"/>
              </a:rPr>
              <a:t>的组件是固定的。在最终任务微调中，</a:t>
            </a:r>
            <a:r>
              <a:rPr lang="zh-CN" altLang="en-US" sz="2100" b="1" dirty="0">
                <a:solidFill>
                  <a:srgbClr val="374151"/>
                </a:solidFill>
                <a:latin typeface="Söhne"/>
              </a:rPr>
              <a:t>所有组件都是可训练的 </a:t>
            </a:r>
          </a:p>
          <a:p>
            <a:pPr>
              <a:lnSpc>
                <a:spcPct val="150000"/>
              </a:lnSpc>
            </a:pPr>
            <a:endParaRPr lang="en-US" altLang="zh-CN" sz="2000" dirty="0">
              <a:solidFill>
                <a:srgbClr val="374151"/>
              </a:solidFill>
              <a:latin typeface="Söhne"/>
            </a:endParaRPr>
          </a:p>
          <a:p>
            <a:pPr marL="0" indent="0">
              <a:buNone/>
            </a:pPr>
            <a:endParaRPr lang="en-US" altLang="zh-CN" sz="1800" dirty="0">
              <a:effectLst/>
              <a:latin typeface="SimSun" panose="02010600030101010101" pitchFamily="2" charset="-122"/>
              <a:ea typeface="SimSun" panose="02010600030101010101" pitchFamily="2" charset="-122"/>
            </a:endParaRPr>
          </a:p>
          <a:p>
            <a:endParaRPr kumimoji="1" lang="zh-CN" altLang="en-US" dirty="0"/>
          </a:p>
        </p:txBody>
      </p:sp>
      <p:pic>
        <p:nvPicPr>
          <p:cNvPr id="6" name="内容占位符 4" descr="图示&#10;&#10;描述已自动生成">
            <a:extLst>
              <a:ext uri="{FF2B5EF4-FFF2-40B4-BE49-F238E27FC236}">
                <a16:creationId xmlns:a16="http://schemas.microsoft.com/office/drawing/2014/main" id="{C9932BC9-E829-EE71-DA96-3A2EBA5DC2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8377" y="1430209"/>
            <a:ext cx="3648025" cy="4351338"/>
          </a:xfrm>
          <a:prstGeom prst="rect">
            <a:avLst/>
          </a:prstGeom>
        </p:spPr>
      </p:pic>
    </p:spTree>
    <p:extLst>
      <p:ext uri="{BB962C8B-B14F-4D97-AF65-F5344CB8AC3E}">
        <p14:creationId xmlns:p14="http://schemas.microsoft.com/office/powerpoint/2010/main" val="1089468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75B98D-F886-852F-6E48-39B64BCEA57F}"/>
              </a:ext>
            </a:extLst>
          </p:cNvPr>
          <p:cNvSpPr>
            <a:spLocks noGrp="1"/>
          </p:cNvSpPr>
          <p:nvPr>
            <p:ph type="title"/>
          </p:nvPr>
        </p:nvSpPr>
        <p:spPr/>
        <p:txBody>
          <a:bodyPr/>
          <a:lstStyle/>
          <a:p>
            <a:r>
              <a:rPr kumimoji="1" lang="en-US" altLang="zh-CN" dirty="0"/>
              <a:t>Cl-plugin</a:t>
            </a:r>
            <a:r>
              <a:rPr kumimoji="1" lang="zh-CN" altLang="en-US" dirty="0"/>
              <a:t> </a:t>
            </a:r>
            <a:r>
              <a:rPr kumimoji="1" lang="en-US" altLang="zh-CN" dirty="0" err="1"/>
              <a:t>vs.adapter</a:t>
            </a:r>
            <a:endParaRPr kumimoji="1" lang="zh-CN" altLang="en-US" dirty="0"/>
          </a:p>
        </p:txBody>
      </p:sp>
      <p:sp>
        <p:nvSpPr>
          <p:cNvPr id="8" name="文本框 7">
            <a:extLst>
              <a:ext uri="{FF2B5EF4-FFF2-40B4-BE49-F238E27FC236}">
                <a16:creationId xmlns:a16="http://schemas.microsoft.com/office/drawing/2014/main" id="{EAD3368B-7DF5-A415-A3FD-9F20132A9701}"/>
              </a:ext>
            </a:extLst>
          </p:cNvPr>
          <p:cNvSpPr txBox="1"/>
          <p:nvPr/>
        </p:nvSpPr>
        <p:spPr>
          <a:xfrm>
            <a:off x="838199" y="1538110"/>
            <a:ext cx="10807263" cy="280961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 altLang="zh-CN" sz="2000" dirty="0">
                <a:effectLst/>
                <a:latin typeface="SimSun" panose="02010600030101010101" pitchFamily="2" charset="-122"/>
                <a:ea typeface="SimSun" panose="02010600030101010101" pitchFamily="2" charset="-122"/>
              </a:rPr>
              <a:t>CPT</a:t>
            </a:r>
            <a:r>
              <a:rPr lang="zh-CN" altLang="en-US" sz="2000" dirty="0">
                <a:effectLst/>
                <a:latin typeface="SimSun" panose="02010600030101010101" pitchFamily="2" charset="-122"/>
                <a:ea typeface="SimSun" panose="02010600030101010101" pitchFamily="2" charset="-122"/>
              </a:rPr>
              <a:t>不断对</a:t>
            </a:r>
            <a:r>
              <a:rPr lang="en" altLang="zh-CN" sz="2000" dirty="0" err="1">
                <a:effectLst/>
                <a:latin typeface="SimSun" panose="02010600030101010101" pitchFamily="2" charset="-122"/>
                <a:ea typeface="SimSun" panose="02010600030101010101" pitchFamily="2" charset="-122"/>
              </a:rPr>
              <a:t>RoBERTa</a:t>
            </a:r>
            <a:r>
              <a:rPr lang="zh-CN" altLang="en-US" sz="2000" dirty="0">
                <a:effectLst/>
                <a:latin typeface="SimSun" panose="02010600030101010101" pitchFamily="2" charset="-122"/>
                <a:ea typeface="SimSun" panose="02010600030101010101" pitchFamily="2" charset="-122"/>
              </a:rPr>
              <a:t>进行后期</a:t>
            </a:r>
            <a:r>
              <a:rPr lang="zh-CN" altLang="en-US" sz="2000" dirty="0">
                <a:latin typeface="SimSun" panose="02010600030101010101" pitchFamily="2" charset="-122"/>
                <a:ea typeface="SimSun" panose="02010600030101010101" pitchFamily="2" charset="-122"/>
              </a:rPr>
              <a:t>训练，</a:t>
            </a:r>
            <a:r>
              <a:rPr lang="zh-CN" altLang="en-US" sz="2000" dirty="0">
                <a:effectLst/>
                <a:latin typeface="SimSun" panose="02010600030101010101" pitchFamily="2" charset="-122"/>
                <a:ea typeface="SimSun" panose="02010600030101010101" pitchFamily="2" charset="-122"/>
              </a:rPr>
              <a:t>这是通过在 </a:t>
            </a:r>
            <a:r>
              <a:rPr lang="en" altLang="zh-CN" sz="2000" dirty="0" err="1">
                <a:effectLst/>
                <a:latin typeface="SimSun" panose="02010600030101010101" pitchFamily="2" charset="-122"/>
                <a:ea typeface="SimSun" panose="02010600030101010101" pitchFamily="2" charset="-122"/>
              </a:rPr>
              <a:t>RoBERTa</a:t>
            </a:r>
            <a:r>
              <a:rPr lang="en" altLang="zh-CN" sz="2000" dirty="0">
                <a:effectLst/>
                <a:latin typeface="SimSun" panose="02010600030101010101" pitchFamily="2" charset="-122"/>
                <a:ea typeface="SimSun" panose="02010600030101010101" pitchFamily="2" charset="-122"/>
              </a:rPr>
              <a:t> </a:t>
            </a:r>
            <a:r>
              <a:rPr lang="zh-CN" altLang="en-US" sz="2000" dirty="0">
                <a:effectLst/>
                <a:latin typeface="SimSun" panose="02010600030101010101" pitchFamily="2" charset="-122"/>
                <a:ea typeface="SimSun" panose="02010600030101010101" pitchFamily="2" charset="-122"/>
              </a:rPr>
              <a:t>的每个 </a:t>
            </a:r>
            <a:r>
              <a:rPr lang="en" altLang="zh-CN" sz="2000" dirty="0">
                <a:effectLst/>
                <a:latin typeface="SimSun" panose="02010600030101010101" pitchFamily="2" charset="-122"/>
                <a:ea typeface="SimSun" panose="02010600030101010101" pitchFamily="2" charset="-122"/>
              </a:rPr>
              <a:t>transformer </a:t>
            </a:r>
            <a:r>
              <a:rPr lang="zh-CN" altLang="en-US" sz="2000" dirty="0">
                <a:effectLst/>
                <a:latin typeface="SimSun" panose="02010600030101010101" pitchFamily="2" charset="-122"/>
                <a:ea typeface="SimSun" panose="02010600030101010101" pitchFamily="2" charset="-122"/>
              </a:rPr>
              <a:t>层中插入两个不断学习的插件</a:t>
            </a:r>
            <a:r>
              <a:rPr lang="en-US" altLang="zh-CN" sz="2000" dirty="0">
                <a:effectLst/>
                <a:latin typeface="SimSun" panose="02010600030101010101" pitchFamily="2" charset="-122"/>
                <a:ea typeface="SimSun" panose="02010600030101010101" pitchFamily="2" charset="-122"/>
              </a:rPr>
              <a:t>(</a:t>
            </a:r>
            <a:r>
              <a:rPr lang="zh-CN" altLang="en-US" sz="2000" dirty="0">
                <a:effectLst/>
                <a:latin typeface="SimSun" panose="02010600030101010101" pitchFamily="2" charset="-122"/>
                <a:ea typeface="SimSun" panose="02010600030101010101" pitchFamily="2" charset="-122"/>
              </a:rPr>
              <a:t>称为 </a:t>
            </a:r>
            <a:r>
              <a:rPr lang="en" altLang="zh-CN" sz="2000" dirty="0">
                <a:effectLst/>
                <a:latin typeface="SimSun" panose="02010600030101010101" pitchFamily="2" charset="-122"/>
                <a:ea typeface="SimSun" panose="02010600030101010101" pitchFamily="2" charset="-122"/>
              </a:rPr>
              <a:t>CL-plugin)</a:t>
            </a:r>
            <a:r>
              <a:rPr lang="zh-CN" altLang="en-US" sz="2000" dirty="0">
                <a:effectLst/>
                <a:latin typeface="SimSun" panose="02010600030101010101" pitchFamily="2" charset="-122"/>
                <a:ea typeface="SimSun" panose="02010600030101010101" pitchFamily="2" charset="-122"/>
              </a:rPr>
              <a:t>模块来实现的。</a:t>
            </a:r>
            <a:endParaRPr lang="en-US" altLang="zh-CN" sz="2000" dirty="0">
              <a:effectLst/>
              <a:latin typeface="SimSun" panose="02010600030101010101" pitchFamily="2" charset="-122"/>
              <a:ea typeface="SimSun" panose="02010600030101010101" pitchFamily="2" charset="-122"/>
            </a:endParaRPr>
          </a:p>
          <a:p>
            <a:pPr marL="342900" indent="-342900">
              <a:lnSpc>
                <a:spcPct val="150000"/>
              </a:lnSpc>
              <a:buFont typeface="Arial" panose="020B0604020202020204" pitchFamily="34" charset="0"/>
              <a:buChar char="•"/>
            </a:pPr>
            <a:r>
              <a:rPr lang="en" altLang="zh-CN" sz="2000" dirty="0">
                <a:effectLst/>
                <a:latin typeface="SimSun" panose="02010600030101010101" pitchFamily="2" charset="-122"/>
                <a:ea typeface="SimSun" panose="02010600030101010101" pitchFamily="2" charset="-122"/>
              </a:rPr>
              <a:t>CL- plugin</a:t>
            </a:r>
            <a:r>
              <a:rPr lang="zh-CN" altLang="en-US" sz="2000" dirty="0">
                <a:effectLst/>
                <a:latin typeface="SimSun" panose="02010600030101010101" pitchFamily="2" charset="-122"/>
                <a:ea typeface="SimSun" panose="02010600030101010101" pitchFamily="2" charset="-122"/>
              </a:rPr>
              <a:t>的灵感来自于</a:t>
            </a:r>
            <a:r>
              <a:rPr lang="en-US" altLang="zh-CN" sz="2000" b="1" dirty="0">
                <a:effectLst/>
                <a:latin typeface="SimSun" panose="02010600030101010101" pitchFamily="2" charset="-122"/>
                <a:ea typeface="SimSun" panose="02010600030101010101" pitchFamily="2" charset="-122"/>
              </a:rPr>
              <a:t>Parameter-efficient transfer learning for NLP</a:t>
            </a:r>
            <a:r>
              <a:rPr lang="en-US" altLang="zh-CN" sz="2000" dirty="0">
                <a:effectLst/>
                <a:latin typeface="SimSun" panose="02010600030101010101" pitchFamily="2" charset="-122"/>
                <a:ea typeface="SimSun" panose="02010600030101010101" pitchFamily="2" charset="-122"/>
              </a:rPr>
              <a:t>.</a:t>
            </a:r>
            <a:r>
              <a:rPr lang="zh-CN" altLang="en-US" sz="2000" dirty="0">
                <a:latin typeface="SimSun" panose="02010600030101010101" pitchFamily="2" charset="-122"/>
                <a:ea typeface="SimSun" panose="02010600030101010101" pitchFamily="2" charset="-122"/>
              </a:rPr>
              <a:t>它用不同适配器学习隔离不同任务，但</a:t>
            </a:r>
            <a:r>
              <a:rPr lang="zh-CN" altLang="en-US" sz="2000" dirty="0">
                <a:effectLst/>
                <a:latin typeface="SimSun" panose="02010600030101010101" pitchFamily="2" charset="-122"/>
                <a:ea typeface="SimSun" panose="02010600030101010101" pitchFamily="2" charset="-122"/>
              </a:rPr>
              <a:t>需要为每个任务分配一个新的适配器，并且不同任务的适配器之间不能共享知识。</a:t>
            </a:r>
            <a:endParaRPr lang="en-US" altLang="zh-CN" sz="2000" dirty="0">
              <a:effectLst/>
              <a:latin typeface="SimSun" panose="02010600030101010101" pitchFamily="2" charset="-122"/>
              <a:ea typeface="SimSun" panose="02010600030101010101" pitchFamily="2" charset="-122"/>
            </a:endParaRPr>
          </a:p>
          <a:p>
            <a:pPr marL="342900" indent="-342900">
              <a:lnSpc>
                <a:spcPct val="150000"/>
              </a:lnSpc>
              <a:buFont typeface="Arial" panose="020B0604020202020204" pitchFamily="34" charset="0"/>
              <a:buChar char="•"/>
            </a:pPr>
            <a:r>
              <a:rPr lang="en" altLang="zh-CN" sz="2000" dirty="0">
                <a:effectLst/>
                <a:latin typeface="SimSun" panose="02010600030101010101" pitchFamily="2" charset="-122"/>
                <a:ea typeface="SimSun" panose="02010600030101010101" pitchFamily="2" charset="-122"/>
              </a:rPr>
              <a:t>CL-plugin </a:t>
            </a:r>
            <a:r>
              <a:rPr lang="zh-CN" altLang="en-US" sz="2000" dirty="0">
                <a:effectLst/>
                <a:latin typeface="SimSun" panose="02010600030101010101" pitchFamily="2" charset="-122"/>
                <a:ea typeface="SimSun" panose="02010600030101010101" pitchFamily="2" charset="-122"/>
              </a:rPr>
              <a:t>是一个 </a:t>
            </a:r>
            <a:r>
              <a:rPr lang="en" altLang="zh-CN" sz="2000" dirty="0">
                <a:effectLst/>
                <a:latin typeface="SimSun" panose="02010600030101010101" pitchFamily="2" charset="-122"/>
                <a:ea typeface="SimSun" panose="02010600030101010101" pitchFamily="2" charset="-122"/>
              </a:rPr>
              <a:t>CL</a:t>
            </a:r>
            <a:r>
              <a:rPr lang="zh-CN" altLang="en-US" sz="2000" dirty="0">
                <a:effectLst/>
                <a:latin typeface="SimSun" panose="02010600030101010101" pitchFamily="2" charset="-122"/>
                <a:ea typeface="SimSun" panose="02010600030101010101" pitchFamily="2" charset="-122"/>
              </a:rPr>
              <a:t>系统，它通过所有域共享的适配器学习一系列任务。 </a:t>
            </a:r>
            <a:endParaRPr lang="zh-CN" altLang="en-US" sz="2000" dirty="0"/>
          </a:p>
        </p:txBody>
      </p:sp>
    </p:spTree>
    <p:extLst>
      <p:ext uri="{BB962C8B-B14F-4D97-AF65-F5344CB8AC3E}">
        <p14:creationId xmlns:p14="http://schemas.microsoft.com/office/powerpoint/2010/main" val="2170867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94A3C0-D696-67ED-9FC1-6C21FBABCA9E}"/>
              </a:ext>
            </a:extLst>
          </p:cNvPr>
          <p:cNvSpPr>
            <a:spLocks noGrp="1"/>
          </p:cNvSpPr>
          <p:nvPr>
            <p:ph type="title"/>
          </p:nvPr>
        </p:nvSpPr>
        <p:spPr/>
        <p:txBody>
          <a:bodyPr/>
          <a:lstStyle/>
          <a:p>
            <a:r>
              <a:rPr kumimoji="1" lang="en-US" altLang="zh-CN" dirty="0"/>
              <a:t>Post-training</a:t>
            </a:r>
            <a:endParaRPr kumimoji="1" lang="zh-CN" altLang="en-US" dirty="0"/>
          </a:p>
        </p:txBody>
      </p:sp>
      <p:sp>
        <p:nvSpPr>
          <p:cNvPr id="3" name="文本占位符 2">
            <a:extLst>
              <a:ext uri="{FF2B5EF4-FFF2-40B4-BE49-F238E27FC236}">
                <a16:creationId xmlns:a16="http://schemas.microsoft.com/office/drawing/2014/main" id="{61820673-E2DA-CC91-E9F1-E6060B2761BC}"/>
              </a:ext>
            </a:extLst>
          </p:cNvPr>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1123331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19FF3A-572B-27A0-07A1-95877AD9852A}"/>
              </a:ext>
            </a:extLst>
          </p:cNvPr>
          <p:cNvSpPr>
            <a:spLocks noGrp="1"/>
          </p:cNvSpPr>
          <p:nvPr>
            <p:ph type="title"/>
          </p:nvPr>
        </p:nvSpPr>
        <p:spPr/>
        <p:txBody>
          <a:bodyPr/>
          <a:lstStyle/>
          <a:p>
            <a:r>
              <a:rPr lang="en" altLang="zh-CN" sz="4400" dirty="0">
                <a:latin typeface="SimSun" panose="02010600030101010101" pitchFamily="2" charset="-122"/>
                <a:ea typeface="SimSun" panose="02010600030101010101" pitchFamily="2" charset="-122"/>
              </a:rPr>
              <a:t>CL-plugin</a:t>
            </a:r>
            <a:endParaRPr kumimoji="1" lang="zh-CN" altLang="en-US" dirty="0"/>
          </a:p>
        </p:txBody>
      </p:sp>
      <p:sp>
        <p:nvSpPr>
          <p:cNvPr id="3" name="内容占位符 2">
            <a:extLst>
              <a:ext uri="{FF2B5EF4-FFF2-40B4-BE49-F238E27FC236}">
                <a16:creationId xmlns:a16="http://schemas.microsoft.com/office/drawing/2014/main" id="{55545AB6-9805-EEE7-30C4-DCC9D2A1E54E}"/>
              </a:ext>
            </a:extLst>
          </p:cNvPr>
          <p:cNvSpPr>
            <a:spLocks noGrp="1"/>
          </p:cNvSpPr>
          <p:nvPr>
            <p:ph idx="1"/>
          </p:nvPr>
        </p:nvSpPr>
        <p:spPr>
          <a:xfrm>
            <a:off x="321276" y="1825625"/>
            <a:ext cx="5859162" cy="5032375"/>
          </a:xfrm>
        </p:spPr>
        <p:txBody>
          <a:bodyPr>
            <a:normAutofit/>
          </a:bodyPr>
          <a:lstStyle/>
          <a:p>
            <a:r>
              <a:rPr lang="en" altLang="zh-CN" sz="2200" dirty="0">
                <a:latin typeface="SimSun" panose="02010600030101010101" pitchFamily="2" charset="-122"/>
                <a:ea typeface="SimSun" panose="02010600030101010101" pitchFamily="2" charset="-122"/>
              </a:rPr>
              <a:t>CL-plugin </a:t>
            </a:r>
            <a:r>
              <a:rPr lang="zh-CN" altLang="en-US" sz="2200" dirty="0">
                <a:latin typeface="SimSun" panose="02010600030101010101" pitchFamily="2" charset="-122"/>
                <a:ea typeface="SimSun" panose="02010600030101010101" pitchFamily="2" charset="-122"/>
              </a:rPr>
              <a:t>是一个具有任务屏蔽机制的双层全连接网络。它采用</a:t>
            </a:r>
            <a:r>
              <a:rPr lang="zh-CN" altLang="en-US" sz="2200" b="1" dirty="0">
                <a:solidFill>
                  <a:srgbClr val="FF0000"/>
                </a:solidFill>
                <a:latin typeface="SimSun" panose="02010600030101010101" pitchFamily="2" charset="-122"/>
                <a:ea typeface="SimSun" panose="02010600030101010101" pitchFamily="2" charset="-122"/>
              </a:rPr>
              <a:t>两个输入</a:t>
            </a:r>
            <a:r>
              <a:rPr lang="en-US" altLang="zh-CN" sz="2200" dirty="0">
                <a:latin typeface="SimSun" panose="02010600030101010101" pitchFamily="2" charset="-122"/>
                <a:ea typeface="SimSun" panose="02010600030101010101" pitchFamily="2" charset="-122"/>
              </a:rPr>
              <a:t>:</a:t>
            </a:r>
          </a:p>
          <a:p>
            <a:pPr lvl="1"/>
            <a:r>
              <a:rPr lang="en-US" altLang="zh-CN" sz="1800" dirty="0">
                <a:latin typeface="SimSun" panose="02010600030101010101" pitchFamily="2" charset="-122"/>
                <a:ea typeface="SimSun" panose="02010600030101010101" pitchFamily="2" charset="-122"/>
              </a:rPr>
              <a:t>(</a:t>
            </a:r>
            <a:r>
              <a:rPr lang="en-US" altLang="zh-CN" sz="2000" dirty="0">
                <a:latin typeface="SimSun" panose="02010600030101010101" pitchFamily="2" charset="-122"/>
                <a:ea typeface="SimSun" panose="02010600030101010101" pitchFamily="2" charset="-122"/>
              </a:rPr>
              <a:t>1)</a:t>
            </a:r>
            <a:r>
              <a:rPr lang="zh-CN" altLang="en-US" sz="2000" dirty="0">
                <a:latin typeface="SimSun" panose="02010600030101010101" pitchFamily="2" charset="-122"/>
                <a:ea typeface="SimSun" panose="02010600030101010101" pitchFamily="2" charset="-122"/>
              </a:rPr>
              <a:t>来自</a:t>
            </a:r>
            <a:r>
              <a:rPr lang="en-US" altLang="zh-CN" sz="2000" dirty="0">
                <a:latin typeface="SimSun" panose="02010600030101010101" pitchFamily="2" charset="-122"/>
                <a:ea typeface="SimSun" panose="02010600030101010101" pitchFamily="2" charset="-122"/>
              </a:rPr>
              <a:t>transformer</a:t>
            </a:r>
            <a:r>
              <a:rPr lang="zh-CN" altLang="en-US" sz="2000" dirty="0">
                <a:latin typeface="SimSun" panose="02010600030101010101" pitchFamily="2" charset="-122"/>
                <a:ea typeface="SimSun" panose="02010600030101010101" pitchFamily="2" charset="-122"/>
              </a:rPr>
              <a:t>层中的前馈层的隐藏状态</a:t>
            </a:r>
            <a:r>
              <a:rPr lang="en" altLang="zh-CN" sz="2000" dirty="0">
                <a:latin typeface="SimSun" panose="02010600030101010101" pitchFamily="2" charset="-122"/>
                <a:ea typeface="SimSun" panose="02010600030101010101" pitchFamily="2" charset="-122"/>
              </a:rPr>
              <a:t>h(t)</a:t>
            </a:r>
          </a:p>
          <a:p>
            <a:pPr lvl="1"/>
            <a:r>
              <a:rPr lang="en-US" altLang="zh-CN" sz="2000" dirty="0">
                <a:latin typeface="SimSun" panose="02010600030101010101" pitchFamily="2" charset="-122"/>
                <a:ea typeface="SimSun" panose="02010600030101010101" pitchFamily="2" charset="-122"/>
              </a:rPr>
              <a:t>(2)</a:t>
            </a:r>
            <a:r>
              <a:rPr lang="zh-CN" altLang="en-US" sz="2000" dirty="0">
                <a:latin typeface="SimSun" panose="02010600030101010101" pitchFamily="2" charset="-122"/>
                <a:ea typeface="SimSun" panose="02010600030101010101" pitchFamily="2" charset="-122"/>
              </a:rPr>
              <a:t>任务增量学习</a:t>
            </a:r>
            <a:r>
              <a:rPr lang="en-US" altLang="zh-CN" sz="2000" dirty="0">
                <a:latin typeface="SimSun" panose="02010600030101010101" pitchFamily="2" charset="-122"/>
                <a:ea typeface="SimSun" panose="02010600030101010101" pitchFamily="2" charset="-122"/>
              </a:rPr>
              <a:t>(</a:t>
            </a:r>
            <a:r>
              <a:rPr lang="en" altLang="zh-CN" sz="2000" dirty="0">
                <a:latin typeface="SimSun" panose="02010600030101010101" pitchFamily="2" charset="-122"/>
                <a:ea typeface="SimSun" panose="02010600030101010101" pitchFamily="2" charset="-122"/>
              </a:rPr>
              <a:t>TIL)</a:t>
            </a:r>
            <a:r>
              <a:rPr lang="zh-CN" altLang="en-US" sz="2000" dirty="0">
                <a:latin typeface="SimSun" panose="02010600030101010101" pitchFamily="2" charset="-122"/>
                <a:ea typeface="SimSun" panose="02010600030101010101" pitchFamily="2" charset="-122"/>
              </a:rPr>
              <a:t>所需的任务</a:t>
            </a:r>
            <a:r>
              <a:rPr lang="en" altLang="zh-CN" sz="2000" dirty="0">
                <a:latin typeface="SimSun" panose="02010600030101010101" pitchFamily="2" charset="-122"/>
                <a:ea typeface="SimSun" panose="02010600030101010101" pitchFamily="2" charset="-122"/>
              </a:rPr>
              <a:t>ID t</a:t>
            </a:r>
            <a:r>
              <a:rPr lang="zh-CN" altLang="en" sz="2000" dirty="0">
                <a:latin typeface="SimSun" panose="02010600030101010101" pitchFamily="2" charset="-122"/>
                <a:ea typeface="SimSun" panose="02010600030101010101" pitchFamily="2" charset="-122"/>
              </a:rPr>
              <a:t>。</a:t>
            </a:r>
            <a:r>
              <a:rPr lang="zh-CN" altLang="en-US" sz="2000" dirty="0">
                <a:latin typeface="SimSun" panose="02010600030101010101" pitchFamily="2" charset="-122"/>
                <a:ea typeface="SimSun" panose="02010600030101010101" pitchFamily="2" charset="-122"/>
              </a:rPr>
              <a:t>在一个 </a:t>
            </a:r>
            <a:r>
              <a:rPr lang="en" altLang="zh-CN" sz="2000" dirty="0">
                <a:latin typeface="SimSun" panose="02010600030101010101" pitchFamily="2" charset="-122"/>
                <a:ea typeface="SimSun" panose="02010600030101010101" pitchFamily="2" charset="-122"/>
              </a:rPr>
              <a:t>CL-plugin </a:t>
            </a:r>
            <a:r>
              <a:rPr lang="zh-CN" altLang="en-US" sz="2000" dirty="0">
                <a:latin typeface="SimSun" panose="02010600030101010101" pitchFamily="2" charset="-122"/>
                <a:ea typeface="SimSun" panose="02010600030101010101" pitchFamily="2" charset="-122"/>
              </a:rPr>
              <a:t>中，表示特定任务神经元的任务模板</a:t>
            </a:r>
            <a:r>
              <a:rPr lang="en-US" altLang="zh-CN" sz="2000" dirty="0">
                <a:latin typeface="SimSun" panose="02010600030101010101" pitchFamily="2" charset="-122"/>
                <a:ea typeface="SimSun" panose="02010600030101010101" pitchFamily="2" charset="-122"/>
              </a:rPr>
              <a:t>(</a:t>
            </a:r>
            <a:r>
              <a:rPr lang="en" altLang="zh-CN" sz="2000" dirty="0">
                <a:latin typeface="SimSun" panose="02010600030101010101" pitchFamily="2" charset="-122"/>
                <a:ea typeface="SimSun" panose="02010600030101010101" pitchFamily="2" charset="-122"/>
              </a:rPr>
              <a:t>TMs)</a:t>
            </a:r>
            <a:r>
              <a:rPr lang="zh-CN" altLang="en-US" sz="2000" dirty="0">
                <a:latin typeface="SimSun" panose="02010600030101010101" pitchFamily="2" charset="-122"/>
                <a:ea typeface="SimSun" panose="02010600030101010101" pitchFamily="2" charset="-122"/>
              </a:rPr>
              <a:t>用于处理 </a:t>
            </a:r>
            <a:r>
              <a:rPr lang="en" altLang="zh-CN" sz="2000" dirty="0">
                <a:latin typeface="SimSun" panose="02010600030101010101" pitchFamily="2" charset="-122"/>
                <a:ea typeface="SimSun" panose="02010600030101010101" pitchFamily="2" charset="-122"/>
              </a:rPr>
              <a:t>CF</a:t>
            </a:r>
            <a:r>
              <a:rPr lang="zh-CN" altLang="en" sz="2000" dirty="0">
                <a:latin typeface="SimSun" panose="02010600030101010101" pitchFamily="2" charset="-122"/>
                <a:ea typeface="SimSun" panose="02010600030101010101" pitchFamily="2" charset="-122"/>
              </a:rPr>
              <a:t>。</a:t>
            </a:r>
            <a:r>
              <a:rPr lang="zh-CN" altLang="en-US" sz="2000" dirty="0">
                <a:latin typeface="SimSun" panose="02010600030101010101" pitchFamily="2" charset="-122"/>
                <a:ea typeface="SimSun" panose="02010600030101010101" pitchFamily="2" charset="-122"/>
              </a:rPr>
              <a:t>由于 </a:t>
            </a:r>
            <a:r>
              <a:rPr lang="en" altLang="zh-CN" sz="2000" b="1" dirty="0">
                <a:solidFill>
                  <a:schemeClr val="accent1"/>
                </a:solidFill>
                <a:latin typeface="SimSun" panose="02010600030101010101" pitchFamily="2" charset="-122"/>
                <a:ea typeface="SimSun" panose="02010600030101010101" pitchFamily="2" charset="-122"/>
              </a:rPr>
              <a:t>TMs </a:t>
            </a:r>
            <a:r>
              <a:rPr lang="zh-CN" altLang="en-US" sz="2000" b="1" dirty="0">
                <a:solidFill>
                  <a:schemeClr val="accent1"/>
                </a:solidFill>
                <a:latin typeface="SimSun" panose="02010600030101010101" pitchFamily="2" charset="-122"/>
                <a:ea typeface="SimSun" panose="02010600030101010101" pitchFamily="2" charset="-122"/>
              </a:rPr>
              <a:t>是可微</a:t>
            </a:r>
            <a:r>
              <a:rPr lang="zh-CN" altLang="en-US" sz="2000" dirty="0">
                <a:latin typeface="SimSun" panose="02010600030101010101" pitchFamily="2" charset="-122"/>
                <a:ea typeface="SimSun" panose="02010600030101010101" pitchFamily="2" charset="-122"/>
              </a:rPr>
              <a:t>的，所以整个 </a:t>
            </a:r>
            <a:r>
              <a:rPr lang="en" altLang="zh-CN" sz="2000" dirty="0">
                <a:latin typeface="SimSun" panose="02010600030101010101" pitchFamily="2" charset="-122"/>
                <a:ea typeface="SimSun" panose="02010600030101010101" pitchFamily="2" charset="-122"/>
              </a:rPr>
              <a:t>CPT </a:t>
            </a:r>
            <a:r>
              <a:rPr lang="zh-CN" altLang="en-US" sz="2000" dirty="0">
                <a:latin typeface="SimSun" panose="02010600030101010101" pitchFamily="2" charset="-122"/>
                <a:ea typeface="SimSun" panose="02010600030101010101" pitchFamily="2" charset="-122"/>
              </a:rPr>
              <a:t>可以被端到端地训练 </a:t>
            </a:r>
          </a:p>
          <a:p>
            <a:endParaRPr kumimoji="1" lang="en-US" altLang="zh-CN" dirty="0"/>
          </a:p>
          <a:p>
            <a:pPr marL="0" indent="0">
              <a:buNone/>
            </a:pPr>
            <a:endParaRPr kumimoji="1" lang="zh-CN" altLang="en-US" dirty="0"/>
          </a:p>
        </p:txBody>
      </p:sp>
      <p:pic>
        <p:nvPicPr>
          <p:cNvPr id="5" name="图片 4" descr="图示&#10;&#10;描述已自动生成">
            <a:extLst>
              <a:ext uri="{FF2B5EF4-FFF2-40B4-BE49-F238E27FC236}">
                <a16:creationId xmlns:a16="http://schemas.microsoft.com/office/drawing/2014/main" id="{0CFF27E7-62C2-A2B6-5025-6CBD3CB09E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0724" y="1610369"/>
            <a:ext cx="5080000" cy="3022600"/>
          </a:xfrm>
          <a:prstGeom prst="rect">
            <a:avLst/>
          </a:prstGeom>
        </p:spPr>
      </p:pic>
    </p:spTree>
    <p:extLst>
      <p:ext uri="{BB962C8B-B14F-4D97-AF65-F5344CB8AC3E}">
        <p14:creationId xmlns:p14="http://schemas.microsoft.com/office/powerpoint/2010/main" val="29421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8B4310-F8F4-2091-5AE5-CDA5D03D17FB}"/>
              </a:ext>
            </a:extLst>
          </p:cNvPr>
          <p:cNvSpPr>
            <a:spLocks noGrp="1"/>
          </p:cNvSpPr>
          <p:nvPr>
            <p:ph type="title"/>
          </p:nvPr>
        </p:nvSpPr>
        <p:spPr/>
        <p:txBody>
          <a:bodyPr/>
          <a:lstStyle/>
          <a:p>
            <a:r>
              <a:rPr lang="en" altLang="zh-CN" sz="4400" dirty="0">
                <a:latin typeface="SimSun" panose="02010600030101010101" pitchFamily="2" charset="-122"/>
                <a:ea typeface="SimSun" panose="02010600030101010101" pitchFamily="2" charset="-122"/>
              </a:rPr>
              <a:t>CL-plugin</a:t>
            </a:r>
            <a:endParaRPr kumimoji="1" lang="zh-CN" altLang="en-US" dirty="0"/>
          </a:p>
        </p:txBody>
      </p:sp>
      <p:sp>
        <p:nvSpPr>
          <p:cNvPr id="3" name="内容占位符 2">
            <a:extLst>
              <a:ext uri="{FF2B5EF4-FFF2-40B4-BE49-F238E27FC236}">
                <a16:creationId xmlns:a16="http://schemas.microsoft.com/office/drawing/2014/main" id="{8A41F5E7-8688-B4FE-B7D2-08D58EB71E71}"/>
              </a:ext>
            </a:extLst>
          </p:cNvPr>
          <p:cNvSpPr>
            <a:spLocks noGrp="1"/>
          </p:cNvSpPr>
          <p:nvPr>
            <p:ph idx="1"/>
          </p:nvPr>
        </p:nvSpPr>
        <p:spPr>
          <a:xfrm>
            <a:off x="680544" y="1356067"/>
            <a:ext cx="5958016" cy="5501933"/>
          </a:xfrm>
        </p:spPr>
        <p:txBody>
          <a:bodyPr>
            <a:normAutofit fontScale="47500" lnSpcReduction="20000"/>
          </a:bodyPr>
          <a:lstStyle/>
          <a:p>
            <a:pPr marL="0" indent="0">
              <a:lnSpc>
                <a:spcPct val="170000"/>
              </a:lnSpc>
              <a:buNone/>
            </a:pPr>
            <a:r>
              <a:rPr lang="zh-CN" altLang="en-US" sz="5000" dirty="0">
                <a:effectLst/>
                <a:latin typeface="SimSun" panose="02010600030101010101" pitchFamily="2" charset="-122"/>
                <a:ea typeface="SimSun" panose="02010600030101010101" pitchFamily="2" charset="-122"/>
              </a:rPr>
              <a:t>学习一个新的任务</a:t>
            </a:r>
            <a:r>
              <a:rPr lang="en-US" altLang="zh-CN" sz="5000" dirty="0">
                <a:effectLst/>
                <a:latin typeface="SimSun" panose="02010600030101010101" pitchFamily="2" charset="-122"/>
                <a:ea typeface="SimSun" panose="02010600030101010101" pitchFamily="2" charset="-122"/>
              </a:rPr>
              <a:t>/</a:t>
            </a:r>
            <a:r>
              <a:rPr lang="zh-CN" altLang="en-US" sz="5000" dirty="0">
                <a:effectLst/>
                <a:latin typeface="SimSun" panose="02010600030101010101" pitchFamily="2" charset="-122"/>
                <a:ea typeface="SimSun" panose="02010600030101010101" pitchFamily="2" charset="-122"/>
              </a:rPr>
              <a:t>域包括两个主要步骤</a:t>
            </a:r>
            <a:r>
              <a:rPr lang="en-US" altLang="zh-CN" sz="5000" dirty="0">
                <a:effectLst/>
                <a:latin typeface="SimSun" panose="02010600030101010101" pitchFamily="2" charset="-122"/>
                <a:ea typeface="SimSun" panose="02010600030101010101" pitchFamily="2" charset="-122"/>
              </a:rPr>
              <a:t>:</a:t>
            </a:r>
          </a:p>
          <a:p>
            <a:pPr marL="0" indent="0">
              <a:lnSpc>
                <a:spcPct val="170000"/>
              </a:lnSpc>
              <a:buNone/>
            </a:pPr>
            <a:r>
              <a:rPr lang="en-US" altLang="zh-CN" sz="5000" dirty="0">
                <a:effectLst/>
                <a:latin typeface="SimSun" panose="02010600030101010101" pitchFamily="2" charset="-122"/>
                <a:ea typeface="SimSun" panose="02010600030101010101" pitchFamily="2" charset="-122"/>
              </a:rPr>
              <a:t>(1)</a:t>
            </a:r>
            <a:r>
              <a:rPr lang="zh-CN" altLang="en-US" sz="5000" dirty="0">
                <a:effectLst/>
                <a:latin typeface="SimSun" panose="02010600030101010101" pitchFamily="2" charset="-122"/>
                <a:ea typeface="SimSun" panose="02010600030101010101" pitchFamily="2" charset="-122"/>
              </a:rPr>
              <a:t>在每个层中为</a:t>
            </a:r>
            <a:r>
              <a:rPr lang="zh-CN" altLang="en-US" sz="5000" b="1" dirty="0">
                <a:solidFill>
                  <a:srgbClr val="FF0000"/>
                </a:solidFill>
                <a:effectLst/>
                <a:latin typeface="SimSun" panose="02010600030101010101" pitchFamily="2" charset="-122"/>
                <a:ea typeface="SimSun" panose="02010600030101010101" pitchFamily="2" charset="-122"/>
              </a:rPr>
              <a:t>每个旧任务应用掩码</a:t>
            </a:r>
            <a:r>
              <a:rPr lang="zh-CN" altLang="en-US" sz="5000" dirty="0">
                <a:effectLst/>
                <a:latin typeface="SimSun" panose="02010600030101010101" pitchFamily="2" charset="-122"/>
                <a:ea typeface="SimSun" panose="02010600030101010101" pitchFamily="2" charset="-122"/>
              </a:rPr>
              <a:t>，以阻挡梯度流，从而保护旧任务的模型（</a:t>
            </a:r>
            <a:r>
              <a:rPr lang="en-US" altLang="zh-CN" sz="5000" b="1" dirty="0">
                <a:effectLst/>
                <a:latin typeface="SimSun" panose="02010600030101010101" pitchFamily="2" charset="-122"/>
                <a:ea typeface="SimSun" panose="02010600030101010101" pitchFamily="2" charset="-122"/>
              </a:rPr>
              <a:t>apply learning </a:t>
            </a:r>
            <a:r>
              <a:rPr kumimoji="1" lang="en" altLang="zh-CN" sz="4400" b="1" i="0" u="none" strike="noStrike" kern="1200" cap="none" spc="0" normalizeH="0" baseline="0" noProof="0" dirty="0">
                <a:ln>
                  <a:noFill/>
                </a:ln>
                <a:solidFill>
                  <a:prstClr val="black"/>
                </a:solidFill>
                <a:effectLst/>
                <a:uLnTx/>
                <a:uFillTx/>
                <a:latin typeface="Calibri Light"/>
                <a:ea typeface="等线 Light" panose="02010600030101010101" pitchFamily="2" charset="-122"/>
                <a:cs typeface="+mj-cs"/>
              </a:rPr>
              <a:t>Task Masks </a:t>
            </a:r>
            <a:r>
              <a:rPr lang="zh-CN" altLang="en-US" sz="5000" dirty="0">
                <a:effectLst/>
                <a:latin typeface="SimSun" panose="02010600030101010101" pitchFamily="2" charset="-122"/>
                <a:ea typeface="SimSun" panose="02010600030101010101" pitchFamily="2" charset="-122"/>
              </a:rPr>
              <a:t>）</a:t>
            </a:r>
            <a:endParaRPr lang="en-US" altLang="zh-CN" sz="5000" dirty="0">
              <a:effectLst/>
              <a:latin typeface="SimSun" panose="02010600030101010101" pitchFamily="2" charset="-122"/>
              <a:ea typeface="SimSun" panose="02010600030101010101" pitchFamily="2" charset="-122"/>
            </a:endParaRPr>
          </a:p>
          <a:p>
            <a:pPr marL="0" indent="0">
              <a:lnSpc>
                <a:spcPct val="170000"/>
              </a:lnSpc>
              <a:buNone/>
            </a:pPr>
            <a:r>
              <a:rPr lang="en-US" altLang="zh-CN" sz="5000" dirty="0">
                <a:effectLst/>
                <a:latin typeface="SimSun" panose="02010600030101010101" pitchFamily="2" charset="-122"/>
                <a:ea typeface="SimSun" panose="02010600030101010101" pitchFamily="2" charset="-122"/>
              </a:rPr>
              <a:t>(2)</a:t>
            </a:r>
            <a:r>
              <a:rPr lang="zh-CN" altLang="en-US" sz="5000" dirty="0">
                <a:latin typeface="SimSun" panose="02010600030101010101" pitchFamily="2" charset="-122"/>
                <a:ea typeface="SimSun" panose="02010600030101010101" pitchFamily="2" charset="-122"/>
              </a:rPr>
              <a:t>学习域</a:t>
            </a:r>
            <a:r>
              <a:rPr lang="en" altLang="zh-CN" sz="5000" dirty="0">
                <a:latin typeface="SimSun" panose="02010600030101010101" pitchFamily="2" charset="-122"/>
                <a:ea typeface="SimSun" panose="02010600030101010101" pitchFamily="2" charset="-122"/>
              </a:rPr>
              <a:t>t</a:t>
            </a:r>
            <a:r>
              <a:rPr lang="zh-CN" altLang="en-US" sz="5000" dirty="0">
                <a:latin typeface="SimSun" panose="02010600030101010101" pitchFamily="2" charset="-122"/>
                <a:ea typeface="SimSun" panose="02010600030101010101" pitchFamily="2" charset="-122"/>
              </a:rPr>
              <a:t>及其掩码以备将来使用。在</a:t>
            </a:r>
            <a:r>
              <a:rPr lang="en" altLang="zh-CN" sz="5000" dirty="0">
                <a:latin typeface="SimSun" panose="02010600030101010101" pitchFamily="2" charset="-122"/>
                <a:ea typeface="SimSun" panose="02010600030101010101" pitchFamily="2" charset="-122"/>
              </a:rPr>
              <a:t>CL-plugin</a:t>
            </a:r>
            <a:r>
              <a:rPr lang="zh-CN" altLang="en-US" sz="5000" dirty="0">
                <a:latin typeface="SimSun" panose="02010600030101010101" pitchFamily="2" charset="-122"/>
                <a:ea typeface="SimSun" panose="02010600030101010101" pitchFamily="2" charset="-122"/>
              </a:rPr>
              <a:t>的每一层为该任务训练一个掩码</a:t>
            </a:r>
            <a:r>
              <a:rPr lang="en-US" altLang="zh-CN" sz="5000" dirty="0">
                <a:latin typeface="SimSun" panose="02010600030101010101" pitchFamily="2" charset="-122"/>
                <a:ea typeface="SimSun" panose="02010600030101010101" pitchFamily="2" charset="-122"/>
              </a:rPr>
              <a:t>(</a:t>
            </a:r>
            <a:r>
              <a:rPr lang="zh-CN" altLang="en-US" sz="5000" dirty="0">
                <a:latin typeface="SimSun" panose="02010600030101010101" pitchFamily="2" charset="-122"/>
                <a:ea typeface="SimSun" panose="02010600030101010101" pitchFamily="2" charset="-122"/>
              </a:rPr>
              <a:t>一个“软”二进制掩码</a:t>
            </a:r>
            <a:r>
              <a:rPr lang="en-US" altLang="zh-CN" sz="5000" dirty="0">
                <a:latin typeface="SimSun" panose="02010600030101010101" pitchFamily="2" charset="-122"/>
                <a:ea typeface="SimSun" panose="02010600030101010101" pitchFamily="2" charset="-122"/>
              </a:rPr>
              <a:t>)</a:t>
            </a:r>
            <a:r>
              <a:rPr lang="en" altLang="zh-CN" sz="5000" b="1" dirty="0">
                <a:solidFill>
                  <a:srgbClr val="FF0000"/>
                </a:solidFill>
                <a:latin typeface="SimSun" panose="02010600030101010101" pitchFamily="2" charset="-122"/>
                <a:ea typeface="SimSun" panose="02010600030101010101" pitchFamily="2" charset="-122"/>
              </a:rPr>
              <a:t>m(t)</a:t>
            </a:r>
            <a:r>
              <a:rPr lang="zh-CN" altLang="en-US" sz="5000" dirty="0">
                <a:latin typeface="SimSun" panose="02010600030101010101" pitchFamily="2" charset="-122"/>
                <a:ea typeface="SimSun" panose="02010600030101010101" pitchFamily="2" charset="-122"/>
              </a:rPr>
              <a:t>指示对该任务重要的神经元 </a:t>
            </a:r>
            <a:r>
              <a:rPr lang="en-US" altLang="zh-CN" sz="5000" dirty="0">
                <a:latin typeface="SimSun" panose="02010600030101010101" pitchFamily="2" charset="-122"/>
                <a:ea typeface="SimSun" panose="02010600030101010101" pitchFamily="2" charset="-122"/>
              </a:rPr>
              <a:t>(</a:t>
            </a:r>
            <a:r>
              <a:rPr lang="en-US" altLang="zh-CN" sz="5000" b="1" dirty="0">
                <a:latin typeface="SimSun" panose="02010600030101010101" pitchFamily="2" charset="-122"/>
                <a:ea typeface="SimSun" panose="02010600030101010101" pitchFamily="2" charset="-122"/>
              </a:rPr>
              <a:t>learning task masks</a:t>
            </a:r>
            <a:r>
              <a:rPr lang="en-US" altLang="zh-CN" sz="5000" dirty="0">
                <a:latin typeface="SimSun" panose="02010600030101010101" pitchFamily="2" charset="-122"/>
                <a:ea typeface="SimSun" panose="02010600030101010101" pitchFamily="2" charset="-122"/>
              </a:rPr>
              <a:t>)</a:t>
            </a:r>
            <a:endParaRPr lang="zh-CN" altLang="en-US" sz="5000" dirty="0">
              <a:latin typeface="SimSun" panose="02010600030101010101" pitchFamily="2" charset="-122"/>
              <a:ea typeface="SimSun" panose="02010600030101010101" pitchFamily="2" charset="-122"/>
            </a:endParaRPr>
          </a:p>
          <a:p>
            <a:pPr marL="0" indent="0">
              <a:buNone/>
            </a:pPr>
            <a:r>
              <a:rPr lang="zh-CN" altLang="en-US" sz="2000" dirty="0">
                <a:effectLst/>
                <a:latin typeface="SimSun" panose="02010600030101010101" pitchFamily="2" charset="-122"/>
                <a:ea typeface="SimSun" panose="02010600030101010101" pitchFamily="2" charset="-122"/>
              </a:rPr>
              <a:t> </a:t>
            </a:r>
            <a:endParaRPr lang="zh-CN" altLang="en-US" sz="2000" dirty="0"/>
          </a:p>
          <a:p>
            <a:pPr lvl="1"/>
            <a:endParaRPr kumimoji="1" lang="zh-CN" altLang="en-US" dirty="0"/>
          </a:p>
        </p:txBody>
      </p:sp>
      <p:pic>
        <p:nvPicPr>
          <p:cNvPr id="4" name="图片 3" descr="图示&#10;&#10;描述已自动生成">
            <a:extLst>
              <a:ext uri="{FF2B5EF4-FFF2-40B4-BE49-F238E27FC236}">
                <a16:creationId xmlns:a16="http://schemas.microsoft.com/office/drawing/2014/main" id="{5A285949-DFBD-9709-6BC3-7E72A43B5C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3146" y="2136024"/>
            <a:ext cx="5080000" cy="3022600"/>
          </a:xfrm>
          <a:prstGeom prst="rect">
            <a:avLst/>
          </a:prstGeom>
        </p:spPr>
      </p:pic>
    </p:spTree>
    <p:extLst>
      <p:ext uri="{BB962C8B-B14F-4D97-AF65-F5344CB8AC3E}">
        <p14:creationId xmlns:p14="http://schemas.microsoft.com/office/powerpoint/2010/main" val="3243161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DB9CA8-8DD4-2EBF-E769-C06406B03DCF}"/>
              </a:ext>
            </a:extLst>
          </p:cNvPr>
          <p:cNvSpPr>
            <a:spLocks noGrp="1"/>
          </p:cNvSpPr>
          <p:nvPr>
            <p:ph type="title"/>
          </p:nvPr>
        </p:nvSpPr>
        <p:spPr/>
        <p:txBody>
          <a:bodyPr/>
          <a:lstStyle/>
          <a:p>
            <a:r>
              <a:rPr kumimoji="1" lang="en" altLang="zh-CN" dirty="0"/>
              <a:t>Learning Task Masks for Overcoming CF</a:t>
            </a:r>
            <a:endParaRPr kumimoji="1" lang="zh-CN" altLang="en-US" dirty="0"/>
          </a:p>
        </p:txBody>
      </p:sp>
      <p:sp>
        <p:nvSpPr>
          <p:cNvPr id="3" name="内容占位符 2">
            <a:extLst>
              <a:ext uri="{FF2B5EF4-FFF2-40B4-BE49-F238E27FC236}">
                <a16:creationId xmlns:a16="http://schemas.microsoft.com/office/drawing/2014/main" id="{51F85E30-98B8-DA3E-EF9F-33CB1417017E}"/>
              </a:ext>
            </a:extLst>
          </p:cNvPr>
          <p:cNvSpPr>
            <a:spLocks noGrp="1"/>
          </p:cNvSpPr>
          <p:nvPr>
            <p:ph idx="1"/>
          </p:nvPr>
        </p:nvSpPr>
        <p:spPr>
          <a:xfrm>
            <a:off x="838199" y="1825625"/>
            <a:ext cx="10665941" cy="1362093"/>
          </a:xfrm>
        </p:spPr>
        <p:txBody>
          <a:bodyPr>
            <a:normAutofit/>
          </a:bodyPr>
          <a:lstStyle/>
          <a:p>
            <a:pPr marL="457200" indent="-457200">
              <a:lnSpc>
                <a:spcPct val="150000"/>
              </a:lnSpc>
              <a:buFont typeface="+mj-lt"/>
              <a:buAutoNum type="arabicPeriod"/>
            </a:pPr>
            <a:r>
              <a:rPr lang="zh-CN" altLang="en-US" sz="2300" dirty="0">
                <a:effectLst/>
                <a:latin typeface="SimSun" panose="02010600030101010101" pitchFamily="2" charset="-122"/>
                <a:ea typeface="SimSun" panose="02010600030101010101" pitchFamily="2" charset="-122"/>
              </a:rPr>
              <a:t>对于任务 </a:t>
            </a:r>
            <a:r>
              <a:rPr lang="en" altLang="zh-CN" sz="2300" dirty="0">
                <a:effectLst/>
                <a:latin typeface="SimSun" panose="02010600030101010101" pitchFamily="2" charset="-122"/>
                <a:ea typeface="SimSun" panose="02010600030101010101" pitchFamily="2" charset="-122"/>
              </a:rPr>
              <a:t>ID(t)</a:t>
            </a:r>
            <a:r>
              <a:rPr lang="zh-CN" altLang="en" sz="2300" dirty="0">
                <a:effectLst/>
                <a:latin typeface="SimSun" panose="02010600030101010101" pitchFamily="2" charset="-122"/>
                <a:ea typeface="SimSun" panose="02010600030101010101" pitchFamily="2" charset="-122"/>
              </a:rPr>
              <a:t>，</a:t>
            </a:r>
            <a:r>
              <a:rPr lang="zh-CN" altLang="en-US" sz="2300" dirty="0">
                <a:effectLst/>
                <a:latin typeface="SimSun" panose="02010600030101010101" pitchFamily="2" charset="-122"/>
                <a:ea typeface="SimSun" panose="02010600030101010101" pitchFamily="2" charset="-122"/>
              </a:rPr>
              <a:t>其中</a:t>
            </a:r>
            <a:r>
              <a:rPr lang="en" altLang="zh-CN" sz="2300" dirty="0">
                <a:effectLst/>
                <a:latin typeface="SimSun" panose="02010600030101010101" pitchFamily="2" charset="-122"/>
                <a:ea typeface="SimSun" panose="02010600030101010101" pitchFamily="2" charset="-122"/>
              </a:rPr>
              <a:t>e(t) </a:t>
            </a:r>
            <a:r>
              <a:rPr lang="zh-CN" altLang="en-US" sz="2300" dirty="0">
                <a:effectLst/>
                <a:latin typeface="SimSun" panose="02010600030101010101" pitchFamily="2" charset="-122"/>
                <a:ea typeface="SimSun" panose="02010600030101010101" pitchFamily="2" charset="-122"/>
              </a:rPr>
              <a:t>由可微分的确定性参数组成 </a:t>
            </a:r>
            <a:r>
              <a:rPr lang="en-US" altLang="zh-CN" sz="2300" dirty="0">
                <a:effectLst/>
                <a:latin typeface="SimSun" panose="02010600030101010101" pitchFamily="2" charset="-122"/>
                <a:ea typeface="SimSun" panose="02010600030101010101" pitchFamily="2" charset="-122"/>
              </a:rPr>
              <a:t>,</a:t>
            </a:r>
            <a:r>
              <a:rPr lang="zh-CN" altLang="en-US" sz="2300" dirty="0">
                <a:effectLst/>
                <a:latin typeface="SimSun" panose="02010600030101010101" pitchFamily="2" charset="-122"/>
                <a:ea typeface="SimSun" panose="02010600030101010101" pitchFamily="2" charset="-122"/>
              </a:rPr>
              <a:t>这些参数与</a:t>
            </a:r>
            <a:r>
              <a:rPr lang="zh-CN" altLang="en-US" sz="2300" dirty="0">
                <a:latin typeface="SimSun" panose="02010600030101010101" pitchFamily="2" charset="-122"/>
                <a:ea typeface="SimSun" panose="02010600030101010101" pitchFamily="2" charset="-122"/>
              </a:rPr>
              <a:t>网络的</a:t>
            </a:r>
            <a:r>
              <a:rPr lang="zh-CN" altLang="en-US" sz="2300" b="1" dirty="0">
                <a:solidFill>
                  <a:schemeClr val="accent1"/>
                </a:solidFill>
                <a:latin typeface="SimSun" panose="02010600030101010101" pitchFamily="2" charset="-122"/>
                <a:ea typeface="SimSun" panose="02010600030101010101" pitchFamily="2" charset="-122"/>
              </a:rPr>
              <a:t>其他部分一起学习</a:t>
            </a:r>
            <a:r>
              <a:rPr lang="zh-CN" altLang="en-US" sz="2300" dirty="0">
                <a:latin typeface="SimSun" panose="02010600030101010101" pitchFamily="2" charset="-122"/>
                <a:ea typeface="SimSun" panose="02010600030101010101" pitchFamily="2" charset="-122"/>
              </a:rPr>
              <a:t>，</a:t>
            </a:r>
            <a:r>
              <a:rPr lang="en-US" altLang="zh-CN" sz="2300" dirty="0" err="1">
                <a:latin typeface="SimSun" panose="02010600030101010101" pitchFamily="2" charset="-122"/>
                <a:ea typeface="SimSun" panose="02010600030101010101" pitchFamily="2" charset="-122"/>
              </a:rPr>
              <a:t>sigmod</a:t>
            </a:r>
            <a:r>
              <a:rPr lang="en-US" altLang="zh-CN" sz="2300" dirty="0">
                <a:latin typeface="SimSun" panose="02010600030101010101" pitchFamily="2" charset="-122"/>
                <a:ea typeface="SimSun" panose="02010600030101010101" pitchFamily="2" charset="-122"/>
              </a:rPr>
              <a:t> </a:t>
            </a:r>
            <a:r>
              <a:rPr lang="zh-CN" altLang="en-US" sz="2300" dirty="0">
                <a:latin typeface="SimSun" panose="02010600030101010101" pitchFamily="2" charset="-122"/>
                <a:ea typeface="SimSun" panose="02010600030101010101" pitchFamily="2" charset="-122"/>
              </a:rPr>
              <a:t>被用作伪门功能</a:t>
            </a:r>
            <a:endParaRPr lang="zh-CN" altLang="en-US" sz="2300" dirty="0"/>
          </a:p>
          <a:p>
            <a:endParaRPr kumimoji="1" lang="zh-CN" altLang="en-US" dirty="0"/>
          </a:p>
        </p:txBody>
      </p:sp>
      <p:pic>
        <p:nvPicPr>
          <p:cNvPr id="4" name="图片 3" descr="文本&#10;&#10;描述已自动生成">
            <a:extLst>
              <a:ext uri="{FF2B5EF4-FFF2-40B4-BE49-F238E27FC236}">
                <a16:creationId xmlns:a16="http://schemas.microsoft.com/office/drawing/2014/main" id="{110DA5E4-C703-734F-8A13-27E68C8C384D}"/>
              </a:ext>
            </a:extLst>
          </p:cNvPr>
          <p:cNvPicPr>
            <a:picLocks noChangeAspect="1"/>
          </p:cNvPicPr>
          <p:nvPr/>
        </p:nvPicPr>
        <p:blipFill rotWithShape="1">
          <a:blip r:embed="rId2">
            <a:extLst>
              <a:ext uri="{28A0092B-C50C-407E-A947-70E740481C1C}">
                <a14:useLocalDpi xmlns:a14="http://schemas.microsoft.com/office/drawing/2010/main" val="0"/>
              </a:ext>
            </a:extLst>
          </a:blip>
          <a:srcRect r="31326"/>
          <a:stretch/>
        </p:blipFill>
        <p:spPr>
          <a:xfrm>
            <a:off x="3496962" y="3037005"/>
            <a:ext cx="2674207" cy="1030426"/>
          </a:xfrm>
          <a:prstGeom prst="rect">
            <a:avLst/>
          </a:prstGeom>
        </p:spPr>
      </p:pic>
      <p:sp>
        <p:nvSpPr>
          <p:cNvPr id="5" name="文本框 4">
            <a:extLst>
              <a:ext uri="{FF2B5EF4-FFF2-40B4-BE49-F238E27FC236}">
                <a16:creationId xmlns:a16="http://schemas.microsoft.com/office/drawing/2014/main" id="{D53E59D5-29A2-6D44-9C6B-ACFA91EF76A3}"/>
              </a:ext>
            </a:extLst>
          </p:cNvPr>
          <p:cNvSpPr txBox="1"/>
          <p:nvPr/>
        </p:nvSpPr>
        <p:spPr>
          <a:xfrm>
            <a:off x="7919649" y="3016791"/>
            <a:ext cx="2552702" cy="923330"/>
          </a:xfrm>
          <a:prstGeom prst="rect">
            <a:avLst/>
          </a:prstGeom>
          <a:noFill/>
        </p:spPr>
        <p:txBody>
          <a:bodyPr wrap="square" rtlCol="0" anchor="t" anchorCtr="0">
            <a:spAutoFit/>
          </a:bodyPr>
          <a:lstStyle/>
          <a:p>
            <a:r>
              <a:rPr lang="el-GR" altLang="zh-CN" sz="1800" dirty="0">
                <a:effectLst/>
                <a:latin typeface="SimSun" panose="02010600030101010101" pitchFamily="2" charset="-122"/>
                <a:ea typeface="SimSun" panose="02010600030101010101" pitchFamily="2" charset="-122"/>
              </a:rPr>
              <a:t>τ </a:t>
            </a:r>
            <a:r>
              <a:rPr lang="zh-CN" altLang="en-US" sz="1800" dirty="0">
                <a:effectLst/>
                <a:latin typeface="SimSun" panose="02010600030101010101" pitchFamily="2" charset="-122"/>
                <a:ea typeface="SimSun" panose="02010600030101010101" pitchFamily="2" charset="-122"/>
              </a:rPr>
              <a:t>是一个温度变量，</a:t>
            </a:r>
            <a:endParaRPr lang="en-US" altLang="zh-CN" sz="1800" dirty="0">
              <a:effectLst/>
              <a:latin typeface="SimSun" panose="02010600030101010101" pitchFamily="2" charset="-122"/>
              <a:ea typeface="SimSun" panose="02010600030101010101" pitchFamily="2" charset="-122"/>
            </a:endParaRPr>
          </a:p>
          <a:p>
            <a:r>
              <a:rPr lang="zh-CN" altLang="en-US" sz="1800" dirty="0">
                <a:effectLst/>
                <a:latin typeface="SimSun" panose="02010600030101010101" pitchFamily="2" charset="-122"/>
                <a:ea typeface="SimSun" panose="02010600030101010101" pitchFamily="2" charset="-122"/>
              </a:rPr>
              <a:t>从 </a:t>
            </a:r>
            <a:r>
              <a:rPr lang="en-US" altLang="zh-CN" sz="1800" dirty="0">
                <a:effectLst/>
                <a:latin typeface="SimSun" panose="02010600030101010101" pitchFamily="2" charset="-122"/>
                <a:ea typeface="SimSun" panose="02010600030101010101" pitchFamily="2" charset="-122"/>
              </a:rPr>
              <a:t>1</a:t>
            </a:r>
            <a:r>
              <a:rPr lang="zh-CN" altLang="en-US" sz="1800" dirty="0">
                <a:effectLst/>
                <a:latin typeface="SimSun" panose="02010600030101010101" pitchFamily="2" charset="-122"/>
                <a:ea typeface="SimSun" panose="02010600030101010101" pitchFamily="2" charset="-122"/>
              </a:rPr>
              <a:t>到</a:t>
            </a:r>
            <a:r>
              <a:rPr lang="el-GR" altLang="zh-CN" sz="1800" dirty="0">
                <a:effectLst/>
                <a:latin typeface="SimSun" panose="02010600030101010101" pitchFamily="2" charset="-122"/>
                <a:ea typeface="SimSun" panose="02010600030101010101" pitchFamily="2" charset="-122"/>
              </a:rPr>
              <a:t>τ</a:t>
            </a:r>
            <a:r>
              <a:rPr lang="en" altLang="zh-CN" sz="1800" dirty="0">
                <a:effectLst/>
                <a:latin typeface="SimSun" panose="02010600030101010101" pitchFamily="2" charset="-122"/>
                <a:ea typeface="SimSun" panose="02010600030101010101" pitchFamily="2" charset="-122"/>
              </a:rPr>
              <a:t>min(</a:t>
            </a:r>
            <a:r>
              <a:rPr lang="zh-CN" altLang="en-US" sz="1800" dirty="0">
                <a:effectLst/>
                <a:latin typeface="SimSun" panose="02010600030101010101" pitchFamily="2" charset="-122"/>
                <a:ea typeface="SimSun" panose="02010600030101010101" pitchFamily="2" charset="-122"/>
              </a:rPr>
              <a:t>一个小的 正值</a:t>
            </a:r>
            <a:r>
              <a:rPr lang="en-US" altLang="zh-CN" sz="1800" dirty="0">
                <a:effectLst/>
                <a:latin typeface="SimSun" panose="02010600030101010101" pitchFamily="2" charset="-122"/>
                <a:ea typeface="SimSun" panose="02010600030101010101" pitchFamily="2" charset="-122"/>
              </a:rPr>
              <a:t>)</a:t>
            </a:r>
            <a:r>
              <a:rPr lang="zh-CN" altLang="en-US" sz="1800" dirty="0">
                <a:effectLst/>
                <a:latin typeface="SimSun" panose="02010600030101010101" pitchFamily="2" charset="-122"/>
                <a:ea typeface="SimSun" panose="02010600030101010101" pitchFamily="2" charset="-122"/>
              </a:rPr>
              <a:t>线性退火 </a:t>
            </a:r>
            <a:endParaRPr lang="zh-CN" altLang="en-US" sz="3200" dirty="0"/>
          </a:p>
        </p:txBody>
      </p:sp>
      <p:sp>
        <p:nvSpPr>
          <p:cNvPr id="7" name="文本框 6">
            <a:extLst>
              <a:ext uri="{FF2B5EF4-FFF2-40B4-BE49-F238E27FC236}">
                <a16:creationId xmlns:a16="http://schemas.microsoft.com/office/drawing/2014/main" id="{7126BEA7-12E6-09D4-D7E2-ECE22CE7DFCB}"/>
              </a:ext>
            </a:extLst>
          </p:cNvPr>
          <p:cNvSpPr txBox="1"/>
          <p:nvPr/>
        </p:nvSpPr>
        <p:spPr>
          <a:xfrm>
            <a:off x="838198" y="4175960"/>
            <a:ext cx="10332309" cy="446276"/>
          </a:xfrm>
          <a:prstGeom prst="rect">
            <a:avLst/>
          </a:prstGeom>
          <a:noFill/>
        </p:spPr>
        <p:txBody>
          <a:bodyPr wrap="square">
            <a:spAutoFit/>
          </a:bodyPr>
          <a:lstStyle/>
          <a:p>
            <a:pPr marL="457200" indent="-457200">
              <a:buFont typeface="+mj-lt"/>
              <a:buAutoNum type="arabicPeriod" startAt="2"/>
            </a:pPr>
            <a:r>
              <a:rPr lang="zh-CN" altLang="en-US" sz="2300" dirty="0">
                <a:latin typeface="SimSun" panose="02010600030101010101" pitchFamily="2" charset="-122"/>
                <a:ea typeface="SimSun" panose="02010600030101010101" pitchFamily="2" charset="-122"/>
              </a:rPr>
              <a:t>在前向传递中，给定每层 </a:t>
            </a:r>
            <a:r>
              <a:rPr lang="en" altLang="zh-CN" sz="2300" dirty="0">
                <a:latin typeface="SimSun" panose="02010600030101010101" pitchFamily="2" charset="-122"/>
                <a:ea typeface="SimSun" panose="02010600030101010101" pitchFamily="2" charset="-122"/>
              </a:rPr>
              <a:t>l</a:t>
            </a:r>
            <a:r>
              <a:rPr lang="zh-CN" altLang="en" sz="2300" dirty="0">
                <a:latin typeface="SimSun" panose="02010600030101010101" pitchFamily="2" charset="-122"/>
                <a:ea typeface="SimSun" panose="02010600030101010101" pitchFamily="2" charset="-122"/>
              </a:rPr>
              <a:t>，</a:t>
            </a:r>
            <a:r>
              <a:rPr lang="en" altLang="zh-CN" sz="2300" dirty="0">
                <a:latin typeface="SimSun" panose="02010600030101010101" pitchFamily="2" charset="-122"/>
                <a:ea typeface="SimSun" panose="02010600030101010101" pitchFamily="2" charset="-122"/>
              </a:rPr>
              <a:t>k(t)</a:t>
            </a:r>
            <a:r>
              <a:rPr lang="zh-CN" altLang="en-US" sz="2300" dirty="0">
                <a:latin typeface="SimSun" panose="02010600030101010101" pitchFamily="2" charset="-122"/>
                <a:ea typeface="SimSun" panose="02010600030101010101" pitchFamily="2" charset="-122"/>
              </a:rPr>
              <a:t>的输出，我们按元素乘以掩码 </a:t>
            </a:r>
            <a:r>
              <a:rPr lang="en" altLang="zh-CN" sz="2300" dirty="0">
                <a:latin typeface="SimSun" panose="02010600030101010101" pitchFamily="2" charset="-122"/>
                <a:ea typeface="SimSun" panose="02010600030101010101" pitchFamily="2" charset="-122"/>
              </a:rPr>
              <a:t>m(t) </a:t>
            </a:r>
          </a:p>
        </p:txBody>
      </p:sp>
      <p:pic>
        <p:nvPicPr>
          <p:cNvPr id="9" name="图片 8" descr="文本, 白板&#10;&#10;描述已自动生成">
            <a:extLst>
              <a:ext uri="{FF2B5EF4-FFF2-40B4-BE49-F238E27FC236}">
                <a16:creationId xmlns:a16="http://schemas.microsoft.com/office/drawing/2014/main" id="{4BEA5178-AB7B-E4B9-1B36-0386D1016C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5308" y="4746878"/>
            <a:ext cx="2667000" cy="863600"/>
          </a:xfrm>
          <a:prstGeom prst="rect">
            <a:avLst/>
          </a:prstGeom>
        </p:spPr>
      </p:pic>
      <p:sp>
        <p:nvSpPr>
          <p:cNvPr id="11" name="文本框 10">
            <a:extLst>
              <a:ext uri="{FF2B5EF4-FFF2-40B4-BE49-F238E27FC236}">
                <a16:creationId xmlns:a16="http://schemas.microsoft.com/office/drawing/2014/main" id="{B6F5174E-9358-EBA2-E398-17B625C0FBBF}"/>
              </a:ext>
            </a:extLst>
          </p:cNvPr>
          <p:cNvSpPr txBox="1"/>
          <p:nvPr/>
        </p:nvSpPr>
        <p:spPr>
          <a:xfrm>
            <a:off x="695069" y="5697880"/>
            <a:ext cx="9777282" cy="800219"/>
          </a:xfrm>
          <a:prstGeom prst="rect">
            <a:avLst/>
          </a:prstGeom>
          <a:noFill/>
        </p:spPr>
        <p:txBody>
          <a:bodyPr wrap="square">
            <a:spAutoFit/>
          </a:bodyPr>
          <a:lstStyle/>
          <a:p>
            <a:pPr marL="457200" indent="-457200">
              <a:buFont typeface="+mj-lt"/>
              <a:buAutoNum type="arabicPeriod" startAt="3"/>
            </a:pPr>
            <a:r>
              <a:rPr lang="en-US" altLang="zh-CN" sz="2300" dirty="0">
                <a:latin typeface="SimSun" panose="02010600030101010101" pitchFamily="2" charset="-122"/>
                <a:ea typeface="SimSun" panose="02010600030101010101" pitchFamily="2" charset="-122"/>
              </a:rPr>
              <a:t>Cl-plugin</a:t>
            </a:r>
            <a:r>
              <a:rPr lang="zh-CN" altLang="en-US" sz="2300" dirty="0">
                <a:latin typeface="SimSun" panose="02010600030101010101" pitchFamily="2" charset="-122"/>
                <a:ea typeface="SimSun" panose="02010600030101010101" pitchFamily="2" charset="-122"/>
              </a:rPr>
              <a:t>屏蔽输出</a:t>
            </a:r>
            <a:r>
              <a:rPr lang="en" altLang="zh-CN" sz="2300" dirty="0">
                <a:latin typeface="SimSun" panose="02010600030101010101" pitchFamily="2" charset="-122"/>
                <a:ea typeface="SimSun" panose="02010600030101010101" pitchFamily="2" charset="-122"/>
              </a:rPr>
              <a:t>o(t)</a:t>
            </a:r>
            <a:r>
              <a:rPr lang="zh-CN" altLang="en-US" sz="2300" dirty="0">
                <a:latin typeface="SimSun" panose="02010600030101010101" pitchFamily="2" charset="-122"/>
                <a:ea typeface="SimSun" panose="02010600030101010101" pitchFamily="2" charset="-122"/>
              </a:rPr>
              <a:t>通过</a:t>
            </a:r>
            <a:r>
              <a:rPr lang="en-US" altLang="zh-CN" sz="2300" dirty="0">
                <a:latin typeface="SimSun" panose="02010600030101010101" pitchFamily="2" charset="-122"/>
                <a:ea typeface="SimSun" panose="02010600030101010101" pitchFamily="2" charset="-122"/>
              </a:rPr>
              <a:t>skip-connection</a:t>
            </a:r>
            <a:r>
              <a:rPr lang="zh-CN" altLang="en-US" sz="2300" dirty="0">
                <a:latin typeface="SimSun" panose="02010600030101010101" pitchFamily="2" charset="-122"/>
                <a:ea typeface="SimSun" panose="02010600030101010101" pitchFamily="2" charset="-122"/>
              </a:rPr>
              <a:t>过连接被馈送到 </a:t>
            </a:r>
            <a:r>
              <a:rPr lang="en" altLang="zh-CN" sz="2300" dirty="0" err="1">
                <a:latin typeface="SimSun" panose="02010600030101010101" pitchFamily="2" charset="-122"/>
                <a:ea typeface="SimSun" panose="02010600030101010101" pitchFamily="2" charset="-122"/>
              </a:rPr>
              <a:t>RoBERTa</a:t>
            </a:r>
            <a:r>
              <a:rPr lang="en" altLang="zh-CN" sz="2300" dirty="0">
                <a:latin typeface="SimSun" panose="02010600030101010101" pitchFamily="2" charset="-122"/>
                <a:ea typeface="SimSun" panose="02010600030101010101" pitchFamily="2" charset="-122"/>
              </a:rPr>
              <a:t> </a:t>
            </a:r>
            <a:r>
              <a:rPr lang="zh-CN" altLang="en-US" sz="2300" dirty="0">
                <a:latin typeface="SimSun" panose="02010600030101010101" pitchFamily="2" charset="-122"/>
                <a:ea typeface="SimSun" panose="02010600030101010101" pitchFamily="2" charset="-122"/>
              </a:rPr>
              <a:t>的下一层 </a:t>
            </a:r>
          </a:p>
        </p:txBody>
      </p:sp>
    </p:spTree>
    <p:extLst>
      <p:ext uri="{BB962C8B-B14F-4D97-AF65-F5344CB8AC3E}">
        <p14:creationId xmlns:p14="http://schemas.microsoft.com/office/powerpoint/2010/main" val="1239714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29EA54-D801-4AFB-D589-755826F3EC18}"/>
              </a:ext>
            </a:extLst>
          </p:cNvPr>
          <p:cNvSpPr>
            <a:spLocks noGrp="1"/>
          </p:cNvSpPr>
          <p:nvPr>
            <p:ph type="title"/>
          </p:nvPr>
        </p:nvSpPr>
        <p:spPr/>
        <p:txBody>
          <a:bodyPr/>
          <a:lstStyle/>
          <a:p>
            <a:r>
              <a:rPr kumimoji="1" lang="en" altLang="zh-CN" dirty="0"/>
              <a:t>Applying Task Masks</a:t>
            </a:r>
            <a:endParaRPr kumimoji="1" lang="zh-CN" altLang="en-US" dirty="0"/>
          </a:p>
        </p:txBody>
      </p:sp>
      <p:pic>
        <p:nvPicPr>
          <p:cNvPr id="5" name="内容占位符 4">
            <a:extLst>
              <a:ext uri="{FF2B5EF4-FFF2-40B4-BE49-F238E27FC236}">
                <a16:creationId xmlns:a16="http://schemas.microsoft.com/office/drawing/2014/main" id="{98CC5C47-2F30-DA19-4E7E-EF27432E1D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0200" y="3613944"/>
            <a:ext cx="6451600" cy="774700"/>
          </a:xfrm>
        </p:spPr>
      </p:pic>
      <p:sp>
        <p:nvSpPr>
          <p:cNvPr id="7" name="文本框 6">
            <a:extLst>
              <a:ext uri="{FF2B5EF4-FFF2-40B4-BE49-F238E27FC236}">
                <a16:creationId xmlns:a16="http://schemas.microsoft.com/office/drawing/2014/main" id="{1665E7D7-A6B7-27DB-E583-C0C82AD8BF10}"/>
              </a:ext>
            </a:extLst>
          </p:cNvPr>
          <p:cNvSpPr txBox="1"/>
          <p:nvPr/>
        </p:nvSpPr>
        <p:spPr>
          <a:xfrm>
            <a:off x="951471" y="2413753"/>
            <a:ext cx="9823621" cy="1636538"/>
          </a:xfrm>
          <a:prstGeom prst="rect">
            <a:avLst/>
          </a:prstGeom>
          <a:noFill/>
        </p:spPr>
        <p:txBody>
          <a:bodyPr wrap="square" rtlCol="0" anchor="t" anchorCtr="0">
            <a:spAutoFit/>
          </a:bodyPr>
          <a:lstStyle/>
          <a:p>
            <a:r>
              <a:rPr lang="zh-CN" altLang="en-US" sz="2300" dirty="0">
                <a:latin typeface="SimSun" panose="02010600030101010101" pitchFamily="2" charset="-122"/>
                <a:ea typeface="SimSun" panose="02010600030101010101" pitchFamily="2" charset="-122"/>
              </a:rPr>
              <a:t>在每一层上积累所有旧任务上学到的掩码</a:t>
            </a:r>
            <a:r>
              <a:rPr lang="en-US" altLang="zh-CN" sz="2300" dirty="0">
                <a:latin typeface="SimSun" panose="02010600030101010101" pitchFamily="2" charset="-122"/>
                <a:ea typeface="SimSun" panose="02010600030101010101" pitchFamily="2" charset="-122"/>
              </a:rPr>
              <a:t>m,</a:t>
            </a:r>
            <a:r>
              <a:rPr lang="zh-CN" altLang="en-US" sz="2300" dirty="0">
                <a:latin typeface="SimSun" panose="02010600030101010101" pitchFamily="2" charset="-122"/>
                <a:ea typeface="SimSun" panose="02010600030101010101" pitchFamily="2" charset="-122"/>
              </a:rPr>
              <a:t>在反向传播过程中，新任务 </a:t>
            </a:r>
            <a:r>
              <a:rPr lang="en" altLang="zh-CN" sz="2300" dirty="0">
                <a:latin typeface="SimSun" panose="02010600030101010101" pitchFamily="2" charset="-122"/>
                <a:ea typeface="SimSun" panose="02010600030101010101" pitchFamily="2" charset="-122"/>
              </a:rPr>
              <a:t>t</a:t>
            </a:r>
            <a:r>
              <a:rPr lang="zh-CN" altLang="en-US" sz="2300" dirty="0">
                <a:latin typeface="SimSun" panose="02010600030101010101" pitchFamily="2" charset="-122"/>
                <a:ea typeface="SimSun" panose="02010600030101010101" pitchFamily="2" charset="-122"/>
              </a:rPr>
              <a:t>梯度信息 </a:t>
            </a:r>
            <a:r>
              <a:rPr lang="en" altLang="zh-CN" sz="2300" dirty="0">
                <a:latin typeface="SimSun" panose="02010600030101010101" pitchFamily="2" charset="-122"/>
                <a:ea typeface="SimSun" panose="02010600030101010101" pitchFamily="2" charset="-122"/>
              </a:rPr>
              <a:t>g(t)</a:t>
            </a:r>
            <a:r>
              <a:rPr lang="zh-CN" altLang="en-US" sz="2300" dirty="0">
                <a:latin typeface="SimSun" panose="02010600030101010101" pitchFamily="2" charset="-122"/>
                <a:ea typeface="SimSun" panose="02010600030101010101" pitchFamily="2" charset="-122"/>
              </a:rPr>
              <a:t>不会流向这些神经元 </a:t>
            </a:r>
          </a:p>
          <a:p>
            <a:pPr>
              <a:lnSpc>
                <a:spcPct val="200000"/>
              </a:lnSpc>
            </a:pPr>
            <a:endParaRPr kumimoji="1" lang="zh-CN" altLang="en-US" sz="3200" dirty="0">
              <a:solidFill>
                <a:srgbClr val="A41F34"/>
              </a:solidFill>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2673855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3C5E6C-C932-86A0-1648-4BC4771531BD}"/>
              </a:ext>
            </a:extLst>
          </p:cNvPr>
          <p:cNvSpPr>
            <a:spLocks noGrp="1"/>
          </p:cNvSpPr>
          <p:nvPr>
            <p:ph type="title"/>
          </p:nvPr>
        </p:nvSpPr>
        <p:spPr/>
        <p:txBody>
          <a:bodyPr/>
          <a:lstStyle/>
          <a:p>
            <a:r>
              <a:rPr kumimoji="1" lang="en-US" altLang="zh-CN" dirty="0"/>
              <a:t>Fine-Tuning</a:t>
            </a:r>
            <a:endParaRPr kumimoji="1" lang="zh-CN" altLang="en-US" dirty="0"/>
          </a:p>
        </p:txBody>
      </p:sp>
      <p:sp>
        <p:nvSpPr>
          <p:cNvPr id="3" name="文本占位符 2">
            <a:extLst>
              <a:ext uri="{FF2B5EF4-FFF2-40B4-BE49-F238E27FC236}">
                <a16:creationId xmlns:a16="http://schemas.microsoft.com/office/drawing/2014/main" id="{72BEA188-B06D-378B-F453-C735A3F30AE5}"/>
              </a:ext>
            </a:extLst>
          </p:cNvPr>
          <p:cNvSpPr>
            <a:spLocks noGrp="1"/>
          </p:cNvSpPr>
          <p:nvPr>
            <p:ph type="body" idx="1"/>
          </p:nvPr>
        </p:nvSpPr>
        <p:spPr/>
        <p:txBody>
          <a:bodyPr/>
          <a:lstStyle/>
          <a:p>
            <a:r>
              <a:rPr kumimoji="1" lang="en-US" altLang="zh-CN" dirty="0" err="1"/>
              <a:t>Cbe</a:t>
            </a:r>
            <a:r>
              <a:rPr kumimoji="1" lang="en-US" altLang="zh-CN" dirty="0"/>
              <a:t>(</a:t>
            </a:r>
            <a:r>
              <a:rPr kumimoji="1" lang="zh-CN" altLang="en-US" dirty="0"/>
              <a:t>灾难性蝴蝶效应</a:t>
            </a:r>
            <a:r>
              <a:rPr kumimoji="1" lang="en-US" altLang="zh-CN" dirty="0"/>
              <a:t>)</a:t>
            </a:r>
            <a:endParaRPr kumimoji="1" lang="zh-CN" altLang="en-US" dirty="0"/>
          </a:p>
        </p:txBody>
      </p:sp>
    </p:spTree>
    <p:extLst>
      <p:ext uri="{BB962C8B-B14F-4D97-AF65-F5344CB8AC3E}">
        <p14:creationId xmlns:p14="http://schemas.microsoft.com/office/powerpoint/2010/main" val="2095612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D21A8E-4EA4-9D79-2279-F70E4D8ECDAB}"/>
              </a:ext>
            </a:extLst>
          </p:cNvPr>
          <p:cNvSpPr>
            <a:spLocks noGrp="1"/>
          </p:cNvSpPr>
          <p:nvPr>
            <p:ph type="title"/>
          </p:nvPr>
        </p:nvSpPr>
        <p:spPr/>
        <p:txBody>
          <a:bodyPr/>
          <a:lstStyle/>
          <a:p>
            <a:r>
              <a:rPr kumimoji="1" lang="en-US" altLang="zh-CN" dirty="0"/>
              <a:t>CBE</a:t>
            </a:r>
            <a:endParaRPr kumimoji="1" lang="zh-CN" altLang="en-US" dirty="0"/>
          </a:p>
        </p:txBody>
      </p:sp>
      <p:sp>
        <p:nvSpPr>
          <p:cNvPr id="3" name="内容占位符 2">
            <a:extLst>
              <a:ext uri="{FF2B5EF4-FFF2-40B4-BE49-F238E27FC236}">
                <a16:creationId xmlns:a16="http://schemas.microsoft.com/office/drawing/2014/main" id="{E4C1A35E-2B2F-717E-825A-360AE153A0A4}"/>
              </a:ext>
            </a:extLst>
          </p:cNvPr>
          <p:cNvSpPr>
            <a:spLocks noGrp="1"/>
          </p:cNvSpPr>
          <p:nvPr>
            <p:ph idx="1"/>
          </p:nvPr>
        </p:nvSpPr>
        <p:spPr>
          <a:xfrm>
            <a:off x="838200" y="1825625"/>
            <a:ext cx="5945659" cy="4351338"/>
          </a:xfrm>
        </p:spPr>
        <p:txBody>
          <a:bodyPr/>
          <a:lstStyle/>
          <a:p>
            <a:pPr marL="0" indent="0">
              <a:buNone/>
            </a:pPr>
            <a:endParaRPr kumimoji="1" lang="en-US" altLang="zh-CN" sz="2000" dirty="0"/>
          </a:p>
          <a:p>
            <a:r>
              <a:rPr lang="en-US" altLang="zh-CN" sz="2200" dirty="0">
                <a:latin typeface="SimSun" panose="02010600030101010101" pitchFamily="2" charset="-122"/>
                <a:ea typeface="SimSun" panose="02010600030101010101" pitchFamily="2" charset="-122"/>
              </a:rPr>
              <a:t>TMs</a:t>
            </a:r>
            <a:r>
              <a:rPr lang="zh-CN" altLang="en-US" sz="2200" dirty="0">
                <a:latin typeface="SimSun" panose="02010600030101010101" pitchFamily="2" charset="-122"/>
                <a:ea typeface="SimSun" panose="02010600030101010101" pitchFamily="2" charset="-122"/>
              </a:rPr>
              <a:t>可以解决</a:t>
            </a:r>
            <a:r>
              <a:rPr lang="en-US" altLang="zh-CN" sz="2200" dirty="0">
                <a:latin typeface="SimSun" panose="02010600030101010101" pitchFamily="2" charset="-122"/>
                <a:ea typeface="SimSun" panose="02010600030101010101" pitchFamily="2" charset="-122"/>
              </a:rPr>
              <a:t>CF</a:t>
            </a:r>
            <a:r>
              <a:rPr lang="zh-CN" altLang="en-US" sz="2200" dirty="0">
                <a:latin typeface="SimSun" panose="02010600030101010101" pitchFamily="2" charset="-122"/>
                <a:ea typeface="SimSun" panose="02010600030101010101" pitchFamily="2" charset="-122"/>
              </a:rPr>
              <a:t>问题。但由于</a:t>
            </a:r>
            <a:r>
              <a:rPr lang="en-US" altLang="zh-CN" sz="2200" dirty="0">
                <a:latin typeface="SimSun" panose="02010600030101010101" pitchFamily="2" charset="-122"/>
                <a:ea typeface="SimSun" panose="02010600030101010101" pitchFamily="2" charset="-122"/>
              </a:rPr>
              <a:t>Post-training </a:t>
            </a:r>
            <a:r>
              <a:rPr lang="zh-CN" altLang="en-US" sz="2200" dirty="0">
                <a:latin typeface="SimSun" panose="02010600030101010101" pitchFamily="2" charset="-122"/>
                <a:ea typeface="SimSun" panose="02010600030101010101" pitchFamily="2" charset="-122"/>
              </a:rPr>
              <a:t>和</a:t>
            </a:r>
            <a:r>
              <a:rPr lang="en-US" altLang="zh-CN" sz="2200" dirty="0">
                <a:latin typeface="SimSun" panose="02010600030101010101" pitchFamily="2" charset="-122"/>
                <a:ea typeface="SimSun" panose="02010600030101010101" pitchFamily="2" charset="-122"/>
              </a:rPr>
              <a:t>fine-tuning </a:t>
            </a:r>
            <a:r>
              <a:rPr lang="zh-CN" altLang="en-US" sz="2200" dirty="0">
                <a:latin typeface="SimSun" panose="02010600030101010101" pitchFamily="2" charset="-122"/>
                <a:ea typeface="SimSun" panose="02010600030101010101" pitchFamily="2" charset="-122"/>
              </a:rPr>
              <a:t>过程中微调参数的差异，出现了灾难性蝴蝶效应</a:t>
            </a:r>
            <a:r>
              <a:rPr lang="en-US" altLang="zh-CN" sz="2200" dirty="0">
                <a:latin typeface="SimSun" panose="02010600030101010101" pitchFamily="2" charset="-122"/>
                <a:ea typeface="SimSun" panose="02010600030101010101" pitchFamily="2" charset="-122"/>
              </a:rPr>
              <a:t>.</a:t>
            </a:r>
            <a:r>
              <a:rPr lang="zh-CN" altLang="en-US" sz="2200" dirty="0">
                <a:latin typeface="SimSun" panose="02010600030101010101" pitchFamily="2" charset="-122"/>
                <a:ea typeface="SimSun" panose="02010600030101010101" pitchFamily="2" charset="-122"/>
              </a:rPr>
              <a:t>我们的调查发现，问题是由于一下方程中的伪门函数。不管 </a:t>
            </a:r>
            <a:r>
              <a:rPr lang="el-GR" altLang="zh-CN" sz="2200" dirty="0">
                <a:ea typeface="SimSun" panose="02010600030101010101" pitchFamily="2" charset="-122"/>
              </a:rPr>
              <a:t>τ </a:t>
            </a:r>
            <a:r>
              <a:rPr lang="zh-CN" altLang="en-US" sz="2200" dirty="0">
                <a:latin typeface="SimSun" panose="02010600030101010101" pitchFamily="2" charset="-122"/>
                <a:ea typeface="SimSun" panose="02010600030101010101" pitchFamily="2" charset="-122"/>
              </a:rPr>
              <a:t>有多小</a:t>
            </a:r>
            <a:r>
              <a:rPr lang="en-US" altLang="zh-CN" sz="2200" dirty="0">
                <a:latin typeface="SimSun" panose="02010600030101010101" pitchFamily="2" charset="-122"/>
                <a:ea typeface="SimSun" panose="02010600030101010101" pitchFamily="2" charset="-122"/>
              </a:rPr>
              <a:t>M(t)</a:t>
            </a:r>
            <a:r>
              <a:rPr lang="zh-CN" altLang="en-US" sz="2200" dirty="0">
                <a:latin typeface="SimSun" panose="02010600030101010101" pitchFamily="2" charset="-122"/>
                <a:ea typeface="SimSun" panose="02010600030101010101" pitchFamily="2" charset="-122"/>
              </a:rPr>
              <a:t>只能给我们一个近乎 </a:t>
            </a:r>
            <a:r>
              <a:rPr lang="en-US" altLang="zh-CN" sz="2200" dirty="0">
                <a:latin typeface="SimSun" panose="02010600030101010101" pitchFamily="2" charset="-122"/>
                <a:ea typeface="SimSun" panose="02010600030101010101" pitchFamily="2" charset="-122"/>
              </a:rPr>
              <a:t>0(</a:t>
            </a:r>
            <a:r>
              <a:rPr lang="zh-CN" altLang="en-US" sz="2200" dirty="0">
                <a:latin typeface="SimSun" panose="02010600030101010101" pitchFamily="2" charset="-122"/>
                <a:ea typeface="SimSun" panose="02010600030101010101" pitchFamily="2" charset="-122"/>
              </a:rPr>
              <a:t>或 </a:t>
            </a:r>
            <a:r>
              <a:rPr lang="en-US" altLang="zh-CN" sz="2200" dirty="0">
                <a:latin typeface="SimSun" panose="02010600030101010101" pitchFamily="2" charset="-122"/>
                <a:ea typeface="SimSun" panose="02010600030101010101" pitchFamily="2" charset="-122"/>
              </a:rPr>
              <a:t>1)</a:t>
            </a:r>
            <a:r>
              <a:rPr lang="zh-CN" altLang="en-US" sz="2200" dirty="0">
                <a:latin typeface="SimSun" panose="02010600030101010101" pitchFamily="2" charset="-122"/>
                <a:ea typeface="SimSun" panose="02010600030101010101" pitchFamily="2" charset="-122"/>
              </a:rPr>
              <a:t>的</a:t>
            </a:r>
            <a:r>
              <a:rPr lang="en-US" altLang="zh-CN" sz="2200" dirty="0">
                <a:latin typeface="SimSun" panose="02010600030101010101" pitchFamily="2" charset="-122"/>
                <a:ea typeface="SimSun" panose="02010600030101010101" pitchFamily="2" charset="-122"/>
              </a:rPr>
              <a:t>Mask</a:t>
            </a:r>
            <a:r>
              <a:rPr lang="zh-CN" altLang="en-US" sz="2200" dirty="0">
                <a:latin typeface="SimSun" panose="02010600030101010101" pitchFamily="2" charset="-122"/>
                <a:ea typeface="SimSun" panose="02010600030101010101" pitchFamily="2" charset="-122"/>
              </a:rPr>
              <a:t>。这导致以下情况</a:t>
            </a:r>
            <a:r>
              <a:rPr lang="en-US" altLang="zh-CN" sz="2200" dirty="0">
                <a:latin typeface="SimSun" panose="02010600030101010101" pitchFamily="2" charset="-122"/>
                <a:ea typeface="SimSun" panose="02010600030101010101" pitchFamily="2" charset="-122"/>
              </a:rPr>
              <a:t>:</a:t>
            </a:r>
          </a:p>
          <a:p>
            <a:pPr lvl="1"/>
            <a:r>
              <a:rPr lang="en-US" altLang="zh-CN" sz="1800" dirty="0">
                <a:latin typeface="SimSun" panose="02010600030101010101" pitchFamily="2" charset="-122"/>
                <a:ea typeface="SimSun" panose="02010600030101010101" pitchFamily="2" charset="-122"/>
              </a:rPr>
              <a:t>(1)</a:t>
            </a:r>
            <a:r>
              <a:rPr lang="zh-CN" altLang="en-US" sz="1800" dirty="0">
                <a:latin typeface="SimSun" panose="02010600030101010101" pitchFamily="2" charset="-122"/>
                <a:ea typeface="SimSun" panose="02010600030101010101" pitchFamily="2" charset="-122"/>
              </a:rPr>
              <a:t>在后训练期间，等式中</a:t>
            </a:r>
            <a:r>
              <a:rPr lang="en-US" altLang="zh-CN" sz="1800" dirty="0">
                <a:latin typeface="SimSun" panose="02010600030101010101" pitchFamily="2" charset="-122"/>
                <a:ea typeface="SimSun" panose="02010600030101010101" pitchFamily="2" charset="-122"/>
              </a:rPr>
              <a:t>m(t)</a:t>
            </a:r>
            <a:r>
              <a:rPr lang="zh-CN" altLang="en-US" sz="1800" dirty="0">
                <a:latin typeface="SimSun" panose="02010600030101010101" pitchFamily="2" charset="-122"/>
                <a:ea typeface="SimSun" panose="02010600030101010101" pitchFamily="2" charset="-122"/>
              </a:rPr>
              <a:t>并不完全是</a:t>
            </a:r>
            <a:r>
              <a:rPr lang="en-US" altLang="zh-CN" sz="1800" dirty="0">
                <a:latin typeface="SimSun" panose="02010600030101010101" pitchFamily="2" charset="-122"/>
                <a:ea typeface="SimSun" panose="02010600030101010101" pitchFamily="2" charset="-122"/>
              </a:rPr>
              <a:t>0</a:t>
            </a:r>
            <a:r>
              <a:rPr lang="zh-CN" altLang="en-US" sz="1800" dirty="0">
                <a:latin typeface="SimSun" panose="02010600030101010101" pitchFamily="2" charset="-122"/>
                <a:ea typeface="SimSun" panose="02010600030101010101" pitchFamily="2" charset="-122"/>
              </a:rPr>
              <a:t>，而是一个非常小的数字。</a:t>
            </a:r>
            <a:endParaRPr lang="en-US" altLang="zh-CN" sz="1800" dirty="0">
              <a:latin typeface="SimSun" panose="02010600030101010101" pitchFamily="2" charset="-122"/>
              <a:ea typeface="SimSun" panose="02010600030101010101" pitchFamily="2" charset="-122"/>
            </a:endParaRPr>
          </a:p>
          <a:p>
            <a:pPr lvl="1"/>
            <a:r>
              <a:rPr lang="en-US" altLang="zh-CN" sz="1800" dirty="0">
                <a:effectLst/>
                <a:latin typeface="SimSun" panose="02010600030101010101" pitchFamily="2" charset="-122"/>
                <a:ea typeface="SimSun" panose="02010600030101010101" pitchFamily="2" charset="-122"/>
              </a:rPr>
              <a:t>(2)</a:t>
            </a:r>
            <a:r>
              <a:rPr lang="zh-CN" altLang="en-US" sz="1800" dirty="0">
                <a:effectLst/>
                <a:latin typeface="SimSun" panose="02010600030101010101" pitchFamily="2" charset="-122"/>
                <a:ea typeface="SimSun" panose="02010600030101010101" pitchFamily="2" charset="-122"/>
              </a:rPr>
              <a:t>在微调过程中，我们不能简单地利用相应的神 经元来完成特定的最终任务 </a:t>
            </a:r>
            <a:endParaRPr lang="zh-CN" altLang="en-US" dirty="0"/>
          </a:p>
          <a:p>
            <a:endParaRPr kumimoji="1" lang="zh-CN" altLang="en-US" dirty="0"/>
          </a:p>
        </p:txBody>
      </p:sp>
      <p:pic>
        <p:nvPicPr>
          <p:cNvPr id="5" name="图片 4" descr="文本&#10;&#10;描述已自动生成">
            <a:extLst>
              <a:ext uri="{FF2B5EF4-FFF2-40B4-BE49-F238E27FC236}">
                <a16:creationId xmlns:a16="http://schemas.microsoft.com/office/drawing/2014/main" id="{995E8890-7B54-14AE-5C50-5FB5FFFB24C8}"/>
              </a:ext>
            </a:extLst>
          </p:cNvPr>
          <p:cNvPicPr>
            <a:picLocks noChangeAspect="1"/>
          </p:cNvPicPr>
          <p:nvPr/>
        </p:nvPicPr>
        <p:blipFill rotWithShape="1">
          <a:blip r:embed="rId2">
            <a:extLst>
              <a:ext uri="{28A0092B-C50C-407E-A947-70E740481C1C}">
                <a14:useLocalDpi xmlns:a14="http://schemas.microsoft.com/office/drawing/2010/main" val="0"/>
              </a:ext>
            </a:extLst>
          </a:blip>
          <a:srcRect r="31394"/>
          <a:stretch/>
        </p:blipFill>
        <p:spPr>
          <a:xfrm>
            <a:off x="2551839" y="5442524"/>
            <a:ext cx="2518379" cy="971349"/>
          </a:xfrm>
          <a:prstGeom prst="rect">
            <a:avLst/>
          </a:prstGeom>
        </p:spPr>
      </p:pic>
      <p:pic>
        <p:nvPicPr>
          <p:cNvPr id="4" name="内容占位符 4" descr="图示&#10;&#10;描述已自动生成">
            <a:extLst>
              <a:ext uri="{FF2B5EF4-FFF2-40B4-BE49-F238E27FC236}">
                <a16:creationId xmlns:a16="http://schemas.microsoft.com/office/drawing/2014/main" id="{CD85577B-8845-A62F-AB45-3E3C3E3B74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5668" y="487451"/>
            <a:ext cx="4624875" cy="5516518"/>
          </a:xfrm>
          <a:prstGeom prst="rect">
            <a:avLst/>
          </a:prstGeom>
        </p:spPr>
      </p:pic>
    </p:spTree>
    <p:extLst>
      <p:ext uri="{BB962C8B-B14F-4D97-AF65-F5344CB8AC3E}">
        <p14:creationId xmlns:p14="http://schemas.microsoft.com/office/powerpoint/2010/main" val="3936085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61D549-2CC1-73C6-63D1-3B1702755AA1}"/>
              </a:ext>
            </a:extLst>
          </p:cNvPr>
          <p:cNvSpPr>
            <a:spLocks noGrp="1"/>
          </p:cNvSpPr>
          <p:nvPr>
            <p:ph type="title"/>
          </p:nvPr>
        </p:nvSpPr>
        <p:spPr/>
        <p:txBody>
          <a:bodyPr/>
          <a:lstStyle/>
          <a:p>
            <a:endParaRPr kumimoji="1" lang="zh-CN" altLang="en-US"/>
          </a:p>
        </p:txBody>
      </p:sp>
      <p:pic>
        <p:nvPicPr>
          <p:cNvPr id="5" name="内容占位符 4" descr="文本&#10;&#10;描述已自动生成">
            <a:extLst>
              <a:ext uri="{FF2B5EF4-FFF2-40B4-BE49-F238E27FC236}">
                <a16:creationId xmlns:a16="http://schemas.microsoft.com/office/drawing/2014/main" id="{6732D511-D601-D934-FA2D-05DF80FA24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382706"/>
            <a:ext cx="10515600" cy="3237175"/>
          </a:xfrm>
        </p:spPr>
      </p:pic>
    </p:spTree>
    <p:extLst>
      <p:ext uri="{BB962C8B-B14F-4D97-AF65-F5344CB8AC3E}">
        <p14:creationId xmlns:p14="http://schemas.microsoft.com/office/powerpoint/2010/main" val="18940340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66B15C-6676-E5C3-3B04-7CFDF813BB79}"/>
              </a:ext>
            </a:extLst>
          </p:cNvPr>
          <p:cNvSpPr>
            <a:spLocks noGrp="1"/>
          </p:cNvSpPr>
          <p:nvPr>
            <p:ph type="title"/>
          </p:nvPr>
        </p:nvSpPr>
        <p:spPr/>
        <p:txBody>
          <a:bodyPr/>
          <a:lstStyle/>
          <a:p>
            <a:r>
              <a:rPr kumimoji="1" lang="en-US" altLang="zh-CN" dirty="0"/>
              <a:t>CBE</a:t>
            </a:r>
            <a:endParaRPr kumimoji="1" lang="zh-CN" altLang="en-US" dirty="0"/>
          </a:p>
        </p:txBody>
      </p:sp>
      <p:sp>
        <p:nvSpPr>
          <p:cNvPr id="3" name="内容占位符 2">
            <a:extLst>
              <a:ext uri="{FF2B5EF4-FFF2-40B4-BE49-F238E27FC236}">
                <a16:creationId xmlns:a16="http://schemas.microsoft.com/office/drawing/2014/main" id="{21C8DB34-DC0A-5090-0F9A-CD3362F4D97B}"/>
              </a:ext>
            </a:extLst>
          </p:cNvPr>
          <p:cNvSpPr>
            <a:spLocks noGrp="1"/>
          </p:cNvSpPr>
          <p:nvPr>
            <p:ph idx="1"/>
          </p:nvPr>
        </p:nvSpPr>
        <p:spPr>
          <a:xfrm>
            <a:off x="838200" y="1825625"/>
            <a:ext cx="10515600" cy="1697504"/>
          </a:xfrm>
        </p:spPr>
        <p:txBody>
          <a:bodyPr/>
          <a:lstStyle/>
          <a:p>
            <a:r>
              <a:rPr lang="zh-CN" altLang="en-US" sz="1800" dirty="0">
                <a:effectLst/>
                <a:latin typeface="SimSun" panose="02010600030101010101" pitchFamily="2" charset="-122"/>
                <a:ea typeface="SimSun" panose="02010600030101010101" pitchFamily="2" charset="-122"/>
              </a:rPr>
              <a:t>我们提出了一个简单的方法来解决这个 问题，即在 </a:t>
            </a:r>
            <a:r>
              <a:rPr lang="en" altLang="zh-CN" sz="1800" dirty="0">
                <a:effectLst/>
                <a:latin typeface="SimSun" panose="02010600030101010101" pitchFamily="2" charset="-122"/>
                <a:ea typeface="SimSun" panose="02010600030101010101" pitchFamily="2" charset="-122"/>
              </a:rPr>
              <a:t>m(t)</a:t>
            </a:r>
            <a:r>
              <a:rPr lang="zh-CN" altLang="en-US" sz="1800" dirty="0">
                <a:effectLst/>
                <a:latin typeface="SimSun" panose="02010600030101010101" pitchFamily="2" charset="-122"/>
                <a:ea typeface="SimSun" panose="02010600030101010101" pitchFamily="2" charset="-122"/>
              </a:rPr>
              <a:t>上增加一个阈值 </a:t>
            </a:r>
            <a:r>
              <a:rPr lang="el-GR" altLang="zh-CN" sz="1800" dirty="0">
                <a:effectLst/>
                <a:latin typeface="SimSun" panose="02010600030101010101" pitchFamily="2" charset="-122"/>
                <a:ea typeface="SimSun" panose="02010600030101010101" pitchFamily="2" charset="-122"/>
              </a:rPr>
              <a:t>θ</a:t>
            </a:r>
            <a:r>
              <a:rPr lang="en-US" altLang="zh-CN" sz="1800" dirty="0">
                <a:effectLst/>
                <a:latin typeface="SimSun" panose="02010600030101010101" pitchFamily="2" charset="-122"/>
                <a:ea typeface="SimSun" panose="02010600030101010101" pitchFamily="2" charset="-122"/>
              </a:rPr>
              <a:t>,</a:t>
            </a:r>
            <a:r>
              <a:rPr lang="zh-CN" altLang="en-US" sz="1800" dirty="0">
                <a:effectLst/>
                <a:latin typeface="SimSun" panose="02010600030101010101" pitchFamily="2" charset="-122"/>
                <a:ea typeface="SimSun" panose="02010600030101010101" pitchFamily="2" charset="-122"/>
              </a:rPr>
              <a:t>使它成为一个二元掩码</a:t>
            </a:r>
            <a:r>
              <a:rPr lang="el-GR" altLang="zh-CN" sz="1800" dirty="0">
                <a:effectLst/>
                <a:latin typeface="SimSun" panose="02010600030101010101" pitchFamily="2" charset="-122"/>
                <a:ea typeface="SimSun" panose="02010600030101010101" pitchFamily="2" charset="-122"/>
              </a:rPr>
              <a:t> </a:t>
            </a:r>
            <a:endParaRPr lang="el-GR" altLang="zh-CN" dirty="0"/>
          </a:p>
          <a:p>
            <a:endParaRPr kumimoji="1" lang="zh-CN" altLang="en-US" dirty="0"/>
          </a:p>
        </p:txBody>
      </p:sp>
      <p:pic>
        <p:nvPicPr>
          <p:cNvPr id="5" name="图片 4" descr="手机屏幕截图&#10;&#10;中度可信度描述已自动生成">
            <a:extLst>
              <a:ext uri="{FF2B5EF4-FFF2-40B4-BE49-F238E27FC236}">
                <a16:creationId xmlns:a16="http://schemas.microsoft.com/office/drawing/2014/main" id="{3B21FB7A-42FE-2B34-08B1-7526168CB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8247" y="2540000"/>
            <a:ext cx="4216400" cy="1778000"/>
          </a:xfrm>
          <a:prstGeom prst="rect">
            <a:avLst/>
          </a:prstGeom>
        </p:spPr>
      </p:pic>
      <p:sp>
        <p:nvSpPr>
          <p:cNvPr id="7" name="文本框 6">
            <a:extLst>
              <a:ext uri="{FF2B5EF4-FFF2-40B4-BE49-F238E27FC236}">
                <a16:creationId xmlns:a16="http://schemas.microsoft.com/office/drawing/2014/main" id="{E59B3268-0930-9516-D9FD-6AE63527CE65}"/>
              </a:ext>
            </a:extLst>
          </p:cNvPr>
          <p:cNvSpPr txBox="1"/>
          <p:nvPr/>
        </p:nvSpPr>
        <p:spPr>
          <a:xfrm>
            <a:off x="1084729" y="4468471"/>
            <a:ext cx="6096000" cy="923330"/>
          </a:xfrm>
          <a:prstGeom prst="rect">
            <a:avLst/>
          </a:prstGeom>
          <a:noFill/>
        </p:spPr>
        <p:txBody>
          <a:bodyPr wrap="square">
            <a:spAutoFit/>
          </a:bodyPr>
          <a:lstStyle/>
          <a:p>
            <a:r>
              <a:rPr lang="zh-CN" altLang="en-US" sz="1800" dirty="0">
                <a:effectLst/>
                <a:latin typeface="SimSun" panose="02010600030101010101" pitchFamily="2" charset="-122"/>
                <a:ea typeface="SimSun" panose="02010600030101010101" pitchFamily="2" charset="-122"/>
              </a:rPr>
              <a:t>请注意，这对于后期训练几乎没有影响，因为它是用来阻止后退的后训练时传递梯度流，微调时选择对应的神经元。</a:t>
            </a:r>
            <a:r>
              <a:rPr lang="zh-CN" altLang="en-US" sz="1800" b="1" dirty="0">
                <a:solidFill>
                  <a:srgbClr val="FF0000"/>
                </a:solidFill>
                <a:effectLst/>
                <a:latin typeface="SimSun" panose="02010600030101010101" pitchFamily="2" charset="-122"/>
                <a:ea typeface="SimSun" panose="02010600030101010101" pitchFamily="2" charset="-122"/>
              </a:rPr>
              <a:t> </a:t>
            </a:r>
            <a:endParaRPr lang="zh-CN" altLang="en-US" b="1" dirty="0">
              <a:solidFill>
                <a:srgbClr val="FF0000"/>
              </a:solidFill>
            </a:endParaRPr>
          </a:p>
          <a:p>
            <a:endParaRPr lang="zh-CN" altLang="en-US" dirty="0"/>
          </a:p>
        </p:txBody>
      </p:sp>
    </p:spTree>
    <p:extLst>
      <p:ext uri="{BB962C8B-B14F-4D97-AF65-F5344CB8AC3E}">
        <p14:creationId xmlns:p14="http://schemas.microsoft.com/office/powerpoint/2010/main" val="24711964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525411-A50A-60B8-110F-DC00DE4438A7}"/>
              </a:ext>
            </a:extLst>
          </p:cNvPr>
          <p:cNvSpPr>
            <a:spLocks noGrp="1"/>
          </p:cNvSpPr>
          <p:nvPr>
            <p:ph type="title"/>
          </p:nvPr>
        </p:nvSpPr>
        <p:spPr/>
        <p:txBody>
          <a:bodyPr/>
          <a:lstStyle/>
          <a:p>
            <a:r>
              <a:rPr kumimoji="1" lang="en-US" altLang="zh-CN" dirty="0"/>
              <a:t>experiments</a:t>
            </a:r>
            <a:endParaRPr kumimoji="1" lang="zh-CN" altLang="en-US" dirty="0"/>
          </a:p>
        </p:txBody>
      </p:sp>
      <p:sp>
        <p:nvSpPr>
          <p:cNvPr id="3" name="文本占位符 2">
            <a:extLst>
              <a:ext uri="{FF2B5EF4-FFF2-40B4-BE49-F238E27FC236}">
                <a16:creationId xmlns:a16="http://schemas.microsoft.com/office/drawing/2014/main" id="{1079EEDF-A56C-8943-D0F6-F7524910760A}"/>
              </a:ext>
            </a:extLst>
          </p:cNvPr>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10357924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32E32A-951C-1469-B9A1-B41A0E9D6FFA}"/>
              </a:ext>
            </a:extLst>
          </p:cNvPr>
          <p:cNvSpPr>
            <a:spLocks noGrp="1"/>
          </p:cNvSpPr>
          <p:nvPr>
            <p:ph type="title"/>
          </p:nvPr>
        </p:nvSpPr>
        <p:spPr/>
        <p:txBody>
          <a:bodyPr/>
          <a:lstStyle/>
          <a:p>
            <a:r>
              <a:rPr kumimoji="1" lang="zh-CN" altLang="en-US" dirty="0"/>
              <a:t>数据集</a:t>
            </a:r>
          </a:p>
        </p:txBody>
      </p:sp>
      <p:sp>
        <p:nvSpPr>
          <p:cNvPr id="3" name="内容占位符 2">
            <a:extLst>
              <a:ext uri="{FF2B5EF4-FFF2-40B4-BE49-F238E27FC236}">
                <a16:creationId xmlns:a16="http://schemas.microsoft.com/office/drawing/2014/main" id="{E70AFAF3-BE19-8EBA-BECD-51DCBB738230}"/>
              </a:ext>
            </a:extLst>
          </p:cNvPr>
          <p:cNvSpPr>
            <a:spLocks noGrp="1"/>
          </p:cNvSpPr>
          <p:nvPr>
            <p:ph idx="1"/>
          </p:nvPr>
        </p:nvSpPr>
        <p:spPr>
          <a:xfrm>
            <a:off x="838200" y="1399539"/>
            <a:ext cx="9714186" cy="4351338"/>
          </a:xfrm>
        </p:spPr>
        <p:txBody>
          <a:bodyPr>
            <a:normAutofit/>
          </a:bodyPr>
          <a:lstStyle/>
          <a:p>
            <a:pPr>
              <a:lnSpc>
                <a:spcPct val="100000"/>
              </a:lnSpc>
            </a:pPr>
            <a:r>
              <a:rPr kumimoji="1" lang="en-US" altLang="zh-CN" sz="2000" dirty="0"/>
              <a:t>Post-</a:t>
            </a:r>
            <a:r>
              <a:rPr kumimoji="1" lang="en-US" altLang="zh-CN" sz="2000" dirty="0" err="1"/>
              <a:t>trainig</a:t>
            </a:r>
            <a:r>
              <a:rPr kumimoji="1" lang="en-US" altLang="zh-CN" sz="2000" dirty="0"/>
              <a:t>:</a:t>
            </a:r>
          </a:p>
          <a:p>
            <a:pPr lvl="1">
              <a:lnSpc>
                <a:spcPct val="100000"/>
              </a:lnSpc>
            </a:pPr>
            <a:r>
              <a:rPr kumimoji="1" lang="en-US" altLang="zh-CN" sz="2000" dirty="0"/>
              <a:t>4</a:t>
            </a:r>
            <a:r>
              <a:rPr kumimoji="1" lang="zh-CN" altLang="en-US" sz="2000" dirty="0"/>
              <a:t>个未标注的领域数据集：</a:t>
            </a:r>
            <a:r>
              <a:rPr kumimoji="1" lang="en" altLang="zh-CN" sz="2000" dirty="0"/>
              <a:t>Yelp Restaurant </a:t>
            </a:r>
            <a:r>
              <a:rPr kumimoji="1" lang="en-US" altLang="zh-CN" sz="2000" dirty="0"/>
              <a:t>/</a:t>
            </a:r>
            <a:r>
              <a:rPr kumimoji="1" lang="en" altLang="zh-CN" sz="2000" dirty="0"/>
              <a:t>AI Papers</a:t>
            </a:r>
            <a:r>
              <a:rPr kumimoji="1" lang="en-US" altLang="zh-CN" sz="2000" dirty="0"/>
              <a:t>/</a:t>
            </a:r>
            <a:r>
              <a:rPr kumimoji="1" lang="en" altLang="zh-CN" sz="2000" dirty="0"/>
              <a:t>ACL Papers</a:t>
            </a:r>
            <a:r>
              <a:rPr kumimoji="1" lang="en-US" altLang="zh-CN" sz="2000" dirty="0"/>
              <a:t>/</a:t>
            </a:r>
            <a:r>
              <a:rPr kumimoji="1" lang="en" altLang="zh-CN" sz="2000" dirty="0" err="1"/>
              <a:t>AGNews</a:t>
            </a:r>
            <a:r>
              <a:rPr kumimoji="1" lang="en" altLang="zh-CN" sz="2000" dirty="0"/>
              <a:t> </a:t>
            </a:r>
          </a:p>
          <a:p>
            <a:pPr>
              <a:lnSpc>
                <a:spcPct val="100000"/>
              </a:lnSpc>
            </a:pPr>
            <a:r>
              <a:rPr kumimoji="1" lang="en-US" altLang="zh-CN" sz="2000" dirty="0"/>
              <a:t>Fine-tuning:</a:t>
            </a:r>
          </a:p>
          <a:p>
            <a:pPr lvl="1">
              <a:lnSpc>
                <a:spcPct val="100000"/>
              </a:lnSpc>
            </a:pPr>
            <a:r>
              <a:rPr kumimoji="1" lang="zh-CN" altLang="en-US" sz="2000" dirty="0"/>
              <a:t>以及相关领域的分类数据集</a:t>
            </a:r>
            <a:endParaRPr kumimoji="1" lang="en-US" altLang="zh-CN" sz="2000" dirty="0"/>
          </a:p>
          <a:p>
            <a:pPr lvl="1">
              <a:lnSpc>
                <a:spcPct val="100000"/>
              </a:lnSpc>
            </a:pPr>
            <a:r>
              <a:rPr kumimoji="1" lang="zh-CN" altLang="en-US" sz="2000" dirty="0"/>
              <a:t>使用少量的学习终端任务进行实验。我们对</a:t>
            </a:r>
            <a:r>
              <a:rPr kumimoji="1" lang="en" altLang="zh-CN" sz="2000" dirty="0"/>
              <a:t>Restaurant</a:t>
            </a:r>
            <a:r>
              <a:rPr kumimoji="1" lang="zh-CN" altLang="en-US" sz="2000" dirty="0"/>
              <a:t>和</a:t>
            </a:r>
            <a:r>
              <a:rPr kumimoji="1" lang="en" altLang="zh-CN" sz="2000" dirty="0" err="1"/>
              <a:t>AGNews</a:t>
            </a:r>
            <a:r>
              <a:rPr kumimoji="1" lang="zh-CN" altLang="en-US" sz="2000" dirty="0"/>
              <a:t>使用</a:t>
            </a:r>
            <a:r>
              <a:rPr kumimoji="1" lang="en-US" altLang="zh-CN" sz="2000" dirty="0"/>
              <a:t>32</a:t>
            </a:r>
            <a:r>
              <a:rPr kumimoji="1" lang="zh-CN" altLang="en-US" sz="2000" dirty="0"/>
              <a:t>个训练样本，对</a:t>
            </a:r>
            <a:r>
              <a:rPr kumimoji="1" lang="en" altLang="zh-CN" sz="2000" dirty="0"/>
              <a:t>ACL</a:t>
            </a:r>
            <a:r>
              <a:rPr kumimoji="1" lang="zh-CN" altLang="en-US" sz="2000" dirty="0"/>
              <a:t>使用</a:t>
            </a:r>
            <a:r>
              <a:rPr kumimoji="1" lang="en-US" altLang="zh-CN" sz="2000" dirty="0"/>
              <a:t>48</a:t>
            </a:r>
            <a:r>
              <a:rPr kumimoji="1" lang="zh-CN" altLang="en-US" sz="2000" dirty="0"/>
              <a:t>个训练样本，对</a:t>
            </a:r>
            <a:r>
              <a:rPr kumimoji="1" lang="en" altLang="zh-CN" sz="2000" dirty="0"/>
              <a:t>AI</a:t>
            </a:r>
            <a:r>
              <a:rPr kumimoji="1" lang="zh-CN" altLang="en-US" sz="2000" dirty="0"/>
              <a:t>使用</a:t>
            </a:r>
            <a:r>
              <a:rPr kumimoji="1" lang="en-US" altLang="zh-CN" sz="2000" dirty="0"/>
              <a:t>56</a:t>
            </a:r>
            <a:r>
              <a:rPr kumimoji="1" lang="zh-CN" altLang="en-US" sz="2000" dirty="0"/>
              <a:t>个训练样本，因为每个数据集的类的数量不同。</a:t>
            </a:r>
            <a:r>
              <a:rPr kumimoji="1" lang="en" altLang="zh-CN" sz="2000" dirty="0"/>
              <a:t> </a:t>
            </a:r>
            <a:endParaRPr kumimoji="1" lang="zh-CN" altLang="en-US" sz="2000" dirty="0"/>
          </a:p>
        </p:txBody>
      </p:sp>
      <p:pic>
        <p:nvPicPr>
          <p:cNvPr id="5" name="图片 4" descr="表格&#10;&#10;描述已自动生成">
            <a:extLst>
              <a:ext uri="{FF2B5EF4-FFF2-40B4-BE49-F238E27FC236}">
                <a16:creationId xmlns:a16="http://schemas.microsoft.com/office/drawing/2014/main" id="{EE8DACAE-DC1A-6AA2-126D-A637857E69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0242" y="4078064"/>
            <a:ext cx="9442144" cy="2070488"/>
          </a:xfrm>
          <a:prstGeom prst="rect">
            <a:avLst/>
          </a:prstGeom>
        </p:spPr>
      </p:pic>
    </p:spTree>
    <p:extLst>
      <p:ext uri="{BB962C8B-B14F-4D97-AF65-F5344CB8AC3E}">
        <p14:creationId xmlns:p14="http://schemas.microsoft.com/office/powerpoint/2010/main" val="14774596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6A8CCF-09B6-91D5-755C-4A3ADAA9B2EB}"/>
              </a:ext>
            </a:extLst>
          </p:cNvPr>
          <p:cNvSpPr>
            <a:spLocks noGrp="1"/>
          </p:cNvSpPr>
          <p:nvPr>
            <p:ph type="title"/>
          </p:nvPr>
        </p:nvSpPr>
        <p:spPr/>
        <p:txBody>
          <a:bodyPr/>
          <a:lstStyle/>
          <a:p>
            <a:r>
              <a:rPr kumimoji="1" lang="zh-CN" altLang="en-US" dirty="0"/>
              <a:t>评估方法</a:t>
            </a:r>
          </a:p>
        </p:txBody>
      </p:sp>
      <p:sp>
        <p:nvSpPr>
          <p:cNvPr id="3" name="内容占位符 2">
            <a:extLst>
              <a:ext uri="{FF2B5EF4-FFF2-40B4-BE49-F238E27FC236}">
                <a16:creationId xmlns:a16="http://schemas.microsoft.com/office/drawing/2014/main" id="{E8734AA2-2D7E-9738-54FA-303631B52DA7}"/>
              </a:ext>
            </a:extLst>
          </p:cNvPr>
          <p:cNvSpPr>
            <a:spLocks noGrp="1"/>
          </p:cNvSpPr>
          <p:nvPr>
            <p:ph idx="1"/>
          </p:nvPr>
        </p:nvSpPr>
        <p:spPr/>
        <p:txBody>
          <a:bodyPr>
            <a:normAutofit/>
          </a:bodyPr>
          <a:lstStyle/>
          <a:p>
            <a:pPr>
              <a:lnSpc>
                <a:spcPct val="150000"/>
              </a:lnSpc>
            </a:pPr>
            <a:r>
              <a:rPr kumimoji="1" lang="zh-CN" altLang="en-US" sz="2000" dirty="0"/>
              <a:t>所提出的范式采用了与传统的持续学习（</a:t>
            </a:r>
            <a:r>
              <a:rPr kumimoji="1" lang="en" altLang="zh-CN" sz="2000" dirty="0"/>
              <a:t>CL</a:t>
            </a:r>
            <a:r>
              <a:rPr kumimoji="1" lang="zh-CN" altLang="en" sz="2000" dirty="0"/>
              <a:t>）</a:t>
            </a:r>
            <a:r>
              <a:rPr kumimoji="1" lang="zh-CN" altLang="en-US" sz="2000" dirty="0"/>
              <a:t>不同的评价方式。</a:t>
            </a:r>
            <a:r>
              <a:rPr kumimoji="1" lang="zh-CN" altLang="en-US" sz="2000" b="1" dirty="0">
                <a:solidFill>
                  <a:srgbClr val="FF0000"/>
                </a:solidFill>
              </a:rPr>
              <a:t>在用一连串的领域对一个</a:t>
            </a:r>
            <a:r>
              <a:rPr kumimoji="1" lang="en" altLang="zh-CN" sz="2000" b="1" dirty="0">
                <a:solidFill>
                  <a:srgbClr val="FF0000"/>
                </a:solidFill>
              </a:rPr>
              <a:t>LM</a:t>
            </a:r>
            <a:r>
              <a:rPr kumimoji="1" lang="zh-CN" altLang="en" sz="2000" b="1" dirty="0">
                <a:solidFill>
                  <a:srgbClr val="FF0000"/>
                </a:solidFill>
              </a:rPr>
              <a:t>（</a:t>
            </a:r>
            <a:r>
              <a:rPr kumimoji="1" lang="zh-CN" altLang="en-US" sz="2000" b="1" dirty="0">
                <a:solidFill>
                  <a:srgbClr val="FF0000"/>
                </a:solidFill>
              </a:rPr>
              <a:t>在我们的例子中是</a:t>
            </a:r>
            <a:r>
              <a:rPr kumimoji="1" lang="en" altLang="zh-CN" sz="2000" b="1" dirty="0" err="1">
                <a:solidFill>
                  <a:srgbClr val="FF0000"/>
                </a:solidFill>
              </a:rPr>
              <a:t>RoBERTa</a:t>
            </a:r>
            <a:r>
              <a:rPr kumimoji="1" lang="zh-CN" altLang="en" sz="2000" b="1" dirty="0">
                <a:solidFill>
                  <a:srgbClr val="FF0000"/>
                </a:solidFill>
              </a:rPr>
              <a:t>）</a:t>
            </a:r>
            <a:r>
              <a:rPr kumimoji="1" lang="zh-CN" altLang="en-US" sz="2000" b="1" dirty="0">
                <a:solidFill>
                  <a:srgbClr val="FF0000"/>
                </a:solidFill>
              </a:rPr>
              <a:t>进行无监督的持续后训练</a:t>
            </a:r>
            <a:r>
              <a:rPr kumimoji="1" lang="zh-CN" altLang="en-US" sz="2000" dirty="0"/>
              <a:t>后，所产生的</a:t>
            </a:r>
            <a:r>
              <a:rPr kumimoji="1" lang="en" altLang="zh-CN" sz="2000" dirty="0"/>
              <a:t>p-LM</a:t>
            </a:r>
            <a:r>
              <a:rPr kumimoji="1" lang="zh-CN" altLang="en-US" sz="2000" dirty="0"/>
              <a:t>被用来微调来自任何后训练领域的最终</a:t>
            </a:r>
            <a:r>
              <a:rPr kumimoji="1" lang="en-US" altLang="zh-CN" sz="2000" dirty="0"/>
              <a:t>few-shot</a:t>
            </a:r>
            <a:r>
              <a:rPr kumimoji="1" lang="zh-CN" altLang="en-US" sz="2000" dirty="0"/>
              <a:t>分类任务。在末端任务微调期间没有</a:t>
            </a:r>
            <a:r>
              <a:rPr kumimoji="1" lang="en" altLang="zh-CN" sz="2000" dirty="0"/>
              <a:t>CL</a:t>
            </a:r>
            <a:r>
              <a:rPr kumimoji="1" lang="zh-CN" altLang="en" sz="2000" dirty="0"/>
              <a:t>。</a:t>
            </a:r>
            <a:r>
              <a:rPr kumimoji="1" lang="zh-CN" altLang="en-US" sz="2000" b="1" dirty="0">
                <a:solidFill>
                  <a:srgbClr val="FF0000"/>
                </a:solidFill>
              </a:rPr>
              <a:t>每个微调任务都是单独完成的。</a:t>
            </a:r>
          </a:p>
        </p:txBody>
      </p:sp>
    </p:spTree>
    <p:extLst>
      <p:ext uri="{BB962C8B-B14F-4D97-AF65-F5344CB8AC3E}">
        <p14:creationId xmlns:p14="http://schemas.microsoft.com/office/powerpoint/2010/main" val="37212406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E9C843-B151-63CD-15AF-7936DD041C7E}"/>
              </a:ext>
            </a:extLst>
          </p:cNvPr>
          <p:cNvSpPr>
            <a:spLocks noGrp="1"/>
          </p:cNvSpPr>
          <p:nvPr>
            <p:ph type="title"/>
          </p:nvPr>
        </p:nvSpPr>
        <p:spPr/>
        <p:txBody>
          <a:bodyPr/>
          <a:lstStyle/>
          <a:p>
            <a:r>
              <a:rPr kumimoji="1" lang="zh-CN" altLang="en-US" dirty="0"/>
              <a:t>实验结果</a:t>
            </a:r>
          </a:p>
        </p:txBody>
      </p:sp>
      <p:pic>
        <p:nvPicPr>
          <p:cNvPr id="5" name="内容占位符 4">
            <a:extLst>
              <a:ext uri="{FF2B5EF4-FFF2-40B4-BE49-F238E27FC236}">
                <a16:creationId xmlns:a16="http://schemas.microsoft.com/office/drawing/2014/main" id="{B3F57725-A3EC-D108-0E4F-06D8021078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375134"/>
            <a:ext cx="10515600" cy="4240859"/>
          </a:xfrm>
        </p:spPr>
      </p:pic>
      <p:sp>
        <p:nvSpPr>
          <p:cNvPr id="7" name="文本框 6">
            <a:extLst>
              <a:ext uri="{FF2B5EF4-FFF2-40B4-BE49-F238E27FC236}">
                <a16:creationId xmlns:a16="http://schemas.microsoft.com/office/drawing/2014/main" id="{7BFC6062-4FF5-53F1-EBC6-7B51A3D5E295}"/>
              </a:ext>
            </a:extLst>
          </p:cNvPr>
          <p:cNvSpPr txBox="1"/>
          <p:nvPr/>
        </p:nvSpPr>
        <p:spPr>
          <a:xfrm>
            <a:off x="948381" y="1571246"/>
            <a:ext cx="6098058" cy="923330"/>
          </a:xfrm>
          <a:prstGeom prst="rect">
            <a:avLst/>
          </a:prstGeom>
          <a:noFill/>
        </p:spPr>
        <p:txBody>
          <a:bodyPr wrap="square">
            <a:spAutoFit/>
          </a:bodyPr>
          <a:lstStyle/>
          <a:p>
            <a:r>
              <a:rPr lang="zh-CN" altLang="en-US" sz="1800" dirty="0">
                <a:effectLst/>
                <a:latin typeface="SimSun" panose="02010600030101010101" pitchFamily="2" charset="-122"/>
                <a:ea typeface="SimSun" panose="02010600030101010101" pitchFamily="2" charset="-122"/>
              </a:rPr>
              <a:t>表中报告了 </a:t>
            </a:r>
            <a:r>
              <a:rPr lang="en-US" altLang="zh-CN" sz="1800" dirty="0">
                <a:effectLst/>
                <a:latin typeface="SimSun" panose="02010600030101010101" pitchFamily="2" charset="-122"/>
                <a:ea typeface="SimSun" panose="02010600030101010101" pitchFamily="2" charset="-122"/>
              </a:rPr>
              <a:t>4 </a:t>
            </a:r>
            <a:r>
              <a:rPr lang="zh-CN" altLang="en-US" sz="1800" dirty="0">
                <a:effectLst/>
                <a:latin typeface="SimSun" panose="02010600030101010101" pitchFamily="2" charset="-122"/>
                <a:ea typeface="SimSun" panose="02010600030101010101" pitchFamily="2" charset="-122"/>
              </a:rPr>
              <a:t>个不同的微调任务</a:t>
            </a:r>
            <a:r>
              <a:rPr lang="en-US" altLang="zh-CN" sz="1800" dirty="0">
                <a:effectLst/>
                <a:latin typeface="SimSun" panose="02010600030101010101" pitchFamily="2" charset="-122"/>
                <a:ea typeface="SimSun" panose="02010600030101010101" pitchFamily="2" charset="-122"/>
              </a:rPr>
              <a:t>(</a:t>
            </a:r>
            <a:r>
              <a:rPr lang="zh-CN" altLang="en-US" sz="1800" dirty="0">
                <a:effectLst/>
                <a:latin typeface="SimSun" panose="02010600030101010101" pitchFamily="2" charset="-122"/>
                <a:ea typeface="SimSun" panose="02010600030101010101" pitchFamily="2" charset="-122"/>
              </a:rPr>
              <a:t>或数据集</a:t>
            </a:r>
            <a:r>
              <a:rPr lang="en-US" altLang="zh-CN" sz="1800" dirty="0">
                <a:effectLst/>
                <a:latin typeface="SimSun" panose="02010600030101010101" pitchFamily="2" charset="-122"/>
                <a:ea typeface="SimSun" panose="02010600030101010101" pitchFamily="2" charset="-122"/>
              </a:rPr>
              <a:t>)</a:t>
            </a:r>
            <a:r>
              <a:rPr lang="zh-CN" altLang="en-US" sz="1800" dirty="0">
                <a:effectLst/>
                <a:latin typeface="SimSun" panose="02010600030101010101" pitchFamily="2" charset="-122"/>
                <a:ea typeface="SimSun" panose="02010600030101010101" pitchFamily="2" charset="-122"/>
              </a:rPr>
              <a:t>在 对所有未标记的领域数据集进行后训练后在</a:t>
            </a:r>
            <a:r>
              <a:rPr lang="zh-CN" altLang="en-US" sz="1800" b="1" dirty="0">
                <a:solidFill>
                  <a:srgbClr val="FF0000"/>
                </a:solidFill>
                <a:effectLst/>
                <a:latin typeface="SimSun" panose="02010600030101010101" pitchFamily="2" charset="-122"/>
                <a:ea typeface="SimSun" panose="02010600030101010101" pitchFamily="2" charset="-122"/>
              </a:rPr>
              <a:t>准确性</a:t>
            </a:r>
            <a:r>
              <a:rPr lang="zh-CN" altLang="en-US" sz="1800" dirty="0">
                <a:effectLst/>
                <a:latin typeface="SimSun" panose="02010600030101010101" pitchFamily="2" charset="-122"/>
                <a:ea typeface="SimSun" panose="02010600030101010101" pitchFamily="2" charset="-122"/>
              </a:rPr>
              <a:t>和 </a:t>
            </a:r>
            <a:r>
              <a:rPr lang="en-US" altLang="zh-CN" sz="1800" b="1" dirty="0">
                <a:solidFill>
                  <a:srgbClr val="FF0000"/>
                </a:solidFill>
                <a:effectLst/>
                <a:latin typeface="SimSun" panose="02010600030101010101" pitchFamily="2" charset="-122"/>
                <a:ea typeface="SimSun" panose="02010600030101010101" pitchFamily="2" charset="-122"/>
              </a:rPr>
              <a:t>Macro </a:t>
            </a:r>
            <a:r>
              <a:rPr lang="en" altLang="zh-CN" sz="1800" b="1" dirty="0">
                <a:solidFill>
                  <a:srgbClr val="FF0000"/>
                </a:solidFill>
                <a:effectLst/>
                <a:latin typeface="SimSun" panose="02010600030101010101" pitchFamily="2" charset="-122"/>
                <a:ea typeface="SimSun" panose="02010600030101010101" pitchFamily="2" charset="-122"/>
              </a:rPr>
              <a:t>F1 </a:t>
            </a:r>
            <a:r>
              <a:rPr lang="zh-CN" altLang="en-US" sz="1800" dirty="0">
                <a:effectLst/>
                <a:latin typeface="SimSun" panose="02010600030101010101" pitchFamily="2" charset="-122"/>
                <a:ea typeface="SimSun" panose="02010600030101010101" pitchFamily="2" charset="-122"/>
              </a:rPr>
              <a:t>方面的平均结果</a:t>
            </a:r>
            <a:r>
              <a:rPr lang="zh-CN" altLang="en-US" dirty="0">
                <a:latin typeface="SimSun" panose="02010600030101010101" pitchFamily="2" charset="-122"/>
                <a:ea typeface="SimSun" panose="02010600030101010101" pitchFamily="2" charset="-122"/>
              </a:rPr>
              <a:t>以及</a:t>
            </a:r>
            <a:r>
              <a:rPr lang="zh-CN" altLang="en-US" b="1" dirty="0">
                <a:solidFill>
                  <a:srgbClr val="FF0000"/>
                </a:solidFill>
                <a:latin typeface="SimSun" panose="02010600030101010101" pitchFamily="2" charset="-122"/>
                <a:ea typeface="SimSun" panose="02010600030101010101" pitchFamily="2" charset="-122"/>
              </a:rPr>
              <a:t>遗忘率</a:t>
            </a:r>
            <a:endParaRPr lang="zh-CN" altLang="en-US" b="1" dirty="0">
              <a:solidFill>
                <a:srgbClr val="FF0000"/>
              </a:solidFill>
            </a:endParaRPr>
          </a:p>
        </p:txBody>
      </p:sp>
    </p:spTree>
    <p:extLst>
      <p:ext uri="{BB962C8B-B14F-4D97-AF65-F5344CB8AC3E}">
        <p14:creationId xmlns:p14="http://schemas.microsoft.com/office/powerpoint/2010/main" val="35842856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CB7678-C3BC-DAB3-21C9-BB0EEB166D00}"/>
              </a:ext>
            </a:extLst>
          </p:cNvPr>
          <p:cNvSpPr>
            <a:spLocks noGrp="1"/>
          </p:cNvSpPr>
          <p:nvPr>
            <p:ph type="title"/>
          </p:nvPr>
        </p:nvSpPr>
        <p:spPr/>
        <p:txBody>
          <a:bodyPr/>
          <a:lstStyle/>
          <a:p>
            <a:endParaRPr kumimoji="1" lang="zh-CN" altLang="en-US"/>
          </a:p>
        </p:txBody>
      </p:sp>
      <p:pic>
        <p:nvPicPr>
          <p:cNvPr id="5" name="内容占位符 4" descr="表格&#10;&#10;描述已自动生成">
            <a:extLst>
              <a:ext uri="{FF2B5EF4-FFF2-40B4-BE49-F238E27FC236}">
                <a16:creationId xmlns:a16="http://schemas.microsoft.com/office/drawing/2014/main" id="{CC8ABA6F-131D-7707-4108-6926FF81A6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44031"/>
            <a:ext cx="10515600" cy="3704926"/>
          </a:xfrm>
        </p:spPr>
      </p:pic>
    </p:spTree>
    <p:extLst>
      <p:ext uri="{BB962C8B-B14F-4D97-AF65-F5344CB8AC3E}">
        <p14:creationId xmlns:p14="http://schemas.microsoft.com/office/powerpoint/2010/main" val="38722076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108E46-C4F5-C8B9-E200-57B1FCF43245}"/>
              </a:ext>
            </a:extLst>
          </p:cNvPr>
          <p:cNvSpPr>
            <a:spLocks noGrp="1"/>
          </p:cNvSpPr>
          <p:nvPr>
            <p:ph type="title"/>
          </p:nvPr>
        </p:nvSpPr>
        <p:spPr/>
        <p:txBody>
          <a:bodyPr/>
          <a:lstStyle/>
          <a:p>
            <a:r>
              <a:rPr kumimoji="1" lang="zh-CN" altLang="en-US" dirty="0"/>
              <a:t>消融实验</a:t>
            </a:r>
          </a:p>
        </p:txBody>
      </p:sp>
      <p:pic>
        <p:nvPicPr>
          <p:cNvPr id="7" name="内容占位符 6" descr="表格&#10;&#10;描述已自动生成">
            <a:extLst>
              <a:ext uri="{FF2B5EF4-FFF2-40B4-BE49-F238E27FC236}">
                <a16:creationId xmlns:a16="http://schemas.microsoft.com/office/drawing/2014/main" id="{33885B74-73B7-5404-6EF6-DDE478CF9E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0596" y="1881767"/>
            <a:ext cx="5105400" cy="2311400"/>
          </a:xfrm>
        </p:spPr>
      </p:pic>
      <p:sp>
        <p:nvSpPr>
          <p:cNvPr id="9" name="文本框 8">
            <a:extLst>
              <a:ext uri="{FF2B5EF4-FFF2-40B4-BE49-F238E27FC236}">
                <a16:creationId xmlns:a16="http://schemas.microsoft.com/office/drawing/2014/main" id="{C4E813B6-AD84-5317-D22C-5B33F82A67FA}"/>
              </a:ext>
            </a:extLst>
          </p:cNvPr>
          <p:cNvSpPr txBox="1"/>
          <p:nvPr/>
        </p:nvSpPr>
        <p:spPr>
          <a:xfrm>
            <a:off x="2554760" y="4384246"/>
            <a:ext cx="6098058" cy="646331"/>
          </a:xfrm>
          <a:prstGeom prst="rect">
            <a:avLst/>
          </a:prstGeom>
          <a:noFill/>
        </p:spPr>
        <p:txBody>
          <a:bodyPr wrap="square">
            <a:spAutoFit/>
          </a:bodyPr>
          <a:lstStyle/>
          <a:p>
            <a:r>
              <a:rPr lang="en-US" altLang="zh-CN" sz="1800" dirty="0">
                <a:effectLst/>
                <a:latin typeface="SimSun" panose="02010600030101010101" pitchFamily="2" charset="-122"/>
                <a:ea typeface="SimSun" panose="02010600030101010101" pitchFamily="2" charset="-122"/>
              </a:rPr>
              <a:t>Sequential adapter:</a:t>
            </a:r>
            <a:r>
              <a:rPr lang="zh-CN" altLang="en-US" sz="1800" dirty="0">
                <a:effectLst/>
                <a:latin typeface="SimSun" panose="02010600030101010101" pitchFamily="2" charset="-122"/>
                <a:ea typeface="SimSun" panose="02010600030101010101" pitchFamily="2" charset="-122"/>
              </a:rPr>
              <a:t>在 </a:t>
            </a:r>
            <a:r>
              <a:rPr lang="en" altLang="zh-CN" sz="1800" dirty="0">
                <a:effectLst/>
                <a:latin typeface="SimSun" panose="02010600030101010101" pitchFamily="2" charset="-122"/>
                <a:ea typeface="SimSun" panose="02010600030101010101" pitchFamily="2" charset="-122"/>
              </a:rPr>
              <a:t>FFN/</a:t>
            </a:r>
            <a:r>
              <a:rPr lang="zh-CN" altLang="en-US" sz="1800" dirty="0">
                <a:effectLst/>
                <a:latin typeface="SimSun" panose="02010600030101010101" pitchFamily="2" charset="-122"/>
                <a:ea typeface="SimSun" panose="02010600030101010101" pitchFamily="2" charset="-122"/>
              </a:rPr>
              <a:t>注意力层之后插入一个适配器，而作者在 </a:t>
            </a:r>
            <a:r>
              <a:rPr lang="en" altLang="zh-CN" sz="1800" dirty="0">
                <a:effectLst/>
                <a:latin typeface="SimSun" panose="02010600030101010101" pitchFamily="2" charset="-122"/>
                <a:ea typeface="SimSun" panose="02010600030101010101" pitchFamily="2" charset="-122"/>
              </a:rPr>
              <a:t>FFN/</a:t>
            </a:r>
            <a:r>
              <a:rPr lang="zh-CN" altLang="en-US" sz="1800" dirty="0">
                <a:effectLst/>
                <a:latin typeface="SimSun" panose="02010600030101010101" pitchFamily="2" charset="-122"/>
                <a:ea typeface="SimSun" panose="02010600030101010101" pitchFamily="2" charset="-122"/>
              </a:rPr>
              <a:t>注意力层之前插入它 </a:t>
            </a:r>
            <a:endParaRPr lang="zh-CN" altLang="en-US" dirty="0"/>
          </a:p>
        </p:txBody>
      </p:sp>
    </p:spTree>
    <p:extLst>
      <p:ext uri="{BB962C8B-B14F-4D97-AF65-F5344CB8AC3E}">
        <p14:creationId xmlns:p14="http://schemas.microsoft.com/office/powerpoint/2010/main" val="21803142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22256E-D571-F619-A897-92AFF6A26B81}"/>
              </a:ext>
            </a:extLst>
          </p:cNvPr>
          <p:cNvSpPr>
            <a:spLocks noGrp="1"/>
          </p:cNvSpPr>
          <p:nvPr>
            <p:ph type="title"/>
          </p:nvPr>
        </p:nvSpPr>
        <p:spPr/>
        <p:txBody>
          <a:bodyPr>
            <a:normAutofit/>
          </a:bodyPr>
          <a:lstStyle/>
          <a:p>
            <a:r>
              <a:rPr kumimoji="1" lang="en-US" altLang="zh-CN" sz="2800" dirty="0"/>
              <a:t>Post-</a:t>
            </a:r>
            <a:r>
              <a:rPr kumimoji="1" lang="en-US" altLang="zh-CN" sz="2800" dirty="0" err="1"/>
              <a:t>traning</a:t>
            </a:r>
            <a:r>
              <a:rPr kumimoji="1" lang="en-US" altLang="zh-CN" sz="2800" dirty="0"/>
              <a:t> </a:t>
            </a:r>
            <a:r>
              <a:rPr kumimoji="1" lang="zh-CN" altLang="en-US" sz="2800" dirty="0"/>
              <a:t>是否需要特定领域的标记数据集</a:t>
            </a:r>
          </a:p>
        </p:txBody>
      </p:sp>
      <p:sp>
        <p:nvSpPr>
          <p:cNvPr id="7" name="内容占位符 6">
            <a:extLst>
              <a:ext uri="{FF2B5EF4-FFF2-40B4-BE49-F238E27FC236}">
                <a16:creationId xmlns:a16="http://schemas.microsoft.com/office/drawing/2014/main" id="{2329FB90-8EB0-2A97-2267-08647C200083}"/>
              </a:ext>
            </a:extLst>
          </p:cNvPr>
          <p:cNvSpPr>
            <a:spLocks noGrp="1"/>
          </p:cNvSpPr>
          <p:nvPr>
            <p:ph idx="1"/>
          </p:nvPr>
        </p:nvSpPr>
        <p:spPr/>
        <p:txBody>
          <a:bodyPr>
            <a:normAutofit/>
          </a:bodyPr>
          <a:lstStyle/>
          <a:p>
            <a:pPr algn="l">
              <a:lnSpc>
                <a:spcPct val="150000"/>
              </a:lnSpc>
            </a:pPr>
            <a:r>
              <a:rPr lang="zh-CN" altLang="en-US" sz="2000" b="0" i="0" dirty="0">
                <a:solidFill>
                  <a:srgbClr val="374151"/>
                </a:solidFill>
                <a:effectLst/>
                <a:latin typeface="Söhne"/>
              </a:rPr>
              <a:t>在</a:t>
            </a:r>
            <a:r>
              <a:rPr lang="en" altLang="zh-CN" sz="2000" b="0" i="0" dirty="0">
                <a:solidFill>
                  <a:srgbClr val="374151"/>
                </a:solidFill>
                <a:effectLst/>
                <a:latin typeface="Söhne"/>
              </a:rPr>
              <a:t>Continual Training</a:t>
            </a:r>
            <a:r>
              <a:rPr lang="zh-CN" altLang="en-US" sz="2000" b="0" i="0" dirty="0">
                <a:solidFill>
                  <a:srgbClr val="374151"/>
                </a:solidFill>
                <a:effectLst/>
                <a:latin typeface="Söhne"/>
              </a:rPr>
              <a:t>方法中的</a:t>
            </a:r>
            <a:r>
              <a:rPr lang="en" altLang="zh-CN" sz="2000" b="0" i="0" dirty="0">
                <a:solidFill>
                  <a:srgbClr val="374151"/>
                </a:solidFill>
                <a:effectLst/>
                <a:latin typeface="Söhne"/>
              </a:rPr>
              <a:t>Post-Training</a:t>
            </a:r>
            <a:r>
              <a:rPr lang="zh-CN" altLang="en-US" sz="2000" b="0" i="0" dirty="0">
                <a:solidFill>
                  <a:srgbClr val="374151"/>
                </a:solidFill>
                <a:effectLst/>
                <a:latin typeface="Söhne"/>
              </a:rPr>
              <a:t>阶段，并</a:t>
            </a:r>
            <a:r>
              <a:rPr lang="zh-CN" altLang="en-US" sz="2000" b="1" i="0" dirty="0">
                <a:solidFill>
                  <a:srgbClr val="FF0000"/>
                </a:solidFill>
                <a:effectLst/>
                <a:latin typeface="Söhne"/>
              </a:rPr>
              <a:t>不需要</a:t>
            </a:r>
            <a:r>
              <a:rPr lang="zh-CN" altLang="en-US" sz="2000" b="0" i="0" dirty="0">
                <a:solidFill>
                  <a:srgbClr val="374151"/>
                </a:solidFill>
                <a:effectLst/>
                <a:latin typeface="Söhne"/>
              </a:rPr>
              <a:t>使用特定领域的数据集。</a:t>
            </a:r>
          </a:p>
          <a:p>
            <a:pPr algn="l">
              <a:lnSpc>
                <a:spcPct val="150000"/>
              </a:lnSpc>
            </a:pPr>
            <a:r>
              <a:rPr lang="zh-CN" altLang="en-US" sz="2000" b="0" i="0" dirty="0">
                <a:solidFill>
                  <a:srgbClr val="374151"/>
                </a:solidFill>
                <a:effectLst/>
                <a:latin typeface="Söhne"/>
              </a:rPr>
              <a:t>在</a:t>
            </a:r>
            <a:r>
              <a:rPr lang="en" altLang="zh-CN" sz="2000" b="0" i="0" dirty="0">
                <a:solidFill>
                  <a:srgbClr val="374151"/>
                </a:solidFill>
                <a:effectLst/>
                <a:latin typeface="Söhne"/>
              </a:rPr>
              <a:t>Post-Training</a:t>
            </a:r>
            <a:r>
              <a:rPr lang="zh-CN" altLang="en-US" sz="2000" b="0" i="0" dirty="0">
                <a:solidFill>
                  <a:srgbClr val="374151"/>
                </a:solidFill>
                <a:effectLst/>
                <a:latin typeface="Söhne"/>
              </a:rPr>
              <a:t>阶段，作者提出了一种基于动态掩码的方法，通过对预训练模型的部分参数进行掩码，然后在特定领域的任务上对掩码参数进行微调，从而拓展模型对特定领域的理解。这个方法不需要额外的特定领域数据集，而是通过调整模型的参数来适应不同的任务。</a:t>
            </a:r>
          </a:p>
          <a:p>
            <a:pPr algn="l">
              <a:lnSpc>
                <a:spcPct val="150000"/>
              </a:lnSpc>
            </a:pPr>
            <a:r>
              <a:rPr lang="zh-CN" altLang="en-US" sz="2000" b="0" i="0" dirty="0">
                <a:solidFill>
                  <a:srgbClr val="374151"/>
                </a:solidFill>
                <a:effectLst/>
                <a:latin typeface="Söhne"/>
              </a:rPr>
              <a:t>需要注意的是，虽然</a:t>
            </a:r>
            <a:r>
              <a:rPr lang="en" altLang="zh-CN" sz="2000" b="0" i="0" dirty="0">
                <a:solidFill>
                  <a:srgbClr val="374151"/>
                </a:solidFill>
                <a:effectLst/>
                <a:latin typeface="Söhne"/>
              </a:rPr>
              <a:t>Post-Training</a:t>
            </a:r>
            <a:r>
              <a:rPr lang="zh-CN" altLang="en-US" sz="2000" b="0" i="0" dirty="0">
                <a:solidFill>
                  <a:srgbClr val="374151"/>
                </a:solidFill>
                <a:effectLst/>
                <a:latin typeface="Söhne"/>
              </a:rPr>
              <a:t>阶段不需要使用特定领域的数据集，但在整个</a:t>
            </a:r>
            <a:r>
              <a:rPr lang="en" altLang="zh-CN" sz="2000" b="0" i="0" dirty="0">
                <a:solidFill>
                  <a:srgbClr val="374151"/>
                </a:solidFill>
                <a:effectLst/>
                <a:latin typeface="Söhne"/>
              </a:rPr>
              <a:t>Continual Training</a:t>
            </a:r>
            <a:r>
              <a:rPr lang="zh-CN" altLang="en-US" sz="2000" b="0" i="0" dirty="0">
                <a:solidFill>
                  <a:srgbClr val="374151"/>
                </a:solidFill>
                <a:effectLst/>
                <a:latin typeface="Söhne"/>
              </a:rPr>
              <a:t>方法中的其他阶段，例如</a:t>
            </a:r>
            <a:r>
              <a:rPr lang="zh-CN" altLang="en-US" sz="2000" b="1" i="0" dirty="0">
                <a:solidFill>
                  <a:srgbClr val="374151"/>
                </a:solidFill>
                <a:effectLst/>
                <a:latin typeface="Söhne"/>
              </a:rPr>
              <a:t>预训练和</a:t>
            </a:r>
            <a:r>
              <a:rPr lang="en" altLang="zh-CN" sz="2000" b="1" i="0" dirty="0">
                <a:solidFill>
                  <a:srgbClr val="374151"/>
                </a:solidFill>
                <a:effectLst/>
                <a:latin typeface="Söhne"/>
              </a:rPr>
              <a:t>Fine-Tuning</a:t>
            </a:r>
            <a:r>
              <a:rPr lang="zh-CN" altLang="en-US" sz="2000" b="1" i="0" dirty="0">
                <a:solidFill>
                  <a:srgbClr val="374151"/>
                </a:solidFill>
                <a:effectLst/>
                <a:latin typeface="Söhne"/>
              </a:rPr>
              <a:t>阶段，可能需要使用特定领域的数据集来训练模型</a:t>
            </a:r>
            <a:r>
              <a:rPr lang="zh-CN" altLang="en-US" sz="2000" b="0" i="0" dirty="0">
                <a:solidFill>
                  <a:srgbClr val="374151"/>
                </a:solidFill>
                <a:effectLst/>
                <a:latin typeface="Söhne"/>
              </a:rPr>
              <a:t>。这些阶段中的数据集选择和数据处理方法也会对模型的性能产生影响。</a:t>
            </a:r>
          </a:p>
        </p:txBody>
      </p:sp>
    </p:spTree>
    <p:extLst>
      <p:ext uri="{BB962C8B-B14F-4D97-AF65-F5344CB8AC3E}">
        <p14:creationId xmlns:p14="http://schemas.microsoft.com/office/powerpoint/2010/main" val="26589941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98092D-293B-7128-BAAA-3AA5CC10EFBA}"/>
              </a:ext>
            </a:extLst>
          </p:cNvPr>
          <p:cNvSpPr>
            <a:spLocks noGrp="1"/>
          </p:cNvSpPr>
          <p:nvPr>
            <p:ph type="title"/>
          </p:nvPr>
        </p:nvSpPr>
        <p:spPr/>
        <p:txBody>
          <a:bodyPr/>
          <a:lstStyle/>
          <a:p>
            <a:r>
              <a:rPr kumimoji="1" lang="zh-CN" altLang="en-US" dirty="0"/>
              <a:t>限制</a:t>
            </a:r>
          </a:p>
        </p:txBody>
      </p:sp>
      <p:sp>
        <p:nvSpPr>
          <p:cNvPr id="3" name="内容占位符 2">
            <a:extLst>
              <a:ext uri="{FF2B5EF4-FFF2-40B4-BE49-F238E27FC236}">
                <a16:creationId xmlns:a16="http://schemas.microsoft.com/office/drawing/2014/main" id="{324648DE-9685-2336-553A-263E20D10628}"/>
              </a:ext>
            </a:extLst>
          </p:cNvPr>
          <p:cNvSpPr>
            <a:spLocks noGrp="1"/>
          </p:cNvSpPr>
          <p:nvPr>
            <p:ph idx="1"/>
          </p:nvPr>
        </p:nvSpPr>
        <p:spPr>
          <a:xfrm>
            <a:off x="838200" y="1825625"/>
            <a:ext cx="2226276" cy="4351338"/>
          </a:xfrm>
        </p:spPr>
        <p:txBody>
          <a:bodyPr/>
          <a:lstStyle/>
          <a:p>
            <a:r>
              <a:rPr lang="en" altLang="zh-CN" sz="1800" dirty="0">
                <a:effectLst/>
                <a:latin typeface="SimSun" panose="02010600030101010101" pitchFamily="2" charset="-122"/>
                <a:ea typeface="SimSun" panose="02010600030101010101" pitchFamily="2" charset="-122"/>
              </a:rPr>
              <a:t>CPT </a:t>
            </a:r>
            <a:r>
              <a:rPr lang="zh-CN" altLang="en-US" sz="1800" dirty="0">
                <a:effectLst/>
                <a:latin typeface="SimSun" panose="02010600030101010101" pitchFamily="2" charset="-122"/>
                <a:ea typeface="SimSun" panose="02010600030101010101" pitchFamily="2" charset="-122"/>
              </a:rPr>
              <a:t>的训练和测试都需要域 </a:t>
            </a:r>
            <a:r>
              <a:rPr lang="en" altLang="zh-CN" sz="1800" dirty="0">
                <a:effectLst/>
                <a:latin typeface="SimSun" panose="02010600030101010101" pitchFamily="2" charset="-122"/>
                <a:ea typeface="SimSun" panose="02010600030101010101" pitchFamily="2" charset="-122"/>
              </a:rPr>
              <a:t>id</a:t>
            </a:r>
            <a:r>
              <a:rPr lang="zh-CN" altLang="en" sz="1800" dirty="0">
                <a:effectLst/>
                <a:latin typeface="SimSun" panose="02010600030101010101" pitchFamily="2" charset="-122"/>
                <a:ea typeface="SimSun" panose="02010600030101010101" pitchFamily="2" charset="-122"/>
              </a:rPr>
              <a:t>。 </a:t>
            </a:r>
            <a:r>
              <a:rPr lang="zh-CN" altLang="en-US" sz="1800" dirty="0">
                <a:effectLst/>
                <a:latin typeface="SimSun" panose="02010600030101010101" pitchFamily="2" charset="-122"/>
                <a:ea typeface="SimSun" panose="02010600030101010101" pitchFamily="2" charset="-122"/>
              </a:rPr>
              <a:t>在一些应用程序中，</a:t>
            </a:r>
            <a:r>
              <a:rPr lang="zh-CN" altLang="en-US" sz="1800" b="1" dirty="0">
                <a:solidFill>
                  <a:srgbClr val="FF0000"/>
                </a:solidFill>
                <a:effectLst/>
                <a:latin typeface="SimSun" panose="02010600030101010101" pitchFamily="2" charset="-122"/>
                <a:ea typeface="SimSun" panose="02010600030101010101" pitchFamily="2" charset="-122"/>
              </a:rPr>
              <a:t>可能很难为每个微调终端任务提供一个域 </a:t>
            </a:r>
            <a:r>
              <a:rPr lang="en" altLang="zh-CN" sz="1800" b="1" dirty="0">
                <a:solidFill>
                  <a:srgbClr val="FF0000"/>
                </a:solidFill>
                <a:effectLst/>
                <a:latin typeface="SimSun" panose="02010600030101010101" pitchFamily="2" charset="-122"/>
                <a:ea typeface="SimSun" panose="02010600030101010101" pitchFamily="2" charset="-122"/>
              </a:rPr>
              <a:t>id </a:t>
            </a:r>
            <a:endParaRPr lang="en" altLang="zh-CN" b="1" dirty="0">
              <a:solidFill>
                <a:srgbClr val="FF0000"/>
              </a:solidFill>
            </a:endParaRPr>
          </a:p>
          <a:p>
            <a:endParaRPr kumimoji="1" lang="zh-CN" altLang="en-US" dirty="0"/>
          </a:p>
        </p:txBody>
      </p:sp>
      <p:pic>
        <p:nvPicPr>
          <p:cNvPr id="5" name="图片 4">
            <a:extLst>
              <a:ext uri="{FF2B5EF4-FFF2-40B4-BE49-F238E27FC236}">
                <a16:creationId xmlns:a16="http://schemas.microsoft.com/office/drawing/2014/main" id="{1BA35FA4-271C-004B-EEC1-67E599BB40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3244" y="915410"/>
            <a:ext cx="7772400" cy="5577465"/>
          </a:xfrm>
          <a:prstGeom prst="rect">
            <a:avLst/>
          </a:prstGeom>
        </p:spPr>
      </p:pic>
    </p:spTree>
    <p:extLst>
      <p:ext uri="{BB962C8B-B14F-4D97-AF65-F5344CB8AC3E}">
        <p14:creationId xmlns:p14="http://schemas.microsoft.com/office/powerpoint/2010/main" val="13333226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0D086C-792F-BBCB-73C6-0BC296D3F823}"/>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41449819-A15F-0F79-12B8-A517CBF158D4}"/>
              </a:ext>
            </a:extLst>
          </p:cNvPr>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820452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ECFB14-C5B5-2189-9059-3281DA3CACCB}"/>
              </a:ext>
            </a:extLst>
          </p:cNvPr>
          <p:cNvSpPr>
            <a:spLocks noGrp="1"/>
          </p:cNvSpPr>
          <p:nvPr>
            <p:ph type="title"/>
          </p:nvPr>
        </p:nvSpPr>
        <p:spPr/>
        <p:txBody>
          <a:bodyPr/>
          <a:lstStyle/>
          <a:p>
            <a:r>
              <a:rPr kumimoji="1" lang="en-US" altLang="zh-CN" dirty="0"/>
              <a:t>Background</a:t>
            </a:r>
            <a:endParaRPr kumimoji="1" lang="zh-CN" altLang="en-US" dirty="0"/>
          </a:p>
        </p:txBody>
      </p:sp>
      <p:sp>
        <p:nvSpPr>
          <p:cNvPr id="3" name="文本占位符 2">
            <a:extLst>
              <a:ext uri="{FF2B5EF4-FFF2-40B4-BE49-F238E27FC236}">
                <a16:creationId xmlns:a16="http://schemas.microsoft.com/office/drawing/2014/main" id="{368A2656-852F-8B62-CE08-0F0E59672043}"/>
              </a:ext>
            </a:extLst>
          </p:cNvPr>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20594719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D1061E-829F-1677-55C0-883BC0151C5C}"/>
              </a:ext>
            </a:extLst>
          </p:cNvPr>
          <p:cNvSpPr>
            <a:spLocks noGrp="1"/>
          </p:cNvSpPr>
          <p:nvPr>
            <p:ph type="title"/>
          </p:nvPr>
        </p:nvSpPr>
        <p:spPr/>
        <p:txBody>
          <a:bodyPr/>
          <a:lstStyle/>
          <a:p>
            <a:r>
              <a:rPr kumimoji="1" lang="zh-CN" altLang="en-US" dirty="0"/>
              <a:t>评估指标</a:t>
            </a:r>
          </a:p>
        </p:txBody>
      </p:sp>
      <p:sp>
        <p:nvSpPr>
          <p:cNvPr id="3" name="内容占位符 2">
            <a:extLst>
              <a:ext uri="{FF2B5EF4-FFF2-40B4-BE49-F238E27FC236}">
                <a16:creationId xmlns:a16="http://schemas.microsoft.com/office/drawing/2014/main" id="{3F80E437-F7EF-6E2B-D842-767F53A483B9}"/>
              </a:ext>
            </a:extLst>
          </p:cNvPr>
          <p:cNvSpPr>
            <a:spLocks noGrp="1"/>
          </p:cNvSpPr>
          <p:nvPr>
            <p:ph idx="1"/>
          </p:nvPr>
        </p:nvSpPr>
        <p:spPr/>
        <p:txBody>
          <a:bodyPr/>
          <a:lstStyle/>
          <a:p>
            <a:pPr algn="l">
              <a:lnSpc>
                <a:spcPct val="150000"/>
              </a:lnSpc>
              <a:buFont typeface="Arial" panose="020B0604020202020204" pitchFamily="34" charset="0"/>
              <a:buChar char="•"/>
            </a:pPr>
            <a:r>
              <a:rPr lang="zh-CN" altLang="en-US" sz="2400" b="0" i="0" u="none" strike="noStrike" dirty="0">
                <a:solidFill>
                  <a:srgbClr val="121212"/>
                </a:solidFill>
                <a:effectLst/>
                <a:latin typeface="-apple-system"/>
              </a:rPr>
              <a:t>准确率：完成任务</a:t>
            </a:r>
            <a:r>
              <a:rPr lang="en" altLang="zh-CN" sz="2400" b="0" i="0" u="none" strike="noStrike" dirty="0" err="1">
                <a:solidFill>
                  <a:srgbClr val="121212"/>
                </a:solidFill>
                <a:effectLst/>
                <a:latin typeface="-apple-system"/>
              </a:rPr>
              <a:t>i</a:t>
            </a:r>
            <a:r>
              <a:rPr lang="zh-CN" altLang="en-US" sz="2400" b="0" i="0" u="none" strike="noStrike" dirty="0">
                <a:solidFill>
                  <a:srgbClr val="121212"/>
                </a:solidFill>
                <a:effectLst/>
                <a:latin typeface="-apple-system"/>
              </a:rPr>
              <a:t>的训练后，测试之前所有任务</a:t>
            </a:r>
            <a:r>
              <a:rPr lang="en" altLang="zh-CN" sz="2400" b="0" i="0" u="none" strike="noStrike" dirty="0">
                <a:solidFill>
                  <a:srgbClr val="121212"/>
                </a:solidFill>
                <a:effectLst/>
                <a:latin typeface="-apple-system"/>
              </a:rPr>
              <a:t>j</a:t>
            </a:r>
            <a:r>
              <a:rPr lang="zh-CN" altLang="en-US" sz="2400" b="0" i="0" u="none" strike="noStrike" dirty="0">
                <a:solidFill>
                  <a:srgbClr val="121212"/>
                </a:solidFill>
                <a:effectLst/>
                <a:latin typeface="-apple-system"/>
              </a:rPr>
              <a:t>数据上的准确率，再求平均值。</a:t>
            </a:r>
          </a:p>
          <a:p>
            <a:pPr algn="l">
              <a:lnSpc>
                <a:spcPct val="150000"/>
              </a:lnSpc>
              <a:buFont typeface="Arial" panose="020B0604020202020204" pitchFamily="34" charset="0"/>
              <a:buChar char="•"/>
            </a:pPr>
            <a:r>
              <a:rPr lang="zh-CN" altLang="en-US" sz="2400" b="0" i="0" u="none" strike="noStrike" dirty="0">
                <a:solidFill>
                  <a:srgbClr val="121212"/>
                </a:solidFill>
                <a:effectLst/>
                <a:latin typeface="-apple-system"/>
              </a:rPr>
              <a:t>遗忘率：先求出之前各个任务的最高准确率与当前训练完模型后对应任务的准确率之差（假设</a:t>
            </a:r>
            <a:r>
              <a:rPr lang="en" altLang="zh-CN" sz="2400" b="0" i="0" u="none" strike="noStrike" dirty="0" err="1">
                <a:solidFill>
                  <a:srgbClr val="121212"/>
                </a:solidFill>
                <a:effectLst/>
                <a:latin typeface="-apple-system"/>
              </a:rPr>
              <a:t>i</a:t>
            </a:r>
            <a:r>
              <a:rPr lang="zh-CN" altLang="en-US" sz="2400" b="0" i="0" u="none" strike="noStrike" dirty="0">
                <a:solidFill>
                  <a:srgbClr val="121212"/>
                </a:solidFill>
                <a:effectLst/>
                <a:latin typeface="-apple-system"/>
              </a:rPr>
              <a:t>个任务，则得到</a:t>
            </a:r>
            <a:r>
              <a:rPr lang="en" altLang="zh-CN" sz="2400" b="0" i="0" u="none" strike="noStrike" dirty="0" err="1">
                <a:solidFill>
                  <a:srgbClr val="121212"/>
                </a:solidFill>
                <a:effectLst/>
                <a:latin typeface="-apple-system"/>
              </a:rPr>
              <a:t>i</a:t>
            </a:r>
            <a:r>
              <a:rPr lang="zh-CN" altLang="en-US" sz="2400" b="0" i="0" u="none" strike="noStrike" dirty="0">
                <a:solidFill>
                  <a:srgbClr val="121212"/>
                </a:solidFill>
                <a:effectLst/>
                <a:latin typeface="-apple-system"/>
              </a:rPr>
              <a:t>个最高准确率与对应任务当前准确率之差），然后取均值。</a:t>
            </a:r>
          </a:p>
          <a:p>
            <a:endParaRPr kumimoji="1" lang="zh-CN" altLang="en-US" dirty="0"/>
          </a:p>
        </p:txBody>
      </p:sp>
    </p:spTree>
    <p:extLst>
      <p:ext uri="{BB962C8B-B14F-4D97-AF65-F5344CB8AC3E}">
        <p14:creationId xmlns:p14="http://schemas.microsoft.com/office/powerpoint/2010/main" val="1965767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7D48CE3-F6A9-7B94-555A-6142F91F242C}"/>
              </a:ext>
            </a:extLst>
          </p:cNvPr>
          <p:cNvSpPr txBox="1"/>
          <p:nvPr/>
        </p:nvSpPr>
        <p:spPr>
          <a:xfrm>
            <a:off x="714704" y="168166"/>
            <a:ext cx="9480330" cy="5853077"/>
          </a:xfrm>
          <a:prstGeom prst="rect">
            <a:avLst/>
          </a:prstGeom>
          <a:noFill/>
        </p:spPr>
        <p:txBody>
          <a:bodyPr wrap="square" rtlCol="0" anchor="t" anchorCtr="0">
            <a:spAutoFit/>
          </a:bodyPr>
          <a:lstStyle/>
          <a:p>
            <a:pPr>
              <a:lnSpc>
                <a:spcPct val="200000"/>
              </a:lnSpc>
            </a:pPr>
            <a:r>
              <a:rPr kumimoji="1" lang="en-US" altLang="zh-CN" sz="3200" dirty="0">
                <a:solidFill>
                  <a:srgbClr val="A41F34"/>
                </a:solidFill>
                <a:latin typeface="微软雅黑" panose="020B0503020204020204" charset="-122"/>
                <a:ea typeface="微软雅黑" panose="020B0503020204020204" charset="-122"/>
                <a:cs typeface="微软雅黑" panose="020B0503020204020204" charset="-122"/>
              </a:rPr>
              <a:t>Fine-tuning </a:t>
            </a:r>
            <a:r>
              <a:rPr kumimoji="1" lang="zh-CN" altLang="en-US" sz="3200" dirty="0">
                <a:solidFill>
                  <a:srgbClr val="A41F34"/>
                </a:solidFill>
                <a:latin typeface="微软雅黑" panose="020B0503020204020204" charset="-122"/>
                <a:ea typeface="微软雅黑" panose="020B0503020204020204" charset="-122"/>
                <a:cs typeface="微软雅黑" panose="020B0503020204020204" charset="-122"/>
              </a:rPr>
              <a:t>的数据规模多大</a:t>
            </a:r>
            <a:endParaRPr kumimoji="1" lang="en-US" altLang="zh-CN" sz="3200" dirty="0">
              <a:solidFill>
                <a:srgbClr val="A41F34"/>
              </a:solidFill>
              <a:latin typeface="微软雅黑" panose="020B0503020204020204" charset="-122"/>
              <a:ea typeface="微软雅黑" panose="020B0503020204020204" charset="-122"/>
              <a:cs typeface="微软雅黑" panose="020B0503020204020204" charset="-122"/>
            </a:endParaRPr>
          </a:p>
          <a:p>
            <a:pPr>
              <a:lnSpc>
                <a:spcPct val="200000"/>
              </a:lnSpc>
            </a:pPr>
            <a:r>
              <a:rPr kumimoji="1" lang="en-US" altLang="zh-CN" sz="3200" dirty="0">
                <a:solidFill>
                  <a:srgbClr val="A41F34"/>
                </a:solidFill>
                <a:latin typeface="微软雅黑" panose="020B0503020204020204" charset="-122"/>
                <a:ea typeface="微软雅黑" panose="020B0503020204020204" charset="-122"/>
                <a:cs typeface="微软雅黑" panose="020B0503020204020204" charset="-122"/>
              </a:rPr>
              <a:t>Post-training </a:t>
            </a:r>
            <a:r>
              <a:rPr kumimoji="1" lang="zh-CN" altLang="en-US" sz="3200" dirty="0">
                <a:solidFill>
                  <a:srgbClr val="A41F34"/>
                </a:solidFill>
                <a:latin typeface="微软雅黑" panose="020B0503020204020204" charset="-122"/>
                <a:ea typeface="微软雅黑" panose="020B0503020204020204" charset="-122"/>
                <a:cs typeface="微软雅黑" panose="020B0503020204020204" charset="-122"/>
              </a:rPr>
              <a:t>中</a:t>
            </a:r>
            <a:r>
              <a:rPr kumimoji="1" lang="en-US" altLang="zh-CN" sz="3200" dirty="0">
                <a:solidFill>
                  <a:srgbClr val="A41F34"/>
                </a:solidFill>
                <a:latin typeface="微软雅黑" panose="020B0503020204020204" charset="-122"/>
                <a:ea typeface="微软雅黑" panose="020B0503020204020204" charset="-122"/>
                <a:cs typeface="微软雅黑" panose="020B0503020204020204" charset="-122"/>
              </a:rPr>
              <a:t>continual learning </a:t>
            </a:r>
            <a:r>
              <a:rPr kumimoji="1" lang="zh-CN" altLang="en-US" sz="3200" dirty="0">
                <a:solidFill>
                  <a:srgbClr val="A41F34"/>
                </a:solidFill>
                <a:latin typeface="微软雅黑" panose="020B0503020204020204" charset="-122"/>
                <a:ea typeface="微软雅黑" panose="020B0503020204020204" charset="-122"/>
                <a:cs typeface="微软雅黑" panose="020B0503020204020204" charset="-122"/>
              </a:rPr>
              <a:t>的顺序</a:t>
            </a:r>
            <a:endParaRPr kumimoji="1" lang="en-US" altLang="zh-CN" sz="3200" dirty="0">
              <a:solidFill>
                <a:srgbClr val="A41F34"/>
              </a:solidFill>
              <a:latin typeface="微软雅黑" panose="020B0503020204020204" charset="-122"/>
              <a:ea typeface="微软雅黑" panose="020B0503020204020204" charset="-122"/>
              <a:cs typeface="微软雅黑" panose="020B0503020204020204" charset="-122"/>
            </a:endParaRPr>
          </a:p>
          <a:p>
            <a:pPr>
              <a:lnSpc>
                <a:spcPct val="200000"/>
              </a:lnSpc>
            </a:pPr>
            <a:r>
              <a:rPr kumimoji="1" lang="zh-CN" altLang="en-US" sz="3200" dirty="0">
                <a:solidFill>
                  <a:srgbClr val="A41F34"/>
                </a:solidFill>
                <a:latin typeface="微软雅黑" panose="020B0503020204020204" charset="-122"/>
                <a:ea typeface="微软雅黑" panose="020B0503020204020204" charset="-122"/>
                <a:cs typeface="微软雅黑" panose="020B0503020204020204" charset="-122"/>
              </a:rPr>
              <a:t>但是华鑫数据不够</a:t>
            </a:r>
            <a:endParaRPr kumimoji="1" lang="en-US" altLang="zh-CN" sz="3200" dirty="0">
              <a:solidFill>
                <a:srgbClr val="A41F34"/>
              </a:solidFill>
              <a:latin typeface="微软雅黑" panose="020B0503020204020204" charset="-122"/>
              <a:ea typeface="微软雅黑" panose="020B0503020204020204" charset="-122"/>
              <a:cs typeface="微软雅黑" panose="020B0503020204020204" charset="-122"/>
            </a:endParaRPr>
          </a:p>
          <a:p>
            <a:pPr>
              <a:lnSpc>
                <a:spcPct val="200000"/>
              </a:lnSpc>
            </a:pPr>
            <a:r>
              <a:rPr kumimoji="1" lang="zh-CN" altLang="en-US" sz="3200" dirty="0">
                <a:solidFill>
                  <a:srgbClr val="A41F34"/>
                </a:solidFill>
                <a:latin typeface="微软雅黑" panose="020B0503020204020204" charset="-122"/>
                <a:ea typeface="微软雅黑" panose="020B0503020204020204" charset="-122"/>
                <a:cs typeface="微软雅黑" panose="020B0503020204020204" charset="-122"/>
              </a:rPr>
              <a:t>这个模型是为了不让它忘记旧的知识</a:t>
            </a:r>
            <a:endParaRPr kumimoji="1" lang="en-US" altLang="zh-CN" sz="3200" dirty="0">
              <a:solidFill>
                <a:srgbClr val="A41F34"/>
              </a:solidFill>
              <a:latin typeface="微软雅黑" panose="020B0503020204020204" charset="-122"/>
              <a:ea typeface="微软雅黑" panose="020B0503020204020204" charset="-122"/>
              <a:cs typeface="微软雅黑" panose="020B0503020204020204" charset="-122"/>
            </a:endParaRPr>
          </a:p>
          <a:p>
            <a:pPr>
              <a:lnSpc>
                <a:spcPct val="200000"/>
              </a:lnSpc>
            </a:pPr>
            <a:r>
              <a:rPr kumimoji="1" lang="zh-CN" altLang="en-US" sz="3200" dirty="0">
                <a:solidFill>
                  <a:srgbClr val="A41F34"/>
                </a:solidFill>
                <a:latin typeface="微软雅黑" panose="020B0503020204020204" charset="-122"/>
                <a:ea typeface="微软雅黑" panose="020B0503020204020204" charset="-122"/>
                <a:cs typeface="微软雅黑" panose="020B0503020204020204" charset="-122"/>
              </a:rPr>
              <a:t>没有增强语言</a:t>
            </a:r>
            <a:r>
              <a:rPr kumimoji="1" lang="zh-CN" altLang="en-US" sz="3200">
                <a:solidFill>
                  <a:srgbClr val="A41F34"/>
                </a:solidFill>
                <a:latin typeface="微软雅黑" panose="020B0503020204020204" charset="-122"/>
                <a:ea typeface="微软雅黑" panose="020B0503020204020204" charset="-122"/>
                <a:cs typeface="微软雅黑" panose="020B0503020204020204" charset="-122"/>
              </a:rPr>
              <a:t>的理解能力</a:t>
            </a:r>
            <a:endParaRPr kumimoji="1" lang="en-US" altLang="zh-CN" sz="3200" dirty="0">
              <a:solidFill>
                <a:srgbClr val="A41F34"/>
              </a:solidFill>
              <a:latin typeface="微软雅黑" panose="020B0503020204020204" charset="-122"/>
              <a:ea typeface="微软雅黑" panose="020B0503020204020204" charset="-122"/>
              <a:cs typeface="微软雅黑" panose="020B0503020204020204" charset="-122"/>
            </a:endParaRPr>
          </a:p>
          <a:p>
            <a:pPr>
              <a:lnSpc>
                <a:spcPct val="200000"/>
              </a:lnSpc>
            </a:pPr>
            <a:r>
              <a:rPr kumimoji="1" lang="zh-CN" altLang="en-US" sz="3200" dirty="0">
                <a:solidFill>
                  <a:srgbClr val="A41F34"/>
                </a:solidFill>
                <a:latin typeface="微软雅黑" panose="020B0503020204020204" charset="-122"/>
                <a:ea typeface="微软雅黑" panose="020B0503020204020204" charset="-122"/>
                <a:cs typeface="微软雅黑" panose="020B0503020204020204" charset="-122"/>
              </a:rPr>
              <a:t>迁移学习而持续学习，遗忘性 可塑性（冲突）</a:t>
            </a:r>
          </a:p>
        </p:txBody>
      </p:sp>
    </p:spTree>
    <p:extLst>
      <p:ext uri="{BB962C8B-B14F-4D97-AF65-F5344CB8AC3E}">
        <p14:creationId xmlns:p14="http://schemas.microsoft.com/office/powerpoint/2010/main" val="22200739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47B68A-1204-2F64-994A-593102ADE746}"/>
              </a:ext>
            </a:extLst>
          </p:cNvPr>
          <p:cNvSpPr>
            <a:spLocks noGrp="1"/>
          </p:cNvSpPr>
          <p:nvPr>
            <p:ph type="title"/>
          </p:nvPr>
        </p:nvSpPr>
        <p:spPr/>
        <p:txBody>
          <a:bodyPr/>
          <a:lstStyle/>
          <a:p>
            <a:r>
              <a:rPr kumimoji="1" lang="zh-CN" altLang="en-US" dirty="0"/>
              <a:t>持续学习的</a:t>
            </a:r>
          </a:p>
        </p:txBody>
      </p:sp>
      <p:sp>
        <p:nvSpPr>
          <p:cNvPr id="3" name="内容占位符 2">
            <a:extLst>
              <a:ext uri="{FF2B5EF4-FFF2-40B4-BE49-F238E27FC236}">
                <a16:creationId xmlns:a16="http://schemas.microsoft.com/office/drawing/2014/main" id="{2A60FF98-C8BE-AFF3-C9F6-05C255DF99B8}"/>
              </a:ext>
            </a:extLst>
          </p:cNvPr>
          <p:cNvSpPr>
            <a:spLocks noGrp="1"/>
          </p:cNvSpPr>
          <p:nvPr>
            <p:ph idx="1"/>
          </p:nvPr>
        </p:nvSpPr>
        <p:spPr>
          <a:xfrm>
            <a:off x="112986" y="1815115"/>
            <a:ext cx="11963399" cy="4351338"/>
          </a:xfrm>
        </p:spPr>
        <p:txBody>
          <a:bodyPr/>
          <a:lstStyle/>
          <a:p>
            <a:pPr>
              <a:lnSpc>
                <a:spcPct val="150000"/>
              </a:lnSpc>
            </a:pPr>
            <a:r>
              <a:rPr kumimoji="1" lang="zh-CN" altLang="en-US" dirty="0"/>
              <a:t>根据目测试任务与原任务的类别关系，把持续学习分为三个类别：</a:t>
            </a:r>
            <a:endParaRPr kumimoji="1" lang="en-US" altLang="zh-CN" dirty="0"/>
          </a:p>
          <a:p>
            <a:pPr marL="457200" lvl="1" indent="0">
              <a:lnSpc>
                <a:spcPct val="150000"/>
              </a:lnSpc>
              <a:buNone/>
            </a:pPr>
            <a:r>
              <a:rPr lang="en" altLang="zh-CN" b="0" i="0" u="none" strike="noStrike" dirty="0">
                <a:solidFill>
                  <a:srgbClr val="121212"/>
                </a:solidFill>
                <a:effectLst/>
                <a:latin typeface="-apple-system"/>
              </a:rPr>
              <a:t>Task-IL</a:t>
            </a:r>
            <a:r>
              <a:rPr lang="zh-CN" altLang="en" b="0" i="0" u="none" strike="noStrike" dirty="0">
                <a:solidFill>
                  <a:srgbClr val="121212"/>
                </a:solidFill>
                <a:effectLst/>
                <a:latin typeface="-apple-system"/>
              </a:rPr>
              <a:t>（</a:t>
            </a:r>
            <a:r>
              <a:rPr lang="zh-CN" altLang="en-US" b="0" i="0" u="none" strike="noStrike" dirty="0">
                <a:solidFill>
                  <a:srgbClr val="121212"/>
                </a:solidFill>
                <a:effectLst/>
                <a:latin typeface="-apple-system"/>
              </a:rPr>
              <a:t>任务增量学习）：解决当前任务，提供任务</a:t>
            </a:r>
            <a:r>
              <a:rPr lang="en" altLang="zh-CN" b="0" i="0" u="none" strike="noStrike" dirty="0">
                <a:solidFill>
                  <a:srgbClr val="121212"/>
                </a:solidFill>
                <a:effectLst/>
                <a:latin typeface="-apple-system"/>
              </a:rPr>
              <a:t>ID</a:t>
            </a:r>
            <a:r>
              <a:rPr lang="zh-CN" altLang="en-US" b="0" i="0" u="none" strike="noStrike" dirty="0">
                <a:solidFill>
                  <a:srgbClr val="121212"/>
                </a:solidFill>
                <a:effectLst/>
                <a:latin typeface="-apple-system"/>
              </a:rPr>
              <a:t>号</a:t>
            </a:r>
          </a:p>
          <a:p>
            <a:pPr marL="457200" lvl="1" indent="0">
              <a:lnSpc>
                <a:spcPct val="150000"/>
              </a:lnSpc>
              <a:buNone/>
            </a:pPr>
            <a:r>
              <a:rPr lang="en" altLang="zh-CN" b="0" i="0" u="none" strike="noStrike" dirty="0">
                <a:solidFill>
                  <a:srgbClr val="121212"/>
                </a:solidFill>
                <a:effectLst/>
                <a:latin typeface="-apple-system"/>
              </a:rPr>
              <a:t>Domain-IL</a:t>
            </a:r>
            <a:r>
              <a:rPr lang="zh-CN" altLang="en-US" dirty="0">
                <a:solidFill>
                  <a:srgbClr val="121212"/>
                </a:solidFill>
                <a:latin typeface="-apple-system"/>
              </a:rPr>
              <a:t>（</a:t>
            </a:r>
            <a:r>
              <a:rPr lang="zh-CN" altLang="en-US" b="0" i="0" u="none" strike="noStrike" dirty="0">
                <a:solidFill>
                  <a:srgbClr val="121212"/>
                </a:solidFill>
                <a:effectLst/>
                <a:latin typeface="-apple-system"/>
              </a:rPr>
              <a:t>域增量学习）：解决当前任务，不提供任务</a:t>
            </a:r>
            <a:r>
              <a:rPr lang="en" altLang="zh-CN" b="0" i="0" u="none" strike="noStrike" dirty="0">
                <a:solidFill>
                  <a:srgbClr val="121212"/>
                </a:solidFill>
                <a:effectLst/>
                <a:latin typeface="-apple-system"/>
              </a:rPr>
              <a:t>ID</a:t>
            </a:r>
            <a:r>
              <a:rPr lang="zh-CN" altLang="en-US" b="0" i="0" u="none" strike="noStrike" dirty="0">
                <a:solidFill>
                  <a:srgbClr val="121212"/>
                </a:solidFill>
                <a:effectLst/>
                <a:latin typeface="-apple-system"/>
              </a:rPr>
              <a:t>号（新的任务与原任务类别相同）</a:t>
            </a:r>
          </a:p>
          <a:p>
            <a:pPr marL="457200" lvl="1" indent="0">
              <a:lnSpc>
                <a:spcPct val="150000"/>
              </a:lnSpc>
              <a:buNone/>
            </a:pPr>
            <a:r>
              <a:rPr lang="en" altLang="zh-CN" b="0" i="0" u="none" strike="noStrike" dirty="0">
                <a:solidFill>
                  <a:srgbClr val="121212"/>
                </a:solidFill>
                <a:effectLst/>
                <a:latin typeface="-apple-system"/>
              </a:rPr>
              <a:t>Class-IL</a:t>
            </a:r>
            <a:r>
              <a:rPr lang="zh-CN" altLang="en" b="0" i="0" u="none" strike="noStrike" dirty="0">
                <a:solidFill>
                  <a:srgbClr val="121212"/>
                </a:solidFill>
                <a:effectLst/>
                <a:latin typeface="-apple-system"/>
              </a:rPr>
              <a:t>（</a:t>
            </a:r>
            <a:r>
              <a:rPr lang="zh-CN" altLang="en-US" b="0" i="0" u="none" strike="noStrike" dirty="0">
                <a:solidFill>
                  <a:srgbClr val="121212"/>
                </a:solidFill>
                <a:effectLst/>
                <a:latin typeface="-apple-system"/>
              </a:rPr>
              <a:t>类增量学习）：解决每一个任务，推断任务</a:t>
            </a:r>
            <a:r>
              <a:rPr lang="en" altLang="zh-CN" b="0" i="0" u="none" strike="noStrike" dirty="0">
                <a:solidFill>
                  <a:srgbClr val="121212"/>
                </a:solidFill>
                <a:effectLst/>
                <a:latin typeface="-apple-system"/>
              </a:rPr>
              <a:t>ID</a:t>
            </a:r>
            <a:r>
              <a:rPr lang="zh-CN" altLang="en-US" b="0" i="0" u="none" strike="noStrike" dirty="0">
                <a:solidFill>
                  <a:srgbClr val="121212"/>
                </a:solidFill>
                <a:effectLst/>
                <a:latin typeface="-apple-system"/>
              </a:rPr>
              <a:t>号（新任务与原任务的类别可能不同）</a:t>
            </a:r>
          </a:p>
          <a:p>
            <a:endParaRPr kumimoji="1" lang="zh-CN" altLang="en-US" dirty="0"/>
          </a:p>
        </p:txBody>
      </p:sp>
    </p:spTree>
    <p:extLst>
      <p:ext uri="{BB962C8B-B14F-4D97-AF65-F5344CB8AC3E}">
        <p14:creationId xmlns:p14="http://schemas.microsoft.com/office/powerpoint/2010/main" val="34979008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758862-BE74-5DD7-4553-058AA8E552DB}"/>
              </a:ext>
            </a:extLst>
          </p:cNvPr>
          <p:cNvSpPr>
            <a:spLocks noGrp="1"/>
          </p:cNvSpPr>
          <p:nvPr>
            <p:ph type="title"/>
          </p:nvPr>
        </p:nvSpPr>
        <p:spPr/>
        <p:txBody>
          <a:bodyPr/>
          <a:lstStyle/>
          <a:p>
            <a:r>
              <a:rPr kumimoji="1" lang="zh-CN" altLang="en-US" dirty="0"/>
              <a:t>多任务学习</a:t>
            </a:r>
            <a:r>
              <a:rPr kumimoji="1" lang="en-US" altLang="zh-CN" dirty="0"/>
              <a:t>vs</a:t>
            </a:r>
            <a:r>
              <a:rPr kumimoji="1" lang="zh-CN" altLang="en-US" dirty="0"/>
              <a:t>迁移学习</a:t>
            </a:r>
            <a:r>
              <a:rPr kumimoji="1" lang="en-US" altLang="zh-CN" dirty="0"/>
              <a:t>vs</a:t>
            </a:r>
            <a:r>
              <a:rPr kumimoji="1" lang="zh-CN" altLang="en-US" dirty="0"/>
              <a:t>持续学习</a:t>
            </a:r>
          </a:p>
        </p:txBody>
      </p:sp>
      <p:sp>
        <p:nvSpPr>
          <p:cNvPr id="3" name="内容占位符 2">
            <a:extLst>
              <a:ext uri="{FF2B5EF4-FFF2-40B4-BE49-F238E27FC236}">
                <a16:creationId xmlns:a16="http://schemas.microsoft.com/office/drawing/2014/main" id="{76097B99-30A9-C340-AF76-22B21F263192}"/>
              </a:ext>
            </a:extLst>
          </p:cNvPr>
          <p:cNvSpPr>
            <a:spLocks noGrp="1"/>
          </p:cNvSpPr>
          <p:nvPr>
            <p:ph idx="1"/>
          </p:nvPr>
        </p:nvSpPr>
        <p:spPr/>
        <p:txBody>
          <a:bodyPr>
            <a:normAutofit fontScale="85000" lnSpcReduction="20000"/>
          </a:bodyPr>
          <a:lstStyle/>
          <a:p>
            <a:pPr marL="0" indent="0">
              <a:lnSpc>
                <a:spcPct val="150000"/>
              </a:lnSpc>
              <a:buNone/>
            </a:pPr>
            <a:r>
              <a:rPr lang="zh-CN" altLang="en-US" b="0" i="0" u="none" strike="noStrike" dirty="0">
                <a:solidFill>
                  <a:srgbClr val="121212"/>
                </a:solidFill>
                <a:effectLst/>
                <a:latin typeface="-apple-system"/>
              </a:rPr>
              <a:t>（</a:t>
            </a:r>
            <a:r>
              <a:rPr lang="en-US" altLang="zh-CN" b="0" i="0" u="none" strike="noStrike" dirty="0">
                <a:solidFill>
                  <a:srgbClr val="121212"/>
                </a:solidFill>
                <a:effectLst/>
                <a:latin typeface="-apple-system"/>
              </a:rPr>
              <a:t>1</a:t>
            </a:r>
            <a:r>
              <a:rPr lang="zh-CN" altLang="en-US" b="0" i="0" u="none" strike="noStrike" dirty="0">
                <a:solidFill>
                  <a:srgbClr val="121212"/>
                </a:solidFill>
                <a:effectLst/>
                <a:latin typeface="-apple-system"/>
              </a:rPr>
              <a:t>）多任务学习与持续学习的区别：多任务学习要求同时获得所有的训练数据，而在持续学习中数据是以数据流的方式依次获得的，旧数据无法获取。多任务学习随着时间的推移，不会积累任何知识。</a:t>
            </a:r>
            <a:endParaRPr lang="en-US" altLang="zh-CN" b="0" i="0" u="none" strike="noStrike" dirty="0">
              <a:solidFill>
                <a:srgbClr val="121212"/>
              </a:solidFill>
              <a:effectLst/>
              <a:latin typeface="-apple-system"/>
            </a:endParaRPr>
          </a:p>
          <a:p>
            <a:pPr marL="0" indent="0">
              <a:lnSpc>
                <a:spcPct val="150000"/>
              </a:lnSpc>
              <a:buNone/>
            </a:pPr>
            <a:r>
              <a:rPr lang="zh-CN" altLang="en-US" b="0" i="0" u="none" strike="noStrike" dirty="0">
                <a:solidFill>
                  <a:srgbClr val="121212"/>
                </a:solidFill>
                <a:effectLst/>
                <a:latin typeface="-apple-system"/>
              </a:rPr>
              <a:t>（</a:t>
            </a:r>
            <a:r>
              <a:rPr lang="en-US" altLang="zh-CN" b="0" i="0" u="none" strike="noStrike" dirty="0">
                <a:solidFill>
                  <a:srgbClr val="121212"/>
                </a:solidFill>
                <a:effectLst/>
                <a:latin typeface="-apple-system"/>
              </a:rPr>
              <a:t>2</a:t>
            </a:r>
            <a:r>
              <a:rPr lang="zh-CN" altLang="en-US" b="0" i="0" u="none" strike="noStrike" dirty="0">
                <a:solidFill>
                  <a:srgbClr val="121212"/>
                </a:solidFill>
                <a:effectLst/>
                <a:latin typeface="-apple-system"/>
              </a:rPr>
              <a:t>）迁移学习与持续学习的区别：迁移学习不是连续的，仅仅使用源域来帮助目标域的学习，并且没有将过去的知识进行积累。其仅仅实现了源域帮助目标域进行学习，反向的促进没有实现。</a:t>
            </a:r>
            <a:endParaRPr lang="en-US" altLang="zh-CN" b="0" i="0" u="none" strike="noStrike" dirty="0">
              <a:solidFill>
                <a:srgbClr val="121212"/>
              </a:solidFill>
              <a:effectLst/>
              <a:latin typeface="-apple-system"/>
            </a:endParaRPr>
          </a:p>
          <a:p>
            <a:pPr marL="0" indent="0">
              <a:lnSpc>
                <a:spcPct val="150000"/>
              </a:lnSpc>
              <a:buNone/>
            </a:pPr>
            <a:r>
              <a:rPr lang="zh-CN" altLang="en-US" b="0" i="0" u="none" strike="noStrike" dirty="0">
                <a:solidFill>
                  <a:srgbClr val="121212"/>
                </a:solidFill>
                <a:effectLst/>
                <a:latin typeface="-apple-system"/>
              </a:rPr>
              <a:t>（</a:t>
            </a:r>
            <a:r>
              <a:rPr lang="en-US" altLang="zh-CN" b="0" i="0" u="none" strike="noStrike" dirty="0">
                <a:solidFill>
                  <a:srgbClr val="121212"/>
                </a:solidFill>
                <a:effectLst/>
                <a:latin typeface="-apple-system"/>
              </a:rPr>
              <a:t>3</a:t>
            </a:r>
            <a:r>
              <a:rPr lang="zh-CN" altLang="en-US" b="0" i="0" u="none" strike="noStrike" dirty="0">
                <a:solidFill>
                  <a:srgbClr val="121212"/>
                </a:solidFill>
                <a:effectLst/>
                <a:latin typeface="-apple-system"/>
              </a:rPr>
              <a:t>）在线学习往往考虑单一任务域，并不强调模型的抗遗忘能力，更关注于当下数据。</a:t>
            </a:r>
            <a:endParaRPr kumimoji="1" lang="zh-CN" altLang="en-US" dirty="0"/>
          </a:p>
        </p:txBody>
      </p:sp>
    </p:spTree>
    <p:extLst>
      <p:ext uri="{BB962C8B-B14F-4D97-AF65-F5344CB8AC3E}">
        <p14:creationId xmlns:p14="http://schemas.microsoft.com/office/powerpoint/2010/main" val="1487559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B2A9D2-930E-6A8C-1071-0032E88791AC}"/>
              </a:ext>
            </a:extLst>
          </p:cNvPr>
          <p:cNvSpPr>
            <a:spLocks noGrp="1"/>
          </p:cNvSpPr>
          <p:nvPr>
            <p:ph type="title"/>
          </p:nvPr>
        </p:nvSpPr>
        <p:spPr/>
        <p:txBody>
          <a:bodyPr/>
          <a:lstStyle/>
          <a:p>
            <a:r>
              <a:rPr kumimoji="1" lang="zh-CN" altLang="en-US" dirty="0"/>
              <a:t>持续学习数据集</a:t>
            </a:r>
          </a:p>
        </p:txBody>
      </p:sp>
      <p:pic>
        <p:nvPicPr>
          <p:cNvPr id="5" name="内容占位符 4">
            <a:extLst>
              <a:ext uri="{FF2B5EF4-FFF2-40B4-BE49-F238E27FC236}">
                <a16:creationId xmlns:a16="http://schemas.microsoft.com/office/drawing/2014/main" id="{F6068555-461B-8A12-AC93-F39B66A383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4511" y="1957842"/>
            <a:ext cx="4759847" cy="2942315"/>
          </a:xfrm>
        </p:spPr>
      </p:pic>
      <p:pic>
        <p:nvPicPr>
          <p:cNvPr id="9" name="图片 8" descr="表格&#10;&#10;描述已自动生成">
            <a:extLst>
              <a:ext uri="{FF2B5EF4-FFF2-40B4-BE49-F238E27FC236}">
                <a16:creationId xmlns:a16="http://schemas.microsoft.com/office/drawing/2014/main" id="{FBEADFEB-003B-3B24-26B6-B17D641761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1727" y="1867556"/>
            <a:ext cx="4499453" cy="3177410"/>
          </a:xfrm>
          <a:prstGeom prst="rect">
            <a:avLst/>
          </a:prstGeom>
        </p:spPr>
      </p:pic>
    </p:spTree>
    <p:extLst>
      <p:ext uri="{BB962C8B-B14F-4D97-AF65-F5344CB8AC3E}">
        <p14:creationId xmlns:p14="http://schemas.microsoft.com/office/powerpoint/2010/main" val="18096074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08D94C-5F53-FA4A-B501-B97795600EAC}"/>
              </a:ext>
            </a:extLst>
          </p:cNvPr>
          <p:cNvSpPr>
            <a:spLocks noGrp="1"/>
          </p:cNvSpPr>
          <p:nvPr>
            <p:ph type="title"/>
          </p:nvPr>
        </p:nvSpPr>
        <p:spPr/>
        <p:txBody>
          <a:bodyPr/>
          <a:lstStyle/>
          <a:p>
            <a:r>
              <a:rPr kumimoji="1" lang="en-US" altLang="zh-CN" dirty="0"/>
              <a:t>ELLE</a:t>
            </a:r>
            <a:r>
              <a:rPr kumimoji="1" lang="zh-CN" altLang="en-US" dirty="0"/>
              <a:t>～</a:t>
            </a:r>
            <a:r>
              <a:rPr kumimoji="1" lang="en-US" altLang="zh-CN" dirty="0"/>
              <a:t>CPT</a:t>
            </a:r>
            <a:endParaRPr kumimoji="1" lang="zh-CN" altLang="en-US" dirty="0"/>
          </a:p>
        </p:txBody>
      </p:sp>
      <p:sp>
        <p:nvSpPr>
          <p:cNvPr id="3" name="内容占位符 2">
            <a:extLst>
              <a:ext uri="{FF2B5EF4-FFF2-40B4-BE49-F238E27FC236}">
                <a16:creationId xmlns:a16="http://schemas.microsoft.com/office/drawing/2014/main" id="{76E52B8C-59AA-21BC-0BBE-6DBC57845BE7}"/>
              </a:ext>
            </a:extLst>
          </p:cNvPr>
          <p:cNvSpPr>
            <a:spLocks noGrp="1"/>
          </p:cNvSpPr>
          <p:nvPr>
            <p:ph idx="1"/>
          </p:nvPr>
        </p:nvSpPr>
        <p:spPr/>
        <p:txBody>
          <a:bodyPr>
            <a:normAutofit fontScale="77500" lnSpcReduction="20000"/>
          </a:bodyPr>
          <a:lstStyle/>
          <a:p>
            <a:r>
              <a:rPr lang="en-US" altLang="zh-CN" b="0" i="0" u="none" strike="noStrike" dirty="0">
                <a:solidFill>
                  <a:srgbClr val="4D4D4D"/>
                </a:solidFill>
                <a:effectLst/>
                <a:latin typeface="-apple-system"/>
              </a:rPr>
              <a:t>ELLE( </a:t>
            </a:r>
            <a:r>
              <a:rPr lang="en" altLang="zh-CN" b="0" i="0" u="none" strike="noStrike" dirty="0">
                <a:solidFill>
                  <a:srgbClr val="FC5531"/>
                </a:solidFill>
                <a:effectLst/>
                <a:latin typeface="PingFang SC" panose="020B0400000000000000" pitchFamily="34" charset="-122"/>
                <a:ea typeface="PingFang SC" panose="020B0400000000000000" pitchFamily="34" charset="-122"/>
                <a:hlinkClick r:id="rId3"/>
              </a:rPr>
              <a:t>Efficient</a:t>
            </a:r>
            <a:r>
              <a:rPr lang="en" altLang="zh-CN" b="1" i="0" u="none" strike="noStrike" dirty="0">
                <a:solidFill>
                  <a:srgbClr val="4F4F4F"/>
                </a:solidFill>
                <a:effectLst/>
                <a:latin typeface="PingFang SC" panose="020B0400000000000000" pitchFamily="34" charset="-122"/>
                <a:ea typeface="PingFang SC" panose="020B0400000000000000" pitchFamily="34" charset="-122"/>
              </a:rPr>
              <a:t> Lifelong Pre-training for Emerging Data</a:t>
            </a:r>
            <a:r>
              <a:rPr lang="en-US" altLang="zh-CN" b="0" i="0" u="none" strike="noStrike" dirty="0">
                <a:solidFill>
                  <a:srgbClr val="4D4D4D"/>
                </a:solidFill>
                <a:effectLst/>
                <a:latin typeface="-apple-system"/>
              </a:rPr>
              <a:t>)</a:t>
            </a:r>
          </a:p>
          <a:p>
            <a:pPr>
              <a:lnSpc>
                <a:spcPct val="150000"/>
              </a:lnSpc>
            </a:pPr>
            <a:r>
              <a:rPr lang="zh-CN" altLang="en-US" sz="2400" dirty="0">
                <a:solidFill>
                  <a:srgbClr val="121212"/>
                </a:solidFill>
                <a:latin typeface="-apple-system"/>
              </a:rPr>
              <a:t>相似点：引入了领域</a:t>
            </a:r>
            <a:r>
              <a:rPr lang="en-US" altLang="zh-CN" sz="2400" dirty="0">
                <a:solidFill>
                  <a:srgbClr val="121212"/>
                </a:solidFill>
                <a:latin typeface="-apple-system"/>
              </a:rPr>
              <a:t>id</a:t>
            </a:r>
            <a:r>
              <a:rPr lang="zh-CN" altLang="en-US" sz="2400" dirty="0">
                <a:solidFill>
                  <a:srgbClr val="121212"/>
                </a:solidFill>
                <a:latin typeface="-apple-system"/>
              </a:rPr>
              <a:t>信息</a:t>
            </a:r>
            <a:endParaRPr lang="en-US" altLang="zh-CN" sz="2400" dirty="0">
              <a:solidFill>
                <a:srgbClr val="121212"/>
              </a:solidFill>
              <a:latin typeface="-apple-system"/>
            </a:endParaRPr>
          </a:p>
          <a:p>
            <a:pPr lvl="1">
              <a:lnSpc>
                <a:spcPct val="150000"/>
              </a:lnSpc>
            </a:pPr>
            <a:r>
              <a:rPr lang="en-US" altLang="zh-CN" sz="2400" b="0" i="0" u="none" strike="noStrike" dirty="0">
                <a:solidFill>
                  <a:srgbClr val="4D4D4D"/>
                </a:solidFill>
                <a:effectLst/>
                <a:latin typeface="-apple-system"/>
              </a:rPr>
              <a:t>ELLE</a:t>
            </a:r>
            <a:r>
              <a:rPr lang="zh-CN" altLang="en-US" sz="2400" b="0" i="0" u="none" strike="noStrike" dirty="0">
                <a:solidFill>
                  <a:srgbClr val="4D4D4D"/>
                </a:solidFill>
                <a:effectLst/>
                <a:latin typeface="-apple-system"/>
              </a:rPr>
              <a:t>：</a:t>
            </a:r>
            <a:r>
              <a:rPr lang="zh-CN" altLang="en-US" sz="2000" dirty="0">
                <a:solidFill>
                  <a:srgbClr val="121212"/>
                </a:solidFill>
                <a:latin typeface="-apple-system"/>
              </a:rPr>
              <a:t>在不同领域的文本前预先加入不同的领域提示词（</a:t>
            </a:r>
            <a:r>
              <a:rPr lang="en" altLang="zh-CN" sz="2000" dirty="0">
                <a:solidFill>
                  <a:srgbClr val="121212"/>
                </a:solidFill>
                <a:latin typeface="-apple-system"/>
              </a:rPr>
              <a:t>domain prompt</a:t>
            </a:r>
            <a:r>
              <a:rPr lang="zh-CN" altLang="en" sz="2000" dirty="0">
                <a:solidFill>
                  <a:srgbClr val="121212"/>
                </a:solidFill>
                <a:latin typeface="-apple-system"/>
              </a:rPr>
              <a:t>），</a:t>
            </a:r>
            <a:r>
              <a:rPr lang="zh-CN" altLang="en-US" sz="2000" dirty="0">
                <a:solidFill>
                  <a:srgbClr val="121212"/>
                </a:solidFill>
                <a:latin typeface="-apple-system"/>
              </a:rPr>
              <a:t>从而让模型在预训练期间更好地区分从不同领域学到的知识，在下游任务中更准确的激发相应领域的知识。</a:t>
            </a:r>
            <a:endParaRPr lang="en-US" altLang="zh-CN" sz="2000" dirty="0">
              <a:solidFill>
                <a:srgbClr val="121212"/>
              </a:solidFill>
              <a:latin typeface="-apple-system"/>
            </a:endParaRPr>
          </a:p>
          <a:p>
            <a:pPr lvl="1">
              <a:lnSpc>
                <a:spcPct val="160000"/>
              </a:lnSpc>
            </a:pPr>
            <a:r>
              <a:rPr lang="en-US" altLang="zh-CN" sz="2000" dirty="0">
                <a:solidFill>
                  <a:srgbClr val="121212"/>
                </a:solidFill>
                <a:latin typeface="-apple-system"/>
              </a:rPr>
              <a:t>CPT:</a:t>
            </a:r>
            <a:r>
              <a:rPr lang="en" altLang="zh-CN" sz="1600" b="0" i="0" u="none" strike="noStrike" dirty="0">
                <a:solidFill>
                  <a:srgbClr val="333333"/>
                </a:solidFill>
                <a:effectLst/>
                <a:latin typeface="PingFang SC" panose="020B0400000000000000" pitchFamily="34" charset="-122"/>
                <a:ea typeface="PingFang SC" panose="020B0400000000000000" pitchFamily="34" charset="-122"/>
              </a:rPr>
              <a:t> </a:t>
            </a:r>
            <a:r>
              <a:rPr lang="en" altLang="zh-CN" sz="2000" dirty="0">
                <a:solidFill>
                  <a:srgbClr val="121212"/>
                </a:solidFill>
                <a:latin typeface="-apple-system"/>
              </a:rPr>
              <a:t>task id</a:t>
            </a:r>
            <a:r>
              <a:rPr lang="zh-CN" altLang="en-US" sz="2000" dirty="0">
                <a:solidFill>
                  <a:srgbClr val="121212"/>
                </a:solidFill>
                <a:latin typeface="-apple-system"/>
              </a:rPr>
              <a:t>生成</a:t>
            </a:r>
            <a:r>
              <a:rPr lang="en" altLang="zh-CN" sz="2000" dirty="0">
                <a:solidFill>
                  <a:srgbClr val="121212"/>
                </a:solidFill>
                <a:latin typeface="-apple-system"/>
              </a:rPr>
              <a:t>CL</a:t>
            </a:r>
            <a:r>
              <a:rPr lang="zh-CN" altLang="en-US" sz="2000" dirty="0">
                <a:solidFill>
                  <a:srgbClr val="121212"/>
                </a:solidFill>
                <a:latin typeface="-apple-system"/>
              </a:rPr>
              <a:t>组件中的</a:t>
            </a:r>
            <a:r>
              <a:rPr lang="en" altLang="zh-CN" sz="2000" dirty="0">
                <a:solidFill>
                  <a:srgbClr val="121212"/>
                </a:solidFill>
                <a:latin typeface="-apple-system"/>
              </a:rPr>
              <a:t>mask</a:t>
            </a:r>
            <a:r>
              <a:rPr lang="zh-CN" altLang="en" sz="2000" dirty="0">
                <a:solidFill>
                  <a:srgbClr val="121212"/>
                </a:solidFill>
                <a:latin typeface="-apple-system"/>
              </a:rPr>
              <a:t>，</a:t>
            </a:r>
            <a:r>
              <a:rPr lang="zh-CN" altLang="en-US" sz="2000" dirty="0">
                <a:solidFill>
                  <a:srgbClr val="121212"/>
                </a:solidFill>
                <a:latin typeface="-apple-system"/>
              </a:rPr>
              <a:t>每个任务的</a:t>
            </a:r>
            <a:r>
              <a:rPr lang="en" altLang="zh-CN" sz="2000" dirty="0">
                <a:solidFill>
                  <a:srgbClr val="121212"/>
                </a:solidFill>
                <a:latin typeface="-apple-system"/>
              </a:rPr>
              <a:t>mask</a:t>
            </a:r>
            <a:r>
              <a:rPr lang="zh-CN" altLang="en-US" sz="2000" dirty="0">
                <a:solidFill>
                  <a:srgbClr val="121212"/>
                </a:solidFill>
                <a:latin typeface="-apple-system"/>
              </a:rPr>
              <a:t>代表了哪些神经元对于当前任务最重要，这些神经元会在后续新任务的训练中被</a:t>
            </a:r>
            <a:r>
              <a:rPr lang="en" altLang="zh-CN" sz="2000" dirty="0">
                <a:solidFill>
                  <a:srgbClr val="121212"/>
                </a:solidFill>
                <a:latin typeface="-apple-system"/>
              </a:rPr>
              <a:t>mask</a:t>
            </a:r>
            <a:r>
              <a:rPr lang="zh-CN" altLang="en-US" sz="2000" dirty="0">
                <a:solidFill>
                  <a:srgbClr val="121212"/>
                </a:solidFill>
                <a:latin typeface="-apple-system"/>
              </a:rPr>
              <a:t>掉，不进行梯度更新，防止新任务对老任务已经学到的信息造成影响。每次训练一个新任务时，会把老任务的</a:t>
            </a:r>
            <a:r>
              <a:rPr lang="en" altLang="zh-CN" sz="2000" dirty="0">
                <a:solidFill>
                  <a:srgbClr val="121212"/>
                </a:solidFill>
                <a:latin typeface="-apple-system"/>
              </a:rPr>
              <a:t>mask</a:t>
            </a:r>
            <a:r>
              <a:rPr lang="zh-CN" altLang="en-US" sz="2000" dirty="0">
                <a:solidFill>
                  <a:srgbClr val="121212"/>
                </a:solidFill>
                <a:latin typeface="-apple-system"/>
              </a:rPr>
              <a:t>汇总起来控制住不更新的神经元，并且对新的</a:t>
            </a:r>
            <a:r>
              <a:rPr lang="en" altLang="zh-CN" sz="2000" dirty="0">
                <a:solidFill>
                  <a:srgbClr val="121212"/>
                </a:solidFill>
                <a:latin typeface="-apple-system"/>
              </a:rPr>
              <a:t>task</a:t>
            </a:r>
            <a:r>
              <a:rPr lang="zh-CN" altLang="en-US" sz="2000" dirty="0">
                <a:solidFill>
                  <a:srgbClr val="121212"/>
                </a:solidFill>
                <a:latin typeface="-apple-system"/>
              </a:rPr>
              <a:t>也学习一套</a:t>
            </a:r>
            <a:r>
              <a:rPr lang="en" altLang="zh-CN" sz="2000" dirty="0">
                <a:solidFill>
                  <a:srgbClr val="121212"/>
                </a:solidFill>
                <a:latin typeface="-apple-system"/>
              </a:rPr>
              <a:t>mask</a:t>
            </a:r>
            <a:r>
              <a:rPr lang="zh-CN" altLang="en" sz="2000" dirty="0">
                <a:solidFill>
                  <a:srgbClr val="121212"/>
                </a:solidFill>
                <a:latin typeface="-apple-system"/>
              </a:rPr>
              <a:t>。</a:t>
            </a:r>
            <a:endParaRPr lang="en-US" altLang="zh-CN" sz="2000" dirty="0">
              <a:solidFill>
                <a:srgbClr val="121212"/>
              </a:solidFill>
              <a:latin typeface="-apple-system"/>
            </a:endParaRPr>
          </a:p>
          <a:p>
            <a:pPr>
              <a:lnSpc>
                <a:spcPct val="150000"/>
              </a:lnSpc>
            </a:pPr>
            <a:r>
              <a:rPr lang="zh-CN" altLang="en-US" sz="2400" dirty="0">
                <a:solidFill>
                  <a:srgbClr val="121212"/>
                </a:solidFill>
                <a:latin typeface="-apple-system"/>
              </a:rPr>
              <a:t>不同点：</a:t>
            </a:r>
            <a:endParaRPr lang="en-US" altLang="zh-CN" sz="2400" dirty="0">
              <a:solidFill>
                <a:srgbClr val="121212"/>
              </a:solidFill>
              <a:latin typeface="-apple-system"/>
            </a:endParaRPr>
          </a:p>
          <a:p>
            <a:pPr lvl="1">
              <a:lnSpc>
                <a:spcPct val="150000"/>
              </a:lnSpc>
            </a:pPr>
            <a:r>
              <a:rPr lang="en" altLang="zh-CN" sz="2000" dirty="0">
                <a:solidFill>
                  <a:srgbClr val="121212"/>
                </a:solidFill>
                <a:latin typeface="-apple-system"/>
              </a:rPr>
              <a:t>ELLE </a:t>
            </a:r>
            <a:r>
              <a:rPr lang="zh-CN" altLang="en-US" sz="2000" dirty="0">
                <a:solidFill>
                  <a:srgbClr val="121212"/>
                </a:solidFill>
                <a:latin typeface="-apple-system"/>
              </a:rPr>
              <a:t>从随机初始化开始，在</a:t>
            </a:r>
            <a:r>
              <a:rPr lang="en-US" altLang="zh-CN" sz="2000" dirty="0">
                <a:solidFill>
                  <a:srgbClr val="121212"/>
                </a:solidFill>
                <a:latin typeface="-apple-system"/>
              </a:rPr>
              <a:t>post-training </a:t>
            </a:r>
            <a:r>
              <a:rPr lang="zh-CN" altLang="en-US" sz="2000" dirty="0">
                <a:solidFill>
                  <a:srgbClr val="121212"/>
                </a:solidFill>
                <a:latin typeface="-apple-system"/>
              </a:rPr>
              <a:t>过程中需要训练整个预训练模型</a:t>
            </a:r>
            <a:endParaRPr lang="en-US" altLang="zh-CN" sz="2000" dirty="0">
              <a:solidFill>
                <a:srgbClr val="121212"/>
              </a:solidFill>
              <a:latin typeface="-apple-system"/>
            </a:endParaRPr>
          </a:p>
          <a:p>
            <a:pPr lvl="1">
              <a:lnSpc>
                <a:spcPct val="150000"/>
              </a:lnSpc>
            </a:pPr>
            <a:r>
              <a:rPr lang="zh-CN" altLang="en-US" sz="2000" dirty="0">
                <a:solidFill>
                  <a:srgbClr val="121212"/>
                </a:solidFill>
                <a:latin typeface="-apple-system"/>
              </a:rPr>
              <a:t>而我们的 </a:t>
            </a:r>
            <a:r>
              <a:rPr lang="en" altLang="zh-CN" sz="2000" dirty="0">
                <a:solidFill>
                  <a:srgbClr val="121212"/>
                </a:solidFill>
                <a:latin typeface="-apple-system"/>
              </a:rPr>
              <a:t>CPT </a:t>
            </a:r>
            <a:r>
              <a:rPr lang="zh-CN" altLang="en-US" sz="2000" dirty="0">
                <a:solidFill>
                  <a:srgbClr val="121212"/>
                </a:solidFill>
                <a:latin typeface="-apple-system"/>
              </a:rPr>
              <a:t>从预先训练的 </a:t>
            </a:r>
            <a:r>
              <a:rPr lang="en" altLang="zh-CN" sz="2000" dirty="0">
                <a:solidFill>
                  <a:srgbClr val="121212"/>
                </a:solidFill>
                <a:latin typeface="-apple-system"/>
              </a:rPr>
              <a:t>LM </a:t>
            </a:r>
            <a:r>
              <a:rPr lang="zh-CN" altLang="en-US" sz="2000" dirty="0">
                <a:solidFill>
                  <a:srgbClr val="121212"/>
                </a:solidFill>
                <a:latin typeface="-apple-system"/>
              </a:rPr>
              <a:t>开始 ，在</a:t>
            </a:r>
            <a:r>
              <a:rPr lang="en-US" altLang="zh-CN" sz="2000" dirty="0">
                <a:solidFill>
                  <a:srgbClr val="121212"/>
                </a:solidFill>
                <a:latin typeface="-apple-system"/>
              </a:rPr>
              <a:t>post-training </a:t>
            </a:r>
            <a:r>
              <a:rPr lang="zh-CN" altLang="en-US" sz="2000" dirty="0">
                <a:solidFill>
                  <a:srgbClr val="121212"/>
                </a:solidFill>
                <a:latin typeface="-apple-system"/>
              </a:rPr>
              <a:t>过程中只需要修改</a:t>
            </a:r>
            <a:r>
              <a:rPr lang="en-US" altLang="zh-CN" sz="2000" dirty="0" err="1">
                <a:solidFill>
                  <a:srgbClr val="121212"/>
                </a:solidFill>
                <a:latin typeface="-apple-system"/>
              </a:rPr>
              <a:t>continuall</a:t>
            </a:r>
            <a:r>
              <a:rPr lang="en-US" altLang="zh-CN" sz="2000" dirty="0">
                <a:solidFill>
                  <a:srgbClr val="121212"/>
                </a:solidFill>
                <a:latin typeface="-apple-system"/>
              </a:rPr>
              <a:t> learning </a:t>
            </a:r>
            <a:r>
              <a:rPr lang="en-US" altLang="zh-CN" sz="2000" dirty="0" err="1">
                <a:solidFill>
                  <a:srgbClr val="121212"/>
                </a:solidFill>
                <a:latin typeface="-apple-system"/>
              </a:rPr>
              <a:t>plungin</a:t>
            </a:r>
            <a:r>
              <a:rPr lang="zh-CN" altLang="en-US" sz="2000" dirty="0">
                <a:solidFill>
                  <a:srgbClr val="121212"/>
                </a:solidFill>
                <a:latin typeface="-apple-system"/>
              </a:rPr>
              <a:t>参数</a:t>
            </a:r>
            <a:endParaRPr lang="en-US" altLang="zh-CN" sz="2000" dirty="0">
              <a:solidFill>
                <a:srgbClr val="121212"/>
              </a:solidFill>
              <a:latin typeface="-apple-system"/>
            </a:endParaRPr>
          </a:p>
          <a:p>
            <a:pPr>
              <a:lnSpc>
                <a:spcPct val="150000"/>
              </a:lnSpc>
            </a:pPr>
            <a:endParaRPr lang="zh-CN" altLang="en-US" sz="2400" dirty="0">
              <a:solidFill>
                <a:srgbClr val="121212"/>
              </a:solidFill>
              <a:latin typeface="-apple-system"/>
            </a:endParaRPr>
          </a:p>
          <a:p>
            <a:pPr marL="0" indent="0">
              <a:lnSpc>
                <a:spcPct val="150000"/>
              </a:lnSpc>
              <a:buNone/>
            </a:pPr>
            <a:endParaRPr kumimoji="1" lang="zh-CN" altLang="en-US" dirty="0"/>
          </a:p>
        </p:txBody>
      </p:sp>
    </p:spTree>
    <p:extLst>
      <p:ext uri="{BB962C8B-B14F-4D97-AF65-F5344CB8AC3E}">
        <p14:creationId xmlns:p14="http://schemas.microsoft.com/office/powerpoint/2010/main" val="543114256"/>
      </p:ext>
    </p:extLst>
  </p:cSld>
  <p:clrMapOvr>
    <a:masterClrMapping/>
  </p:clrMapOvr>
  <p:extLst>
    <p:ext uri="{6950BFC3-D8DA-4A85-94F7-54DA5524770B}">
      <p188:commentRel xmlns:p188="http://schemas.microsoft.com/office/powerpoint/2018/8/main" r:id="rId2"/>
    </p:ext>
  </p:extLs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08D94C-5F53-FA4A-B501-B97795600EAC}"/>
              </a:ext>
            </a:extLst>
          </p:cNvPr>
          <p:cNvSpPr>
            <a:spLocks noGrp="1"/>
          </p:cNvSpPr>
          <p:nvPr>
            <p:ph type="title"/>
          </p:nvPr>
        </p:nvSpPr>
        <p:spPr/>
        <p:txBody>
          <a:bodyPr/>
          <a:lstStyle/>
          <a:p>
            <a:r>
              <a:rPr kumimoji="1" lang="en-US" altLang="zh-CN" dirty="0"/>
              <a:t>ELLE</a:t>
            </a:r>
            <a:r>
              <a:rPr kumimoji="1" lang="zh-CN" altLang="en-US" dirty="0"/>
              <a:t>～</a:t>
            </a:r>
            <a:r>
              <a:rPr kumimoji="1" lang="en-US" altLang="zh-CN" dirty="0"/>
              <a:t>CPT</a:t>
            </a:r>
            <a:endParaRPr kumimoji="1" lang="zh-CN" altLang="en-US" dirty="0"/>
          </a:p>
        </p:txBody>
      </p:sp>
      <p:sp>
        <p:nvSpPr>
          <p:cNvPr id="3" name="内容占位符 2">
            <a:extLst>
              <a:ext uri="{FF2B5EF4-FFF2-40B4-BE49-F238E27FC236}">
                <a16:creationId xmlns:a16="http://schemas.microsoft.com/office/drawing/2014/main" id="{76E52B8C-59AA-21BC-0BBE-6DBC57845BE7}"/>
              </a:ext>
            </a:extLst>
          </p:cNvPr>
          <p:cNvSpPr>
            <a:spLocks noGrp="1"/>
          </p:cNvSpPr>
          <p:nvPr>
            <p:ph idx="1"/>
          </p:nvPr>
        </p:nvSpPr>
        <p:spPr/>
        <p:txBody>
          <a:bodyPr>
            <a:normAutofit/>
          </a:bodyPr>
          <a:lstStyle/>
          <a:p>
            <a:r>
              <a:rPr lang="en-US" altLang="zh-CN" b="0" i="0" u="none" strike="noStrike" dirty="0">
                <a:solidFill>
                  <a:srgbClr val="4D4D4D"/>
                </a:solidFill>
                <a:effectLst/>
                <a:latin typeface="-apple-system"/>
              </a:rPr>
              <a:t>ELLE( </a:t>
            </a:r>
            <a:r>
              <a:rPr lang="en" altLang="zh-CN" b="0" i="0" u="none" strike="noStrike" dirty="0">
                <a:solidFill>
                  <a:srgbClr val="FC5531"/>
                </a:solidFill>
                <a:effectLst/>
                <a:latin typeface="PingFang SC" panose="020B0400000000000000" pitchFamily="34" charset="-122"/>
                <a:ea typeface="PingFang SC" panose="020B0400000000000000" pitchFamily="34" charset="-122"/>
                <a:hlinkClick r:id="rId2"/>
              </a:rPr>
              <a:t>Efficient</a:t>
            </a:r>
            <a:r>
              <a:rPr lang="en" altLang="zh-CN" b="1" i="0" u="none" strike="noStrike" dirty="0">
                <a:solidFill>
                  <a:srgbClr val="4F4F4F"/>
                </a:solidFill>
                <a:effectLst/>
                <a:latin typeface="PingFang SC" panose="020B0400000000000000" pitchFamily="34" charset="-122"/>
                <a:ea typeface="PingFang SC" panose="020B0400000000000000" pitchFamily="34" charset="-122"/>
              </a:rPr>
              <a:t> Lifelong Pre-training for Emerging Data</a:t>
            </a:r>
            <a:r>
              <a:rPr lang="en-US" altLang="zh-CN" b="0" i="0" u="none" strike="noStrike" dirty="0">
                <a:solidFill>
                  <a:srgbClr val="4D4D4D"/>
                </a:solidFill>
                <a:effectLst/>
                <a:latin typeface="-apple-system"/>
              </a:rPr>
              <a:t>)</a:t>
            </a:r>
          </a:p>
          <a:p>
            <a:pPr>
              <a:lnSpc>
                <a:spcPct val="150000"/>
              </a:lnSpc>
            </a:pPr>
            <a:r>
              <a:rPr lang="zh-CN" altLang="en-US" sz="2400" dirty="0">
                <a:solidFill>
                  <a:srgbClr val="121212"/>
                </a:solidFill>
                <a:latin typeface="-apple-system"/>
              </a:rPr>
              <a:t>不同点：</a:t>
            </a:r>
            <a:endParaRPr lang="en-US" altLang="zh-CN" sz="2400" dirty="0">
              <a:solidFill>
                <a:srgbClr val="121212"/>
              </a:solidFill>
              <a:latin typeface="-apple-system"/>
            </a:endParaRPr>
          </a:p>
          <a:p>
            <a:pPr lvl="1">
              <a:lnSpc>
                <a:spcPct val="150000"/>
              </a:lnSpc>
            </a:pPr>
            <a:r>
              <a:rPr lang="en" altLang="zh-CN" sz="2000" dirty="0">
                <a:solidFill>
                  <a:srgbClr val="121212"/>
                </a:solidFill>
                <a:latin typeface="-apple-system"/>
              </a:rPr>
              <a:t>ELLE </a:t>
            </a:r>
            <a:r>
              <a:rPr lang="zh-CN" altLang="en-US" sz="2000" dirty="0">
                <a:solidFill>
                  <a:srgbClr val="121212"/>
                </a:solidFill>
                <a:latin typeface="-apple-system"/>
              </a:rPr>
              <a:t>从随机初始化开始，在</a:t>
            </a:r>
            <a:r>
              <a:rPr lang="en-US" altLang="zh-CN" sz="2000" dirty="0">
                <a:solidFill>
                  <a:srgbClr val="121212"/>
                </a:solidFill>
                <a:latin typeface="-apple-system"/>
              </a:rPr>
              <a:t>post-training </a:t>
            </a:r>
            <a:r>
              <a:rPr lang="zh-CN" altLang="en-US" sz="2000" dirty="0">
                <a:solidFill>
                  <a:srgbClr val="121212"/>
                </a:solidFill>
                <a:latin typeface="-apple-system"/>
              </a:rPr>
              <a:t>过程中需要训练整个预训练模型</a:t>
            </a:r>
            <a:endParaRPr lang="en-US" altLang="zh-CN" sz="2000" dirty="0">
              <a:solidFill>
                <a:srgbClr val="121212"/>
              </a:solidFill>
              <a:latin typeface="-apple-system"/>
            </a:endParaRPr>
          </a:p>
          <a:p>
            <a:pPr lvl="1">
              <a:lnSpc>
                <a:spcPct val="150000"/>
              </a:lnSpc>
            </a:pPr>
            <a:r>
              <a:rPr lang="zh-CN" altLang="en-US" sz="2000" dirty="0">
                <a:solidFill>
                  <a:srgbClr val="121212"/>
                </a:solidFill>
                <a:latin typeface="-apple-system"/>
              </a:rPr>
              <a:t>而我们的 </a:t>
            </a:r>
            <a:r>
              <a:rPr lang="en" altLang="zh-CN" sz="2000" dirty="0">
                <a:solidFill>
                  <a:srgbClr val="121212"/>
                </a:solidFill>
                <a:latin typeface="-apple-system"/>
              </a:rPr>
              <a:t>CPT </a:t>
            </a:r>
            <a:r>
              <a:rPr lang="zh-CN" altLang="en-US" sz="2000" dirty="0">
                <a:solidFill>
                  <a:srgbClr val="121212"/>
                </a:solidFill>
                <a:latin typeface="-apple-system"/>
              </a:rPr>
              <a:t>从预先训练的 </a:t>
            </a:r>
            <a:r>
              <a:rPr lang="en" altLang="zh-CN" sz="2000" dirty="0">
                <a:solidFill>
                  <a:srgbClr val="121212"/>
                </a:solidFill>
                <a:latin typeface="-apple-system"/>
              </a:rPr>
              <a:t>LM </a:t>
            </a:r>
            <a:r>
              <a:rPr lang="zh-CN" altLang="en-US" sz="2000" dirty="0">
                <a:solidFill>
                  <a:srgbClr val="121212"/>
                </a:solidFill>
                <a:latin typeface="-apple-system"/>
              </a:rPr>
              <a:t>开始 ，在</a:t>
            </a:r>
            <a:r>
              <a:rPr lang="en-US" altLang="zh-CN" sz="2000" dirty="0">
                <a:solidFill>
                  <a:srgbClr val="121212"/>
                </a:solidFill>
                <a:latin typeface="-apple-system"/>
              </a:rPr>
              <a:t>post-training </a:t>
            </a:r>
            <a:r>
              <a:rPr lang="zh-CN" altLang="en-US" sz="2000" dirty="0">
                <a:solidFill>
                  <a:srgbClr val="121212"/>
                </a:solidFill>
                <a:latin typeface="-apple-system"/>
              </a:rPr>
              <a:t>过程中只需要修改</a:t>
            </a:r>
            <a:r>
              <a:rPr lang="en-US" altLang="zh-CN" sz="2000" dirty="0" err="1">
                <a:solidFill>
                  <a:srgbClr val="121212"/>
                </a:solidFill>
                <a:latin typeface="-apple-system"/>
              </a:rPr>
              <a:t>continuall</a:t>
            </a:r>
            <a:r>
              <a:rPr lang="en-US" altLang="zh-CN" sz="2000" dirty="0">
                <a:solidFill>
                  <a:srgbClr val="121212"/>
                </a:solidFill>
                <a:latin typeface="-apple-system"/>
              </a:rPr>
              <a:t> learning </a:t>
            </a:r>
            <a:r>
              <a:rPr lang="en-US" altLang="zh-CN" sz="2000" dirty="0" err="1">
                <a:solidFill>
                  <a:srgbClr val="121212"/>
                </a:solidFill>
                <a:latin typeface="-apple-system"/>
              </a:rPr>
              <a:t>plungin</a:t>
            </a:r>
            <a:r>
              <a:rPr lang="zh-CN" altLang="en-US" sz="2000" dirty="0">
                <a:solidFill>
                  <a:srgbClr val="121212"/>
                </a:solidFill>
                <a:latin typeface="-apple-system"/>
              </a:rPr>
              <a:t>参数</a:t>
            </a:r>
            <a:endParaRPr lang="en-US" altLang="zh-CN" sz="2000" dirty="0">
              <a:solidFill>
                <a:srgbClr val="121212"/>
              </a:solidFill>
              <a:latin typeface="-apple-system"/>
            </a:endParaRPr>
          </a:p>
          <a:p>
            <a:pPr>
              <a:lnSpc>
                <a:spcPct val="150000"/>
              </a:lnSpc>
            </a:pPr>
            <a:endParaRPr lang="zh-CN" altLang="en-US" sz="2400" dirty="0">
              <a:solidFill>
                <a:srgbClr val="121212"/>
              </a:solidFill>
              <a:latin typeface="-apple-system"/>
            </a:endParaRPr>
          </a:p>
          <a:p>
            <a:pPr marL="0" indent="0">
              <a:lnSpc>
                <a:spcPct val="150000"/>
              </a:lnSpc>
              <a:buNone/>
            </a:pPr>
            <a:endParaRPr kumimoji="1" lang="zh-CN" altLang="en-US" dirty="0"/>
          </a:p>
        </p:txBody>
      </p:sp>
    </p:spTree>
    <p:extLst>
      <p:ext uri="{BB962C8B-B14F-4D97-AF65-F5344CB8AC3E}">
        <p14:creationId xmlns:p14="http://schemas.microsoft.com/office/powerpoint/2010/main" val="9107133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5858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2FB859-7EB5-0E54-40BB-9373F4BB6B87}"/>
              </a:ext>
            </a:extLst>
          </p:cNvPr>
          <p:cNvSpPr>
            <a:spLocks noGrp="1"/>
          </p:cNvSpPr>
          <p:nvPr>
            <p:ph type="title"/>
          </p:nvPr>
        </p:nvSpPr>
        <p:spPr/>
        <p:txBody>
          <a:bodyPr/>
          <a:lstStyle/>
          <a:p>
            <a:r>
              <a:rPr kumimoji="1" lang="zh-CN" altLang="en-US" dirty="0"/>
              <a:t>持续学习和</a:t>
            </a:r>
            <a:r>
              <a:rPr kumimoji="1" lang="en" altLang="zh-CN" dirty="0"/>
              <a:t>Few-shot learning</a:t>
            </a:r>
            <a:endParaRPr kumimoji="1" lang="zh-CN" altLang="en-US" dirty="0"/>
          </a:p>
        </p:txBody>
      </p:sp>
      <p:sp>
        <p:nvSpPr>
          <p:cNvPr id="3" name="内容占位符 2">
            <a:extLst>
              <a:ext uri="{FF2B5EF4-FFF2-40B4-BE49-F238E27FC236}">
                <a16:creationId xmlns:a16="http://schemas.microsoft.com/office/drawing/2014/main" id="{C47118AD-129A-EF7C-EED7-3D3868AE0888}"/>
              </a:ext>
            </a:extLst>
          </p:cNvPr>
          <p:cNvSpPr>
            <a:spLocks noGrp="1"/>
          </p:cNvSpPr>
          <p:nvPr>
            <p:ph idx="1"/>
          </p:nvPr>
        </p:nvSpPr>
        <p:spPr/>
        <p:txBody>
          <a:bodyPr>
            <a:normAutofit fontScale="92500"/>
          </a:bodyPr>
          <a:lstStyle/>
          <a:p>
            <a:pPr>
              <a:lnSpc>
                <a:spcPct val="150000"/>
              </a:lnSpc>
            </a:pPr>
            <a:r>
              <a:rPr lang="zh-CN" altLang="en-US" sz="2000" b="0" i="0" u="none" strike="noStrike" dirty="0">
                <a:solidFill>
                  <a:srgbClr val="121212"/>
                </a:solidFill>
                <a:effectLst/>
                <a:latin typeface="-apple-system"/>
              </a:rPr>
              <a:t>提出背景：随着近年来数据呈现爆炸式的增长，机器学习算法中，</a:t>
            </a:r>
            <a:r>
              <a:rPr lang="zh-CN" altLang="en-US" sz="2000" b="0" i="0" u="none" strike="noStrike" dirty="0">
                <a:solidFill>
                  <a:schemeClr val="accent1"/>
                </a:solidFill>
                <a:effectLst/>
                <a:latin typeface="-apple-system"/>
              </a:rPr>
              <a:t>训练数据与测试数据</a:t>
            </a:r>
            <a:r>
              <a:rPr lang="zh-CN" altLang="en-US" sz="2000" b="0" i="0" u="none" strike="noStrike" dirty="0">
                <a:solidFill>
                  <a:srgbClr val="121212"/>
                </a:solidFill>
                <a:effectLst/>
                <a:latin typeface="-apple-system"/>
              </a:rPr>
              <a:t>很难达到</a:t>
            </a:r>
            <a:r>
              <a:rPr lang="zh-CN" altLang="en-US" sz="2000" b="1" i="0" u="none" strike="noStrike" dirty="0">
                <a:solidFill>
                  <a:srgbClr val="FF0000"/>
                </a:solidFill>
                <a:effectLst/>
                <a:latin typeface="-apple-system"/>
              </a:rPr>
              <a:t>分布相似的状态</a:t>
            </a:r>
            <a:r>
              <a:rPr lang="zh-CN" altLang="en-US" sz="2000" b="0" i="0" u="none" strike="noStrike" dirty="0">
                <a:solidFill>
                  <a:srgbClr val="121212"/>
                </a:solidFill>
                <a:effectLst/>
                <a:latin typeface="-apple-system"/>
              </a:rPr>
              <a:t>，一般的机器学习算法很难在动态的环境中连续自适应的学习，因此，研究者们提出了持续学习算法，来解决该问题。</a:t>
            </a:r>
            <a:endParaRPr lang="en-US" altLang="zh-CN" sz="2000" b="0" i="0" u="none" strike="noStrike" dirty="0">
              <a:solidFill>
                <a:srgbClr val="121212"/>
              </a:solidFill>
              <a:effectLst/>
              <a:latin typeface="-apple-system"/>
            </a:endParaRPr>
          </a:p>
          <a:p>
            <a:pPr>
              <a:lnSpc>
                <a:spcPct val="150000"/>
              </a:lnSpc>
            </a:pPr>
            <a:r>
              <a:rPr lang="zh-CN" altLang="en-US" sz="2000" b="0" i="0" u="none" strike="noStrike" dirty="0">
                <a:solidFill>
                  <a:srgbClr val="121212"/>
                </a:solidFill>
                <a:effectLst/>
                <a:latin typeface="-apple-system"/>
              </a:rPr>
              <a:t>动机：</a:t>
            </a:r>
            <a:r>
              <a:rPr lang="zh-CN" altLang="en-US" sz="2000" dirty="0">
                <a:solidFill>
                  <a:srgbClr val="121212"/>
                </a:solidFill>
                <a:latin typeface="-apple-system"/>
              </a:rPr>
              <a:t>持续学习模拟了人类大脑的学习思考方式，能够对非独立同分布（</a:t>
            </a:r>
            <a:r>
              <a:rPr lang="en" altLang="zh-CN" sz="2000" dirty="0">
                <a:solidFill>
                  <a:srgbClr val="121212"/>
                </a:solidFill>
                <a:latin typeface="-apple-system"/>
              </a:rPr>
              <a:t>not IID</a:t>
            </a:r>
            <a:r>
              <a:rPr lang="zh-CN" altLang="en" sz="2000" dirty="0">
                <a:solidFill>
                  <a:srgbClr val="121212"/>
                </a:solidFill>
                <a:latin typeface="-apple-system"/>
              </a:rPr>
              <a:t>）</a:t>
            </a:r>
            <a:r>
              <a:rPr lang="zh-CN" altLang="en-US" sz="2000" dirty="0">
                <a:solidFill>
                  <a:srgbClr val="121212"/>
                </a:solidFill>
                <a:latin typeface="-apple-system"/>
              </a:rPr>
              <a:t>的数据流进行学习。他的本质是既能够</a:t>
            </a:r>
            <a:r>
              <a:rPr lang="zh-CN" altLang="en-US" sz="2000" b="1" dirty="0">
                <a:solidFill>
                  <a:srgbClr val="FF0000"/>
                </a:solidFill>
                <a:latin typeface="-apple-system"/>
              </a:rPr>
              <a:t>对到来的新数据进行利用</a:t>
            </a:r>
            <a:r>
              <a:rPr lang="zh-CN" altLang="en-US" sz="2000" dirty="0">
                <a:solidFill>
                  <a:srgbClr val="121212"/>
                </a:solidFill>
                <a:latin typeface="-apple-system"/>
              </a:rPr>
              <a:t>，并基于之前任务积累的经验，在新的数据上很好的完成任务；又能够</a:t>
            </a:r>
            <a:r>
              <a:rPr lang="zh-CN" altLang="en-US" sz="2000" b="1" dirty="0">
                <a:solidFill>
                  <a:srgbClr val="FF0000"/>
                </a:solidFill>
                <a:latin typeface="-apple-system"/>
              </a:rPr>
              <a:t>避免遗忘问题</a:t>
            </a:r>
            <a:r>
              <a:rPr lang="zh-CN" altLang="en-US" sz="2000" dirty="0">
                <a:solidFill>
                  <a:srgbClr val="121212"/>
                </a:solidFill>
                <a:latin typeface="-apple-system"/>
              </a:rPr>
              <a:t>，对曾经训练过的任务依旧保持很高的精度（即避免灾难性遗忘的问题）。即，</a:t>
            </a:r>
            <a:r>
              <a:rPr lang="zh-CN" altLang="en-US" sz="2000" b="1" dirty="0">
                <a:solidFill>
                  <a:srgbClr val="121212"/>
                </a:solidFill>
                <a:latin typeface="-apple-system"/>
              </a:rPr>
              <a:t>可塑性（学习新知识的能力）</a:t>
            </a:r>
            <a:r>
              <a:rPr lang="zh-CN" altLang="en-US" sz="2000" dirty="0">
                <a:solidFill>
                  <a:srgbClr val="121212"/>
                </a:solidFill>
                <a:latin typeface="-apple-system"/>
              </a:rPr>
              <a:t>和</a:t>
            </a:r>
            <a:r>
              <a:rPr lang="zh-CN" altLang="en-US" sz="2000" b="1" dirty="0">
                <a:solidFill>
                  <a:srgbClr val="121212"/>
                </a:solidFill>
                <a:latin typeface="-apple-system"/>
              </a:rPr>
              <a:t>稳定性（旧知识的记忆能力）</a:t>
            </a:r>
            <a:r>
              <a:rPr lang="zh-CN" altLang="en-US" sz="2000" dirty="0">
                <a:solidFill>
                  <a:srgbClr val="121212"/>
                </a:solidFill>
                <a:latin typeface="-apple-system"/>
              </a:rPr>
              <a:t>。</a:t>
            </a:r>
            <a:endParaRPr lang="en-US" altLang="zh-CN" sz="2000" dirty="0">
              <a:solidFill>
                <a:srgbClr val="121212"/>
              </a:solidFill>
              <a:latin typeface="-apple-system"/>
            </a:endParaRPr>
          </a:p>
          <a:p>
            <a:pPr>
              <a:lnSpc>
                <a:spcPct val="150000"/>
              </a:lnSpc>
            </a:pPr>
            <a:r>
              <a:rPr kumimoji="1" lang="en" altLang="zh-CN" sz="2600" dirty="0"/>
              <a:t>Few-shot learning</a:t>
            </a:r>
            <a:r>
              <a:rPr kumimoji="1" lang="zh-CN" altLang="en-US" sz="2600" dirty="0"/>
              <a:t>：</a:t>
            </a:r>
            <a:r>
              <a:rPr kumimoji="1" lang="zh-CN" altLang="en-US" sz="2000" dirty="0"/>
              <a:t>由于标记的训练数据的稀缺性，</a:t>
            </a:r>
            <a:r>
              <a:rPr kumimoji="1" lang="en" altLang="zh-CN" sz="2000" dirty="0"/>
              <a:t>Few-shot learning</a:t>
            </a:r>
            <a:r>
              <a:rPr kumimoji="1" lang="zh-CN" altLang="en-US" sz="2000" dirty="0"/>
              <a:t>的主要问题是过度拟合。</a:t>
            </a:r>
          </a:p>
          <a:p>
            <a:pPr>
              <a:lnSpc>
                <a:spcPct val="150000"/>
              </a:lnSpc>
            </a:pPr>
            <a:endParaRPr lang="en-US" altLang="zh-CN" sz="2000" dirty="0">
              <a:solidFill>
                <a:srgbClr val="121212"/>
              </a:solidFill>
              <a:latin typeface="-apple-system"/>
            </a:endParaRPr>
          </a:p>
          <a:p>
            <a:pPr marL="0" indent="0">
              <a:lnSpc>
                <a:spcPct val="150000"/>
              </a:lnSpc>
              <a:buNone/>
            </a:pPr>
            <a:endParaRPr kumimoji="1" lang="zh-CN" altLang="en-US" sz="2000" dirty="0"/>
          </a:p>
        </p:txBody>
      </p:sp>
    </p:spTree>
    <p:extLst>
      <p:ext uri="{BB962C8B-B14F-4D97-AF65-F5344CB8AC3E}">
        <p14:creationId xmlns:p14="http://schemas.microsoft.com/office/powerpoint/2010/main" val="1846547302"/>
      </p:ext>
    </p:extLst>
  </p:cSld>
  <p:clrMapOvr>
    <a:masterClrMapping/>
  </p:clrMapOvr>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3D029F-EB64-E1BF-6509-D9134394BE37}"/>
              </a:ext>
            </a:extLst>
          </p:cNvPr>
          <p:cNvSpPr>
            <a:spLocks noGrp="1"/>
          </p:cNvSpPr>
          <p:nvPr>
            <p:ph type="title"/>
          </p:nvPr>
        </p:nvSpPr>
        <p:spPr/>
        <p:txBody>
          <a:bodyPr/>
          <a:lstStyle/>
          <a:p>
            <a:r>
              <a:rPr kumimoji="1" lang="en-US" altLang="zh-CN" dirty="0"/>
              <a:t>Continual Post </a:t>
            </a:r>
            <a:r>
              <a:rPr kumimoji="1" lang="en-US" altLang="zh-CN" dirty="0" err="1"/>
              <a:t>Traning</a:t>
            </a:r>
            <a:r>
              <a:rPr kumimoji="1" lang="en-US" altLang="zh-CN" dirty="0"/>
              <a:t> </a:t>
            </a:r>
            <a:endParaRPr kumimoji="1" lang="zh-CN" altLang="en-US" dirty="0"/>
          </a:p>
        </p:txBody>
      </p:sp>
      <p:sp>
        <p:nvSpPr>
          <p:cNvPr id="3" name="内容占位符 2">
            <a:extLst>
              <a:ext uri="{FF2B5EF4-FFF2-40B4-BE49-F238E27FC236}">
                <a16:creationId xmlns:a16="http://schemas.microsoft.com/office/drawing/2014/main" id="{D1271FFE-B87D-9773-26DF-20842C221EC6}"/>
              </a:ext>
            </a:extLst>
          </p:cNvPr>
          <p:cNvSpPr>
            <a:spLocks noGrp="1"/>
          </p:cNvSpPr>
          <p:nvPr>
            <p:ph idx="1"/>
          </p:nvPr>
        </p:nvSpPr>
        <p:spPr/>
        <p:txBody>
          <a:bodyPr/>
          <a:lstStyle/>
          <a:p>
            <a:pPr>
              <a:lnSpc>
                <a:spcPct val="150000"/>
              </a:lnSpc>
            </a:pPr>
            <a:r>
              <a:rPr lang="en" altLang="zh-CN" sz="2000" dirty="0">
                <a:solidFill>
                  <a:srgbClr val="121212"/>
                </a:solidFill>
                <a:latin typeface="-apple-system"/>
              </a:rPr>
              <a:t>Post-Training</a:t>
            </a:r>
            <a:r>
              <a:rPr lang="zh-CN" altLang="en-US" sz="2000" dirty="0">
                <a:solidFill>
                  <a:srgbClr val="121212"/>
                </a:solidFill>
                <a:latin typeface="-apple-system"/>
              </a:rPr>
              <a:t>是近年来提出的一种新的</a:t>
            </a:r>
            <a:r>
              <a:rPr lang="en" altLang="zh-CN" sz="2000" dirty="0">
                <a:solidFill>
                  <a:srgbClr val="121212"/>
                </a:solidFill>
                <a:latin typeface="-apple-system"/>
              </a:rPr>
              <a:t>Continual Learning</a:t>
            </a:r>
            <a:r>
              <a:rPr lang="zh-CN" altLang="en-US" sz="2000" dirty="0">
                <a:solidFill>
                  <a:srgbClr val="121212"/>
                </a:solidFill>
                <a:latin typeface="-apple-system"/>
              </a:rPr>
              <a:t>方法，其主要优点是</a:t>
            </a:r>
            <a:r>
              <a:rPr lang="zh-CN" altLang="en-US" sz="2000" b="1" dirty="0">
                <a:solidFill>
                  <a:srgbClr val="FF0000"/>
                </a:solidFill>
                <a:latin typeface="-apple-system"/>
              </a:rPr>
              <a:t>不需要保留之前任务的数据和模型</a:t>
            </a:r>
            <a:r>
              <a:rPr lang="zh-CN" altLang="en-US" sz="2000" dirty="0">
                <a:solidFill>
                  <a:srgbClr val="121212"/>
                </a:solidFill>
                <a:latin typeface="-apple-system"/>
              </a:rPr>
              <a:t>，而是利用预训练模型的知识，</a:t>
            </a:r>
            <a:r>
              <a:rPr lang="zh-CN" altLang="en-US" sz="2000" b="1" dirty="0">
                <a:solidFill>
                  <a:schemeClr val="accent1"/>
                </a:solidFill>
                <a:latin typeface="-apple-system"/>
              </a:rPr>
              <a:t>在特定领域的任务上进行微调</a:t>
            </a:r>
            <a:r>
              <a:rPr lang="zh-CN" altLang="en-US" sz="2000" dirty="0">
                <a:solidFill>
                  <a:srgbClr val="121212"/>
                </a:solidFill>
                <a:latin typeface="-apple-system"/>
              </a:rPr>
              <a:t>，以拓展模型对该领域的理解。这种方法相对于传统</a:t>
            </a:r>
            <a:r>
              <a:rPr lang="en-US" altLang="zh-CN" sz="2000" dirty="0">
                <a:solidFill>
                  <a:srgbClr val="121212"/>
                </a:solidFill>
                <a:latin typeface="-apple-system"/>
              </a:rPr>
              <a:t>continual learning</a:t>
            </a:r>
            <a:r>
              <a:rPr lang="zh-CN" altLang="en-US" sz="2000" dirty="0">
                <a:solidFill>
                  <a:srgbClr val="121212"/>
                </a:solidFill>
                <a:latin typeface="-apple-system"/>
              </a:rPr>
              <a:t>中的</a:t>
            </a:r>
            <a:r>
              <a:rPr lang="en" altLang="zh-CN" sz="2000" dirty="0">
                <a:solidFill>
                  <a:srgbClr val="121212"/>
                </a:solidFill>
                <a:latin typeface="-apple-system"/>
              </a:rPr>
              <a:t>Fine-Tuning</a:t>
            </a:r>
            <a:r>
              <a:rPr lang="zh-CN" altLang="en-US" sz="2000" dirty="0">
                <a:solidFill>
                  <a:srgbClr val="121212"/>
                </a:solidFill>
                <a:latin typeface="-apple-system"/>
              </a:rPr>
              <a:t>方法，可以更好地保留之前任务的知识，并且可以</a:t>
            </a:r>
            <a:r>
              <a:rPr lang="zh-CN" altLang="en-US" sz="2000" b="1" dirty="0">
                <a:solidFill>
                  <a:srgbClr val="FF0000"/>
                </a:solidFill>
                <a:latin typeface="-apple-system"/>
              </a:rPr>
              <a:t>减少存储和计算资源的消耗</a:t>
            </a:r>
            <a:r>
              <a:rPr lang="zh-CN" altLang="en-US" sz="2000" dirty="0">
                <a:solidFill>
                  <a:srgbClr val="121212"/>
                </a:solidFill>
                <a:latin typeface="-apple-system"/>
              </a:rPr>
              <a:t>。</a:t>
            </a:r>
          </a:p>
        </p:txBody>
      </p:sp>
    </p:spTree>
    <p:extLst>
      <p:ext uri="{BB962C8B-B14F-4D97-AF65-F5344CB8AC3E}">
        <p14:creationId xmlns:p14="http://schemas.microsoft.com/office/powerpoint/2010/main" val="1557185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BE226D-828A-4063-A4C9-723162B98626}"/>
              </a:ext>
            </a:extLst>
          </p:cNvPr>
          <p:cNvSpPr>
            <a:spLocks noGrp="1"/>
          </p:cNvSpPr>
          <p:nvPr>
            <p:ph type="title"/>
          </p:nvPr>
        </p:nvSpPr>
        <p:spPr/>
        <p:txBody>
          <a:bodyPr/>
          <a:lstStyle/>
          <a:p>
            <a:r>
              <a:rPr kumimoji="1" lang="en-US" altLang="zh-CN" dirty="0"/>
              <a:t>Post Training vs. Fine-tuning</a:t>
            </a:r>
            <a:endParaRPr kumimoji="1" lang="zh-CN" altLang="en-US" dirty="0"/>
          </a:p>
        </p:txBody>
      </p:sp>
      <p:sp>
        <p:nvSpPr>
          <p:cNvPr id="3" name="内容占位符 2">
            <a:extLst>
              <a:ext uri="{FF2B5EF4-FFF2-40B4-BE49-F238E27FC236}">
                <a16:creationId xmlns:a16="http://schemas.microsoft.com/office/drawing/2014/main" id="{43A19C7C-E367-CDA6-A0EA-892933B09D58}"/>
              </a:ext>
            </a:extLst>
          </p:cNvPr>
          <p:cNvSpPr>
            <a:spLocks noGrp="1"/>
          </p:cNvSpPr>
          <p:nvPr>
            <p:ph idx="1"/>
          </p:nvPr>
        </p:nvSpPr>
        <p:spPr/>
        <p:txBody>
          <a:bodyPr>
            <a:normAutofit fontScale="70000" lnSpcReduction="20000"/>
          </a:bodyPr>
          <a:lstStyle/>
          <a:p>
            <a:pPr algn="l">
              <a:lnSpc>
                <a:spcPct val="170000"/>
              </a:lnSpc>
            </a:pPr>
            <a:r>
              <a:rPr lang="en" altLang="zh-CN" b="0" i="0" dirty="0">
                <a:solidFill>
                  <a:srgbClr val="374151"/>
                </a:solidFill>
                <a:effectLst/>
                <a:latin typeface="Söhne"/>
              </a:rPr>
              <a:t>Post-training</a:t>
            </a:r>
            <a:r>
              <a:rPr lang="zh-CN" altLang="en-US" b="0" i="0" dirty="0">
                <a:solidFill>
                  <a:srgbClr val="374151"/>
                </a:solidFill>
                <a:effectLst/>
                <a:latin typeface="Söhne"/>
              </a:rPr>
              <a:t>是指在已经预训练好的模型基础上，在特定领域或任务上继续训练。在这个阶段，模型的初始参数是由预训练得到的，训练过程主要通过对任务特定数据的微调来进一步提高模型性能。这种方法</a:t>
            </a:r>
            <a:r>
              <a:rPr lang="zh-CN" altLang="en-US" b="1" i="0" dirty="0">
                <a:solidFill>
                  <a:srgbClr val="FF0000"/>
                </a:solidFill>
                <a:effectLst/>
                <a:latin typeface="Söhne"/>
              </a:rPr>
              <a:t>通常需要大量的任务特定数据来进行训练，因此在很多实际情况下可能无法实现</a:t>
            </a:r>
            <a:r>
              <a:rPr lang="zh-CN" altLang="en-US" b="0" i="0" dirty="0">
                <a:solidFill>
                  <a:srgbClr val="374151"/>
                </a:solidFill>
                <a:effectLst/>
                <a:latin typeface="Söhne"/>
              </a:rPr>
              <a:t>。</a:t>
            </a:r>
          </a:p>
          <a:p>
            <a:pPr algn="l">
              <a:lnSpc>
                <a:spcPct val="170000"/>
              </a:lnSpc>
            </a:pPr>
            <a:r>
              <a:rPr lang="en" altLang="zh-CN" b="0" i="0" dirty="0">
                <a:solidFill>
                  <a:srgbClr val="374151"/>
                </a:solidFill>
                <a:effectLst/>
                <a:latin typeface="Söhne"/>
              </a:rPr>
              <a:t>Finetuning</a:t>
            </a:r>
            <a:r>
              <a:rPr lang="zh-CN" altLang="en-US" b="0" i="0" dirty="0">
                <a:solidFill>
                  <a:srgbClr val="374151"/>
                </a:solidFill>
                <a:effectLst/>
                <a:latin typeface="Söhne"/>
              </a:rPr>
              <a:t>是指在已经预训练好的模型基础上，在特定任务上进行微调。在这个阶段，模型的初始参数也是由预训练得到的，但是训练过程主要通过对特定任务数据进行微调来提高模型性能。这种方法通常需要</a:t>
            </a:r>
            <a:r>
              <a:rPr lang="zh-CN" altLang="en-US" b="1" i="0" dirty="0">
                <a:solidFill>
                  <a:srgbClr val="FF0000"/>
                </a:solidFill>
                <a:effectLst/>
                <a:latin typeface="Söhne"/>
              </a:rPr>
              <a:t>相对较少的任务特定数据</a:t>
            </a:r>
            <a:r>
              <a:rPr lang="zh-CN" altLang="en-US" b="0" i="0" dirty="0">
                <a:solidFill>
                  <a:srgbClr val="374151"/>
                </a:solidFill>
                <a:effectLst/>
                <a:latin typeface="Söhne"/>
              </a:rPr>
              <a:t>，因此在实际应用中更加常见。</a:t>
            </a:r>
          </a:p>
          <a:p>
            <a:pPr algn="l">
              <a:lnSpc>
                <a:spcPct val="170000"/>
              </a:lnSpc>
            </a:pPr>
            <a:r>
              <a:rPr lang="zh-CN" altLang="en-US" b="0" i="0" dirty="0">
                <a:solidFill>
                  <a:srgbClr val="374151"/>
                </a:solidFill>
                <a:effectLst/>
                <a:latin typeface="Söhne"/>
              </a:rPr>
              <a:t>在</a:t>
            </a:r>
            <a:r>
              <a:rPr lang="en" altLang="zh-CN" b="0" i="0" dirty="0">
                <a:solidFill>
                  <a:srgbClr val="374151"/>
                </a:solidFill>
                <a:effectLst/>
                <a:latin typeface="Söhne"/>
              </a:rPr>
              <a:t>Continual Training</a:t>
            </a:r>
            <a:r>
              <a:rPr lang="zh-CN" altLang="en-US" b="0" i="0" dirty="0">
                <a:solidFill>
                  <a:srgbClr val="374151"/>
                </a:solidFill>
                <a:effectLst/>
                <a:latin typeface="Söhne"/>
              </a:rPr>
              <a:t>方法中，</a:t>
            </a:r>
            <a:r>
              <a:rPr lang="en" altLang="zh-CN" b="1" i="0" dirty="0">
                <a:solidFill>
                  <a:srgbClr val="374151"/>
                </a:solidFill>
                <a:effectLst/>
                <a:latin typeface="Söhne"/>
              </a:rPr>
              <a:t>post-training</a:t>
            </a:r>
            <a:r>
              <a:rPr lang="zh-CN" altLang="en-US" b="1" i="0" dirty="0">
                <a:solidFill>
                  <a:srgbClr val="374151"/>
                </a:solidFill>
                <a:effectLst/>
                <a:latin typeface="Söhne"/>
              </a:rPr>
              <a:t>和</a:t>
            </a:r>
            <a:r>
              <a:rPr lang="en" altLang="zh-CN" b="1" i="0" dirty="0">
                <a:solidFill>
                  <a:srgbClr val="374151"/>
                </a:solidFill>
                <a:effectLst/>
                <a:latin typeface="Söhne"/>
              </a:rPr>
              <a:t>finetuning</a:t>
            </a:r>
            <a:r>
              <a:rPr lang="zh-CN" altLang="en-US" b="1" i="0" dirty="0">
                <a:solidFill>
                  <a:srgbClr val="374151"/>
                </a:solidFill>
                <a:effectLst/>
                <a:latin typeface="Söhne"/>
              </a:rPr>
              <a:t>是指两个不同的阶段</a:t>
            </a:r>
            <a:r>
              <a:rPr lang="zh-CN" altLang="en-US" b="0" i="0" dirty="0">
                <a:solidFill>
                  <a:srgbClr val="374151"/>
                </a:solidFill>
                <a:effectLst/>
                <a:latin typeface="Söhne"/>
              </a:rPr>
              <a:t>。</a:t>
            </a:r>
            <a:endParaRPr kumimoji="1" lang="zh-CN" altLang="en-US" dirty="0"/>
          </a:p>
        </p:txBody>
      </p:sp>
    </p:spTree>
    <p:extLst>
      <p:ext uri="{BB962C8B-B14F-4D97-AF65-F5344CB8AC3E}">
        <p14:creationId xmlns:p14="http://schemas.microsoft.com/office/powerpoint/2010/main" val="3611268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A29A41-B2F7-C842-DDA5-959A258CD250}"/>
              </a:ext>
            </a:extLst>
          </p:cNvPr>
          <p:cNvSpPr>
            <a:spLocks noGrp="1"/>
          </p:cNvSpPr>
          <p:nvPr>
            <p:ph type="title"/>
          </p:nvPr>
        </p:nvSpPr>
        <p:spPr/>
        <p:txBody>
          <a:bodyPr/>
          <a:lstStyle/>
          <a:p>
            <a:r>
              <a:rPr kumimoji="1" lang="en-US" altLang="zh-CN" dirty="0"/>
              <a:t>introduction</a:t>
            </a:r>
            <a:endParaRPr kumimoji="1" lang="zh-CN" altLang="en-US" dirty="0"/>
          </a:p>
        </p:txBody>
      </p:sp>
      <p:sp>
        <p:nvSpPr>
          <p:cNvPr id="3" name="文本占位符 2">
            <a:extLst>
              <a:ext uri="{FF2B5EF4-FFF2-40B4-BE49-F238E27FC236}">
                <a16:creationId xmlns:a16="http://schemas.microsoft.com/office/drawing/2014/main" id="{9B0B6506-F973-78B3-1C29-9EFDD8C92E65}"/>
              </a:ext>
            </a:extLst>
          </p:cNvPr>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3934023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090C06-8492-2271-B322-38692911253E}"/>
              </a:ext>
            </a:extLst>
          </p:cNvPr>
          <p:cNvSpPr>
            <a:spLocks noGrp="1"/>
          </p:cNvSpPr>
          <p:nvPr>
            <p:ph type="title"/>
          </p:nvPr>
        </p:nvSpPr>
        <p:spPr/>
        <p:txBody>
          <a:bodyPr/>
          <a:lstStyle/>
          <a:p>
            <a:r>
              <a:rPr kumimoji="1" lang="en-US" altLang="zh-CN" dirty="0"/>
              <a:t>Summary</a:t>
            </a:r>
            <a:endParaRPr kumimoji="1" lang="zh-CN" altLang="en-US" dirty="0"/>
          </a:p>
        </p:txBody>
      </p:sp>
      <p:sp>
        <p:nvSpPr>
          <p:cNvPr id="3" name="内容占位符 2">
            <a:extLst>
              <a:ext uri="{FF2B5EF4-FFF2-40B4-BE49-F238E27FC236}">
                <a16:creationId xmlns:a16="http://schemas.microsoft.com/office/drawing/2014/main" id="{192EC934-03EC-B69D-F3ED-B87EAE6B7600}"/>
              </a:ext>
            </a:extLst>
          </p:cNvPr>
          <p:cNvSpPr>
            <a:spLocks noGrp="1"/>
          </p:cNvSpPr>
          <p:nvPr>
            <p:ph idx="1"/>
          </p:nvPr>
        </p:nvSpPr>
        <p:spPr>
          <a:xfrm>
            <a:off x="932793" y="1550221"/>
            <a:ext cx="10515600" cy="4351338"/>
          </a:xfrm>
        </p:spPr>
        <p:txBody>
          <a:bodyPr/>
          <a:lstStyle/>
          <a:p>
            <a:pPr>
              <a:lnSpc>
                <a:spcPct val="150000"/>
              </a:lnSpc>
            </a:pPr>
            <a:r>
              <a:rPr lang="zh-CN" altLang="en-US" sz="2000" dirty="0">
                <a:solidFill>
                  <a:srgbClr val="374151"/>
                </a:solidFill>
                <a:latin typeface="Söhne"/>
              </a:rPr>
              <a:t>在</a:t>
            </a:r>
            <a:r>
              <a:rPr lang="en" altLang="zh-CN" sz="2000" dirty="0">
                <a:solidFill>
                  <a:srgbClr val="374151"/>
                </a:solidFill>
                <a:latin typeface="Söhne"/>
              </a:rPr>
              <a:t>post-training</a:t>
            </a:r>
            <a:r>
              <a:rPr lang="zh-CN" altLang="en-US" sz="2000" dirty="0">
                <a:solidFill>
                  <a:srgbClr val="374151"/>
                </a:solidFill>
                <a:latin typeface="Söhne"/>
              </a:rPr>
              <a:t>阶段，作者</a:t>
            </a:r>
            <a:r>
              <a:rPr lang="zh-CN" altLang="en-US" sz="2000" b="1" dirty="0">
                <a:solidFill>
                  <a:srgbClr val="FF0000"/>
                </a:solidFill>
                <a:latin typeface="Söhne"/>
              </a:rPr>
              <a:t>利用了一些技术来在特定领域上扩展模型的知识</a:t>
            </a:r>
            <a:r>
              <a:rPr lang="zh-CN" altLang="en-US" sz="2000" dirty="0">
                <a:solidFill>
                  <a:srgbClr val="374151"/>
                </a:solidFill>
                <a:latin typeface="Söhne"/>
              </a:rPr>
              <a:t>，而不需要额外的任务特定数据。然后，在</a:t>
            </a:r>
            <a:r>
              <a:rPr lang="en" altLang="zh-CN" sz="2000" dirty="0">
                <a:solidFill>
                  <a:srgbClr val="374151"/>
                </a:solidFill>
                <a:latin typeface="Söhne"/>
              </a:rPr>
              <a:t>finetuning</a:t>
            </a:r>
            <a:r>
              <a:rPr lang="zh-CN" altLang="en-US" sz="2000" dirty="0">
                <a:solidFill>
                  <a:srgbClr val="374151"/>
                </a:solidFill>
                <a:latin typeface="Söhne"/>
              </a:rPr>
              <a:t>阶段，作者通过少量的任务特定数据来微调模型，以进一步提高其性能。因此，在</a:t>
            </a:r>
            <a:r>
              <a:rPr lang="en" altLang="zh-CN" sz="2000" dirty="0">
                <a:solidFill>
                  <a:srgbClr val="374151"/>
                </a:solidFill>
                <a:latin typeface="Söhne"/>
              </a:rPr>
              <a:t>Continual Training</a:t>
            </a:r>
            <a:r>
              <a:rPr lang="zh-CN" altLang="en-US" sz="2000" dirty="0">
                <a:solidFill>
                  <a:srgbClr val="374151"/>
                </a:solidFill>
                <a:latin typeface="Söhne"/>
              </a:rPr>
              <a:t>方法中，</a:t>
            </a:r>
            <a:r>
              <a:rPr lang="en" altLang="zh-CN" sz="2000" dirty="0">
                <a:solidFill>
                  <a:srgbClr val="374151"/>
                </a:solidFill>
                <a:latin typeface="Söhne"/>
              </a:rPr>
              <a:t>post-training</a:t>
            </a:r>
            <a:r>
              <a:rPr lang="zh-CN" altLang="en-US" sz="2000" dirty="0">
                <a:solidFill>
                  <a:srgbClr val="374151"/>
                </a:solidFill>
                <a:latin typeface="Söhne"/>
              </a:rPr>
              <a:t>和</a:t>
            </a:r>
            <a:r>
              <a:rPr lang="en" altLang="zh-CN" sz="2000" dirty="0">
                <a:solidFill>
                  <a:srgbClr val="374151"/>
                </a:solidFill>
                <a:latin typeface="Söhne"/>
              </a:rPr>
              <a:t>finetuning</a:t>
            </a:r>
            <a:r>
              <a:rPr lang="zh-CN" altLang="en-US" sz="2000" dirty="0">
                <a:solidFill>
                  <a:srgbClr val="374151"/>
                </a:solidFill>
                <a:latin typeface="Söhne"/>
              </a:rPr>
              <a:t>被视为两个互补的过程，共同用于提高模型的泛化能力和学习能力</a:t>
            </a:r>
            <a:endParaRPr lang="en-US" altLang="zh-CN" sz="2000" dirty="0">
              <a:solidFill>
                <a:srgbClr val="374151"/>
              </a:solidFill>
              <a:latin typeface="Söhne"/>
            </a:endParaRPr>
          </a:p>
          <a:p>
            <a:pPr>
              <a:lnSpc>
                <a:spcPct val="150000"/>
              </a:lnSpc>
            </a:pPr>
            <a:r>
              <a:rPr lang="en" altLang="zh-CN" sz="2000" dirty="0">
                <a:solidFill>
                  <a:srgbClr val="374151"/>
                </a:solidFill>
                <a:latin typeface="Söhne"/>
              </a:rPr>
              <a:t>post-training</a:t>
            </a:r>
            <a:r>
              <a:rPr lang="zh-CN" altLang="en-US" sz="2000" dirty="0">
                <a:solidFill>
                  <a:srgbClr val="374151"/>
                </a:solidFill>
                <a:latin typeface="Söhne"/>
              </a:rPr>
              <a:t>的主要目的是在已经预训练好的模型基础上，在特定领域上扩展模型知识。这个过程主要通过对任务特定数据的微调来完成，而不需要额外的标注数据。在</a:t>
            </a:r>
            <a:r>
              <a:rPr lang="en" altLang="zh-CN" sz="2000" dirty="0">
                <a:solidFill>
                  <a:srgbClr val="374151"/>
                </a:solidFill>
                <a:latin typeface="Söhne"/>
              </a:rPr>
              <a:t>Continual Training</a:t>
            </a:r>
            <a:r>
              <a:rPr lang="zh-CN" altLang="en-US" sz="2000" dirty="0">
                <a:solidFill>
                  <a:srgbClr val="374151"/>
                </a:solidFill>
                <a:latin typeface="Söhne"/>
              </a:rPr>
              <a:t>方法中，作者使用一些技术，如</a:t>
            </a:r>
            <a:r>
              <a:rPr lang="zh-CN" altLang="en-US" sz="2000" b="1" dirty="0">
                <a:solidFill>
                  <a:srgbClr val="FF0000"/>
                </a:solidFill>
                <a:latin typeface="Söhne"/>
              </a:rPr>
              <a:t>动态掩码、数据增强、动态学习率和增加任务数量等</a:t>
            </a:r>
            <a:r>
              <a:rPr lang="zh-CN" altLang="en-US" sz="2000" dirty="0">
                <a:solidFill>
                  <a:srgbClr val="374151"/>
                </a:solidFill>
                <a:latin typeface="Söhne"/>
              </a:rPr>
              <a:t>，来优化模型在任务特定数据上的性能，从而扩展模型对不同领域的理解。</a:t>
            </a:r>
            <a:endParaRPr lang="en-US" altLang="zh-CN" sz="2000" dirty="0">
              <a:solidFill>
                <a:srgbClr val="374151"/>
              </a:solidFill>
              <a:latin typeface="Söhne"/>
            </a:endParaRPr>
          </a:p>
          <a:p>
            <a:endParaRPr kumimoji="1" lang="zh-CN" altLang="en-US" dirty="0"/>
          </a:p>
        </p:txBody>
      </p:sp>
    </p:spTree>
    <p:extLst>
      <p:ext uri="{BB962C8B-B14F-4D97-AF65-F5344CB8AC3E}">
        <p14:creationId xmlns:p14="http://schemas.microsoft.com/office/powerpoint/2010/main" val="2710727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519001-5BA5-C3BF-90C1-58A794453CBA}"/>
              </a:ext>
            </a:extLst>
          </p:cNvPr>
          <p:cNvSpPr>
            <a:spLocks noGrp="1"/>
          </p:cNvSpPr>
          <p:nvPr>
            <p:ph type="title"/>
          </p:nvPr>
        </p:nvSpPr>
        <p:spPr/>
        <p:txBody>
          <a:bodyPr/>
          <a:lstStyle/>
          <a:p>
            <a:r>
              <a:rPr kumimoji="1" lang="zh-CN" altLang="en-US" dirty="0"/>
              <a:t>持续学习的主流方法</a:t>
            </a:r>
          </a:p>
        </p:txBody>
      </p:sp>
      <p:sp>
        <p:nvSpPr>
          <p:cNvPr id="3" name="内容占位符 2">
            <a:extLst>
              <a:ext uri="{FF2B5EF4-FFF2-40B4-BE49-F238E27FC236}">
                <a16:creationId xmlns:a16="http://schemas.microsoft.com/office/drawing/2014/main" id="{8E9DE6E9-3DA6-F81C-B85A-637655804825}"/>
              </a:ext>
            </a:extLst>
          </p:cNvPr>
          <p:cNvSpPr>
            <a:spLocks noGrp="1"/>
          </p:cNvSpPr>
          <p:nvPr>
            <p:ph idx="1"/>
          </p:nvPr>
        </p:nvSpPr>
        <p:spPr/>
        <p:txBody>
          <a:bodyPr/>
          <a:lstStyle/>
          <a:p>
            <a:r>
              <a:rPr kumimoji="1" lang="zh-CN" altLang="en-US" dirty="0"/>
              <a:t>基于重放的方法</a:t>
            </a:r>
            <a:endParaRPr kumimoji="1" lang="en-US" altLang="zh-CN" dirty="0"/>
          </a:p>
          <a:p>
            <a:r>
              <a:rPr kumimoji="1" lang="zh-CN" altLang="en-US" dirty="0"/>
              <a:t>基于正则化的方法</a:t>
            </a:r>
            <a:endParaRPr kumimoji="1" lang="en-US" altLang="zh-CN" dirty="0"/>
          </a:p>
          <a:p>
            <a:r>
              <a:rPr kumimoji="1" lang="zh-CN" altLang="en-US" b="1" dirty="0"/>
              <a:t>基于参数隔离的方法</a:t>
            </a:r>
          </a:p>
        </p:txBody>
      </p:sp>
    </p:spTree>
    <p:extLst>
      <p:ext uri="{BB962C8B-B14F-4D97-AF65-F5344CB8AC3E}">
        <p14:creationId xmlns:p14="http://schemas.microsoft.com/office/powerpoint/2010/main" val="216765411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22b41c5f-db4b-4e58-875d-ba248fdc532c"/>
  <p:tag name="COMMONDATA" val="eyJoZGlkIjoiZDAyM2Y2MWNjZWFiOTQ2MWMwZWQwMjQ2ZDg0OTE4ODIifQ=="/>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872,&quot;width&quot;:2873}"/>
</p:tagLst>
</file>

<file path=ppt/theme/theme1.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nchor="t" anchorCtr="0">
        <a:spAutoFit/>
      </a:bodyPr>
      <a:lstStyle>
        <a:defPPr>
          <a:lnSpc>
            <a:spcPct val="200000"/>
          </a:lnSpc>
          <a:defRPr lang="en-US" altLang="zh-CN" sz="3200">
            <a:solidFill>
              <a:srgbClr val="A41F34"/>
            </a:solidFill>
            <a:latin typeface="微软雅黑" panose="020B0503020204020204" charset="-122"/>
            <a:ea typeface="微软雅黑" panose="020B0503020204020204" charset="-122"/>
            <a:cs typeface="微软雅黑" panose="020B050302020402020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3391</TotalTime>
  <Words>2567</Words>
  <Application>Microsoft Macintosh PowerPoint</Application>
  <PresentationFormat>宽屏</PresentationFormat>
  <Paragraphs>114</Paragraphs>
  <Slides>38</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38</vt:i4>
      </vt:variant>
    </vt:vector>
  </HeadingPairs>
  <TitlesOfParts>
    <vt:vector size="48" baseType="lpstr">
      <vt:lpstr>-apple-system</vt:lpstr>
      <vt:lpstr>SimSun</vt:lpstr>
      <vt:lpstr>SimSun</vt:lpstr>
      <vt:lpstr>微软雅黑</vt:lpstr>
      <vt:lpstr>PingFang SC</vt:lpstr>
      <vt:lpstr>Söhne</vt:lpstr>
      <vt:lpstr>Arial</vt:lpstr>
      <vt:lpstr>Calibri</vt:lpstr>
      <vt:lpstr>Calibri Light</vt:lpstr>
      <vt:lpstr>1_Office 主题​​</vt:lpstr>
      <vt:lpstr>PowerPoint 演示文稿</vt:lpstr>
      <vt:lpstr>PowerPoint 演示文稿</vt:lpstr>
      <vt:lpstr>Background</vt:lpstr>
      <vt:lpstr>持续学习和Few-shot learning</vt:lpstr>
      <vt:lpstr>Continual Post Traning </vt:lpstr>
      <vt:lpstr>Post Training vs. Fine-tuning</vt:lpstr>
      <vt:lpstr>introduction</vt:lpstr>
      <vt:lpstr>Summary</vt:lpstr>
      <vt:lpstr>持续学习的主流方法</vt:lpstr>
      <vt:lpstr>Methods</vt:lpstr>
      <vt:lpstr>CPT系统</vt:lpstr>
      <vt:lpstr>Cl-plugin vs.adapter</vt:lpstr>
      <vt:lpstr>Post-training</vt:lpstr>
      <vt:lpstr>CL-plugin</vt:lpstr>
      <vt:lpstr>CL-plugin</vt:lpstr>
      <vt:lpstr>Learning Task Masks for Overcoming CF</vt:lpstr>
      <vt:lpstr>Applying Task Masks</vt:lpstr>
      <vt:lpstr>Fine-Tuning</vt:lpstr>
      <vt:lpstr>CBE</vt:lpstr>
      <vt:lpstr>CBE</vt:lpstr>
      <vt:lpstr>experiments</vt:lpstr>
      <vt:lpstr>数据集</vt:lpstr>
      <vt:lpstr>评估方法</vt:lpstr>
      <vt:lpstr>实验结果</vt:lpstr>
      <vt:lpstr>PowerPoint 演示文稿</vt:lpstr>
      <vt:lpstr>消融实验</vt:lpstr>
      <vt:lpstr>Post-traning 是否需要特定领域的标记数据集</vt:lpstr>
      <vt:lpstr>限制</vt:lpstr>
      <vt:lpstr>PowerPoint 演示文稿</vt:lpstr>
      <vt:lpstr>评估指标</vt:lpstr>
      <vt:lpstr>PowerPoint 演示文稿</vt:lpstr>
      <vt:lpstr>持续学习的</vt:lpstr>
      <vt:lpstr>多任务学习vs迁移学习vs持续学习</vt:lpstr>
      <vt:lpstr>持续学习数据集</vt:lpstr>
      <vt:lpstr>ELLE～CPT</vt:lpstr>
      <vt:lpstr>ELLE～CPT</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Mengye Lan</cp:lastModifiedBy>
  <cp:revision>83</cp:revision>
  <dcterms:created xsi:type="dcterms:W3CDTF">2022-12-09T06:23:00Z</dcterms:created>
  <dcterms:modified xsi:type="dcterms:W3CDTF">2023-03-16T01:44:39Z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3CBB9A7A0E654FC6847AEF7C14B4FD72</vt:lpwstr>
  </property>
</Properties>
</file>