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7" r:id="rId4"/>
    <p:sldId id="266" r:id="rId5"/>
    <p:sldId id="263" r:id="rId6"/>
    <p:sldId id="267" r:id="rId7"/>
    <p:sldId id="268" r:id="rId8"/>
    <p:sldId id="269" r:id="rId9"/>
    <p:sldId id="271" r:id="rId10"/>
    <p:sldId id="272" r:id="rId11"/>
    <p:sldId id="264" r:id="rId12"/>
    <p:sldId id="273" r:id="rId13"/>
    <p:sldId id="274"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B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22" autoAdjust="0"/>
  </p:normalViewPr>
  <p:slideViewPr>
    <p:cSldViewPr snapToGrid="0">
      <p:cViewPr varScale="1">
        <p:scale>
          <a:sx n="77" d="100"/>
          <a:sy n="77" d="100"/>
        </p:scale>
        <p:origin x="11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9D6547-E6F7-47AD-AB90-ADC6B475E728}" type="datetimeFigureOut">
              <a:rPr lang="zh-CN" altLang="en-US" smtClean="0"/>
              <a:t>2020/4/29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6F533-D7EA-43FD-81BC-3615E0D92691}" type="slidenum">
              <a:rPr lang="zh-CN" altLang="en-US" smtClean="0"/>
              <a:t>‹#›</a:t>
            </a:fld>
            <a:endParaRPr lang="zh-CN" altLang="en-US"/>
          </a:p>
        </p:txBody>
      </p:sp>
    </p:spTree>
    <p:extLst>
      <p:ext uri="{BB962C8B-B14F-4D97-AF65-F5344CB8AC3E}">
        <p14:creationId xmlns:p14="http://schemas.microsoft.com/office/powerpoint/2010/main" val="762425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Open IE systems must rely on unsupervised extraction strategies, i.e. instead of specifying target relations in advance, possible relations of interest must be automatically detected while making only a single pass over the corpus. Moreover, the manual labor of creating suitable training data or extraction patterns must be reduced to a minimum by requiring only a small set of hand-tagged seed instances or a few manually defined extraction patterns. </a:t>
            </a:r>
            <a:endParaRPr lang="zh-CN" altLang="en-US" dirty="0"/>
          </a:p>
        </p:txBody>
      </p:sp>
      <p:sp>
        <p:nvSpPr>
          <p:cNvPr id="4" name="灯片编号占位符 3"/>
          <p:cNvSpPr>
            <a:spLocks noGrp="1"/>
          </p:cNvSpPr>
          <p:nvPr>
            <p:ph type="sldNum" sz="quarter" idx="5"/>
          </p:nvPr>
        </p:nvSpPr>
        <p:spPr/>
        <p:txBody>
          <a:bodyPr/>
          <a:lstStyle/>
          <a:p>
            <a:fld id="{93B6F533-D7EA-43FD-81BC-3615E0D92691}" type="slidenum">
              <a:rPr lang="zh-CN" altLang="en-US" smtClean="0"/>
              <a:t>3</a:t>
            </a:fld>
            <a:endParaRPr lang="zh-CN" altLang="en-US"/>
          </a:p>
        </p:txBody>
      </p:sp>
    </p:spTree>
    <p:extLst>
      <p:ext uri="{BB962C8B-B14F-4D97-AF65-F5344CB8AC3E}">
        <p14:creationId xmlns:p14="http://schemas.microsoft.com/office/powerpoint/2010/main" val="1766125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跨句子主要的问题在于关系实体会出现在不同句子中，模型需要更好地捕获实体的上下文表示。之前的方法往往引入共指的标注或使用远程监督的方法减轻对模型的要求。</a:t>
            </a:r>
            <a:endParaRPr lang="en-US" altLang="zh-CN" dirty="0"/>
          </a:p>
          <a:p>
            <a:r>
              <a:rPr lang="en-US" altLang="zh-CN" dirty="0"/>
              <a:t>N-</a:t>
            </a:r>
            <a:r>
              <a:rPr lang="en-US" altLang="zh-CN" dirty="0" err="1"/>
              <a:t>ary</a:t>
            </a:r>
            <a:r>
              <a:rPr lang="zh-CN" altLang="en-US" dirty="0"/>
              <a:t>的难点在于原先二元关系抽取中可以用最短依存路径引导模型编码特征做出判断，这并不太容易推广到多元并保持较高的效率，一种思路是指定一个主要短语，将多元关系转化为多对</a:t>
            </a:r>
            <a:r>
              <a:rPr lang="en-US" altLang="zh-CN" dirty="0"/>
              <a:t>1</a:t>
            </a:r>
            <a:r>
              <a:rPr lang="zh-CN" altLang="en-US" dirty="0"/>
              <a:t>的若干二元关系判断，但一般不容易指定出这个主要短语，也需要数据集做额外的标注（标注主要短语）。</a:t>
            </a:r>
            <a:endParaRPr lang="en-US" altLang="zh-CN" dirty="0"/>
          </a:p>
        </p:txBody>
      </p:sp>
      <p:sp>
        <p:nvSpPr>
          <p:cNvPr id="4" name="灯片编号占位符 3"/>
          <p:cNvSpPr>
            <a:spLocks noGrp="1"/>
          </p:cNvSpPr>
          <p:nvPr>
            <p:ph type="sldNum" sz="quarter" idx="5"/>
          </p:nvPr>
        </p:nvSpPr>
        <p:spPr/>
        <p:txBody>
          <a:bodyPr/>
          <a:lstStyle/>
          <a:p>
            <a:fld id="{93B6F533-D7EA-43FD-81BC-3615E0D92691}" type="slidenum">
              <a:rPr lang="zh-CN" altLang="en-US" smtClean="0"/>
              <a:t>4</a:t>
            </a:fld>
            <a:endParaRPr lang="zh-CN" altLang="en-US"/>
          </a:p>
        </p:txBody>
      </p:sp>
    </p:spTree>
    <p:extLst>
      <p:ext uri="{BB962C8B-B14F-4D97-AF65-F5344CB8AC3E}">
        <p14:creationId xmlns:p14="http://schemas.microsoft.com/office/powerpoint/2010/main" val="1678631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说明一下这篇文章面对任务的局限性：实体标注用相关工具抽取（文中只说了检测出实体，不知道有没有标注类型），仅在有限范围内做关系推断。</a:t>
            </a:r>
          </a:p>
          <a:p>
            <a:endParaRPr lang="en-US" altLang="zh-CN" dirty="0"/>
          </a:p>
          <a:p>
            <a:r>
              <a:rPr lang="zh-CN" altLang="en-US" dirty="0"/>
              <a:t>把关系抽取转化为关系推断，也就是给定实体，做关系分类</a:t>
            </a:r>
            <a:r>
              <a:rPr lang="en-US" altLang="zh-CN" dirty="0"/>
              <a:t>(Sec.2)</a:t>
            </a:r>
            <a:r>
              <a:rPr lang="zh-CN" altLang="en-US" dirty="0"/>
              <a:t>。</a:t>
            </a:r>
            <a:endParaRPr lang="en-US" altLang="zh-CN" dirty="0"/>
          </a:p>
          <a:p>
            <a:r>
              <a:rPr lang="zh-CN" altLang="en-US" dirty="0"/>
              <a:t>关于</a:t>
            </a:r>
            <a:r>
              <a:rPr lang="en-US" altLang="zh-CN" dirty="0"/>
              <a:t>concatenation</a:t>
            </a:r>
            <a:r>
              <a:rPr lang="zh-CN" altLang="en-US" dirty="0"/>
              <a:t>这步怎么做的，作者没有在论文里详细说明，源码中是每个句子已经标注了实体，直接拼接到一起做预测</a:t>
            </a:r>
          </a:p>
        </p:txBody>
      </p:sp>
      <p:sp>
        <p:nvSpPr>
          <p:cNvPr id="4" name="灯片编号占位符 3"/>
          <p:cNvSpPr>
            <a:spLocks noGrp="1"/>
          </p:cNvSpPr>
          <p:nvPr>
            <p:ph type="sldNum" sz="quarter" idx="5"/>
          </p:nvPr>
        </p:nvSpPr>
        <p:spPr/>
        <p:txBody>
          <a:bodyPr/>
          <a:lstStyle/>
          <a:p>
            <a:fld id="{93B6F533-D7EA-43FD-81BC-3615E0D92691}" type="slidenum">
              <a:rPr lang="zh-CN" altLang="en-US" smtClean="0"/>
              <a:t>5</a:t>
            </a:fld>
            <a:endParaRPr lang="zh-CN" altLang="en-US"/>
          </a:p>
        </p:txBody>
      </p:sp>
    </p:spTree>
    <p:extLst>
      <p:ext uri="{BB962C8B-B14F-4D97-AF65-F5344CB8AC3E}">
        <p14:creationId xmlns:p14="http://schemas.microsoft.com/office/powerpoint/2010/main" val="1653298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discourse relations </a:t>
            </a:r>
            <a:r>
              <a:rPr lang="zh-CN" altLang="en-US" sz="1200" dirty="0"/>
              <a:t>表示的是句子段之间的关系，比如因果关系、转折关系</a:t>
            </a:r>
          </a:p>
          <a:p>
            <a:endParaRPr lang="zh-CN" altLang="en-US" dirty="0"/>
          </a:p>
        </p:txBody>
      </p:sp>
      <p:sp>
        <p:nvSpPr>
          <p:cNvPr id="4" name="灯片编号占位符 3"/>
          <p:cNvSpPr>
            <a:spLocks noGrp="1"/>
          </p:cNvSpPr>
          <p:nvPr>
            <p:ph type="sldNum" sz="quarter" idx="5"/>
          </p:nvPr>
        </p:nvSpPr>
        <p:spPr/>
        <p:txBody>
          <a:bodyPr/>
          <a:lstStyle/>
          <a:p>
            <a:fld id="{93B6F533-D7EA-43FD-81BC-3615E0D92691}" type="slidenum">
              <a:rPr lang="zh-CN" altLang="en-US" smtClean="0"/>
              <a:t>6</a:t>
            </a:fld>
            <a:endParaRPr lang="zh-CN" altLang="en-US"/>
          </a:p>
        </p:txBody>
      </p:sp>
    </p:spTree>
    <p:extLst>
      <p:ext uri="{BB962C8B-B14F-4D97-AF65-F5344CB8AC3E}">
        <p14:creationId xmlns:p14="http://schemas.microsoft.com/office/powerpoint/2010/main" val="406261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反向传播存在问题</a:t>
            </a:r>
          </a:p>
        </p:txBody>
      </p:sp>
      <p:sp>
        <p:nvSpPr>
          <p:cNvPr id="4" name="灯片编号占位符 3"/>
          <p:cNvSpPr>
            <a:spLocks noGrp="1"/>
          </p:cNvSpPr>
          <p:nvPr>
            <p:ph type="sldNum" sz="quarter" idx="5"/>
          </p:nvPr>
        </p:nvSpPr>
        <p:spPr/>
        <p:txBody>
          <a:bodyPr/>
          <a:lstStyle/>
          <a:p>
            <a:fld id="{93B6F533-D7EA-43FD-81BC-3615E0D92691}" type="slidenum">
              <a:rPr lang="zh-CN" altLang="en-US" smtClean="0"/>
              <a:t>7</a:t>
            </a:fld>
            <a:endParaRPr lang="zh-CN" altLang="en-US"/>
          </a:p>
        </p:txBody>
      </p:sp>
    </p:spTree>
    <p:extLst>
      <p:ext uri="{BB962C8B-B14F-4D97-AF65-F5344CB8AC3E}">
        <p14:creationId xmlns:p14="http://schemas.microsoft.com/office/powerpoint/2010/main" val="1163531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每类前驱训练单独的</a:t>
            </a:r>
            <a:r>
              <a:rPr lang="en-US" altLang="zh-CN" dirty="0"/>
              <a:t>input gate, output gate</a:t>
            </a:r>
            <a:r>
              <a:rPr lang="zh-CN" altLang="en-US" dirty="0"/>
              <a:t>和</a:t>
            </a:r>
            <a:r>
              <a:rPr lang="en-US" altLang="zh-CN" dirty="0"/>
              <a:t>forget gate</a:t>
            </a:r>
            <a:r>
              <a:rPr lang="zh-CN" altLang="en-US" dirty="0"/>
              <a:t>，并通过</a:t>
            </a:r>
            <a:r>
              <a:rPr lang="en-US" altLang="zh-CN" dirty="0"/>
              <a:t>sum up</a:t>
            </a:r>
            <a:r>
              <a:rPr lang="zh-CN" altLang="en-US" dirty="0"/>
              <a:t>聚合各前驱的信息</a:t>
            </a:r>
          </a:p>
        </p:txBody>
      </p:sp>
      <p:sp>
        <p:nvSpPr>
          <p:cNvPr id="4" name="灯片编号占位符 3"/>
          <p:cNvSpPr>
            <a:spLocks noGrp="1"/>
          </p:cNvSpPr>
          <p:nvPr>
            <p:ph type="sldNum" sz="quarter" idx="5"/>
          </p:nvPr>
        </p:nvSpPr>
        <p:spPr/>
        <p:txBody>
          <a:bodyPr/>
          <a:lstStyle/>
          <a:p>
            <a:fld id="{93B6F533-D7EA-43FD-81BC-3615E0D92691}" type="slidenum">
              <a:rPr lang="zh-CN" altLang="en-US" smtClean="0"/>
              <a:t>8</a:t>
            </a:fld>
            <a:endParaRPr lang="zh-CN" altLang="en-US"/>
          </a:p>
        </p:txBody>
      </p:sp>
    </p:spTree>
    <p:extLst>
      <p:ext uri="{BB962C8B-B14F-4D97-AF65-F5344CB8AC3E}">
        <p14:creationId xmlns:p14="http://schemas.microsoft.com/office/powerpoint/2010/main" val="203396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为了避免对边的编码存在于门参数中使得参数数目过多，作者为每种类型的边建立了</a:t>
            </a:r>
            <a:r>
              <a:rPr lang="en-US" altLang="zh-CN" dirty="0"/>
              <a:t>embedding</a:t>
            </a:r>
            <a:r>
              <a:rPr lang="zh-CN" altLang="en-US" dirty="0"/>
              <a:t>，其首先和隐藏状态做外积并展开，再被门权重</a:t>
            </a:r>
            <a:r>
              <a:rPr lang="en-US" altLang="zh-CN" dirty="0"/>
              <a:t>U</a:t>
            </a:r>
            <a:r>
              <a:rPr lang="zh-CN" altLang="en-US" dirty="0"/>
              <a:t>通过做矩阵乘法消掉，得到一个向量。</a:t>
            </a:r>
            <a:endParaRPr lang="en-US" altLang="zh-CN" dirty="0"/>
          </a:p>
          <a:p>
            <a:r>
              <a:rPr lang="zh-CN" altLang="en-US" dirty="0"/>
              <a:t>边的</a:t>
            </a:r>
            <a:r>
              <a:rPr lang="en-US" altLang="zh-CN" dirty="0"/>
              <a:t>embedding</a:t>
            </a:r>
            <a:r>
              <a:rPr lang="zh-CN" altLang="en-US" dirty="0"/>
              <a:t>作者设置为</a:t>
            </a:r>
            <a:r>
              <a:rPr lang="en-US" altLang="zh-CN" dirty="0"/>
              <a:t>3</a:t>
            </a:r>
            <a:r>
              <a:rPr lang="zh-CN" altLang="en-US" dirty="0"/>
              <a:t>，这样原先门权重</a:t>
            </a:r>
            <a:r>
              <a:rPr lang="en-US" altLang="zh-CN" dirty="0"/>
              <a:t>U</a:t>
            </a:r>
            <a:r>
              <a:rPr lang="zh-CN" altLang="en-US" dirty="0"/>
              <a:t>的数目和边的类型数目挂钩，现在这样就只是普通全连接层的</a:t>
            </a:r>
            <a:r>
              <a:rPr lang="en-US" altLang="zh-CN" dirty="0"/>
              <a:t>3</a:t>
            </a:r>
            <a:r>
              <a:rPr lang="zh-CN" altLang="en-US" dirty="0"/>
              <a:t>倍。</a:t>
            </a:r>
          </a:p>
        </p:txBody>
      </p:sp>
      <p:sp>
        <p:nvSpPr>
          <p:cNvPr id="4" name="灯片编号占位符 3"/>
          <p:cNvSpPr>
            <a:spLocks noGrp="1"/>
          </p:cNvSpPr>
          <p:nvPr>
            <p:ph type="sldNum" sz="quarter" idx="5"/>
          </p:nvPr>
        </p:nvSpPr>
        <p:spPr/>
        <p:txBody>
          <a:bodyPr/>
          <a:lstStyle/>
          <a:p>
            <a:fld id="{93B6F533-D7EA-43FD-81BC-3615E0D92691}" type="slidenum">
              <a:rPr lang="zh-CN" altLang="en-US" smtClean="0"/>
              <a:t>9</a:t>
            </a:fld>
            <a:endParaRPr lang="zh-CN" altLang="en-US"/>
          </a:p>
        </p:txBody>
      </p:sp>
    </p:spTree>
    <p:extLst>
      <p:ext uri="{BB962C8B-B14F-4D97-AF65-F5344CB8AC3E}">
        <p14:creationId xmlns:p14="http://schemas.microsoft.com/office/powerpoint/2010/main" val="1619625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远程监督，基于两个在</a:t>
            </a:r>
            <a:r>
              <a:rPr lang="en-US" altLang="zh-CN" dirty="0"/>
              <a:t>KG</a:t>
            </a:r>
            <a:r>
              <a:rPr lang="zh-CN" altLang="en-US" dirty="0"/>
              <a:t>中有关系的实体出现在一句话中就认定这句话存在对应关系的假设，推广到多句话</a:t>
            </a:r>
            <a:endParaRPr lang="en-US" altLang="zh-CN" dirty="0"/>
          </a:p>
          <a:p>
            <a:r>
              <a:rPr lang="zh-CN" altLang="en-US" dirty="0"/>
              <a:t>多任务学习，也做子关系抽取（二元关系）</a:t>
            </a:r>
          </a:p>
        </p:txBody>
      </p:sp>
      <p:sp>
        <p:nvSpPr>
          <p:cNvPr id="4" name="灯片编号占位符 3"/>
          <p:cNvSpPr>
            <a:spLocks noGrp="1"/>
          </p:cNvSpPr>
          <p:nvPr>
            <p:ph type="sldNum" sz="quarter" idx="5"/>
          </p:nvPr>
        </p:nvSpPr>
        <p:spPr/>
        <p:txBody>
          <a:bodyPr/>
          <a:lstStyle/>
          <a:p>
            <a:fld id="{93B6F533-D7EA-43FD-81BC-3615E0D92691}" type="slidenum">
              <a:rPr lang="zh-CN" altLang="en-US" smtClean="0"/>
              <a:t>10</a:t>
            </a:fld>
            <a:endParaRPr lang="zh-CN" altLang="en-US"/>
          </a:p>
        </p:txBody>
      </p:sp>
    </p:spTree>
    <p:extLst>
      <p:ext uri="{BB962C8B-B14F-4D97-AF65-F5344CB8AC3E}">
        <p14:creationId xmlns:p14="http://schemas.microsoft.com/office/powerpoint/2010/main" val="699989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4D04A-BC5B-45CB-B369-2E8C8D219B4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9D4D075-35DB-4DED-8177-19C38A55C8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E7575C6-20C5-473C-941B-2901E51A86FE}"/>
              </a:ext>
            </a:extLst>
          </p:cNvPr>
          <p:cNvSpPr>
            <a:spLocks noGrp="1"/>
          </p:cNvSpPr>
          <p:nvPr>
            <p:ph type="dt" sz="half" idx="10"/>
          </p:nvPr>
        </p:nvSpPr>
        <p:spPr/>
        <p:txBody>
          <a:bodyPr/>
          <a:lstStyle/>
          <a:p>
            <a:fld id="{E9696D88-D056-4115-8099-DA6EE1BADEB9}" type="datetimeFigureOut">
              <a:rPr lang="zh-CN" altLang="en-US" smtClean="0"/>
              <a:t>2020/4/29</a:t>
            </a:fld>
            <a:endParaRPr lang="zh-CN" altLang="en-US"/>
          </a:p>
        </p:txBody>
      </p:sp>
      <p:sp>
        <p:nvSpPr>
          <p:cNvPr id="5" name="页脚占位符 4">
            <a:extLst>
              <a:ext uri="{FF2B5EF4-FFF2-40B4-BE49-F238E27FC236}">
                <a16:creationId xmlns:a16="http://schemas.microsoft.com/office/drawing/2014/main" id="{83D16F99-8320-47A6-8924-5B53BBF9C8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0F048F-F78F-42ED-94FF-F95D2B6B2752}"/>
              </a:ext>
            </a:extLst>
          </p:cNvPr>
          <p:cNvSpPr>
            <a:spLocks noGrp="1"/>
          </p:cNvSpPr>
          <p:nvPr>
            <p:ph type="sldNum" sz="quarter" idx="12"/>
          </p:nvPr>
        </p:nvSpPr>
        <p:spPr/>
        <p:txBody>
          <a:bodyPr/>
          <a:lstStyle/>
          <a:p>
            <a:fld id="{69B1B04D-A74E-460D-9BE1-B5C28C64ACD7}" type="slidenum">
              <a:rPr lang="zh-CN" altLang="en-US" smtClean="0"/>
              <a:t>‹#›</a:t>
            </a:fld>
            <a:endParaRPr lang="zh-CN" altLang="en-US"/>
          </a:p>
        </p:txBody>
      </p:sp>
    </p:spTree>
    <p:extLst>
      <p:ext uri="{BB962C8B-B14F-4D97-AF65-F5344CB8AC3E}">
        <p14:creationId xmlns:p14="http://schemas.microsoft.com/office/powerpoint/2010/main" val="296972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8AD9E-BF0B-4DF7-8290-797260C89B4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30BCF46-26D9-487D-A8B7-052DE64A8B8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E310B2-E105-436E-B450-B07351EF6B51}"/>
              </a:ext>
            </a:extLst>
          </p:cNvPr>
          <p:cNvSpPr>
            <a:spLocks noGrp="1"/>
          </p:cNvSpPr>
          <p:nvPr>
            <p:ph type="dt" sz="half" idx="10"/>
          </p:nvPr>
        </p:nvSpPr>
        <p:spPr/>
        <p:txBody>
          <a:bodyPr/>
          <a:lstStyle/>
          <a:p>
            <a:fld id="{E9696D88-D056-4115-8099-DA6EE1BADEB9}" type="datetimeFigureOut">
              <a:rPr lang="zh-CN" altLang="en-US" smtClean="0"/>
              <a:t>2020/4/29</a:t>
            </a:fld>
            <a:endParaRPr lang="zh-CN" altLang="en-US"/>
          </a:p>
        </p:txBody>
      </p:sp>
      <p:sp>
        <p:nvSpPr>
          <p:cNvPr id="5" name="页脚占位符 4">
            <a:extLst>
              <a:ext uri="{FF2B5EF4-FFF2-40B4-BE49-F238E27FC236}">
                <a16:creationId xmlns:a16="http://schemas.microsoft.com/office/drawing/2014/main" id="{96EA5F61-F731-46DA-9B1B-077B2B3250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8AFD49-5724-4756-BE3A-E048466F70DD}"/>
              </a:ext>
            </a:extLst>
          </p:cNvPr>
          <p:cNvSpPr>
            <a:spLocks noGrp="1"/>
          </p:cNvSpPr>
          <p:nvPr>
            <p:ph type="sldNum" sz="quarter" idx="12"/>
          </p:nvPr>
        </p:nvSpPr>
        <p:spPr/>
        <p:txBody>
          <a:bodyPr/>
          <a:lstStyle/>
          <a:p>
            <a:fld id="{69B1B04D-A74E-460D-9BE1-B5C28C64ACD7}" type="slidenum">
              <a:rPr lang="zh-CN" altLang="en-US" smtClean="0"/>
              <a:t>‹#›</a:t>
            </a:fld>
            <a:endParaRPr lang="zh-CN" altLang="en-US"/>
          </a:p>
        </p:txBody>
      </p:sp>
    </p:spTree>
    <p:extLst>
      <p:ext uri="{BB962C8B-B14F-4D97-AF65-F5344CB8AC3E}">
        <p14:creationId xmlns:p14="http://schemas.microsoft.com/office/powerpoint/2010/main" val="1309862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336ED7D-B96B-49EB-A0CE-4194FA17D9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CEBD7B6-E580-495C-AB4B-7C9DD7FEC9F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4DD92A-90A3-4ED5-BD4E-7A237939F8C6}"/>
              </a:ext>
            </a:extLst>
          </p:cNvPr>
          <p:cNvSpPr>
            <a:spLocks noGrp="1"/>
          </p:cNvSpPr>
          <p:nvPr>
            <p:ph type="dt" sz="half" idx="10"/>
          </p:nvPr>
        </p:nvSpPr>
        <p:spPr/>
        <p:txBody>
          <a:bodyPr/>
          <a:lstStyle/>
          <a:p>
            <a:fld id="{E9696D88-D056-4115-8099-DA6EE1BADEB9}" type="datetimeFigureOut">
              <a:rPr lang="zh-CN" altLang="en-US" smtClean="0"/>
              <a:t>2020/4/29</a:t>
            </a:fld>
            <a:endParaRPr lang="zh-CN" altLang="en-US"/>
          </a:p>
        </p:txBody>
      </p:sp>
      <p:sp>
        <p:nvSpPr>
          <p:cNvPr id="5" name="页脚占位符 4">
            <a:extLst>
              <a:ext uri="{FF2B5EF4-FFF2-40B4-BE49-F238E27FC236}">
                <a16:creationId xmlns:a16="http://schemas.microsoft.com/office/drawing/2014/main" id="{28E82B66-BAC6-410B-A299-840843C7BD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E3CB23-606B-4916-B8C5-2B8C52AE66D5}"/>
              </a:ext>
            </a:extLst>
          </p:cNvPr>
          <p:cNvSpPr>
            <a:spLocks noGrp="1"/>
          </p:cNvSpPr>
          <p:nvPr>
            <p:ph type="sldNum" sz="quarter" idx="12"/>
          </p:nvPr>
        </p:nvSpPr>
        <p:spPr/>
        <p:txBody>
          <a:bodyPr/>
          <a:lstStyle/>
          <a:p>
            <a:fld id="{69B1B04D-A74E-460D-9BE1-B5C28C64ACD7}" type="slidenum">
              <a:rPr lang="zh-CN" altLang="en-US" smtClean="0"/>
              <a:t>‹#›</a:t>
            </a:fld>
            <a:endParaRPr lang="zh-CN" altLang="en-US"/>
          </a:p>
        </p:txBody>
      </p:sp>
    </p:spTree>
    <p:extLst>
      <p:ext uri="{BB962C8B-B14F-4D97-AF65-F5344CB8AC3E}">
        <p14:creationId xmlns:p14="http://schemas.microsoft.com/office/powerpoint/2010/main" val="21740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06E45-11F8-424A-A701-D0B448AD76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02C250-82DB-40CE-9952-0B260E1B7B2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29C39B-0452-49C3-AEED-15616949C167}"/>
              </a:ext>
            </a:extLst>
          </p:cNvPr>
          <p:cNvSpPr>
            <a:spLocks noGrp="1"/>
          </p:cNvSpPr>
          <p:nvPr>
            <p:ph type="dt" sz="half" idx="10"/>
          </p:nvPr>
        </p:nvSpPr>
        <p:spPr/>
        <p:txBody>
          <a:bodyPr/>
          <a:lstStyle/>
          <a:p>
            <a:fld id="{E9696D88-D056-4115-8099-DA6EE1BADEB9}" type="datetimeFigureOut">
              <a:rPr lang="zh-CN" altLang="en-US" smtClean="0"/>
              <a:t>2020/4/29</a:t>
            </a:fld>
            <a:endParaRPr lang="zh-CN" altLang="en-US"/>
          </a:p>
        </p:txBody>
      </p:sp>
      <p:sp>
        <p:nvSpPr>
          <p:cNvPr id="5" name="页脚占位符 4">
            <a:extLst>
              <a:ext uri="{FF2B5EF4-FFF2-40B4-BE49-F238E27FC236}">
                <a16:creationId xmlns:a16="http://schemas.microsoft.com/office/drawing/2014/main" id="{4EA8D590-7EFB-4E8E-BB97-72ECA02ABD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584458-3801-42E9-813E-5316DDEC048E}"/>
              </a:ext>
            </a:extLst>
          </p:cNvPr>
          <p:cNvSpPr>
            <a:spLocks noGrp="1"/>
          </p:cNvSpPr>
          <p:nvPr>
            <p:ph type="sldNum" sz="quarter" idx="12"/>
          </p:nvPr>
        </p:nvSpPr>
        <p:spPr/>
        <p:txBody>
          <a:bodyPr/>
          <a:lstStyle/>
          <a:p>
            <a:fld id="{69B1B04D-A74E-460D-9BE1-B5C28C64ACD7}" type="slidenum">
              <a:rPr lang="zh-CN" altLang="en-US" smtClean="0"/>
              <a:t>‹#›</a:t>
            </a:fld>
            <a:endParaRPr lang="zh-CN" altLang="en-US"/>
          </a:p>
        </p:txBody>
      </p:sp>
    </p:spTree>
    <p:extLst>
      <p:ext uri="{BB962C8B-B14F-4D97-AF65-F5344CB8AC3E}">
        <p14:creationId xmlns:p14="http://schemas.microsoft.com/office/powerpoint/2010/main" val="416086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C06383-19B4-488F-ACA2-CC920F6701C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E104AFC-DF13-47CC-ADEA-02D98C5483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A9CE5DA-F4CC-47AB-BAF3-009C18C1B91B}"/>
              </a:ext>
            </a:extLst>
          </p:cNvPr>
          <p:cNvSpPr>
            <a:spLocks noGrp="1"/>
          </p:cNvSpPr>
          <p:nvPr>
            <p:ph type="dt" sz="half" idx="10"/>
          </p:nvPr>
        </p:nvSpPr>
        <p:spPr/>
        <p:txBody>
          <a:bodyPr/>
          <a:lstStyle/>
          <a:p>
            <a:fld id="{E9696D88-D056-4115-8099-DA6EE1BADEB9}" type="datetimeFigureOut">
              <a:rPr lang="zh-CN" altLang="en-US" smtClean="0"/>
              <a:t>2020/4/29</a:t>
            </a:fld>
            <a:endParaRPr lang="zh-CN" altLang="en-US"/>
          </a:p>
        </p:txBody>
      </p:sp>
      <p:sp>
        <p:nvSpPr>
          <p:cNvPr id="5" name="页脚占位符 4">
            <a:extLst>
              <a:ext uri="{FF2B5EF4-FFF2-40B4-BE49-F238E27FC236}">
                <a16:creationId xmlns:a16="http://schemas.microsoft.com/office/drawing/2014/main" id="{CDEA5DEF-F513-41C3-8539-99B3133470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891340-1B52-4EDF-81B1-7309C7959EEF}"/>
              </a:ext>
            </a:extLst>
          </p:cNvPr>
          <p:cNvSpPr>
            <a:spLocks noGrp="1"/>
          </p:cNvSpPr>
          <p:nvPr>
            <p:ph type="sldNum" sz="quarter" idx="12"/>
          </p:nvPr>
        </p:nvSpPr>
        <p:spPr/>
        <p:txBody>
          <a:bodyPr/>
          <a:lstStyle/>
          <a:p>
            <a:fld id="{69B1B04D-A74E-460D-9BE1-B5C28C64ACD7}" type="slidenum">
              <a:rPr lang="zh-CN" altLang="en-US" smtClean="0"/>
              <a:t>‹#›</a:t>
            </a:fld>
            <a:endParaRPr lang="zh-CN" altLang="en-US"/>
          </a:p>
        </p:txBody>
      </p:sp>
    </p:spTree>
    <p:extLst>
      <p:ext uri="{BB962C8B-B14F-4D97-AF65-F5344CB8AC3E}">
        <p14:creationId xmlns:p14="http://schemas.microsoft.com/office/powerpoint/2010/main" val="20186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947781-3E64-40B4-9532-0D84B5F58D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EFF4AE-5F34-48FF-B066-FF5AC5D364C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48BDF5E-F517-4994-90EB-ADED4C8F4CD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A93A719-16C2-4799-9F92-23D071392387}"/>
              </a:ext>
            </a:extLst>
          </p:cNvPr>
          <p:cNvSpPr>
            <a:spLocks noGrp="1"/>
          </p:cNvSpPr>
          <p:nvPr>
            <p:ph type="dt" sz="half" idx="10"/>
          </p:nvPr>
        </p:nvSpPr>
        <p:spPr/>
        <p:txBody>
          <a:bodyPr/>
          <a:lstStyle/>
          <a:p>
            <a:fld id="{E9696D88-D056-4115-8099-DA6EE1BADEB9}" type="datetimeFigureOut">
              <a:rPr lang="zh-CN" altLang="en-US" smtClean="0"/>
              <a:t>2020/4/29</a:t>
            </a:fld>
            <a:endParaRPr lang="zh-CN" altLang="en-US"/>
          </a:p>
        </p:txBody>
      </p:sp>
      <p:sp>
        <p:nvSpPr>
          <p:cNvPr id="6" name="页脚占位符 5">
            <a:extLst>
              <a:ext uri="{FF2B5EF4-FFF2-40B4-BE49-F238E27FC236}">
                <a16:creationId xmlns:a16="http://schemas.microsoft.com/office/drawing/2014/main" id="{293CD5BC-529E-4382-9F23-785A56F3C3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8F8C60-D8F8-4414-B6D3-B58947CBEE8C}"/>
              </a:ext>
            </a:extLst>
          </p:cNvPr>
          <p:cNvSpPr>
            <a:spLocks noGrp="1"/>
          </p:cNvSpPr>
          <p:nvPr>
            <p:ph type="sldNum" sz="quarter" idx="12"/>
          </p:nvPr>
        </p:nvSpPr>
        <p:spPr/>
        <p:txBody>
          <a:bodyPr/>
          <a:lstStyle/>
          <a:p>
            <a:fld id="{69B1B04D-A74E-460D-9BE1-B5C28C64ACD7}" type="slidenum">
              <a:rPr lang="zh-CN" altLang="en-US" smtClean="0"/>
              <a:t>‹#›</a:t>
            </a:fld>
            <a:endParaRPr lang="zh-CN" altLang="en-US"/>
          </a:p>
        </p:txBody>
      </p:sp>
    </p:spTree>
    <p:extLst>
      <p:ext uri="{BB962C8B-B14F-4D97-AF65-F5344CB8AC3E}">
        <p14:creationId xmlns:p14="http://schemas.microsoft.com/office/powerpoint/2010/main" val="90908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96AD85-905B-4187-8A72-894DE06AA69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0DA5363-18E5-4A26-9277-33007E8E13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A193B03-D53B-456D-A09B-573C9731F7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A930936-17A6-40C1-A8A6-71386278A2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318644-D5F2-44BD-B0AD-A4B705875BE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87D450C-D61F-409D-98FA-899E8E31ACF5}"/>
              </a:ext>
            </a:extLst>
          </p:cNvPr>
          <p:cNvSpPr>
            <a:spLocks noGrp="1"/>
          </p:cNvSpPr>
          <p:nvPr>
            <p:ph type="dt" sz="half" idx="10"/>
          </p:nvPr>
        </p:nvSpPr>
        <p:spPr/>
        <p:txBody>
          <a:bodyPr/>
          <a:lstStyle/>
          <a:p>
            <a:fld id="{E9696D88-D056-4115-8099-DA6EE1BADEB9}" type="datetimeFigureOut">
              <a:rPr lang="zh-CN" altLang="en-US" smtClean="0"/>
              <a:t>2020/4/29</a:t>
            </a:fld>
            <a:endParaRPr lang="zh-CN" altLang="en-US"/>
          </a:p>
        </p:txBody>
      </p:sp>
      <p:sp>
        <p:nvSpPr>
          <p:cNvPr id="8" name="页脚占位符 7">
            <a:extLst>
              <a:ext uri="{FF2B5EF4-FFF2-40B4-BE49-F238E27FC236}">
                <a16:creationId xmlns:a16="http://schemas.microsoft.com/office/drawing/2014/main" id="{CB8CD8E4-A2E3-4548-9718-C43A18480B6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229BF38-E3BE-43D9-B124-A7BFC05B1BFD}"/>
              </a:ext>
            </a:extLst>
          </p:cNvPr>
          <p:cNvSpPr>
            <a:spLocks noGrp="1"/>
          </p:cNvSpPr>
          <p:nvPr>
            <p:ph type="sldNum" sz="quarter" idx="12"/>
          </p:nvPr>
        </p:nvSpPr>
        <p:spPr/>
        <p:txBody>
          <a:bodyPr/>
          <a:lstStyle/>
          <a:p>
            <a:fld id="{69B1B04D-A74E-460D-9BE1-B5C28C64ACD7}" type="slidenum">
              <a:rPr lang="zh-CN" altLang="en-US" smtClean="0"/>
              <a:t>‹#›</a:t>
            </a:fld>
            <a:endParaRPr lang="zh-CN" altLang="en-US"/>
          </a:p>
        </p:txBody>
      </p:sp>
    </p:spTree>
    <p:extLst>
      <p:ext uri="{BB962C8B-B14F-4D97-AF65-F5344CB8AC3E}">
        <p14:creationId xmlns:p14="http://schemas.microsoft.com/office/powerpoint/2010/main" val="324907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A67E72-5D77-4730-90B0-76D001A17BF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3C90F11-AD59-4AEB-B9FC-FD5051BCBF6A}"/>
              </a:ext>
            </a:extLst>
          </p:cNvPr>
          <p:cNvSpPr>
            <a:spLocks noGrp="1"/>
          </p:cNvSpPr>
          <p:nvPr>
            <p:ph type="dt" sz="half" idx="10"/>
          </p:nvPr>
        </p:nvSpPr>
        <p:spPr/>
        <p:txBody>
          <a:bodyPr/>
          <a:lstStyle/>
          <a:p>
            <a:fld id="{E9696D88-D056-4115-8099-DA6EE1BADEB9}" type="datetimeFigureOut">
              <a:rPr lang="zh-CN" altLang="en-US" smtClean="0"/>
              <a:t>2020/4/29</a:t>
            </a:fld>
            <a:endParaRPr lang="zh-CN" altLang="en-US"/>
          </a:p>
        </p:txBody>
      </p:sp>
      <p:sp>
        <p:nvSpPr>
          <p:cNvPr id="4" name="页脚占位符 3">
            <a:extLst>
              <a:ext uri="{FF2B5EF4-FFF2-40B4-BE49-F238E27FC236}">
                <a16:creationId xmlns:a16="http://schemas.microsoft.com/office/drawing/2014/main" id="{262100DB-5B6D-42BD-B235-1303F8F2673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DF52F27-92F1-4296-A4C0-99F4A4CE2B6F}"/>
              </a:ext>
            </a:extLst>
          </p:cNvPr>
          <p:cNvSpPr>
            <a:spLocks noGrp="1"/>
          </p:cNvSpPr>
          <p:nvPr>
            <p:ph type="sldNum" sz="quarter" idx="12"/>
          </p:nvPr>
        </p:nvSpPr>
        <p:spPr/>
        <p:txBody>
          <a:bodyPr/>
          <a:lstStyle/>
          <a:p>
            <a:fld id="{69B1B04D-A74E-460D-9BE1-B5C28C64ACD7}" type="slidenum">
              <a:rPr lang="zh-CN" altLang="en-US" smtClean="0"/>
              <a:t>‹#›</a:t>
            </a:fld>
            <a:endParaRPr lang="zh-CN" altLang="en-US"/>
          </a:p>
        </p:txBody>
      </p:sp>
    </p:spTree>
    <p:extLst>
      <p:ext uri="{BB962C8B-B14F-4D97-AF65-F5344CB8AC3E}">
        <p14:creationId xmlns:p14="http://schemas.microsoft.com/office/powerpoint/2010/main" val="110580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96B952E-E2DE-4C96-8038-BDF94E6DDE69}"/>
              </a:ext>
            </a:extLst>
          </p:cNvPr>
          <p:cNvSpPr>
            <a:spLocks noGrp="1"/>
          </p:cNvSpPr>
          <p:nvPr>
            <p:ph type="dt" sz="half" idx="10"/>
          </p:nvPr>
        </p:nvSpPr>
        <p:spPr/>
        <p:txBody>
          <a:bodyPr/>
          <a:lstStyle/>
          <a:p>
            <a:fld id="{E9696D88-D056-4115-8099-DA6EE1BADEB9}" type="datetimeFigureOut">
              <a:rPr lang="zh-CN" altLang="en-US" smtClean="0"/>
              <a:t>2020/4/29</a:t>
            </a:fld>
            <a:endParaRPr lang="zh-CN" altLang="en-US"/>
          </a:p>
        </p:txBody>
      </p:sp>
      <p:sp>
        <p:nvSpPr>
          <p:cNvPr id="3" name="页脚占位符 2">
            <a:extLst>
              <a:ext uri="{FF2B5EF4-FFF2-40B4-BE49-F238E27FC236}">
                <a16:creationId xmlns:a16="http://schemas.microsoft.com/office/drawing/2014/main" id="{F6D893F5-85D5-4536-9A4D-03417D391F1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72D96D9-E927-4E03-9D57-51DED1DAB392}"/>
              </a:ext>
            </a:extLst>
          </p:cNvPr>
          <p:cNvSpPr>
            <a:spLocks noGrp="1"/>
          </p:cNvSpPr>
          <p:nvPr>
            <p:ph type="sldNum" sz="quarter" idx="12"/>
          </p:nvPr>
        </p:nvSpPr>
        <p:spPr/>
        <p:txBody>
          <a:bodyPr/>
          <a:lstStyle/>
          <a:p>
            <a:fld id="{69B1B04D-A74E-460D-9BE1-B5C28C64ACD7}" type="slidenum">
              <a:rPr lang="zh-CN" altLang="en-US" smtClean="0"/>
              <a:t>‹#›</a:t>
            </a:fld>
            <a:endParaRPr lang="zh-CN" altLang="en-US"/>
          </a:p>
        </p:txBody>
      </p:sp>
    </p:spTree>
    <p:extLst>
      <p:ext uri="{BB962C8B-B14F-4D97-AF65-F5344CB8AC3E}">
        <p14:creationId xmlns:p14="http://schemas.microsoft.com/office/powerpoint/2010/main" val="329180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6CE4AA-F3D3-4786-BBF7-9FEE6E598F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CE7037D-CE60-4F92-98C8-25CF7EF7D8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AE34045-0E52-4F87-BF8E-71D3617764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256928-93B1-4BF4-A212-94FFC33C1384}"/>
              </a:ext>
            </a:extLst>
          </p:cNvPr>
          <p:cNvSpPr>
            <a:spLocks noGrp="1"/>
          </p:cNvSpPr>
          <p:nvPr>
            <p:ph type="dt" sz="half" idx="10"/>
          </p:nvPr>
        </p:nvSpPr>
        <p:spPr/>
        <p:txBody>
          <a:bodyPr/>
          <a:lstStyle/>
          <a:p>
            <a:fld id="{E9696D88-D056-4115-8099-DA6EE1BADEB9}" type="datetimeFigureOut">
              <a:rPr lang="zh-CN" altLang="en-US" smtClean="0"/>
              <a:t>2020/4/29</a:t>
            </a:fld>
            <a:endParaRPr lang="zh-CN" altLang="en-US"/>
          </a:p>
        </p:txBody>
      </p:sp>
      <p:sp>
        <p:nvSpPr>
          <p:cNvPr id="6" name="页脚占位符 5">
            <a:extLst>
              <a:ext uri="{FF2B5EF4-FFF2-40B4-BE49-F238E27FC236}">
                <a16:creationId xmlns:a16="http://schemas.microsoft.com/office/drawing/2014/main" id="{DE11014F-35C1-483E-8D75-4678D9207E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5A638A-2E76-4B6F-AFE4-1DFC7C1A1BE7}"/>
              </a:ext>
            </a:extLst>
          </p:cNvPr>
          <p:cNvSpPr>
            <a:spLocks noGrp="1"/>
          </p:cNvSpPr>
          <p:nvPr>
            <p:ph type="sldNum" sz="quarter" idx="12"/>
          </p:nvPr>
        </p:nvSpPr>
        <p:spPr/>
        <p:txBody>
          <a:bodyPr/>
          <a:lstStyle/>
          <a:p>
            <a:fld id="{69B1B04D-A74E-460D-9BE1-B5C28C64ACD7}" type="slidenum">
              <a:rPr lang="zh-CN" altLang="en-US" smtClean="0"/>
              <a:t>‹#›</a:t>
            </a:fld>
            <a:endParaRPr lang="zh-CN" altLang="en-US"/>
          </a:p>
        </p:txBody>
      </p:sp>
    </p:spTree>
    <p:extLst>
      <p:ext uri="{BB962C8B-B14F-4D97-AF65-F5344CB8AC3E}">
        <p14:creationId xmlns:p14="http://schemas.microsoft.com/office/powerpoint/2010/main" val="1402707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59B336-3F87-4189-A768-3C334DB2C1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6C46BA2-E8BF-4C7C-9412-4841C136D8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F700ACF-DB1C-44E4-8C16-1AF0C47219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5A30C75-7F4A-4EB4-856E-3B6FF5434BC2}"/>
              </a:ext>
            </a:extLst>
          </p:cNvPr>
          <p:cNvSpPr>
            <a:spLocks noGrp="1"/>
          </p:cNvSpPr>
          <p:nvPr>
            <p:ph type="dt" sz="half" idx="10"/>
          </p:nvPr>
        </p:nvSpPr>
        <p:spPr/>
        <p:txBody>
          <a:bodyPr/>
          <a:lstStyle/>
          <a:p>
            <a:fld id="{E9696D88-D056-4115-8099-DA6EE1BADEB9}" type="datetimeFigureOut">
              <a:rPr lang="zh-CN" altLang="en-US" smtClean="0"/>
              <a:t>2020/4/29</a:t>
            </a:fld>
            <a:endParaRPr lang="zh-CN" altLang="en-US"/>
          </a:p>
        </p:txBody>
      </p:sp>
      <p:sp>
        <p:nvSpPr>
          <p:cNvPr id="6" name="页脚占位符 5">
            <a:extLst>
              <a:ext uri="{FF2B5EF4-FFF2-40B4-BE49-F238E27FC236}">
                <a16:creationId xmlns:a16="http://schemas.microsoft.com/office/drawing/2014/main" id="{6C27E71A-D31E-4245-8669-0D8E132FA6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0F72F3-9A16-4FED-A661-8659E7BBF3E7}"/>
              </a:ext>
            </a:extLst>
          </p:cNvPr>
          <p:cNvSpPr>
            <a:spLocks noGrp="1"/>
          </p:cNvSpPr>
          <p:nvPr>
            <p:ph type="sldNum" sz="quarter" idx="12"/>
          </p:nvPr>
        </p:nvSpPr>
        <p:spPr/>
        <p:txBody>
          <a:bodyPr/>
          <a:lstStyle/>
          <a:p>
            <a:fld id="{69B1B04D-A74E-460D-9BE1-B5C28C64ACD7}" type="slidenum">
              <a:rPr lang="zh-CN" altLang="en-US" smtClean="0"/>
              <a:t>‹#›</a:t>
            </a:fld>
            <a:endParaRPr lang="zh-CN" altLang="en-US"/>
          </a:p>
        </p:txBody>
      </p:sp>
    </p:spTree>
    <p:extLst>
      <p:ext uri="{BB962C8B-B14F-4D97-AF65-F5344CB8AC3E}">
        <p14:creationId xmlns:p14="http://schemas.microsoft.com/office/powerpoint/2010/main" val="121852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39D2C34-8122-4628-A17A-2D35768B27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5E9E474-4082-4C4D-9E40-E19E26B978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D20347-8570-4BD4-88EB-BB2BCD29B7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96D88-D056-4115-8099-DA6EE1BADEB9}" type="datetimeFigureOut">
              <a:rPr lang="zh-CN" altLang="en-US" smtClean="0"/>
              <a:t>2020/4/29</a:t>
            </a:fld>
            <a:endParaRPr lang="zh-CN" altLang="en-US"/>
          </a:p>
        </p:txBody>
      </p:sp>
      <p:sp>
        <p:nvSpPr>
          <p:cNvPr id="5" name="页脚占位符 4">
            <a:extLst>
              <a:ext uri="{FF2B5EF4-FFF2-40B4-BE49-F238E27FC236}">
                <a16:creationId xmlns:a16="http://schemas.microsoft.com/office/drawing/2014/main" id="{EF602BD6-9CDA-4A19-B637-49BDEEC59F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EBEAC6D-991A-4B2F-AD82-0D7CA0D3E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1B04D-A74E-460D-9BE1-B5C28C64ACD7}" type="slidenum">
              <a:rPr lang="zh-CN" altLang="en-US" smtClean="0"/>
              <a:t>‹#›</a:t>
            </a:fld>
            <a:endParaRPr lang="zh-CN" altLang="en-US"/>
          </a:p>
        </p:txBody>
      </p:sp>
    </p:spTree>
    <p:extLst>
      <p:ext uri="{BB962C8B-B14F-4D97-AF65-F5344CB8AC3E}">
        <p14:creationId xmlns:p14="http://schemas.microsoft.com/office/powerpoint/2010/main" val="275789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svg"/><Relationship Id="rId12"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abs/1708.03743"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A52B7-956A-4065-9979-6B5B7C6DE6FB}"/>
              </a:ext>
            </a:extLst>
          </p:cNvPr>
          <p:cNvSpPr>
            <a:spLocks noGrp="1"/>
          </p:cNvSpPr>
          <p:nvPr>
            <p:ph type="ctrTitle"/>
          </p:nvPr>
        </p:nvSpPr>
        <p:spPr/>
        <p:txBody>
          <a:bodyPr>
            <a:normAutofit/>
          </a:bodyPr>
          <a:lstStyle/>
          <a:p>
            <a:pPr algn="l"/>
            <a:r>
              <a:rPr lang="en-US" altLang="zh-CN" sz="4800" dirty="0"/>
              <a:t>Cross-Sentence N-</a:t>
            </a:r>
            <a:r>
              <a:rPr lang="en-US" altLang="zh-CN" sz="4800" dirty="0" err="1"/>
              <a:t>ary</a:t>
            </a:r>
            <a:r>
              <a:rPr lang="en-US" altLang="zh-CN" sz="4800" dirty="0"/>
              <a:t> Relation Extraction with Graph LSTMs </a:t>
            </a:r>
            <a:endParaRPr lang="zh-CN" altLang="en-US" sz="4800" dirty="0"/>
          </a:p>
        </p:txBody>
      </p:sp>
      <p:sp>
        <p:nvSpPr>
          <p:cNvPr id="3" name="副标题 2">
            <a:extLst>
              <a:ext uri="{FF2B5EF4-FFF2-40B4-BE49-F238E27FC236}">
                <a16:creationId xmlns:a16="http://schemas.microsoft.com/office/drawing/2014/main" id="{608442D7-6A6C-4C0B-B10F-72DAB7650F81}"/>
              </a:ext>
            </a:extLst>
          </p:cNvPr>
          <p:cNvSpPr>
            <a:spLocks noGrp="1"/>
          </p:cNvSpPr>
          <p:nvPr>
            <p:ph type="subTitle" idx="1"/>
          </p:nvPr>
        </p:nvSpPr>
        <p:spPr/>
        <p:txBody>
          <a:bodyPr/>
          <a:lstStyle/>
          <a:p>
            <a:pPr algn="l"/>
            <a:endParaRPr lang="en-US" altLang="zh-CN" dirty="0"/>
          </a:p>
          <a:p>
            <a:pPr algn="l"/>
            <a:r>
              <a:rPr lang="zh-CN" altLang="en-US" dirty="0"/>
              <a:t>叶加博  </a:t>
            </a:r>
            <a:r>
              <a:rPr lang="en-US" altLang="zh-CN" dirty="0"/>
              <a:t>52194506006</a:t>
            </a:r>
            <a:endParaRPr lang="zh-CN" altLang="en-US" dirty="0"/>
          </a:p>
        </p:txBody>
      </p:sp>
    </p:spTree>
    <p:extLst>
      <p:ext uri="{BB962C8B-B14F-4D97-AF65-F5344CB8AC3E}">
        <p14:creationId xmlns:p14="http://schemas.microsoft.com/office/powerpoint/2010/main" val="3013109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717A8-66B6-4CC5-A159-26FE1E5AED16}"/>
              </a:ext>
            </a:extLst>
          </p:cNvPr>
          <p:cNvSpPr>
            <a:spLocks noGrp="1"/>
          </p:cNvSpPr>
          <p:nvPr>
            <p:ph type="title"/>
          </p:nvPr>
        </p:nvSpPr>
        <p:spPr/>
        <p:txBody>
          <a:bodyPr/>
          <a:lstStyle/>
          <a:p>
            <a:r>
              <a:rPr lang="en-US" altLang="zh-CN" dirty="0"/>
              <a:t>Training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FAA633C-A561-4CBE-9711-B99064D16AFC}"/>
                  </a:ext>
                </a:extLst>
              </p:cNvPr>
              <p:cNvSpPr>
                <a:spLocks noGrp="1"/>
              </p:cNvSpPr>
              <p:nvPr>
                <p:ph idx="1"/>
              </p:nvPr>
            </p:nvSpPr>
            <p:spPr>
              <a:xfrm>
                <a:off x="838200" y="1825625"/>
                <a:ext cx="7151914" cy="4351338"/>
              </a:xfrm>
            </p:spPr>
            <p:txBody>
              <a:bodyPr>
                <a:normAutofit/>
              </a:bodyPr>
              <a:lstStyle/>
              <a:p>
                <a:pPr>
                  <a:lnSpc>
                    <a:spcPct val="150000"/>
                  </a:lnSpc>
                </a:pPr>
                <a:r>
                  <a:rPr lang="en-US" altLang="zh-CN" dirty="0"/>
                  <a:t>Distant Supervision</a:t>
                </a:r>
              </a:p>
              <a:p>
                <a:pPr marL="457200" lvl="1" indent="0">
                  <a:lnSpc>
                    <a:spcPct val="150000"/>
                  </a:lnSpc>
                  <a:buNone/>
                </a:pPr>
                <a:r>
                  <a:rPr lang="en-US" altLang="zh-CN" dirty="0"/>
                  <a:t>considered entity triples within </a:t>
                </a:r>
                <a14:m>
                  <m:oMath xmlns:m="http://schemas.openxmlformats.org/officeDocument/2006/math">
                    <m:r>
                      <a:rPr lang="en-US" altLang="zh-CN" i="1" dirty="0" smtClean="0">
                        <a:latin typeface="Cambria Math" panose="02040503050406030204" pitchFamily="18" charset="0"/>
                      </a:rPr>
                      <m:t>𝐾</m:t>
                    </m:r>
                  </m:oMath>
                </a14:m>
                <a:r>
                  <a:rPr lang="en-US" altLang="zh-CN" dirty="0"/>
                  <a:t> consecutive sentences.</a:t>
                </a:r>
              </a:p>
              <a:p>
                <a:pPr marL="0" indent="0">
                  <a:lnSpc>
                    <a:spcPct val="150000"/>
                  </a:lnSpc>
                  <a:buNone/>
                </a:pPr>
                <a:endParaRPr lang="en-US" altLang="zh-CN" dirty="0"/>
              </a:p>
              <a:p>
                <a:pPr>
                  <a:lnSpc>
                    <a:spcPct val="150000"/>
                  </a:lnSpc>
                </a:pPr>
                <a:r>
                  <a:rPr lang="en-US" altLang="zh-CN" dirty="0"/>
                  <a:t>Multi-task learning</a:t>
                </a:r>
              </a:p>
              <a:p>
                <a:pPr marL="457200" lvl="1" indent="0">
                  <a:lnSpc>
                    <a:spcPct val="150000"/>
                  </a:lnSpc>
                  <a:buNone/>
                </a:pPr>
                <a:r>
                  <a:rPr lang="en-US" altLang="zh-CN" dirty="0"/>
                  <a:t>sub-relation extraction.</a:t>
                </a:r>
                <a:endParaRPr lang="zh-CN" altLang="en-US" dirty="0"/>
              </a:p>
            </p:txBody>
          </p:sp>
        </mc:Choice>
        <mc:Fallback xmlns="">
          <p:sp>
            <p:nvSpPr>
              <p:cNvPr id="3" name="内容占位符 2">
                <a:extLst>
                  <a:ext uri="{FF2B5EF4-FFF2-40B4-BE49-F238E27FC236}">
                    <a16:creationId xmlns:a16="http://schemas.microsoft.com/office/drawing/2014/main" id="{AFAA633C-A561-4CBE-9711-B99064D16AFC}"/>
                  </a:ext>
                </a:extLst>
              </p:cNvPr>
              <p:cNvSpPr>
                <a:spLocks noGrp="1" noRot="1" noChangeAspect="1" noMove="1" noResize="1" noEditPoints="1" noAdjustHandles="1" noChangeArrowheads="1" noChangeShapeType="1" noTextEdit="1"/>
              </p:cNvSpPr>
              <p:nvPr>
                <p:ph idx="1"/>
              </p:nvPr>
            </p:nvSpPr>
            <p:spPr>
              <a:xfrm>
                <a:off x="838200" y="1825625"/>
                <a:ext cx="7151914" cy="4351338"/>
              </a:xfrm>
              <a:blipFill>
                <a:blip r:embed="rId3"/>
                <a:stretch>
                  <a:fillRect l="-1535"/>
                </a:stretch>
              </a:blipFill>
            </p:spPr>
            <p:txBody>
              <a:bodyPr/>
              <a:lstStyle/>
              <a:p>
                <a:r>
                  <a:rPr lang="zh-CN" altLang="en-US">
                    <a:noFill/>
                  </a:rPr>
                  <a:t> </a:t>
                </a:r>
              </a:p>
            </p:txBody>
          </p:sp>
        </mc:Fallback>
      </mc:AlternateContent>
      <p:pic>
        <p:nvPicPr>
          <p:cNvPr id="5" name="图形 4" descr="数据库">
            <a:extLst>
              <a:ext uri="{FF2B5EF4-FFF2-40B4-BE49-F238E27FC236}">
                <a16:creationId xmlns:a16="http://schemas.microsoft.com/office/drawing/2014/main" id="{30E984C5-CB69-4F5C-8465-3D32FE1CB4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13922" y="1568376"/>
            <a:ext cx="914400" cy="914400"/>
          </a:xfrm>
          <a:prstGeom prst="rect">
            <a:avLst/>
          </a:prstGeom>
        </p:spPr>
      </p:pic>
      <p:sp>
        <p:nvSpPr>
          <p:cNvPr id="6" name="文本框 5">
            <a:extLst>
              <a:ext uri="{FF2B5EF4-FFF2-40B4-BE49-F238E27FC236}">
                <a16:creationId xmlns:a16="http://schemas.microsoft.com/office/drawing/2014/main" id="{94131117-2BFC-461B-A862-6AD295EABFB1}"/>
              </a:ext>
            </a:extLst>
          </p:cNvPr>
          <p:cNvSpPr txBox="1"/>
          <p:nvPr/>
        </p:nvSpPr>
        <p:spPr>
          <a:xfrm>
            <a:off x="6756079" y="1038469"/>
            <a:ext cx="2144487" cy="646331"/>
          </a:xfrm>
          <a:prstGeom prst="rect">
            <a:avLst/>
          </a:prstGeom>
          <a:noFill/>
        </p:spPr>
        <p:txBody>
          <a:bodyPr wrap="square" rtlCol="0">
            <a:spAutoFit/>
          </a:bodyPr>
          <a:lstStyle/>
          <a:p>
            <a:r>
              <a:rPr lang="en-US" altLang="zh-CN" dirty="0"/>
              <a:t>Existing Knowledge Base</a:t>
            </a:r>
            <a:endParaRPr lang="zh-CN" altLang="en-US" dirty="0"/>
          </a:p>
        </p:txBody>
      </p:sp>
      <p:pic>
        <p:nvPicPr>
          <p:cNvPr id="8" name="图形 7" descr="文档">
            <a:extLst>
              <a:ext uri="{FF2B5EF4-FFF2-40B4-BE49-F238E27FC236}">
                <a16:creationId xmlns:a16="http://schemas.microsoft.com/office/drawing/2014/main" id="{9017FBEF-1B58-4BCE-9462-49BE3A8A59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13922" y="2786102"/>
            <a:ext cx="914400" cy="914400"/>
          </a:xfrm>
          <a:prstGeom prst="rect">
            <a:avLst/>
          </a:prstGeom>
        </p:spPr>
      </p:pic>
      <p:sp>
        <p:nvSpPr>
          <p:cNvPr id="9" name="文本框 8">
            <a:extLst>
              <a:ext uri="{FF2B5EF4-FFF2-40B4-BE49-F238E27FC236}">
                <a16:creationId xmlns:a16="http://schemas.microsoft.com/office/drawing/2014/main" id="{75D8B177-69FB-422E-901F-79E08F3C5497}"/>
              </a:ext>
            </a:extLst>
          </p:cNvPr>
          <p:cNvSpPr txBox="1"/>
          <p:nvPr/>
        </p:nvSpPr>
        <p:spPr>
          <a:xfrm>
            <a:off x="6756079" y="3835439"/>
            <a:ext cx="2125903" cy="369332"/>
          </a:xfrm>
          <a:prstGeom prst="rect">
            <a:avLst/>
          </a:prstGeom>
          <a:noFill/>
        </p:spPr>
        <p:txBody>
          <a:bodyPr wrap="none" rtlCol="0">
            <a:spAutoFit/>
          </a:bodyPr>
          <a:lstStyle/>
          <a:p>
            <a:r>
              <a:rPr lang="en-US" altLang="zh-CN" dirty="0"/>
              <a:t>Unlabeled corpus</a:t>
            </a:r>
            <a:endParaRPr lang="zh-CN" altLang="en-US" dirty="0"/>
          </a:p>
        </p:txBody>
      </p:sp>
      <p:cxnSp>
        <p:nvCxnSpPr>
          <p:cNvPr id="11" name="直接箭头连接符 10">
            <a:extLst>
              <a:ext uri="{FF2B5EF4-FFF2-40B4-BE49-F238E27FC236}">
                <a16:creationId xmlns:a16="http://schemas.microsoft.com/office/drawing/2014/main" id="{E62786B4-9E1E-4438-A36E-1BFB4289529C}"/>
              </a:ext>
            </a:extLst>
          </p:cNvPr>
          <p:cNvCxnSpPr>
            <a:cxnSpLocks/>
            <a:stCxn id="5" idx="3"/>
          </p:cNvCxnSpPr>
          <p:nvPr/>
        </p:nvCxnSpPr>
        <p:spPr>
          <a:xfrm>
            <a:off x="7828322" y="2025576"/>
            <a:ext cx="1311730" cy="634546"/>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直接箭头连接符 13">
            <a:extLst>
              <a:ext uri="{FF2B5EF4-FFF2-40B4-BE49-F238E27FC236}">
                <a16:creationId xmlns:a16="http://schemas.microsoft.com/office/drawing/2014/main" id="{7B27FE69-F9B9-4BA9-8189-8242CE7390CF}"/>
              </a:ext>
            </a:extLst>
          </p:cNvPr>
          <p:cNvCxnSpPr>
            <a:cxnSpLocks/>
            <a:stCxn id="8" idx="3"/>
          </p:cNvCxnSpPr>
          <p:nvPr/>
        </p:nvCxnSpPr>
        <p:spPr>
          <a:xfrm flipV="1">
            <a:off x="7828322" y="2660122"/>
            <a:ext cx="1311730" cy="58318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17" name="图形 16" descr="检查表 RTL">
            <a:extLst>
              <a:ext uri="{FF2B5EF4-FFF2-40B4-BE49-F238E27FC236}">
                <a16:creationId xmlns:a16="http://schemas.microsoft.com/office/drawing/2014/main" id="{7EE46AA9-808E-45E2-AD7F-3D8A6DEC03E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32113" y="2202922"/>
            <a:ext cx="914400" cy="914400"/>
          </a:xfrm>
          <a:prstGeom prst="rect">
            <a:avLst/>
          </a:prstGeom>
        </p:spPr>
      </p:pic>
      <p:sp>
        <p:nvSpPr>
          <p:cNvPr id="20" name="文本框 19">
            <a:extLst>
              <a:ext uri="{FF2B5EF4-FFF2-40B4-BE49-F238E27FC236}">
                <a16:creationId xmlns:a16="http://schemas.microsoft.com/office/drawing/2014/main" id="{1A3599AD-32DC-49A4-8927-AA602EA2BC7E}"/>
              </a:ext>
            </a:extLst>
          </p:cNvPr>
          <p:cNvSpPr txBox="1"/>
          <p:nvPr/>
        </p:nvSpPr>
        <p:spPr>
          <a:xfrm>
            <a:off x="9140052" y="3157627"/>
            <a:ext cx="2213748" cy="369332"/>
          </a:xfrm>
          <a:prstGeom prst="rect">
            <a:avLst/>
          </a:prstGeom>
          <a:noFill/>
        </p:spPr>
        <p:txBody>
          <a:bodyPr wrap="none" rtlCol="0">
            <a:spAutoFit/>
          </a:bodyPr>
          <a:lstStyle/>
          <a:p>
            <a:r>
              <a:rPr lang="en-US" altLang="zh-CN" dirty="0"/>
              <a:t>Labeled sentences</a:t>
            </a:r>
            <a:endParaRPr lang="zh-CN" altLang="en-US" dirty="0"/>
          </a:p>
        </p:txBody>
      </p: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91CAB59D-CF39-4E10-85B7-F4B33D01A075}"/>
                  </a:ext>
                </a:extLst>
              </p:cNvPr>
              <p:cNvSpPr/>
              <p:nvPr/>
            </p:nvSpPr>
            <p:spPr>
              <a:xfrm>
                <a:off x="6352975" y="5554864"/>
                <a:ext cx="15586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zh-CN" i="1">
                              <a:latin typeface="Cambria Math" panose="02040503050406030204" pitchFamily="18" charset="0"/>
                            </a:rPr>
                          </m:ctrlPr>
                        </m:dPr>
                        <m:e>
                          <m:r>
                            <a:rPr lang="en-US" altLang="zh-CN" i="1">
                              <a:solidFill>
                                <a:srgbClr val="00B050"/>
                              </a:solidFill>
                              <a:latin typeface="Cambria Math" panose="02040503050406030204" pitchFamily="18" charset="0"/>
                            </a:rPr>
                            <m:t>𝑑𝑟𝑢𝑔</m:t>
                          </m:r>
                          <m:r>
                            <a:rPr lang="en-US" altLang="zh-CN" i="1">
                              <a:latin typeface="Cambria Math" panose="02040503050406030204" pitchFamily="18" charset="0"/>
                            </a:rPr>
                            <m:t>,</m:t>
                          </m:r>
                          <m:r>
                            <a:rPr lang="en-US" altLang="zh-CN" i="1">
                              <a:solidFill>
                                <a:srgbClr val="FF0000"/>
                              </a:solidFill>
                              <a:latin typeface="Cambria Math" panose="02040503050406030204" pitchFamily="18" charset="0"/>
                            </a:rPr>
                            <m:t>𝑔𝑒𝑛𝑒</m:t>
                          </m:r>
                        </m:e>
                      </m:d>
                    </m:oMath>
                  </m:oMathPara>
                </a14:m>
                <a:endParaRPr lang="zh-CN" altLang="en-US" dirty="0"/>
              </a:p>
            </p:txBody>
          </p:sp>
        </mc:Choice>
        <mc:Fallback xmlns="">
          <p:sp>
            <p:nvSpPr>
              <p:cNvPr id="23" name="矩形 22">
                <a:extLst>
                  <a:ext uri="{FF2B5EF4-FFF2-40B4-BE49-F238E27FC236}">
                    <a16:creationId xmlns:a16="http://schemas.microsoft.com/office/drawing/2014/main" id="{91CAB59D-CF39-4E10-85B7-F4B33D01A075}"/>
                  </a:ext>
                </a:extLst>
              </p:cNvPr>
              <p:cNvSpPr>
                <a:spLocks noRot="1" noChangeAspect="1" noMove="1" noResize="1" noEditPoints="1" noAdjustHandles="1" noChangeArrowheads="1" noChangeShapeType="1" noTextEdit="1"/>
              </p:cNvSpPr>
              <p:nvPr/>
            </p:nvSpPr>
            <p:spPr>
              <a:xfrm>
                <a:off x="6352975" y="5554864"/>
                <a:ext cx="1558695" cy="369332"/>
              </a:xfrm>
              <a:prstGeom prst="rect">
                <a:avLst/>
              </a:prstGeom>
              <a:blipFill>
                <a:blip r:embed="rId10"/>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4E7B909D-1C65-4BBF-A18A-C497D7C31E6B}"/>
                  </a:ext>
                </a:extLst>
              </p:cNvPr>
              <p:cNvSpPr txBox="1"/>
              <p:nvPr/>
            </p:nvSpPr>
            <p:spPr>
              <a:xfrm>
                <a:off x="4965487" y="4825130"/>
                <a:ext cx="57256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rPr>
                          </m:ctrlPr>
                        </m:dPr>
                        <m:e>
                          <m:r>
                            <a:rPr lang="en-US" altLang="zh-CN" b="0" i="1" smtClean="0">
                              <a:solidFill>
                                <a:srgbClr val="00B050"/>
                              </a:solidFill>
                              <a:latin typeface="Cambria Math" panose="02040503050406030204" pitchFamily="18" charset="0"/>
                            </a:rPr>
                            <m:t>𝑑𝑟𝑢𝑔</m:t>
                          </m:r>
                          <m:r>
                            <a:rPr lang="en-US" altLang="zh-CN" b="0" i="1" smtClean="0">
                              <a:latin typeface="Cambria Math" panose="02040503050406030204" pitchFamily="18" charset="0"/>
                            </a:rPr>
                            <m:t>,</m:t>
                          </m:r>
                          <m:r>
                            <a:rPr lang="en-US" altLang="zh-CN" b="0" i="1" smtClean="0">
                              <a:solidFill>
                                <a:srgbClr val="FF0000"/>
                              </a:solidFill>
                              <a:latin typeface="Cambria Math" panose="02040503050406030204" pitchFamily="18" charset="0"/>
                            </a:rPr>
                            <m:t>𝑔𝑒𝑛𝑒</m:t>
                          </m:r>
                          <m:r>
                            <a:rPr lang="en-US" altLang="zh-CN" b="0" i="1" smtClean="0">
                              <a:latin typeface="Cambria Math" panose="02040503050406030204" pitchFamily="18" charset="0"/>
                            </a:rPr>
                            <m:t>,</m:t>
                          </m:r>
                          <m:r>
                            <a:rPr lang="en-US" altLang="zh-CN" b="0" i="1" smtClean="0">
                              <a:solidFill>
                                <a:schemeClr val="accent4">
                                  <a:lumMod val="75000"/>
                                </a:schemeClr>
                              </a:solidFill>
                              <a:latin typeface="Cambria Math" panose="02040503050406030204" pitchFamily="18" charset="0"/>
                            </a:rPr>
                            <m:t>𝑚𝑢𝑡𝑎𝑡𝑖𝑜𝑛</m:t>
                          </m:r>
                        </m:e>
                      </m:d>
                    </m:oMath>
                  </m:oMathPara>
                </a14:m>
                <a:endParaRPr lang="zh-CN" altLang="en-US" dirty="0"/>
              </a:p>
            </p:txBody>
          </p:sp>
        </mc:Choice>
        <mc:Fallback xmlns="">
          <p:sp>
            <p:nvSpPr>
              <p:cNvPr id="24" name="文本框 23">
                <a:extLst>
                  <a:ext uri="{FF2B5EF4-FFF2-40B4-BE49-F238E27FC236}">
                    <a16:creationId xmlns:a16="http://schemas.microsoft.com/office/drawing/2014/main" id="{4E7B909D-1C65-4BBF-A18A-C497D7C31E6B}"/>
                  </a:ext>
                </a:extLst>
              </p:cNvPr>
              <p:cNvSpPr txBox="1">
                <a:spLocks noRot="1" noChangeAspect="1" noMove="1" noResize="1" noEditPoints="1" noAdjustHandles="1" noChangeArrowheads="1" noChangeShapeType="1" noTextEdit="1"/>
              </p:cNvSpPr>
              <p:nvPr/>
            </p:nvSpPr>
            <p:spPr>
              <a:xfrm>
                <a:off x="4965487" y="4825130"/>
                <a:ext cx="5725670" cy="369332"/>
              </a:xfrm>
              <a:prstGeom prst="rect">
                <a:avLst/>
              </a:prstGeom>
              <a:blipFill>
                <a:blip r:embed="rId11"/>
                <a:stretch>
                  <a:fillRect b="-15000"/>
                </a:stretch>
              </a:blipFill>
            </p:spPr>
            <p:txBody>
              <a:bodyPr/>
              <a:lstStyle/>
              <a:p>
                <a:r>
                  <a:rPr lang="zh-CN" altLang="en-US">
                    <a:noFill/>
                  </a:rPr>
                  <a:t> </a:t>
                </a:r>
              </a:p>
            </p:txBody>
          </p:sp>
        </mc:Fallback>
      </mc:AlternateContent>
      <p:sp>
        <p:nvSpPr>
          <p:cNvPr id="25" name="箭头: 右 24">
            <a:extLst>
              <a:ext uri="{FF2B5EF4-FFF2-40B4-BE49-F238E27FC236}">
                <a16:creationId xmlns:a16="http://schemas.microsoft.com/office/drawing/2014/main" id="{3639C1DF-A6D5-4ADD-A050-E463B240C84E}"/>
              </a:ext>
            </a:extLst>
          </p:cNvPr>
          <p:cNvSpPr/>
          <p:nvPr/>
        </p:nvSpPr>
        <p:spPr>
          <a:xfrm rot="5400000">
            <a:off x="7674204" y="5016977"/>
            <a:ext cx="308234" cy="76754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5CAD0C46-1336-498D-8A42-0754DB3EF562}"/>
                  </a:ext>
                </a:extLst>
              </p:cNvPr>
              <p:cNvSpPr txBox="1"/>
              <p:nvPr/>
            </p:nvSpPr>
            <p:spPr>
              <a:xfrm>
                <a:off x="7559579" y="5554864"/>
                <a:ext cx="23743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rPr>
                          </m:ctrlPr>
                        </m:dPr>
                        <m:e>
                          <m:r>
                            <a:rPr lang="en-US" altLang="zh-CN" b="0" i="1" smtClean="0">
                              <a:solidFill>
                                <a:srgbClr val="00B050"/>
                              </a:solidFill>
                              <a:latin typeface="Cambria Math" panose="02040503050406030204" pitchFamily="18" charset="0"/>
                            </a:rPr>
                            <m:t>𝑑𝑟𝑢𝑔</m:t>
                          </m:r>
                          <m:r>
                            <a:rPr lang="en-US" altLang="zh-CN" b="0" i="1" smtClean="0">
                              <a:latin typeface="Cambria Math" panose="02040503050406030204" pitchFamily="18" charset="0"/>
                            </a:rPr>
                            <m:t>,</m:t>
                          </m:r>
                          <m:r>
                            <a:rPr lang="en-US" altLang="zh-CN" b="0" i="1" smtClean="0">
                              <a:solidFill>
                                <a:schemeClr val="accent4">
                                  <a:lumMod val="75000"/>
                                </a:schemeClr>
                              </a:solidFill>
                              <a:latin typeface="Cambria Math" panose="02040503050406030204" pitchFamily="18" charset="0"/>
                            </a:rPr>
                            <m:t>𝑚𝑢𝑡𝑎𝑡𝑖𝑜𝑛</m:t>
                          </m:r>
                        </m:e>
                      </m:d>
                    </m:oMath>
                  </m:oMathPara>
                </a14:m>
                <a:endParaRPr lang="zh-CN" altLang="en-US" dirty="0"/>
              </a:p>
            </p:txBody>
          </p:sp>
        </mc:Choice>
        <mc:Fallback xmlns="">
          <p:sp>
            <p:nvSpPr>
              <p:cNvPr id="26" name="文本框 25">
                <a:extLst>
                  <a:ext uri="{FF2B5EF4-FFF2-40B4-BE49-F238E27FC236}">
                    <a16:creationId xmlns:a16="http://schemas.microsoft.com/office/drawing/2014/main" id="{5CAD0C46-1336-498D-8A42-0754DB3EF562}"/>
                  </a:ext>
                </a:extLst>
              </p:cNvPr>
              <p:cNvSpPr txBox="1">
                <a:spLocks noRot="1" noChangeAspect="1" noMove="1" noResize="1" noEditPoints="1" noAdjustHandles="1" noChangeArrowheads="1" noChangeShapeType="1" noTextEdit="1"/>
              </p:cNvSpPr>
              <p:nvPr/>
            </p:nvSpPr>
            <p:spPr>
              <a:xfrm>
                <a:off x="7559579" y="5554864"/>
                <a:ext cx="2374339" cy="369332"/>
              </a:xfrm>
              <a:prstGeom prst="rect">
                <a:avLst/>
              </a:prstGeom>
              <a:blipFill>
                <a:blip r:embed="rId12"/>
                <a:stretch>
                  <a:fillRect b="-14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1398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0BDB7-52CD-4E35-9DD3-1F62472110AD}"/>
              </a:ext>
            </a:extLst>
          </p:cNvPr>
          <p:cNvSpPr>
            <a:spLocks noGrp="1"/>
          </p:cNvSpPr>
          <p:nvPr>
            <p:ph type="title"/>
          </p:nvPr>
        </p:nvSpPr>
        <p:spPr/>
        <p:txBody>
          <a:bodyPr/>
          <a:lstStyle/>
          <a:p>
            <a:r>
              <a:rPr lang="en-US" altLang="zh-CN" dirty="0"/>
              <a:t>Experiments</a:t>
            </a:r>
            <a:endParaRPr lang="zh-CN" altLang="en-US" dirty="0"/>
          </a:p>
        </p:txBody>
      </p:sp>
      <p:sp>
        <p:nvSpPr>
          <p:cNvPr id="3" name="内容占位符 2">
            <a:extLst>
              <a:ext uri="{FF2B5EF4-FFF2-40B4-BE49-F238E27FC236}">
                <a16:creationId xmlns:a16="http://schemas.microsoft.com/office/drawing/2014/main" id="{7621538B-062F-47A3-AD35-39E9C8737C0B}"/>
              </a:ext>
            </a:extLst>
          </p:cNvPr>
          <p:cNvSpPr>
            <a:spLocks noGrp="1"/>
          </p:cNvSpPr>
          <p:nvPr>
            <p:ph idx="1"/>
          </p:nvPr>
        </p:nvSpPr>
        <p:spPr>
          <a:xfrm>
            <a:off x="838200" y="1825625"/>
            <a:ext cx="8572500" cy="4351338"/>
          </a:xfrm>
        </p:spPr>
        <p:txBody>
          <a:bodyPr/>
          <a:lstStyle/>
          <a:p>
            <a:pPr marL="0" indent="0">
              <a:lnSpc>
                <a:spcPct val="150000"/>
              </a:lnSpc>
              <a:buNone/>
            </a:pPr>
            <a:r>
              <a:rPr lang="en-US" altLang="zh-CN" dirty="0"/>
              <a:t>Domains</a:t>
            </a:r>
          </a:p>
          <a:p>
            <a:pPr lvl="1">
              <a:lnSpc>
                <a:spcPct val="150000"/>
              </a:lnSpc>
            </a:pPr>
            <a:r>
              <a:rPr lang="en-US" altLang="zh-CN" dirty="0"/>
              <a:t>Molecular Tumor Boards</a:t>
            </a:r>
          </a:p>
          <a:p>
            <a:pPr lvl="2">
              <a:lnSpc>
                <a:spcPct val="150000"/>
              </a:lnSpc>
            </a:pPr>
            <a:r>
              <a:rPr lang="en-US" altLang="zh-CN" dirty="0"/>
              <a:t>Training data: biomedical literature from PubMed Central</a:t>
            </a:r>
          </a:p>
          <a:p>
            <a:pPr lvl="2">
              <a:lnSpc>
                <a:spcPct val="150000"/>
              </a:lnSpc>
            </a:pPr>
            <a:r>
              <a:rPr lang="en-US" altLang="zh-CN" dirty="0"/>
              <a:t>Distant supervision: Gene Drug Knowledge Database and the Clinical Interpretations of Variants In Cancer</a:t>
            </a:r>
          </a:p>
          <a:p>
            <a:pPr lvl="1">
              <a:lnSpc>
                <a:spcPct val="150000"/>
              </a:lnSpc>
            </a:pPr>
            <a:r>
              <a:rPr lang="en-US" altLang="zh-CN" dirty="0"/>
              <a:t>Genetic Pathways</a:t>
            </a:r>
          </a:p>
          <a:p>
            <a:pPr lvl="2">
              <a:lnSpc>
                <a:spcPct val="150000"/>
              </a:lnSpc>
            </a:pPr>
            <a:r>
              <a:rPr lang="en-US" altLang="zh-CN" dirty="0"/>
              <a:t>Training data: GENIA Event Extraction dataset</a:t>
            </a:r>
            <a:endParaRPr lang="zh-CN" altLang="en-US" dirty="0"/>
          </a:p>
        </p:txBody>
      </p:sp>
    </p:spTree>
    <p:extLst>
      <p:ext uri="{BB962C8B-B14F-4D97-AF65-F5344CB8AC3E}">
        <p14:creationId xmlns:p14="http://schemas.microsoft.com/office/powerpoint/2010/main" val="939341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0BDB7-52CD-4E35-9DD3-1F62472110AD}"/>
              </a:ext>
            </a:extLst>
          </p:cNvPr>
          <p:cNvSpPr>
            <a:spLocks noGrp="1"/>
          </p:cNvSpPr>
          <p:nvPr>
            <p:ph type="title"/>
          </p:nvPr>
        </p:nvSpPr>
        <p:spPr/>
        <p:txBody>
          <a:bodyPr/>
          <a:lstStyle/>
          <a:p>
            <a:r>
              <a:rPr lang="en-US" altLang="zh-CN" dirty="0"/>
              <a:t>Experiments</a:t>
            </a:r>
            <a:endParaRPr lang="zh-CN" altLang="en-US" dirty="0"/>
          </a:p>
        </p:txBody>
      </p:sp>
      <p:pic>
        <p:nvPicPr>
          <p:cNvPr id="7" name="内容占位符 6">
            <a:extLst>
              <a:ext uri="{FF2B5EF4-FFF2-40B4-BE49-F238E27FC236}">
                <a16:creationId xmlns:a16="http://schemas.microsoft.com/office/drawing/2014/main" id="{892A9252-7AEC-4959-9CF6-D1FA8BB723B8}"/>
              </a:ext>
            </a:extLst>
          </p:cNvPr>
          <p:cNvPicPr>
            <a:picLocks noGrp="1" noChangeAspect="1"/>
          </p:cNvPicPr>
          <p:nvPr>
            <p:ph idx="1"/>
          </p:nvPr>
        </p:nvPicPr>
        <p:blipFill>
          <a:blip r:embed="rId2"/>
          <a:stretch>
            <a:fillRect/>
          </a:stretch>
        </p:blipFill>
        <p:spPr>
          <a:xfrm>
            <a:off x="6449529" y="1779588"/>
            <a:ext cx="4904271" cy="4189412"/>
          </a:xfrm>
          <a:prstGeom prst="rect">
            <a:avLst/>
          </a:prstGeom>
        </p:spPr>
      </p:pic>
      <p:pic>
        <p:nvPicPr>
          <p:cNvPr id="6" name="图片 5">
            <a:extLst>
              <a:ext uri="{FF2B5EF4-FFF2-40B4-BE49-F238E27FC236}">
                <a16:creationId xmlns:a16="http://schemas.microsoft.com/office/drawing/2014/main" id="{279C710E-3D24-4A62-A672-A14FF085659C}"/>
              </a:ext>
            </a:extLst>
          </p:cNvPr>
          <p:cNvPicPr>
            <a:picLocks noChangeAspect="1"/>
          </p:cNvPicPr>
          <p:nvPr/>
        </p:nvPicPr>
        <p:blipFill>
          <a:blip r:embed="rId3"/>
          <a:stretch>
            <a:fillRect/>
          </a:stretch>
        </p:blipFill>
        <p:spPr>
          <a:xfrm>
            <a:off x="838201" y="1690689"/>
            <a:ext cx="5247322" cy="3884612"/>
          </a:xfrm>
          <a:prstGeom prst="rect">
            <a:avLst/>
          </a:prstGeom>
        </p:spPr>
      </p:pic>
    </p:spTree>
    <p:extLst>
      <p:ext uri="{BB962C8B-B14F-4D97-AF65-F5344CB8AC3E}">
        <p14:creationId xmlns:p14="http://schemas.microsoft.com/office/powerpoint/2010/main" val="1137666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0BDB7-52CD-4E35-9DD3-1F62472110AD}"/>
              </a:ext>
            </a:extLst>
          </p:cNvPr>
          <p:cNvSpPr>
            <a:spLocks noGrp="1"/>
          </p:cNvSpPr>
          <p:nvPr>
            <p:ph type="title"/>
          </p:nvPr>
        </p:nvSpPr>
        <p:spPr/>
        <p:txBody>
          <a:bodyPr/>
          <a:lstStyle/>
          <a:p>
            <a:r>
              <a:rPr lang="en-US" altLang="zh-CN" dirty="0"/>
              <a:t>Experiments</a:t>
            </a:r>
            <a:endParaRPr lang="zh-CN" altLang="en-US" dirty="0"/>
          </a:p>
        </p:txBody>
      </p:sp>
      <p:pic>
        <p:nvPicPr>
          <p:cNvPr id="3" name="图片 2">
            <a:extLst>
              <a:ext uri="{FF2B5EF4-FFF2-40B4-BE49-F238E27FC236}">
                <a16:creationId xmlns:a16="http://schemas.microsoft.com/office/drawing/2014/main" id="{267E3B4F-68CA-4933-8381-5C2D8B403FBA}"/>
              </a:ext>
            </a:extLst>
          </p:cNvPr>
          <p:cNvPicPr>
            <a:picLocks noChangeAspect="1"/>
          </p:cNvPicPr>
          <p:nvPr/>
        </p:nvPicPr>
        <p:blipFill>
          <a:blip r:embed="rId2"/>
          <a:stretch>
            <a:fillRect/>
          </a:stretch>
        </p:blipFill>
        <p:spPr>
          <a:xfrm>
            <a:off x="955466" y="2007341"/>
            <a:ext cx="4931375" cy="2716212"/>
          </a:xfrm>
          <a:prstGeom prst="rect">
            <a:avLst/>
          </a:prstGeom>
        </p:spPr>
      </p:pic>
      <p:pic>
        <p:nvPicPr>
          <p:cNvPr id="8" name="内容占位符 7">
            <a:extLst>
              <a:ext uri="{FF2B5EF4-FFF2-40B4-BE49-F238E27FC236}">
                <a16:creationId xmlns:a16="http://schemas.microsoft.com/office/drawing/2014/main" id="{7154932E-3836-427C-8115-03482856E70B}"/>
              </a:ext>
            </a:extLst>
          </p:cNvPr>
          <p:cNvPicPr>
            <a:picLocks noGrp="1" noChangeAspect="1"/>
          </p:cNvPicPr>
          <p:nvPr>
            <p:ph idx="1"/>
          </p:nvPr>
        </p:nvPicPr>
        <p:blipFill>
          <a:blip r:embed="rId3"/>
          <a:stretch>
            <a:fillRect/>
          </a:stretch>
        </p:blipFill>
        <p:spPr>
          <a:xfrm>
            <a:off x="5974959" y="1965897"/>
            <a:ext cx="5048641" cy="2867765"/>
          </a:xfrm>
          <a:prstGeom prst="rect">
            <a:avLst/>
          </a:prstGeom>
        </p:spPr>
      </p:pic>
    </p:spTree>
    <p:extLst>
      <p:ext uri="{BB962C8B-B14F-4D97-AF65-F5344CB8AC3E}">
        <p14:creationId xmlns:p14="http://schemas.microsoft.com/office/powerpoint/2010/main" val="2307311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4DF1D-4D57-41D6-ABFA-8A28E4B0B828}"/>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D4FF42AB-41A6-41A8-A13F-63C40BE1D8FD}"/>
              </a:ext>
            </a:extLst>
          </p:cNvPr>
          <p:cNvSpPr>
            <a:spLocks noGrp="1"/>
          </p:cNvSpPr>
          <p:nvPr>
            <p:ph idx="1"/>
          </p:nvPr>
        </p:nvSpPr>
        <p:spPr/>
        <p:txBody>
          <a:bodyPr/>
          <a:lstStyle/>
          <a:p>
            <a:pPr>
              <a:spcBef>
                <a:spcPts val="3000"/>
              </a:spcBef>
            </a:pPr>
            <a:r>
              <a:rPr lang="en-US" altLang="zh-CN" dirty="0"/>
              <a:t>Graph-LSTM subsumes linear-chain and tree LSTMs.</a:t>
            </a:r>
          </a:p>
          <a:p>
            <a:pPr>
              <a:spcBef>
                <a:spcPts val="3000"/>
              </a:spcBef>
            </a:pPr>
            <a:r>
              <a:rPr lang="en-US" altLang="zh-CN" dirty="0"/>
              <a:t>Graph-LSTM makes it easy to incorporate rich linguistic analysis.</a:t>
            </a:r>
          </a:p>
          <a:p>
            <a:pPr>
              <a:spcBef>
                <a:spcPts val="3000"/>
              </a:spcBef>
            </a:pPr>
            <a:r>
              <a:rPr lang="en-US" altLang="zh-CN" dirty="0"/>
              <a:t>Edge-Type parametrization and the partition of the Graph are further work.</a:t>
            </a:r>
          </a:p>
          <a:p>
            <a:pPr>
              <a:spcBef>
                <a:spcPts val="3000"/>
              </a:spcBef>
            </a:pPr>
            <a:r>
              <a:rPr lang="en-US" altLang="zh-CN" dirty="0"/>
              <a:t>Reduce the dependence on the quality of parsing is a further work.</a:t>
            </a:r>
          </a:p>
        </p:txBody>
      </p:sp>
    </p:spTree>
    <p:extLst>
      <p:ext uri="{BB962C8B-B14F-4D97-AF65-F5344CB8AC3E}">
        <p14:creationId xmlns:p14="http://schemas.microsoft.com/office/powerpoint/2010/main" val="2124974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9F52379-4A6C-496F-A2FE-310E2D4D555C}"/>
              </a:ext>
            </a:extLst>
          </p:cNvPr>
          <p:cNvPicPr>
            <a:picLocks noChangeAspect="1"/>
          </p:cNvPicPr>
          <p:nvPr/>
        </p:nvPicPr>
        <p:blipFill>
          <a:blip r:embed="rId2"/>
          <a:stretch>
            <a:fillRect/>
          </a:stretch>
        </p:blipFill>
        <p:spPr>
          <a:xfrm>
            <a:off x="0" y="1379018"/>
            <a:ext cx="12192000" cy="4099964"/>
          </a:xfrm>
          <a:prstGeom prst="rect">
            <a:avLst/>
          </a:prstGeom>
        </p:spPr>
      </p:pic>
      <p:sp>
        <p:nvSpPr>
          <p:cNvPr id="4" name="矩形 3">
            <a:extLst>
              <a:ext uri="{FF2B5EF4-FFF2-40B4-BE49-F238E27FC236}">
                <a16:creationId xmlns:a16="http://schemas.microsoft.com/office/drawing/2014/main" id="{DA840D86-8459-4F2D-AD4C-9E9AF8B4C4DF}"/>
              </a:ext>
            </a:extLst>
          </p:cNvPr>
          <p:cNvSpPr/>
          <p:nvPr/>
        </p:nvSpPr>
        <p:spPr>
          <a:xfrm>
            <a:off x="333432" y="6152634"/>
            <a:ext cx="5090689" cy="369332"/>
          </a:xfrm>
          <a:prstGeom prst="rect">
            <a:avLst/>
          </a:prstGeom>
        </p:spPr>
        <p:txBody>
          <a:bodyPr wrap="none">
            <a:spAutoFit/>
          </a:bodyPr>
          <a:lstStyle/>
          <a:p>
            <a:r>
              <a:rPr lang="zh-CN" altLang="en-US" b="1" dirty="0">
                <a:solidFill>
                  <a:schemeClr val="bg2">
                    <a:lumMod val="50000"/>
                  </a:schemeClr>
                </a:solidFill>
              </a:rPr>
              <a:t>TACL </a:t>
            </a:r>
            <a:r>
              <a:rPr lang="en-US" altLang="zh-CN" b="1" dirty="0">
                <a:solidFill>
                  <a:schemeClr val="bg2">
                    <a:lumMod val="50000"/>
                  </a:schemeClr>
                </a:solidFill>
              </a:rPr>
              <a:t>2017 </a:t>
            </a:r>
            <a:r>
              <a:rPr lang="en-US" altLang="zh-CN" dirty="0">
                <a:solidFill>
                  <a:schemeClr val="bg2">
                    <a:lumMod val="50000"/>
                  </a:schemeClr>
                </a:solidFill>
                <a:hlinkClick r:id="rId3">
                  <a:extLst>
                    <a:ext uri="{A12FA001-AC4F-418D-AE19-62706E023703}">
                      <ahyp:hlinkClr xmlns:ahyp="http://schemas.microsoft.com/office/drawing/2018/hyperlinkcolor" val="tx"/>
                    </a:ext>
                  </a:extLst>
                </a:hlinkClick>
              </a:rPr>
              <a:t>https://arxiv.org/abs/1708.03743</a:t>
            </a:r>
            <a:endParaRPr lang="zh-CN" altLang="en-US" b="1" dirty="0">
              <a:solidFill>
                <a:schemeClr val="bg2">
                  <a:lumMod val="50000"/>
                </a:schemeClr>
              </a:solidFill>
            </a:endParaRPr>
          </a:p>
        </p:txBody>
      </p:sp>
    </p:spTree>
    <p:extLst>
      <p:ext uri="{BB962C8B-B14F-4D97-AF65-F5344CB8AC3E}">
        <p14:creationId xmlns:p14="http://schemas.microsoft.com/office/powerpoint/2010/main" val="2247070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16594-DB42-4D51-A1BF-54563C6F7C8F}"/>
              </a:ext>
            </a:extLst>
          </p:cNvPr>
          <p:cNvSpPr>
            <a:spLocks noGrp="1"/>
          </p:cNvSpPr>
          <p:nvPr>
            <p:ph type="title"/>
          </p:nvPr>
        </p:nvSpPr>
        <p:spPr/>
        <p:txBody>
          <a:bodyPr/>
          <a:lstStyle/>
          <a:p>
            <a:r>
              <a:rPr lang="en-US" altLang="zh-CN" dirty="0"/>
              <a:t>Background</a:t>
            </a:r>
            <a:endParaRPr lang="zh-CN" altLang="en-US" dirty="0"/>
          </a:p>
        </p:txBody>
      </p:sp>
      <p:sp>
        <p:nvSpPr>
          <p:cNvPr id="4" name="矩形: 圆角 3">
            <a:extLst>
              <a:ext uri="{FF2B5EF4-FFF2-40B4-BE49-F238E27FC236}">
                <a16:creationId xmlns:a16="http://schemas.microsoft.com/office/drawing/2014/main" id="{4AB8E9FE-0EC8-4C98-B5C1-F744D28B6CAE}"/>
              </a:ext>
            </a:extLst>
          </p:cNvPr>
          <p:cNvSpPr/>
          <p:nvPr/>
        </p:nvSpPr>
        <p:spPr>
          <a:xfrm>
            <a:off x="1381593" y="5817910"/>
            <a:ext cx="9428813" cy="74915"/>
          </a:xfrm>
          <a:prstGeom prst="roundRect">
            <a:avLst>
              <a:gd name="adj" fmla="val 50000"/>
            </a:avLst>
          </a:prstGeom>
          <a:gradFill flip="none" rotWithShape="1">
            <a:gsLst>
              <a:gs pos="0">
                <a:schemeClr val="accent5">
                  <a:lumMod val="60000"/>
                  <a:lumOff val="40000"/>
                </a:schemeClr>
              </a:gs>
              <a:gs pos="100000">
                <a:schemeClr val="accent6">
                  <a:lumMod val="40000"/>
                  <a:lumOff val="60000"/>
                </a:schemeClr>
              </a:gs>
            </a:gsLst>
            <a:lin ang="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8AB1AE4-F071-4288-834F-77557459CBDA}"/>
              </a:ext>
            </a:extLst>
          </p:cNvPr>
          <p:cNvSpPr txBox="1"/>
          <p:nvPr/>
        </p:nvSpPr>
        <p:spPr>
          <a:xfrm>
            <a:off x="1381593" y="5272913"/>
            <a:ext cx="3080523" cy="369332"/>
          </a:xfrm>
          <a:prstGeom prst="rect">
            <a:avLst/>
          </a:prstGeom>
          <a:noFill/>
        </p:spPr>
        <p:txBody>
          <a:bodyPr wrap="none" rtlCol="0">
            <a:spAutoFit/>
          </a:bodyPr>
          <a:lstStyle/>
          <a:p>
            <a:r>
              <a:rPr lang="en-US" altLang="zh-CN" b="1" dirty="0"/>
              <a:t>Relations Extraction Task</a:t>
            </a:r>
          </a:p>
        </p:txBody>
      </p:sp>
      <p:pic>
        <p:nvPicPr>
          <p:cNvPr id="1028" name="Picture 4">
            <a:extLst>
              <a:ext uri="{FF2B5EF4-FFF2-40B4-BE49-F238E27FC236}">
                <a16:creationId xmlns:a16="http://schemas.microsoft.com/office/drawing/2014/main" id="{205BFD91-816D-4290-997E-ED090FEA9F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768" y="1821103"/>
            <a:ext cx="5511232" cy="293142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81C3077C-4ADB-4CC3-89C3-7B1A5AC5EAAD}"/>
              </a:ext>
            </a:extLst>
          </p:cNvPr>
          <p:cNvSpPr/>
          <p:nvPr/>
        </p:nvSpPr>
        <p:spPr>
          <a:xfrm>
            <a:off x="6683499" y="1544708"/>
            <a:ext cx="4528457" cy="923330"/>
          </a:xfrm>
          <a:prstGeom prst="rect">
            <a:avLst/>
          </a:prstGeom>
          <a:ln>
            <a:solidFill>
              <a:schemeClr val="accent1">
                <a:lumMod val="40000"/>
                <a:lumOff val="60000"/>
              </a:schemeClr>
            </a:solidFill>
          </a:ln>
        </p:spPr>
        <p:txBody>
          <a:bodyPr wrap="square">
            <a:spAutoFit/>
          </a:bodyPr>
          <a:lstStyle/>
          <a:p>
            <a:r>
              <a:rPr lang="zh-CN" altLang="en-US" dirty="0">
                <a:latin typeface="Times New Roman" panose="02020603050405020304" pitchFamily="18" charset="0"/>
                <a:cs typeface="Times New Roman" panose="02020603050405020304" pitchFamily="18" charset="0"/>
              </a:rPr>
              <a:t>People infected with COVID-19 may spread the disease when they speak and breathe, not only when they let out a hearty cough. </a:t>
            </a:r>
          </a:p>
        </p:txBody>
      </p:sp>
      <p:pic>
        <p:nvPicPr>
          <p:cNvPr id="8" name="图片 7">
            <a:extLst>
              <a:ext uri="{FF2B5EF4-FFF2-40B4-BE49-F238E27FC236}">
                <a16:creationId xmlns:a16="http://schemas.microsoft.com/office/drawing/2014/main" id="{19B88320-2D3A-4D78-8A4C-2812B286048A}"/>
              </a:ext>
            </a:extLst>
          </p:cNvPr>
          <p:cNvPicPr>
            <a:picLocks noChangeAspect="1"/>
          </p:cNvPicPr>
          <p:nvPr/>
        </p:nvPicPr>
        <p:blipFill>
          <a:blip r:embed="rId4"/>
          <a:stretch>
            <a:fillRect/>
          </a:stretch>
        </p:blipFill>
        <p:spPr>
          <a:xfrm>
            <a:off x="6857330" y="2476740"/>
            <a:ext cx="2083253" cy="1209630"/>
          </a:xfrm>
          <a:prstGeom prst="rect">
            <a:avLst/>
          </a:prstGeom>
        </p:spPr>
      </p:pic>
      <p:pic>
        <p:nvPicPr>
          <p:cNvPr id="9" name="图片 8">
            <a:extLst>
              <a:ext uri="{FF2B5EF4-FFF2-40B4-BE49-F238E27FC236}">
                <a16:creationId xmlns:a16="http://schemas.microsoft.com/office/drawing/2014/main" id="{0F3FCDA9-BA78-4423-BACA-0C063008A105}"/>
              </a:ext>
            </a:extLst>
          </p:cNvPr>
          <p:cNvPicPr>
            <a:picLocks noChangeAspect="1"/>
          </p:cNvPicPr>
          <p:nvPr/>
        </p:nvPicPr>
        <p:blipFill>
          <a:blip r:embed="rId5"/>
          <a:stretch>
            <a:fillRect/>
          </a:stretch>
        </p:blipFill>
        <p:spPr>
          <a:xfrm>
            <a:off x="6573978" y="3807330"/>
            <a:ext cx="4322255" cy="923330"/>
          </a:xfrm>
          <a:prstGeom prst="rect">
            <a:avLst/>
          </a:prstGeom>
        </p:spPr>
      </p:pic>
      <p:pic>
        <p:nvPicPr>
          <p:cNvPr id="10" name="图片 9">
            <a:extLst>
              <a:ext uri="{FF2B5EF4-FFF2-40B4-BE49-F238E27FC236}">
                <a16:creationId xmlns:a16="http://schemas.microsoft.com/office/drawing/2014/main" id="{E805C021-2385-4BC7-A9EC-793A6E1C5F80}"/>
              </a:ext>
            </a:extLst>
          </p:cNvPr>
          <p:cNvPicPr>
            <a:picLocks noChangeAspect="1"/>
          </p:cNvPicPr>
          <p:nvPr/>
        </p:nvPicPr>
        <p:blipFill rotWithShape="1">
          <a:blip r:embed="rId6"/>
          <a:srcRect t="4688" b="5518"/>
          <a:stretch/>
        </p:blipFill>
        <p:spPr>
          <a:xfrm>
            <a:off x="9046270" y="2514122"/>
            <a:ext cx="1709384" cy="1121291"/>
          </a:xfrm>
          <a:prstGeom prst="rect">
            <a:avLst/>
          </a:prstGeom>
        </p:spPr>
      </p:pic>
      <p:sp>
        <p:nvSpPr>
          <p:cNvPr id="11" name="矩形 10">
            <a:extLst>
              <a:ext uri="{FF2B5EF4-FFF2-40B4-BE49-F238E27FC236}">
                <a16:creationId xmlns:a16="http://schemas.microsoft.com/office/drawing/2014/main" id="{07F7B3C0-C50B-4B61-BE36-D9FC3CC66ECE}"/>
              </a:ext>
            </a:extLst>
          </p:cNvPr>
          <p:cNvSpPr/>
          <p:nvPr/>
        </p:nvSpPr>
        <p:spPr>
          <a:xfrm>
            <a:off x="7377258" y="5265374"/>
            <a:ext cx="3522696" cy="369332"/>
          </a:xfrm>
          <a:prstGeom prst="rect">
            <a:avLst/>
          </a:prstGeom>
        </p:spPr>
        <p:txBody>
          <a:bodyPr wrap="none">
            <a:spAutoFit/>
          </a:bodyPr>
          <a:lstStyle/>
          <a:p>
            <a:r>
              <a:rPr lang="en-US" altLang="zh-CN" b="1" dirty="0"/>
              <a:t>Open Information Extraction</a:t>
            </a:r>
          </a:p>
        </p:txBody>
      </p:sp>
      <p:sp>
        <p:nvSpPr>
          <p:cNvPr id="3" name="矩形 2">
            <a:extLst>
              <a:ext uri="{FF2B5EF4-FFF2-40B4-BE49-F238E27FC236}">
                <a16:creationId xmlns:a16="http://schemas.microsoft.com/office/drawing/2014/main" id="{16C4F1A5-1414-4D66-850C-1FA9F39E3806}"/>
              </a:ext>
            </a:extLst>
          </p:cNvPr>
          <p:cNvSpPr/>
          <p:nvPr/>
        </p:nvSpPr>
        <p:spPr>
          <a:xfrm>
            <a:off x="0" y="6333650"/>
            <a:ext cx="9778653" cy="523220"/>
          </a:xfrm>
          <a:prstGeom prst="rect">
            <a:avLst/>
          </a:prstGeom>
        </p:spPr>
        <p:txBody>
          <a:bodyPr wrap="square">
            <a:spAutoFit/>
          </a:bodyPr>
          <a:lstStyle/>
          <a:p>
            <a:r>
              <a:rPr lang="en-US" altLang="zh-CN" sz="1400" b="1" dirty="0">
                <a:solidFill>
                  <a:schemeClr val="bg2">
                    <a:lumMod val="50000"/>
                  </a:schemeClr>
                </a:solidFill>
              </a:rPr>
              <a:t>Niklaus, Christina, et al. "A Survey on Open Information Extraction." Proceedings of the 27th International Conference on Computational Linguistics. 2018.</a:t>
            </a:r>
            <a:endParaRPr lang="zh-CN" altLang="en-US" sz="1400" b="1" dirty="0">
              <a:solidFill>
                <a:schemeClr val="bg2">
                  <a:lumMod val="50000"/>
                </a:schemeClr>
              </a:solidFill>
            </a:endParaRPr>
          </a:p>
        </p:txBody>
      </p:sp>
    </p:spTree>
    <p:extLst>
      <p:ext uri="{BB962C8B-B14F-4D97-AF65-F5344CB8AC3E}">
        <p14:creationId xmlns:p14="http://schemas.microsoft.com/office/powerpoint/2010/main" val="397014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24E5FE-0B1C-40C8-97E7-1DB841A0D5E4}"/>
              </a:ext>
            </a:extLst>
          </p:cNvPr>
          <p:cNvSpPr>
            <a:spLocks noGrp="1"/>
          </p:cNvSpPr>
          <p:nvPr>
            <p:ph type="title"/>
          </p:nvPr>
        </p:nvSpPr>
        <p:spPr/>
        <p:txBody>
          <a:bodyPr/>
          <a:lstStyle/>
          <a:p>
            <a:r>
              <a:rPr lang="en-US" altLang="zh-CN" dirty="0"/>
              <a:t>Cross-Sentence N-</a:t>
            </a:r>
            <a:r>
              <a:rPr lang="en-US" altLang="zh-CN" dirty="0" err="1"/>
              <a:t>ary</a:t>
            </a:r>
            <a:r>
              <a:rPr lang="en-US" altLang="zh-CN" dirty="0"/>
              <a:t> Relation Extraction</a:t>
            </a:r>
            <a:endParaRPr lang="zh-CN" altLang="en-US" dirty="0"/>
          </a:p>
        </p:txBody>
      </p:sp>
      <p:sp>
        <p:nvSpPr>
          <p:cNvPr id="3" name="文本占位符 2">
            <a:extLst>
              <a:ext uri="{FF2B5EF4-FFF2-40B4-BE49-F238E27FC236}">
                <a16:creationId xmlns:a16="http://schemas.microsoft.com/office/drawing/2014/main" id="{49C660B2-B70C-40DC-8B73-F9D086455D93}"/>
              </a:ext>
            </a:extLst>
          </p:cNvPr>
          <p:cNvSpPr>
            <a:spLocks noGrp="1"/>
          </p:cNvSpPr>
          <p:nvPr>
            <p:ph type="body" idx="1"/>
          </p:nvPr>
        </p:nvSpPr>
        <p:spPr/>
        <p:txBody>
          <a:bodyPr/>
          <a:lstStyle/>
          <a:p>
            <a:r>
              <a:rPr lang="en-US" altLang="zh-CN" dirty="0"/>
              <a:t>Cross-Sentence</a:t>
            </a:r>
            <a:endParaRPr lang="zh-CN" altLang="en-US" dirty="0"/>
          </a:p>
        </p:txBody>
      </p:sp>
      <p:sp>
        <p:nvSpPr>
          <p:cNvPr id="4" name="内容占位符 3">
            <a:extLst>
              <a:ext uri="{FF2B5EF4-FFF2-40B4-BE49-F238E27FC236}">
                <a16:creationId xmlns:a16="http://schemas.microsoft.com/office/drawing/2014/main" id="{CF3A97CE-EF5B-4B64-8DCA-85F4CB54205D}"/>
              </a:ext>
            </a:extLst>
          </p:cNvPr>
          <p:cNvSpPr>
            <a:spLocks noGrp="1"/>
          </p:cNvSpPr>
          <p:nvPr>
            <p:ph sz="half" idx="2"/>
          </p:nvPr>
        </p:nvSpPr>
        <p:spPr/>
        <p:txBody>
          <a:bodyPr>
            <a:normAutofit/>
          </a:bodyPr>
          <a:lstStyle/>
          <a:p>
            <a:r>
              <a:rPr lang="en-US" altLang="zh-CN" sz="2000" dirty="0"/>
              <a:t>Related entities appear in different sentences</a:t>
            </a:r>
            <a:endParaRPr lang="zh-CN" altLang="en-US" sz="2000" dirty="0"/>
          </a:p>
        </p:txBody>
      </p:sp>
      <p:sp>
        <p:nvSpPr>
          <p:cNvPr id="5" name="文本占位符 4">
            <a:extLst>
              <a:ext uri="{FF2B5EF4-FFF2-40B4-BE49-F238E27FC236}">
                <a16:creationId xmlns:a16="http://schemas.microsoft.com/office/drawing/2014/main" id="{BB2B0962-27F0-40FB-9D00-742074CCB725}"/>
              </a:ext>
            </a:extLst>
          </p:cNvPr>
          <p:cNvSpPr>
            <a:spLocks noGrp="1"/>
          </p:cNvSpPr>
          <p:nvPr>
            <p:ph type="body" sz="quarter" idx="3"/>
          </p:nvPr>
        </p:nvSpPr>
        <p:spPr/>
        <p:txBody>
          <a:bodyPr/>
          <a:lstStyle/>
          <a:p>
            <a:r>
              <a:rPr lang="en-US" altLang="zh-CN" dirty="0"/>
              <a:t>N-</a:t>
            </a:r>
            <a:r>
              <a:rPr lang="en-US" altLang="zh-CN" dirty="0" err="1"/>
              <a:t>ary</a:t>
            </a:r>
            <a:endParaRPr lang="zh-CN" altLang="en-US" dirty="0"/>
          </a:p>
        </p:txBody>
      </p:sp>
      <p:sp>
        <p:nvSpPr>
          <p:cNvPr id="7" name="文本框 6">
            <a:extLst>
              <a:ext uri="{FF2B5EF4-FFF2-40B4-BE49-F238E27FC236}">
                <a16:creationId xmlns:a16="http://schemas.microsoft.com/office/drawing/2014/main" id="{A7ABAAE2-F4EB-4A18-9C5B-1BB7DF2887A8}"/>
              </a:ext>
            </a:extLst>
          </p:cNvPr>
          <p:cNvSpPr txBox="1"/>
          <p:nvPr/>
        </p:nvSpPr>
        <p:spPr>
          <a:xfrm>
            <a:off x="960437" y="3429000"/>
            <a:ext cx="4554538" cy="923330"/>
          </a:xfrm>
          <a:prstGeom prst="rect">
            <a:avLst/>
          </a:prstGeom>
          <a:noFill/>
          <a:ln>
            <a:solidFill>
              <a:schemeClr val="accent6"/>
            </a:solidFill>
          </a:ln>
        </p:spPr>
        <p:txBody>
          <a:bodyPr wrap="square" rtlCol="0">
            <a:spAutoFit/>
          </a:bodyPr>
          <a:lstStyle/>
          <a:p>
            <a:r>
              <a:rPr lang="en-US" altLang="zh-CN" dirty="0">
                <a:latin typeface="Times New Roman" panose="02020603050405020304" pitchFamily="18" charset="0"/>
                <a:cs typeface="Times New Roman" panose="02020603050405020304" pitchFamily="18" charset="0"/>
              </a:rPr>
              <a:t>&lt;e1&gt;</a:t>
            </a:r>
            <a:r>
              <a:rPr lang="en-US" altLang="zh-CN" dirty="0">
                <a:solidFill>
                  <a:srgbClr val="FF0000"/>
                </a:solidFill>
                <a:latin typeface="Times New Roman" panose="02020603050405020304" pitchFamily="18" charset="0"/>
                <a:cs typeface="Times New Roman" panose="02020603050405020304" pitchFamily="18" charset="0"/>
              </a:rPr>
              <a:t>Ayn Rand</a:t>
            </a:r>
            <a:r>
              <a:rPr lang="en-US" altLang="zh-CN" dirty="0">
                <a:latin typeface="Times New Roman" panose="02020603050405020304" pitchFamily="18" charset="0"/>
                <a:cs typeface="Times New Roman" panose="02020603050405020304" pitchFamily="18" charset="0"/>
              </a:rPr>
              <a:t>&lt;/e1&gt; was a Russian-born American novelist, philosopher, playwright, and screenwriter.</a:t>
            </a:r>
            <a:endParaRPr lang="zh-CN" altLang="en-US"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0B2A42A4-83E3-4C34-A646-979A5BB3001C}"/>
              </a:ext>
            </a:extLst>
          </p:cNvPr>
          <p:cNvSpPr/>
          <p:nvPr/>
        </p:nvSpPr>
        <p:spPr>
          <a:xfrm>
            <a:off x="960437" y="4809331"/>
            <a:ext cx="4554538" cy="1200329"/>
          </a:xfrm>
          <a:prstGeom prst="rect">
            <a:avLst/>
          </a:prstGeom>
          <a:ln>
            <a:solidFill>
              <a:schemeClr val="accent5">
                <a:lumMod val="75000"/>
              </a:schemeClr>
            </a:solidFill>
          </a:ln>
        </p:spPr>
        <p:txBody>
          <a:bodyPr wrap="square">
            <a:spAutoFit/>
          </a:bodyPr>
          <a:lstStyle/>
          <a:p>
            <a:r>
              <a:rPr lang="zh-CN" altLang="en-US" dirty="0">
                <a:latin typeface="Times New Roman" panose="02020603050405020304" pitchFamily="18" charset="0"/>
                <a:cs typeface="Times New Roman" panose="02020603050405020304" pitchFamily="18" charset="0"/>
              </a:rPr>
              <a:t>She is known for her two best-selling novels, &lt;e2&gt;</a:t>
            </a:r>
            <a:r>
              <a:rPr lang="zh-CN" altLang="en-US" dirty="0">
                <a:solidFill>
                  <a:schemeClr val="accent1">
                    <a:lumMod val="75000"/>
                  </a:schemeClr>
                </a:solidFill>
                <a:latin typeface="Times New Roman" panose="02020603050405020304" pitchFamily="18" charset="0"/>
                <a:cs typeface="Times New Roman" panose="02020603050405020304" pitchFamily="18" charset="0"/>
              </a:rPr>
              <a:t>The Fountainhead</a:t>
            </a:r>
            <a:r>
              <a:rPr lang="zh-CN" altLang="en-US" dirty="0">
                <a:latin typeface="Times New Roman" panose="02020603050405020304" pitchFamily="18" charset="0"/>
                <a:cs typeface="Times New Roman" panose="02020603050405020304" pitchFamily="18" charset="0"/>
              </a:rPr>
              <a:t>&lt;/e2&gt; and &lt;e2&gt;</a:t>
            </a:r>
            <a:r>
              <a:rPr lang="zh-CN" altLang="en-US" dirty="0">
                <a:solidFill>
                  <a:schemeClr val="accent1">
                    <a:lumMod val="75000"/>
                  </a:schemeClr>
                </a:solidFill>
                <a:latin typeface="Times New Roman" panose="02020603050405020304" pitchFamily="18" charset="0"/>
                <a:cs typeface="Times New Roman" panose="02020603050405020304" pitchFamily="18" charset="0"/>
              </a:rPr>
              <a:t>Atlas Shrugged</a:t>
            </a:r>
            <a:r>
              <a:rPr lang="zh-CN" altLang="en-US" dirty="0">
                <a:latin typeface="Times New Roman" panose="02020603050405020304" pitchFamily="18" charset="0"/>
                <a:cs typeface="Times New Roman" panose="02020603050405020304" pitchFamily="18" charset="0"/>
              </a:rPr>
              <a:t>&lt;/e2&gt; and for developing a philosophical system she called Objectivism.</a:t>
            </a:r>
          </a:p>
        </p:txBody>
      </p:sp>
      <p:sp>
        <p:nvSpPr>
          <p:cNvPr id="9" name="矩形 8">
            <a:extLst>
              <a:ext uri="{FF2B5EF4-FFF2-40B4-BE49-F238E27FC236}">
                <a16:creationId xmlns:a16="http://schemas.microsoft.com/office/drawing/2014/main" id="{E26BA31C-077B-4FF5-87B6-7597FD7AF946}"/>
              </a:ext>
            </a:extLst>
          </p:cNvPr>
          <p:cNvSpPr/>
          <p:nvPr/>
        </p:nvSpPr>
        <p:spPr>
          <a:xfrm>
            <a:off x="6172200" y="3147040"/>
            <a:ext cx="5180012"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latin typeface="Times New Roman" panose="02020603050405020304" pitchFamily="18" charset="0"/>
                <a:cs typeface="Times New Roman" panose="02020603050405020304" pitchFamily="18" charset="0"/>
              </a:rPr>
              <a:t>The deletion mutation on exon-19 of </a:t>
            </a:r>
            <a:r>
              <a:rPr lang="zh-CN" altLang="en-US" dirty="0">
                <a:solidFill>
                  <a:srgbClr val="FF0000"/>
                </a:solidFill>
                <a:latin typeface="Times New Roman" panose="02020603050405020304" pitchFamily="18" charset="0"/>
                <a:cs typeface="Times New Roman" panose="02020603050405020304" pitchFamily="18" charset="0"/>
              </a:rPr>
              <a:t>EGFR</a:t>
            </a:r>
            <a:r>
              <a:rPr lang="zh-CN" altLang="en-US" dirty="0">
                <a:latin typeface="Times New Roman" panose="02020603050405020304" pitchFamily="18" charset="0"/>
                <a:cs typeface="Times New Roman" panose="02020603050405020304" pitchFamily="18" charset="0"/>
              </a:rPr>
              <a:t> gene was present in 16 patients, while the </a:t>
            </a:r>
            <a:r>
              <a:rPr lang="zh-CN" altLang="en-US" dirty="0">
                <a:solidFill>
                  <a:schemeClr val="accent4">
                    <a:lumMod val="75000"/>
                  </a:schemeClr>
                </a:solidFill>
                <a:latin typeface="Times New Roman" panose="02020603050405020304" pitchFamily="18" charset="0"/>
                <a:cs typeface="Times New Roman" panose="02020603050405020304" pitchFamily="18" charset="0"/>
              </a:rPr>
              <a:t>L858E </a:t>
            </a:r>
            <a:r>
              <a:rPr lang="zh-CN" altLang="en-US" dirty="0">
                <a:latin typeface="Times New Roman" panose="02020603050405020304" pitchFamily="18" charset="0"/>
                <a:cs typeface="Times New Roman" panose="02020603050405020304" pitchFamily="18" charset="0"/>
              </a:rPr>
              <a:t>point mutation on exon-21 was noted in 10. All patients were treated with </a:t>
            </a:r>
            <a:r>
              <a:rPr lang="zh-CN" altLang="en-US" dirty="0">
                <a:solidFill>
                  <a:srgbClr val="00B050"/>
                </a:solidFill>
                <a:latin typeface="Times New Roman" panose="02020603050405020304" pitchFamily="18" charset="0"/>
                <a:cs typeface="Times New Roman" panose="02020603050405020304" pitchFamily="18" charset="0"/>
              </a:rPr>
              <a:t>gefitinib</a:t>
            </a:r>
            <a:r>
              <a:rPr lang="zh-CN" altLang="en-US" dirty="0">
                <a:latin typeface="Times New Roman" panose="02020603050405020304" pitchFamily="18" charset="0"/>
                <a:cs typeface="Times New Roman" panose="02020603050405020304" pitchFamily="18" charset="0"/>
              </a:rPr>
              <a:t> and showed a partial response.</a:t>
            </a:r>
          </a:p>
        </p:txBody>
      </p:sp>
      <p:sp>
        <p:nvSpPr>
          <p:cNvPr id="10" name="矩形 9">
            <a:extLst>
              <a:ext uri="{FF2B5EF4-FFF2-40B4-BE49-F238E27FC236}">
                <a16:creationId xmlns:a16="http://schemas.microsoft.com/office/drawing/2014/main" id="{ED75F511-1B3F-4FA2-9936-C04447FA71F0}"/>
              </a:ext>
            </a:extLst>
          </p:cNvPr>
          <p:cNvSpPr/>
          <p:nvPr/>
        </p:nvSpPr>
        <p:spPr>
          <a:xfrm>
            <a:off x="6172200" y="4883612"/>
            <a:ext cx="5180012"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umors with </a:t>
            </a:r>
            <a:r>
              <a:rPr lang="en-US" altLang="zh-CN" dirty="0">
                <a:solidFill>
                  <a:schemeClr val="accent4">
                    <a:lumMod val="75000"/>
                  </a:schemeClr>
                </a:solidFill>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mutation in </a:t>
            </a:r>
            <a:r>
              <a:rPr lang="en-US" altLang="zh-CN" dirty="0">
                <a:solidFill>
                  <a:srgbClr val="FF0000"/>
                </a:solidFill>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 gene can be treated with </a:t>
            </a:r>
            <a:r>
              <a:rPr lang="zh-CN" altLang="en-US" dirty="0">
                <a:solidFill>
                  <a:srgbClr val="00B050"/>
                </a:solidFill>
                <a:latin typeface="Times New Roman" panose="02020603050405020304" pitchFamily="18" charset="0"/>
                <a:cs typeface="Times New Roman" panose="02020603050405020304" pitchFamily="18" charset="0"/>
              </a:rPr>
              <a:t>𝑑</a:t>
            </a:r>
            <a:r>
              <a:rPr lang="en-US" altLang="zh-CN" dirty="0">
                <a:solidFill>
                  <a:schemeClr val="tx1"/>
                </a:solidFill>
                <a:latin typeface="Times New Roman" panose="02020603050405020304" pitchFamily="18" charset="0"/>
                <a:cs typeface="Times New Roman" panose="02020603050405020304" pitchFamily="18" charset="0"/>
              </a:rPr>
              <a:t>.</a:t>
            </a:r>
            <a:endParaRPr lang="zh-CN" altLang="en-US"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6FBF04F-7AF2-4F9C-8BB4-B7BDC6BFD884}"/>
                  </a:ext>
                </a:extLst>
              </p:cNvPr>
              <p:cNvSpPr txBox="1"/>
              <p:nvPr/>
            </p:nvSpPr>
            <p:spPr>
              <a:xfrm>
                <a:off x="5899371" y="5661091"/>
                <a:ext cx="57256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rPr>
                          </m:ctrlPr>
                        </m:dPr>
                        <m:e>
                          <m:r>
                            <a:rPr lang="en-US" altLang="zh-CN" b="0" i="1" smtClean="0">
                              <a:solidFill>
                                <a:srgbClr val="00B050"/>
                              </a:solidFill>
                              <a:latin typeface="Cambria Math" panose="02040503050406030204" pitchFamily="18" charset="0"/>
                            </a:rPr>
                            <m:t>𝑑𝑟𝑢𝑔</m:t>
                          </m:r>
                          <m:r>
                            <a:rPr lang="en-US" altLang="zh-CN" b="0" i="1" smtClean="0">
                              <a:solidFill>
                                <a:srgbClr val="00B050"/>
                              </a:solidFill>
                              <a:latin typeface="Cambria Math" panose="02040503050406030204" pitchFamily="18" charset="0"/>
                            </a:rPr>
                            <m:t>=</m:t>
                          </m:r>
                          <m:r>
                            <a:rPr lang="en-US" altLang="zh-CN" b="0" i="1" smtClean="0">
                              <a:solidFill>
                                <a:srgbClr val="00B050"/>
                              </a:solidFill>
                              <a:latin typeface="Cambria Math" panose="02040503050406030204" pitchFamily="18" charset="0"/>
                            </a:rPr>
                            <m:t>𝑔𝑒𝑓𝑖𝑡𝑖𝑛𝑖𝑏</m:t>
                          </m:r>
                          <m:r>
                            <a:rPr lang="en-US" altLang="zh-CN" b="0" i="1" smtClean="0">
                              <a:latin typeface="Cambria Math" panose="02040503050406030204" pitchFamily="18" charset="0"/>
                            </a:rPr>
                            <m:t>,</m:t>
                          </m:r>
                          <m:r>
                            <a:rPr lang="en-US" altLang="zh-CN" b="0" i="1" smtClean="0">
                              <a:solidFill>
                                <a:srgbClr val="FF0000"/>
                              </a:solidFill>
                              <a:latin typeface="Cambria Math" panose="02040503050406030204" pitchFamily="18" charset="0"/>
                            </a:rPr>
                            <m:t>𝑔𝑒𝑛𝑒</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𝐸𝐺𝐹𝑅</m:t>
                          </m:r>
                          <m:r>
                            <a:rPr lang="en-US" altLang="zh-CN" b="0" i="1" smtClean="0">
                              <a:latin typeface="Cambria Math" panose="02040503050406030204" pitchFamily="18" charset="0"/>
                            </a:rPr>
                            <m:t>,</m:t>
                          </m:r>
                          <m:r>
                            <a:rPr lang="en-US" altLang="zh-CN" b="0" i="1" smtClean="0">
                              <a:solidFill>
                                <a:schemeClr val="accent4">
                                  <a:lumMod val="75000"/>
                                </a:schemeClr>
                              </a:solidFill>
                              <a:latin typeface="Cambria Math" panose="02040503050406030204" pitchFamily="18" charset="0"/>
                            </a:rPr>
                            <m:t>𝑚𝑢𝑡𝑎𝑡𝑖𝑜𝑛</m:t>
                          </m:r>
                          <m:r>
                            <a:rPr lang="en-US" altLang="zh-CN" b="0" i="1" smtClean="0">
                              <a:solidFill>
                                <a:schemeClr val="accent4">
                                  <a:lumMod val="75000"/>
                                </a:schemeClr>
                              </a:solidFill>
                              <a:latin typeface="Cambria Math" panose="02040503050406030204" pitchFamily="18" charset="0"/>
                            </a:rPr>
                            <m:t>=</m:t>
                          </m:r>
                          <m:r>
                            <a:rPr lang="en-US" altLang="zh-CN" b="0" i="1" smtClean="0">
                              <a:solidFill>
                                <a:schemeClr val="accent4">
                                  <a:lumMod val="75000"/>
                                </a:schemeClr>
                              </a:solidFill>
                              <a:latin typeface="Cambria Math" panose="02040503050406030204" pitchFamily="18" charset="0"/>
                            </a:rPr>
                            <m:t>𝐿</m:t>
                          </m:r>
                          <m:r>
                            <a:rPr lang="en-US" altLang="zh-CN" b="0" i="1" smtClean="0">
                              <a:solidFill>
                                <a:schemeClr val="accent4">
                                  <a:lumMod val="75000"/>
                                </a:schemeClr>
                              </a:solidFill>
                              <a:latin typeface="Cambria Math" panose="02040503050406030204" pitchFamily="18" charset="0"/>
                            </a:rPr>
                            <m:t>858</m:t>
                          </m:r>
                          <m:r>
                            <a:rPr lang="en-US" altLang="zh-CN" b="0" i="1" smtClean="0">
                              <a:solidFill>
                                <a:schemeClr val="accent4">
                                  <a:lumMod val="75000"/>
                                </a:schemeClr>
                              </a:solidFill>
                              <a:latin typeface="Cambria Math" panose="02040503050406030204" pitchFamily="18" charset="0"/>
                            </a:rPr>
                            <m:t>𝐸</m:t>
                          </m:r>
                        </m:e>
                      </m:d>
                    </m:oMath>
                  </m:oMathPara>
                </a14:m>
                <a:endParaRPr lang="zh-CN" altLang="en-US" dirty="0"/>
              </a:p>
            </p:txBody>
          </p:sp>
        </mc:Choice>
        <mc:Fallback xmlns="">
          <p:sp>
            <p:nvSpPr>
              <p:cNvPr id="11" name="文本框 10">
                <a:extLst>
                  <a:ext uri="{FF2B5EF4-FFF2-40B4-BE49-F238E27FC236}">
                    <a16:creationId xmlns:a16="http://schemas.microsoft.com/office/drawing/2014/main" id="{46FBF04F-7AF2-4F9C-8BB4-B7BDC6BFD884}"/>
                  </a:ext>
                </a:extLst>
              </p:cNvPr>
              <p:cNvSpPr txBox="1">
                <a:spLocks noRot="1" noChangeAspect="1" noMove="1" noResize="1" noEditPoints="1" noAdjustHandles="1" noChangeArrowheads="1" noChangeShapeType="1" noTextEdit="1"/>
              </p:cNvSpPr>
              <p:nvPr/>
            </p:nvSpPr>
            <p:spPr>
              <a:xfrm>
                <a:off x="5899371" y="5661091"/>
                <a:ext cx="5725670" cy="369332"/>
              </a:xfrm>
              <a:prstGeom prst="rect">
                <a:avLst/>
              </a:prstGeom>
              <a:blipFill>
                <a:blip r:embed="rId3"/>
                <a:stretch>
                  <a:fillRect b="-15000"/>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9ADC876E-2669-4B11-8C01-A3C3D8320E89}"/>
              </a:ext>
            </a:extLst>
          </p:cNvPr>
          <p:cNvSpPr txBox="1"/>
          <p:nvPr/>
        </p:nvSpPr>
        <p:spPr>
          <a:xfrm>
            <a:off x="6118224" y="4502693"/>
            <a:ext cx="2163413" cy="369332"/>
          </a:xfrm>
          <a:prstGeom prst="rect">
            <a:avLst/>
          </a:prstGeom>
          <a:noFill/>
        </p:spPr>
        <p:txBody>
          <a:bodyPr wrap="none" rtlCol="0">
            <a:spAutoFit/>
          </a:bodyPr>
          <a:lstStyle/>
          <a:p>
            <a:r>
              <a:rPr lang="en-US" altLang="zh-CN" dirty="0"/>
              <a:t>Relation Template</a:t>
            </a:r>
            <a:endParaRPr lang="zh-CN" altLang="en-US" dirty="0"/>
          </a:p>
        </p:txBody>
      </p:sp>
    </p:spTree>
    <p:extLst>
      <p:ext uri="{BB962C8B-B14F-4D97-AF65-F5344CB8AC3E}">
        <p14:creationId xmlns:p14="http://schemas.microsoft.com/office/powerpoint/2010/main" val="197541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C4C659-58BA-4885-8BD9-40AA95C334CD}"/>
              </a:ext>
            </a:extLst>
          </p:cNvPr>
          <p:cNvSpPr>
            <a:spLocks noGrp="1"/>
          </p:cNvSpPr>
          <p:nvPr>
            <p:ph type="title"/>
          </p:nvPr>
        </p:nvSpPr>
        <p:spPr/>
        <p:txBody>
          <a:bodyPr/>
          <a:lstStyle/>
          <a:p>
            <a:r>
              <a:rPr lang="en-US" altLang="zh-CN" dirty="0"/>
              <a:t>Graph-LSTM based Framework</a:t>
            </a:r>
            <a:endParaRPr lang="zh-CN" altLang="en-US" dirty="0"/>
          </a:p>
        </p:txBody>
      </p:sp>
      <p:pic>
        <p:nvPicPr>
          <p:cNvPr id="4" name="内容占位符 3">
            <a:extLst>
              <a:ext uri="{FF2B5EF4-FFF2-40B4-BE49-F238E27FC236}">
                <a16:creationId xmlns:a16="http://schemas.microsoft.com/office/drawing/2014/main" id="{5AA6E680-6329-400A-A5AC-4BC681781FAB}"/>
              </a:ext>
            </a:extLst>
          </p:cNvPr>
          <p:cNvPicPr>
            <a:picLocks noGrp="1" noChangeAspect="1"/>
          </p:cNvPicPr>
          <p:nvPr>
            <p:ph idx="1"/>
          </p:nvPr>
        </p:nvPicPr>
        <p:blipFill>
          <a:blip r:embed="rId3"/>
          <a:stretch>
            <a:fillRect/>
          </a:stretch>
        </p:blipFill>
        <p:spPr>
          <a:xfrm>
            <a:off x="6784403" y="1803854"/>
            <a:ext cx="4392621" cy="4351338"/>
          </a:xfrm>
          <a:prstGeom prst="rect">
            <a:avLst/>
          </a:prstGeom>
        </p:spPr>
      </p:pic>
      <p:pic>
        <p:nvPicPr>
          <p:cNvPr id="68" name="图片 67">
            <a:extLst>
              <a:ext uri="{FF2B5EF4-FFF2-40B4-BE49-F238E27FC236}">
                <a16:creationId xmlns:a16="http://schemas.microsoft.com/office/drawing/2014/main" id="{EA44F09F-6F4E-42A3-9DF0-7964EB325164}"/>
              </a:ext>
            </a:extLst>
          </p:cNvPr>
          <p:cNvPicPr>
            <a:picLocks noChangeAspect="1"/>
          </p:cNvPicPr>
          <p:nvPr/>
        </p:nvPicPr>
        <p:blipFill>
          <a:blip r:embed="rId4"/>
          <a:stretch>
            <a:fillRect/>
          </a:stretch>
        </p:blipFill>
        <p:spPr>
          <a:xfrm>
            <a:off x="719115" y="2625635"/>
            <a:ext cx="5753743" cy="1464038"/>
          </a:xfrm>
          <a:prstGeom prst="rect">
            <a:avLst/>
          </a:prstGeom>
          <a:ln w="19050">
            <a:noFill/>
          </a:ln>
        </p:spPr>
      </p:pic>
      <p:sp>
        <p:nvSpPr>
          <p:cNvPr id="69" name="文本框 68">
            <a:extLst>
              <a:ext uri="{FF2B5EF4-FFF2-40B4-BE49-F238E27FC236}">
                <a16:creationId xmlns:a16="http://schemas.microsoft.com/office/drawing/2014/main" id="{6429BFD4-CC8D-4DC5-AD96-BF11295C8D4C}"/>
              </a:ext>
            </a:extLst>
          </p:cNvPr>
          <p:cNvSpPr txBox="1"/>
          <p:nvPr/>
        </p:nvSpPr>
        <p:spPr>
          <a:xfrm>
            <a:off x="719115" y="2256303"/>
            <a:ext cx="5643381" cy="2585323"/>
          </a:xfrm>
          <a:prstGeom prst="rect">
            <a:avLst/>
          </a:prstGeom>
          <a:noFill/>
        </p:spPr>
        <p:txBody>
          <a:bodyPr wrap="square" rtlCol="0">
            <a:spAutoFit/>
          </a:bodyPr>
          <a:lstStyle/>
          <a:p>
            <a:r>
              <a:rPr lang="en-US" altLang="zh-CN" dirty="0"/>
              <a:t>Graph LSTM on Semantic Dependency</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742950" lvl="1" indent="-285750">
              <a:buFont typeface="Arial" panose="020B0604020202020204" pitchFamily="34" charset="0"/>
              <a:buChar char="•"/>
            </a:pPr>
            <a:endParaRPr lang="zh-CN" altLang="en-US" dirty="0"/>
          </a:p>
        </p:txBody>
      </p:sp>
      <p:sp>
        <p:nvSpPr>
          <p:cNvPr id="70" name="矩形 69">
            <a:extLst>
              <a:ext uri="{FF2B5EF4-FFF2-40B4-BE49-F238E27FC236}">
                <a16:creationId xmlns:a16="http://schemas.microsoft.com/office/drawing/2014/main" id="{15A4F382-2990-4700-B91B-C9172D674D8B}"/>
              </a:ext>
            </a:extLst>
          </p:cNvPr>
          <p:cNvSpPr/>
          <p:nvPr/>
        </p:nvSpPr>
        <p:spPr>
          <a:xfrm>
            <a:off x="719115" y="2135777"/>
            <a:ext cx="5829944" cy="353676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a:extLst>
              <a:ext uri="{FF2B5EF4-FFF2-40B4-BE49-F238E27FC236}">
                <a16:creationId xmlns:a16="http://schemas.microsoft.com/office/drawing/2014/main" id="{117B9E03-D692-40CF-86D1-DF67D999A85F}"/>
              </a:ext>
            </a:extLst>
          </p:cNvPr>
          <p:cNvCxnSpPr>
            <a:cxnSpLocks/>
          </p:cNvCxnSpPr>
          <p:nvPr/>
        </p:nvCxnSpPr>
        <p:spPr>
          <a:xfrm>
            <a:off x="6549059" y="2135777"/>
            <a:ext cx="394666" cy="2019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A4683C5F-FE65-4CB7-933C-5E91411B3B06}"/>
              </a:ext>
            </a:extLst>
          </p:cNvPr>
          <p:cNvCxnSpPr>
            <a:cxnSpLocks/>
          </p:cNvCxnSpPr>
          <p:nvPr/>
        </p:nvCxnSpPr>
        <p:spPr>
          <a:xfrm flipH="1">
            <a:off x="6549059" y="4813300"/>
            <a:ext cx="394667" cy="859246"/>
          </a:xfrm>
          <a:prstGeom prst="line">
            <a:avLst/>
          </a:prstGeom>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8A61B86B-B976-4AC2-B066-61F5AE5DF5E9}"/>
              </a:ext>
            </a:extLst>
          </p:cNvPr>
          <p:cNvSpPr txBox="1"/>
          <p:nvPr/>
        </p:nvSpPr>
        <p:spPr>
          <a:xfrm>
            <a:off x="719115" y="3872452"/>
            <a:ext cx="5419689" cy="2210862"/>
          </a:xfrm>
          <a:prstGeom prst="rect">
            <a:avLst/>
          </a:prstGeom>
          <a:noFill/>
        </p:spPr>
        <p:txBody>
          <a:bodyPr wrap="none" rtlCol="0">
            <a:spAutoFit/>
          </a:bodyPr>
          <a:lstStyle/>
          <a:p>
            <a:pPr>
              <a:spcBef>
                <a:spcPts val="1000"/>
              </a:spcBef>
            </a:pPr>
            <a:r>
              <a:rPr lang="en-US" altLang="zh-CN" dirty="0"/>
              <a:t>Advantage:</a:t>
            </a:r>
          </a:p>
          <a:p>
            <a:pPr marL="742950" lvl="1" indent="-285750">
              <a:spcBef>
                <a:spcPts val="1000"/>
              </a:spcBef>
              <a:buFont typeface="Arial" panose="020B0604020202020204" pitchFamily="34" charset="0"/>
              <a:buChar char="•"/>
            </a:pPr>
            <a:r>
              <a:rPr lang="en-US" altLang="zh-CN" sz="1400" dirty="0"/>
              <a:t>Can learn multi-sentential contextual representation</a:t>
            </a:r>
          </a:p>
          <a:p>
            <a:pPr>
              <a:spcBef>
                <a:spcPts val="1000"/>
              </a:spcBef>
            </a:pPr>
            <a:r>
              <a:rPr lang="en-US" altLang="zh-CN" dirty="0"/>
              <a:t>New Challenges:</a:t>
            </a:r>
          </a:p>
          <a:p>
            <a:pPr marL="742950" lvl="1" indent="-285750">
              <a:spcBef>
                <a:spcPts val="1000"/>
              </a:spcBef>
              <a:buFont typeface="Arial" panose="020B0604020202020204" pitchFamily="34" charset="0"/>
              <a:buChar char="•"/>
            </a:pPr>
            <a:r>
              <a:rPr lang="en-US" altLang="zh-CN" sz="1400" dirty="0"/>
              <a:t>Graph is unfriendly to backpropagation</a:t>
            </a:r>
          </a:p>
          <a:p>
            <a:pPr marL="742950" lvl="1" indent="-285750">
              <a:spcBef>
                <a:spcPts val="1000"/>
              </a:spcBef>
              <a:buFont typeface="Arial" panose="020B0604020202020204" pitchFamily="34" charset="0"/>
              <a:buChar char="•"/>
            </a:pPr>
            <a:r>
              <a:rPr lang="en-US" altLang="zh-CN" sz="1400" dirty="0"/>
              <a:t>How to parametrize edge types. </a:t>
            </a:r>
          </a:p>
          <a:p>
            <a:pPr>
              <a:spcBef>
                <a:spcPts val="1000"/>
              </a:spcBef>
            </a:pPr>
            <a:endParaRPr lang="zh-CN" altLang="en-US" dirty="0"/>
          </a:p>
        </p:txBody>
      </p:sp>
    </p:spTree>
    <p:extLst>
      <p:ext uri="{BB962C8B-B14F-4D97-AF65-F5344CB8AC3E}">
        <p14:creationId xmlns:p14="http://schemas.microsoft.com/office/powerpoint/2010/main" val="31310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C4C659-58BA-4885-8BD9-40AA95C334CD}"/>
              </a:ext>
            </a:extLst>
          </p:cNvPr>
          <p:cNvSpPr>
            <a:spLocks noGrp="1"/>
          </p:cNvSpPr>
          <p:nvPr>
            <p:ph type="title"/>
          </p:nvPr>
        </p:nvSpPr>
        <p:spPr/>
        <p:txBody>
          <a:bodyPr/>
          <a:lstStyle/>
          <a:p>
            <a:r>
              <a:rPr lang="en-US" altLang="zh-CN" dirty="0"/>
              <a:t>Document Graph</a:t>
            </a:r>
            <a:endParaRPr lang="zh-CN" altLang="en-US" dirty="0"/>
          </a:p>
        </p:txBody>
      </p:sp>
      <p:pic>
        <p:nvPicPr>
          <p:cNvPr id="7" name="图片 6">
            <a:extLst>
              <a:ext uri="{FF2B5EF4-FFF2-40B4-BE49-F238E27FC236}">
                <a16:creationId xmlns:a16="http://schemas.microsoft.com/office/drawing/2014/main" id="{9C4BD3A5-BA6C-4D9B-96C9-638D614A6A38}"/>
              </a:ext>
            </a:extLst>
          </p:cNvPr>
          <p:cNvPicPr>
            <a:picLocks noChangeAspect="1"/>
          </p:cNvPicPr>
          <p:nvPr/>
        </p:nvPicPr>
        <p:blipFill>
          <a:blip r:embed="rId3"/>
          <a:stretch>
            <a:fillRect/>
          </a:stretch>
        </p:blipFill>
        <p:spPr>
          <a:xfrm>
            <a:off x="353785" y="2804769"/>
            <a:ext cx="11484429" cy="3001713"/>
          </a:xfrm>
          <a:prstGeom prst="rect">
            <a:avLst/>
          </a:prstGeom>
        </p:spPr>
      </p:pic>
      <p:sp>
        <p:nvSpPr>
          <p:cNvPr id="10" name="文本框 9">
            <a:extLst>
              <a:ext uri="{FF2B5EF4-FFF2-40B4-BE49-F238E27FC236}">
                <a16:creationId xmlns:a16="http://schemas.microsoft.com/office/drawing/2014/main" id="{FE927EC8-6F7C-4254-A8FE-AC0996D279AB}"/>
              </a:ext>
            </a:extLst>
          </p:cNvPr>
          <p:cNvSpPr txBox="1"/>
          <p:nvPr/>
        </p:nvSpPr>
        <p:spPr>
          <a:xfrm>
            <a:off x="838200" y="1690688"/>
            <a:ext cx="2937022" cy="1805623"/>
          </a:xfrm>
          <a:prstGeom prst="rect">
            <a:avLst/>
          </a:prstGeom>
          <a:noFill/>
        </p:spPr>
        <p:txBody>
          <a:bodyPr wrap="none" rtlCol="0">
            <a:spAutoFit/>
          </a:bodyPr>
          <a:lstStyle/>
          <a:p>
            <a:pPr>
              <a:spcBef>
                <a:spcPts val="1000"/>
              </a:spcBef>
            </a:pPr>
            <a:r>
              <a:rPr lang="en-US" altLang="zh-CN" dirty="0"/>
              <a:t>node: words</a:t>
            </a:r>
          </a:p>
          <a:p>
            <a:pPr>
              <a:spcBef>
                <a:spcPts val="1000"/>
              </a:spcBef>
            </a:pPr>
            <a:r>
              <a:rPr lang="en-US" altLang="zh-CN" dirty="0"/>
              <a:t>edges: dependencies</a:t>
            </a:r>
          </a:p>
          <a:p>
            <a:pPr marL="742950" lvl="1" indent="-285750">
              <a:spcBef>
                <a:spcPts val="1000"/>
              </a:spcBef>
              <a:buFont typeface="Arial" panose="020B0604020202020204" pitchFamily="34" charset="0"/>
              <a:buChar char="•"/>
            </a:pPr>
            <a:r>
              <a:rPr lang="en-US" altLang="zh-CN" sz="1400" dirty="0"/>
              <a:t>adjacent words</a:t>
            </a:r>
          </a:p>
          <a:p>
            <a:pPr marL="742950" lvl="1" indent="-285750">
              <a:spcBef>
                <a:spcPts val="1000"/>
              </a:spcBef>
              <a:buFont typeface="Arial" panose="020B0604020202020204" pitchFamily="34" charset="0"/>
              <a:buChar char="•"/>
            </a:pPr>
            <a:r>
              <a:rPr lang="en-US" altLang="zh-CN" sz="1400" dirty="0"/>
              <a:t>syntactic dependencies</a:t>
            </a:r>
          </a:p>
          <a:p>
            <a:pPr marL="742950" lvl="1" indent="-285750">
              <a:spcBef>
                <a:spcPts val="1000"/>
              </a:spcBef>
              <a:buFont typeface="Arial" panose="020B0604020202020204" pitchFamily="34" charset="0"/>
              <a:buChar char="•"/>
            </a:pPr>
            <a:r>
              <a:rPr lang="en-US" altLang="zh-CN" sz="1400" dirty="0"/>
              <a:t>discourse relations</a:t>
            </a:r>
            <a:endParaRPr lang="zh-CN" altLang="en-US" sz="1400" dirty="0"/>
          </a:p>
        </p:txBody>
      </p:sp>
      <p:sp>
        <p:nvSpPr>
          <p:cNvPr id="3" name="矩形 2">
            <a:extLst>
              <a:ext uri="{FF2B5EF4-FFF2-40B4-BE49-F238E27FC236}">
                <a16:creationId xmlns:a16="http://schemas.microsoft.com/office/drawing/2014/main" id="{1F61C29A-1D52-4D4B-AB14-76C640BBE3D8}"/>
              </a:ext>
            </a:extLst>
          </p:cNvPr>
          <p:cNvSpPr/>
          <p:nvPr/>
        </p:nvSpPr>
        <p:spPr>
          <a:xfrm>
            <a:off x="0" y="6334780"/>
            <a:ext cx="11198268" cy="523220"/>
          </a:xfrm>
          <a:prstGeom prst="rect">
            <a:avLst/>
          </a:prstGeom>
        </p:spPr>
        <p:txBody>
          <a:bodyPr wrap="square">
            <a:spAutoFit/>
          </a:bodyPr>
          <a:lstStyle/>
          <a:p>
            <a:r>
              <a:rPr lang="en-US" altLang="zh-CN" sz="1400" b="1" dirty="0">
                <a:solidFill>
                  <a:schemeClr val="bg2">
                    <a:lumMod val="50000"/>
                  </a:schemeClr>
                </a:solidFill>
              </a:rPr>
              <a:t>Quirk, Chris, and </a:t>
            </a:r>
            <a:r>
              <a:rPr lang="en-US" altLang="zh-CN" sz="1400" b="1" dirty="0" err="1">
                <a:solidFill>
                  <a:schemeClr val="bg2">
                    <a:lumMod val="50000"/>
                  </a:schemeClr>
                </a:solidFill>
              </a:rPr>
              <a:t>Hoifung</a:t>
            </a:r>
            <a:r>
              <a:rPr lang="en-US" altLang="zh-CN" sz="1400" b="1" dirty="0">
                <a:solidFill>
                  <a:schemeClr val="bg2">
                    <a:lumMod val="50000"/>
                  </a:schemeClr>
                </a:solidFill>
              </a:rPr>
              <a:t> Poon. "Distant Supervision for Relation Extraction beyond the Sentence Boundary." Proceedings of the 15th Conference of the European Chapter of the Association for Computational Linguistics. 2017.</a:t>
            </a:r>
            <a:endParaRPr lang="zh-CN" altLang="en-US" sz="1400" b="1" dirty="0">
              <a:solidFill>
                <a:schemeClr val="bg2">
                  <a:lumMod val="50000"/>
                </a:schemeClr>
              </a:solidFill>
            </a:endParaRPr>
          </a:p>
        </p:txBody>
      </p:sp>
    </p:spTree>
    <p:extLst>
      <p:ext uri="{BB962C8B-B14F-4D97-AF65-F5344CB8AC3E}">
        <p14:creationId xmlns:p14="http://schemas.microsoft.com/office/powerpoint/2010/main" val="4048170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C4C659-58BA-4885-8BD9-40AA95C334CD}"/>
              </a:ext>
            </a:extLst>
          </p:cNvPr>
          <p:cNvSpPr>
            <a:spLocks noGrp="1"/>
          </p:cNvSpPr>
          <p:nvPr>
            <p:ph type="title"/>
          </p:nvPr>
        </p:nvSpPr>
        <p:spPr/>
        <p:txBody>
          <a:bodyPr/>
          <a:lstStyle/>
          <a:p>
            <a:r>
              <a:rPr lang="en-US" altLang="zh-CN" dirty="0"/>
              <a:t>Propagation</a:t>
            </a:r>
            <a:endParaRPr lang="zh-CN" altLang="en-US" dirty="0"/>
          </a:p>
        </p:txBody>
      </p:sp>
      <p:pic>
        <p:nvPicPr>
          <p:cNvPr id="4" name="图片 3">
            <a:extLst>
              <a:ext uri="{FF2B5EF4-FFF2-40B4-BE49-F238E27FC236}">
                <a16:creationId xmlns:a16="http://schemas.microsoft.com/office/drawing/2014/main" id="{74DE7EF3-A327-4445-AADD-8036B9A9D5AA}"/>
              </a:ext>
            </a:extLst>
          </p:cNvPr>
          <p:cNvPicPr>
            <a:picLocks noChangeAspect="1"/>
          </p:cNvPicPr>
          <p:nvPr/>
        </p:nvPicPr>
        <p:blipFill>
          <a:blip r:embed="rId3"/>
          <a:stretch>
            <a:fillRect/>
          </a:stretch>
        </p:blipFill>
        <p:spPr>
          <a:xfrm>
            <a:off x="1357085" y="2210526"/>
            <a:ext cx="9477829" cy="1218474"/>
          </a:xfrm>
          <a:prstGeom prst="rect">
            <a:avLst/>
          </a:prstGeom>
        </p:spPr>
      </p:pic>
      <p:pic>
        <p:nvPicPr>
          <p:cNvPr id="5" name="图片 4">
            <a:extLst>
              <a:ext uri="{FF2B5EF4-FFF2-40B4-BE49-F238E27FC236}">
                <a16:creationId xmlns:a16="http://schemas.microsoft.com/office/drawing/2014/main" id="{8B62DCAD-937F-46E1-B995-EBA88E771F11}"/>
              </a:ext>
            </a:extLst>
          </p:cNvPr>
          <p:cNvPicPr>
            <a:picLocks noChangeAspect="1"/>
          </p:cNvPicPr>
          <p:nvPr/>
        </p:nvPicPr>
        <p:blipFill>
          <a:blip r:embed="rId4"/>
          <a:stretch>
            <a:fillRect/>
          </a:stretch>
        </p:blipFill>
        <p:spPr>
          <a:xfrm>
            <a:off x="838200" y="4344334"/>
            <a:ext cx="4993646" cy="704687"/>
          </a:xfrm>
          <a:prstGeom prst="rect">
            <a:avLst/>
          </a:prstGeom>
        </p:spPr>
      </p:pic>
      <p:pic>
        <p:nvPicPr>
          <p:cNvPr id="6" name="图片 5">
            <a:extLst>
              <a:ext uri="{FF2B5EF4-FFF2-40B4-BE49-F238E27FC236}">
                <a16:creationId xmlns:a16="http://schemas.microsoft.com/office/drawing/2014/main" id="{8B6D4526-72D7-4E28-A6EA-9DEA501D87C4}"/>
              </a:ext>
            </a:extLst>
          </p:cNvPr>
          <p:cNvPicPr>
            <a:picLocks noChangeAspect="1"/>
          </p:cNvPicPr>
          <p:nvPr/>
        </p:nvPicPr>
        <p:blipFill>
          <a:blip r:embed="rId5"/>
          <a:stretch>
            <a:fillRect/>
          </a:stretch>
        </p:blipFill>
        <p:spPr>
          <a:xfrm>
            <a:off x="6095999" y="4344334"/>
            <a:ext cx="5074920" cy="665212"/>
          </a:xfrm>
          <a:prstGeom prst="rect">
            <a:avLst/>
          </a:prstGeom>
        </p:spPr>
      </p:pic>
      <p:sp>
        <p:nvSpPr>
          <p:cNvPr id="8" name="箭头: 右 7">
            <a:extLst>
              <a:ext uri="{FF2B5EF4-FFF2-40B4-BE49-F238E27FC236}">
                <a16:creationId xmlns:a16="http://schemas.microsoft.com/office/drawing/2014/main" id="{1531037B-9EEA-4A50-AE33-3727B1FF75A3}"/>
              </a:ext>
            </a:extLst>
          </p:cNvPr>
          <p:cNvSpPr/>
          <p:nvPr/>
        </p:nvSpPr>
        <p:spPr>
          <a:xfrm rot="8731439">
            <a:off x="4267200" y="3581400"/>
            <a:ext cx="1295400" cy="584200"/>
          </a:xfrm>
          <a:prstGeom prst="rightArrow">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06E41696-8956-4617-BB76-A645978557BB}"/>
              </a:ext>
            </a:extLst>
          </p:cNvPr>
          <p:cNvSpPr/>
          <p:nvPr/>
        </p:nvSpPr>
        <p:spPr>
          <a:xfrm rot="2108951">
            <a:off x="6512721" y="3585687"/>
            <a:ext cx="1295400" cy="584200"/>
          </a:xfrm>
          <a:prstGeom prst="rightArrow">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220151E-0C9C-43D9-B34C-7A21AB319E6F}"/>
              </a:ext>
            </a:extLst>
          </p:cNvPr>
          <p:cNvSpPr txBox="1"/>
          <p:nvPr/>
        </p:nvSpPr>
        <p:spPr>
          <a:xfrm>
            <a:off x="2292461" y="5211603"/>
            <a:ext cx="2206310" cy="369332"/>
          </a:xfrm>
          <a:prstGeom prst="rect">
            <a:avLst/>
          </a:prstGeom>
          <a:noFill/>
        </p:spPr>
        <p:txBody>
          <a:bodyPr wrap="none" rtlCol="0">
            <a:spAutoFit/>
          </a:bodyPr>
          <a:lstStyle/>
          <a:p>
            <a:r>
              <a:rPr lang="en-US" altLang="zh-CN" b="1" dirty="0"/>
              <a:t>From</a:t>
            </a:r>
            <a:r>
              <a:rPr lang="zh-CN" altLang="en-US" b="1" dirty="0"/>
              <a:t> </a:t>
            </a:r>
            <a:r>
              <a:rPr lang="en-US" altLang="zh-CN" b="1" dirty="0"/>
              <a:t>left to right</a:t>
            </a:r>
            <a:endParaRPr lang="zh-CN" altLang="en-US" b="1" dirty="0"/>
          </a:p>
        </p:txBody>
      </p:sp>
      <p:sp>
        <p:nvSpPr>
          <p:cNvPr id="12" name="文本框 11">
            <a:extLst>
              <a:ext uri="{FF2B5EF4-FFF2-40B4-BE49-F238E27FC236}">
                <a16:creationId xmlns:a16="http://schemas.microsoft.com/office/drawing/2014/main" id="{818668EE-60F0-4A72-9971-C2462E347161}"/>
              </a:ext>
            </a:extLst>
          </p:cNvPr>
          <p:cNvSpPr txBox="1"/>
          <p:nvPr/>
        </p:nvSpPr>
        <p:spPr>
          <a:xfrm>
            <a:off x="7590897" y="5211603"/>
            <a:ext cx="2206310" cy="369332"/>
          </a:xfrm>
          <a:prstGeom prst="rect">
            <a:avLst/>
          </a:prstGeom>
          <a:noFill/>
        </p:spPr>
        <p:txBody>
          <a:bodyPr wrap="none" rtlCol="0">
            <a:spAutoFit/>
          </a:bodyPr>
          <a:lstStyle/>
          <a:p>
            <a:r>
              <a:rPr lang="en-US" altLang="zh-CN" b="1" dirty="0"/>
              <a:t>From</a:t>
            </a:r>
            <a:r>
              <a:rPr lang="zh-CN" altLang="en-US" b="1" dirty="0"/>
              <a:t> </a:t>
            </a:r>
            <a:r>
              <a:rPr lang="en-US" altLang="zh-CN" b="1" dirty="0"/>
              <a:t>right to left</a:t>
            </a:r>
            <a:endParaRPr lang="zh-CN" altLang="en-US" b="1" dirty="0"/>
          </a:p>
        </p:txBody>
      </p:sp>
      <p:sp>
        <p:nvSpPr>
          <p:cNvPr id="13" name="文本框 12">
            <a:extLst>
              <a:ext uri="{FF2B5EF4-FFF2-40B4-BE49-F238E27FC236}">
                <a16:creationId xmlns:a16="http://schemas.microsoft.com/office/drawing/2014/main" id="{25F06725-7AE4-41A0-8FA9-59476851C312}"/>
              </a:ext>
            </a:extLst>
          </p:cNvPr>
          <p:cNvSpPr txBox="1"/>
          <p:nvPr/>
        </p:nvSpPr>
        <p:spPr>
          <a:xfrm>
            <a:off x="327244" y="3563501"/>
            <a:ext cx="3957332" cy="646331"/>
          </a:xfrm>
          <a:prstGeom prst="rect">
            <a:avLst/>
          </a:prstGeom>
          <a:noFill/>
        </p:spPr>
        <p:txBody>
          <a:bodyPr wrap="square" rtlCol="0">
            <a:spAutoFit/>
          </a:bodyPr>
          <a:lstStyle/>
          <a:p>
            <a:r>
              <a:rPr lang="en-US" altLang="zh-CN" i="1" dirty="0"/>
              <a:t>Partition the document graph into two directed acyclic graphs (DAGs)</a:t>
            </a:r>
            <a:endParaRPr lang="zh-CN" altLang="en-US" i="1" dirty="0"/>
          </a:p>
        </p:txBody>
      </p:sp>
    </p:spTree>
    <p:extLst>
      <p:ext uri="{BB962C8B-B14F-4D97-AF65-F5344CB8AC3E}">
        <p14:creationId xmlns:p14="http://schemas.microsoft.com/office/powerpoint/2010/main" val="2415884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17F64260-DA47-465D-AE97-74CBB4B1BA6A}"/>
              </a:ext>
            </a:extLst>
          </p:cNvPr>
          <p:cNvSpPr/>
          <p:nvPr/>
        </p:nvSpPr>
        <p:spPr>
          <a:xfrm>
            <a:off x="6509657" y="1861458"/>
            <a:ext cx="5246914" cy="4114799"/>
          </a:xfrm>
          <a:prstGeom prst="rect">
            <a:avLst/>
          </a:prstGeom>
          <a:noFill/>
          <a:ln w="28575">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B2AAFC38-3205-4943-BBD6-EC18CC1CA112}"/>
              </a:ext>
            </a:extLst>
          </p:cNvPr>
          <p:cNvSpPr>
            <a:spLocks noGrp="1"/>
          </p:cNvSpPr>
          <p:nvPr>
            <p:ph type="title"/>
          </p:nvPr>
        </p:nvSpPr>
        <p:spPr>
          <a:xfrm>
            <a:off x="838200" y="420797"/>
            <a:ext cx="10515600" cy="1325563"/>
          </a:xfrm>
        </p:spPr>
        <p:txBody>
          <a:bodyPr/>
          <a:lstStyle/>
          <a:p>
            <a:r>
              <a:rPr lang="en-US" altLang="zh-CN" dirty="0"/>
              <a:t>Propagation</a:t>
            </a:r>
            <a:endParaRPr lang="zh-CN" altLang="en-US" dirty="0"/>
          </a:p>
        </p:txBody>
      </p:sp>
      <p:pic>
        <p:nvPicPr>
          <p:cNvPr id="4" name="图片 3">
            <a:extLst>
              <a:ext uri="{FF2B5EF4-FFF2-40B4-BE49-F238E27FC236}">
                <a16:creationId xmlns:a16="http://schemas.microsoft.com/office/drawing/2014/main" id="{59B55049-E4FC-487C-9F65-FA326DF7C574}"/>
              </a:ext>
            </a:extLst>
          </p:cNvPr>
          <p:cNvPicPr>
            <a:picLocks noChangeAspect="1"/>
          </p:cNvPicPr>
          <p:nvPr/>
        </p:nvPicPr>
        <p:blipFill>
          <a:blip r:embed="rId3"/>
          <a:stretch>
            <a:fillRect/>
          </a:stretch>
        </p:blipFill>
        <p:spPr>
          <a:xfrm>
            <a:off x="6684147" y="2409657"/>
            <a:ext cx="5072424" cy="3364764"/>
          </a:xfrm>
          <a:prstGeom prst="rect">
            <a:avLst/>
          </a:prstGeom>
        </p:spPr>
      </p:pic>
      <p:pic>
        <p:nvPicPr>
          <p:cNvPr id="9" name="图片 8">
            <a:extLst>
              <a:ext uri="{FF2B5EF4-FFF2-40B4-BE49-F238E27FC236}">
                <a16:creationId xmlns:a16="http://schemas.microsoft.com/office/drawing/2014/main" id="{F003B82D-904D-40E9-A27C-6143D3E8A6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350" y="2297340"/>
            <a:ext cx="5583369" cy="3175743"/>
          </a:xfrm>
          <a:prstGeom prst="rect">
            <a:avLst/>
          </a:prstGeom>
        </p:spPr>
      </p:pic>
      <p:sp>
        <p:nvSpPr>
          <p:cNvPr id="10" name="矩形 9">
            <a:extLst>
              <a:ext uri="{FF2B5EF4-FFF2-40B4-BE49-F238E27FC236}">
                <a16:creationId xmlns:a16="http://schemas.microsoft.com/office/drawing/2014/main" id="{7B1691BE-F55A-4D99-82F1-A684ADA62E8D}"/>
              </a:ext>
            </a:extLst>
          </p:cNvPr>
          <p:cNvSpPr/>
          <p:nvPr/>
        </p:nvSpPr>
        <p:spPr>
          <a:xfrm>
            <a:off x="665350" y="2801542"/>
            <a:ext cx="1852045" cy="369332"/>
          </a:xfrm>
          <a:prstGeom prst="rect">
            <a:avLst/>
          </a:prstGeom>
        </p:spPr>
        <p:txBody>
          <a:bodyPr wrap="none">
            <a:spAutoFit/>
          </a:bodyPr>
          <a:lstStyle/>
          <a:p>
            <a:r>
              <a:rPr lang="en-US" altLang="zh-CN" dirty="0"/>
              <a:t>Precedents of t</a:t>
            </a:r>
            <a:endParaRPr lang="zh-CN" altLang="en-US" dirty="0"/>
          </a:p>
        </p:txBody>
      </p:sp>
      <p:sp>
        <p:nvSpPr>
          <p:cNvPr id="12" name="文本框 11">
            <a:extLst>
              <a:ext uri="{FF2B5EF4-FFF2-40B4-BE49-F238E27FC236}">
                <a16:creationId xmlns:a16="http://schemas.microsoft.com/office/drawing/2014/main" id="{2F049C75-456E-461C-9D0D-E76F38E9AABB}"/>
              </a:ext>
            </a:extLst>
          </p:cNvPr>
          <p:cNvSpPr txBox="1"/>
          <p:nvPr/>
        </p:nvSpPr>
        <p:spPr>
          <a:xfrm>
            <a:off x="6684147" y="2040325"/>
            <a:ext cx="3837141" cy="369332"/>
          </a:xfrm>
          <a:prstGeom prst="rect">
            <a:avLst/>
          </a:prstGeom>
          <a:noFill/>
        </p:spPr>
        <p:txBody>
          <a:bodyPr wrap="none" rtlCol="0">
            <a:spAutoFit/>
          </a:bodyPr>
          <a:lstStyle/>
          <a:p>
            <a:r>
              <a:rPr lang="en-US" altLang="zh-CN" dirty="0"/>
              <a:t>Basic Recurrent Propagation Unit</a:t>
            </a:r>
            <a:endParaRPr lang="zh-CN" altLang="en-US" dirty="0"/>
          </a:p>
        </p:txBody>
      </p:sp>
    </p:spTree>
    <p:extLst>
      <p:ext uri="{BB962C8B-B14F-4D97-AF65-F5344CB8AC3E}">
        <p14:creationId xmlns:p14="http://schemas.microsoft.com/office/powerpoint/2010/main" val="2921799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17F64260-DA47-465D-AE97-74CBB4B1BA6A}"/>
              </a:ext>
            </a:extLst>
          </p:cNvPr>
          <p:cNvSpPr/>
          <p:nvPr/>
        </p:nvSpPr>
        <p:spPr>
          <a:xfrm>
            <a:off x="6509657" y="1861458"/>
            <a:ext cx="5246914" cy="411479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B2AAFC38-3205-4943-BBD6-EC18CC1CA112}"/>
              </a:ext>
            </a:extLst>
          </p:cNvPr>
          <p:cNvSpPr>
            <a:spLocks noGrp="1"/>
          </p:cNvSpPr>
          <p:nvPr>
            <p:ph type="title"/>
          </p:nvPr>
        </p:nvSpPr>
        <p:spPr>
          <a:xfrm>
            <a:off x="838200" y="420797"/>
            <a:ext cx="10515600" cy="1325563"/>
          </a:xfrm>
        </p:spPr>
        <p:txBody>
          <a:bodyPr/>
          <a:lstStyle/>
          <a:p>
            <a:r>
              <a:rPr lang="en-US" altLang="zh-CN" dirty="0"/>
              <a:t>Edge-Type Embedding</a:t>
            </a:r>
            <a:endParaRPr lang="zh-CN" altLang="en-US" dirty="0"/>
          </a:p>
        </p:txBody>
      </p:sp>
      <p:pic>
        <p:nvPicPr>
          <p:cNvPr id="9" name="图片 8">
            <a:extLst>
              <a:ext uri="{FF2B5EF4-FFF2-40B4-BE49-F238E27FC236}">
                <a16:creationId xmlns:a16="http://schemas.microsoft.com/office/drawing/2014/main" id="{F003B82D-904D-40E9-A27C-6143D3E8A6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350" y="2297340"/>
            <a:ext cx="5583369" cy="3175743"/>
          </a:xfrm>
          <a:prstGeom prst="rect">
            <a:avLst/>
          </a:prstGeom>
        </p:spPr>
      </p:pic>
      <p:sp>
        <p:nvSpPr>
          <p:cNvPr id="10" name="矩形 9">
            <a:extLst>
              <a:ext uri="{FF2B5EF4-FFF2-40B4-BE49-F238E27FC236}">
                <a16:creationId xmlns:a16="http://schemas.microsoft.com/office/drawing/2014/main" id="{7B1691BE-F55A-4D99-82F1-A684ADA62E8D}"/>
              </a:ext>
            </a:extLst>
          </p:cNvPr>
          <p:cNvSpPr/>
          <p:nvPr/>
        </p:nvSpPr>
        <p:spPr>
          <a:xfrm>
            <a:off x="665350" y="2801542"/>
            <a:ext cx="1852045" cy="369332"/>
          </a:xfrm>
          <a:prstGeom prst="rect">
            <a:avLst/>
          </a:prstGeom>
        </p:spPr>
        <p:txBody>
          <a:bodyPr wrap="none">
            <a:spAutoFit/>
          </a:bodyPr>
          <a:lstStyle/>
          <a:p>
            <a:r>
              <a:rPr lang="en-US" altLang="zh-CN" dirty="0"/>
              <a:t>Precedents of t</a:t>
            </a:r>
            <a:endParaRPr lang="zh-CN" altLang="en-US" dirty="0"/>
          </a:p>
        </p:txBody>
      </p:sp>
      <p:sp>
        <p:nvSpPr>
          <p:cNvPr id="12" name="文本框 11">
            <a:extLst>
              <a:ext uri="{FF2B5EF4-FFF2-40B4-BE49-F238E27FC236}">
                <a16:creationId xmlns:a16="http://schemas.microsoft.com/office/drawing/2014/main" id="{2F049C75-456E-461C-9D0D-E76F38E9AABB}"/>
              </a:ext>
            </a:extLst>
          </p:cNvPr>
          <p:cNvSpPr txBox="1"/>
          <p:nvPr/>
        </p:nvSpPr>
        <p:spPr>
          <a:xfrm>
            <a:off x="6684148" y="2040325"/>
            <a:ext cx="4266882" cy="646331"/>
          </a:xfrm>
          <a:prstGeom prst="rect">
            <a:avLst/>
          </a:prstGeom>
          <a:noFill/>
        </p:spPr>
        <p:txBody>
          <a:bodyPr wrap="square" rtlCol="0">
            <a:spAutoFit/>
          </a:bodyPr>
          <a:lstStyle/>
          <a:p>
            <a:r>
              <a:rPr lang="en-US" altLang="zh-CN" dirty="0"/>
              <a:t>Recurrent Propagation Unit with Edge-Type Embedding</a:t>
            </a:r>
            <a:endParaRPr lang="zh-CN" altLang="en-US" dirty="0"/>
          </a:p>
        </p:txBody>
      </p:sp>
      <p:pic>
        <p:nvPicPr>
          <p:cNvPr id="3" name="图片 2">
            <a:extLst>
              <a:ext uri="{FF2B5EF4-FFF2-40B4-BE49-F238E27FC236}">
                <a16:creationId xmlns:a16="http://schemas.microsoft.com/office/drawing/2014/main" id="{CF7ED1B4-08FA-475A-877C-5594A0E225C9}"/>
              </a:ext>
            </a:extLst>
          </p:cNvPr>
          <p:cNvPicPr>
            <a:picLocks noChangeAspect="1"/>
          </p:cNvPicPr>
          <p:nvPr/>
        </p:nvPicPr>
        <p:blipFill>
          <a:blip r:embed="rId4"/>
          <a:stretch>
            <a:fillRect/>
          </a:stretch>
        </p:blipFill>
        <p:spPr>
          <a:xfrm>
            <a:off x="6604281" y="2686656"/>
            <a:ext cx="5109357" cy="2908601"/>
          </a:xfrm>
          <a:prstGeom prst="rect">
            <a:avLst/>
          </a:prstGeom>
        </p:spPr>
      </p:pic>
    </p:spTree>
    <p:extLst>
      <p:ext uri="{BB962C8B-B14F-4D97-AF65-F5344CB8AC3E}">
        <p14:creationId xmlns:p14="http://schemas.microsoft.com/office/powerpoint/2010/main" val="24076528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4">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9094</TotalTime>
  <Words>930</Words>
  <Application>Microsoft Office PowerPoint</Application>
  <PresentationFormat>宽屏</PresentationFormat>
  <Paragraphs>97</Paragraphs>
  <Slides>14</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微软雅黑</vt:lpstr>
      <vt:lpstr>Arial</vt:lpstr>
      <vt:lpstr>Cambria Math</vt:lpstr>
      <vt:lpstr>Times New Roman</vt:lpstr>
      <vt:lpstr>Office 主题​​</vt:lpstr>
      <vt:lpstr>Cross-Sentence N-ary Relation Extraction with Graph LSTMs </vt:lpstr>
      <vt:lpstr>PowerPoint 演示文稿</vt:lpstr>
      <vt:lpstr>Background</vt:lpstr>
      <vt:lpstr>Cross-Sentence N-ary Relation Extraction</vt:lpstr>
      <vt:lpstr>Graph-LSTM based Framework</vt:lpstr>
      <vt:lpstr>Document Graph</vt:lpstr>
      <vt:lpstr>Propagation</vt:lpstr>
      <vt:lpstr>Propagation</vt:lpstr>
      <vt:lpstr>Edge-Type Embedding</vt:lpstr>
      <vt:lpstr>Training</vt:lpstr>
      <vt:lpstr>Experiments</vt:lpstr>
      <vt:lpstr>Experiments</vt:lpstr>
      <vt:lpstr>Experiments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Cross-Sentence N-ary Relation Extraction with Graph LSTMs</dc:title>
  <dc:creator>叶 加博</dc:creator>
  <cp:lastModifiedBy>叶 加博</cp:lastModifiedBy>
  <cp:revision>45</cp:revision>
  <dcterms:created xsi:type="dcterms:W3CDTF">2020-04-22T08:45:21Z</dcterms:created>
  <dcterms:modified xsi:type="dcterms:W3CDTF">2020-04-29T14:21:51Z</dcterms:modified>
</cp:coreProperties>
</file>