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311" r:id="rId3"/>
    <p:sldId id="467" r:id="rId4"/>
    <p:sldId id="475" r:id="rId5"/>
    <p:sldId id="476" r:id="rId6"/>
    <p:sldId id="470" r:id="rId7"/>
    <p:sldId id="478" r:id="rId8"/>
    <p:sldId id="479" r:id="rId9"/>
    <p:sldId id="471" r:id="rId10"/>
    <p:sldId id="388" r:id="rId11"/>
    <p:sldId id="480" r:id="rId12"/>
    <p:sldId id="481" r:id="rId13"/>
    <p:sldId id="482" r:id="rId14"/>
    <p:sldId id="484" r:id="rId15"/>
    <p:sldId id="483" r:id="rId16"/>
    <p:sldId id="485" r:id="rId17"/>
    <p:sldId id="486" r:id="rId18"/>
    <p:sldId id="487" r:id="rId19"/>
    <p:sldId id="489" r:id="rId20"/>
    <p:sldId id="322" r:id="rId21"/>
  </p:sldIdLst>
  <p:sldSz cx="9144000" cy="5184775"/>
  <p:notesSz cx="6858000" cy="9144000"/>
  <p:custDataLst>
    <p:tags r:id="rId27"/>
  </p:custDataLst>
  <p:defaultTextStyle>
    <a:defPPr>
      <a:defRPr lang="zh-CN"/>
    </a:defPPr>
    <a:lvl1pPr marL="0" algn="l" defTabSz="687705" rtl="0" eaLnBrk="1" latinLnBrk="0" hangingPunct="1">
      <a:defRPr sz="1355" kern="1200">
        <a:solidFill>
          <a:schemeClr val="tx1"/>
        </a:solidFill>
        <a:latin typeface="+mn-lt"/>
        <a:ea typeface="+mn-ea"/>
        <a:cs typeface="+mn-cs"/>
      </a:defRPr>
    </a:lvl1pPr>
    <a:lvl2pPr marL="344170" algn="l" defTabSz="687705" rtl="0" eaLnBrk="1" latinLnBrk="0" hangingPunct="1">
      <a:defRPr sz="1355" kern="1200">
        <a:solidFill>
          <a:schemeClr val="tx1"/>
        </a:solidFill>
        <a:latin typeface="+mn-lt"/>
        <a:ea typeface="+mn-ea"/>
        <a:cs typeface="+mn-cs"/>
      </a:defRPr>
    </a:lvl2pPr>
    <a:lvl3pPr marL="687705" algn="l" defTabSz="687705" rtl="0" eaLnBrk="1" latinLnBrk="0" hangingPunct="1">
      <a:defRPr sz="1355" kern="1200">
        <a:solidFill>
          <a:schemeClr val="tx1"/>
        </a:solidFill>
        <a:latin typeface="+mn-lt"/>
        <a:ea typeface="+mn-ea"/>
        <a:cs typeface="+mn-cs"/>
      </a:defRPr>
    </a:lvl3pPr>
    <a:lvl4pPr marL="1031875" algn="l" defTabSz="687705" rtl="0" eaLnBrk="1" latinLnBrk="0" hangingPunct="1">
      <a:defRPr sz="1355" kern="1200">
        <a:solidFill>
          <a:schemeClr val="tx1"/>
        </a:solidFill>
        <a:latin typeface="+mn-lt"/>
        <a:ea typeface="+mn-ea"/>
        <a:cs typeface="+mn-cs"/>
      </a:defRPr>
    </a:lvl4pPr>
    <a:lvl5pPr marL="1375410" algn="l" defTabSz="687705" rtl="0" eaLnBrk="1" latinLnBrk="0" hangingPunct="1">
      <a:defRPr sz="1355" kern="1200">
        <a:solidFill>
          <a:schemeClr val="tx1"/>
        </a:solidFill>
        <a:latin typeface="+mn-lt"/>
        <a:ea typeface="+mn-ea"/>
        <a:cs typeface="+mn-cs"/>
      </a:defRPr>
    </a:lvl5pPr>
    <a:lvl6pPr marL="1719580" algn="l" defTabSz="687705" rtl="0" eaLnBrk="1" latinLnBrk="0" hangingPunct="1">
      <a:defRPr sz="1355" kern="1200">
        <a:solidFill>
          <a:schemeClr val="tx1"/>
        </a:solidFill>
        <a:latin typeface="+mn-lt"/>
        <a:ea typeface="+mn-ea"/>
        <a:cs typeface="+mn-cs"/>
      </a:defRPr>
    </a:lvl6pPr>
    <a:lvl7pPr marL="2063115" algn="l" defTabSz="687705" rtl="0" eaLnBrk="1" latinLnBrk="0" hangingPunct="1">
      <a:defRPr sz="1355" kern="1200">
        <a:solidFill>
          <a:schemeClr val="tx1"/>
        </a:solidFill>
        <a:latin typeface="+mn-lt"/>
        <a:ea typeface="+mn-ea"/>
        <a:cs typeface="+mn-cs"/>
      </a:defRPr>
    </a:lvl7pPr>
    <a:lvl8pPr marL="2407285" algn="l" defTabSz="687705" rtl="0" eaLnBrk="1" latinLnBrk="0" hangingPunct="1">
      <a:defRPr sz="1355" kern="1200">
        <a:solidFill>
          <a:schemeClr val="tx1"/>
        </a:solidFill>
        <a:latin typeface="+mn-lt"/>
        <a:ea typeface="+mn-ea"/>
        <a:cs typeface="+mn-cs"/>
      </a:defRPr>
    </a:lvl8pPr>
    <a:lvl9pPr marL="2750820" algn="l" defTabSz="687705" rtl="0" eaLnBrk="1" latinLnBrk="0" hangingPunct="1">
      <a:defRPr sz="1355" kern="1200">
        <a:solidFill>
          <a:schemeClr val="tx1"/>
        </a:solidFill>
        <a:latin typeface="+mn-lt"/>
        <a:ea typeface="+mn-ea"/>
        <a:cs typeface="+mn-cs"/>
      </a:defRPr>
    </a:lvl9pPr>
  </p:defaultTextStyle>
  <p:extLst>
    <p:ext uri="{EFAFB233-063F-42B5-8137-9DF3F51BA10A}">
      <p15:sldGuideLst xmlns:p15="http://schemas.microsoft.com/office/powerpoint/2012/main">
        <p15:guide id="1" pos="5520" userDrawn="1">
          <p15:clr>
            <a:srgbClr val="A4A3A4"/>
          </p15:clr>
        </p15:guide>
        <p15:guide id="2" orient="horz" pos="3149" userDrawn="1">
          <p15:clr>
            <a:srgbClr val="A4A3A4"/>
          </p15:clr>
        </p15:guide>
        <p15:guide id="3" orient="horz" pos="1734" userDrawn="1">
          <p15:clr>
            <a:srgbClr val="A4A3A4"/>
          </p15:clr>
        </p15:guide>
        <p15:guide id="4" pos="1398" userDrawn="1">
          <p15:clr>
            <a:srgbClr val="A4A3A4"/>
          </p15:clr>
        </p15:guide>
        <p15:guide id="5" orient="horz" pos="1734" userDrawn="1">
          <p15:clr>
            <a:srgbClr val="A4A3A4"/>
          </p15:clr>
        </p15:guide>
        <p15:guide id="6" orient="horz" pos="2490" userDrawn="1">
          <p15:clr>
            <a:srgbClr val="A4A3A4"/>
          </p15:clr>
        </p15:guide>
        <p15:guide id="7" pos="2678" userDrawn="1">
          <p15:clr>
            <a:srgbClr val="A4A3A4"/>
          </p15:clr>
        </p15:guide>
        <p15:guide id="8" orient="horz" pos="1909" userDrawn="1">
          <p15:clr>
            <a:srgbClr val="A4A3A4"/>
          </p15:clr>
        </p15:guide>
        <p15:guide id="9" orient="horz" pos="18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E36"/>
    <a:srgbClr val="C76A6B"/>
    <a:srgbClr val="E3A9A7"/>
    <a:srgbClr val="555759"/>
    <a:srgbClr val="FFFFFF"/>
    <a:srgbClr val="E9004C"/>
    <a:srgbClr val="F26E7D"/>
    <a:srgbClr val="E9F0F9"/>
    <a:srgbClr val="A0D6EF"/>
    <a:srgbClr val="6EC4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1"/>
    <p:restoredTop sz="94714"/>
  </p:normalViewPr>
  <p:slideViewPr>
    <p:cSldViewPr snapToGrid="0" snapToObjects="1" showGuides="1">
      <p:cViewPr>
        <p:scale>
          <a:sx n="195" d="100"/>
          <a:sy n="195" d="100"/>
        </p:scale>
        <p:origin x="584" y="168"/>
      </p:cViewPr>
      <p:guideLst>
        <p:guide pos="5520"/>
        <p:guide orient="horz" pos="3149"/>
        <p:guide orient="horz" pos="1734"/>
        <p:guide pos="1398"/>
        <p:guide orient="horz" pos="1734"/>
        <p:guide orient="horz" pos="2490"/>
        <p:guide pos="2678"/>
        <p:guide orient="horz" pos="1909"/>
        <p:guide orient="horz" pos="180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40.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D9612-F53E-5945-9C8E-1F92400E66B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708025" y="1143000"/>
            <a:ext cx="54419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208A1-D38D-C548-96DE-88E99097BFF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8527"/>
            <a:ext cx="6858000" cy="180507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23207"/>
            <a:ext cx="6858000" cy="125178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6041"/>
            <a:ext cx="1971675" cy="4393857"/>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6041"/>
            <a:ext cx="5800725" cy="4393857"/>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92594"/>
            <a:ext cx="7886700" cy="2156722"/>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69719"/>
            <a:ext cx="7886700" cy="113416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80206"/>
            <a:ext cx="3886200" cy="3289692"/>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4629150" y="1380206"/>
            <a:ext cx="3886200" cy="3289692"/>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6042"/>
            <a:ext cx="7886700" cy="100215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70990"/>
            <a:ext cx="3868340" cy="6228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93883"/>
            <a:ext cx="3868340" cy="2785617"/>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Text Placeholder 4"/>
          <p:cNvSpPr>
            <a:spLocks noGrp="1"/>
          </p:cNvSpPr>
          <p:nvPr>
            <p:ph type="body" sz="quarter" idx="3"/>
          </p:nvPr>
        </p:nvSpPr>
        <p:spPr>
          <a:xfrm>
            <a:off x="4629150" y="1270990"/>
            <a:ext cx="3887391" cy="6228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93883"/>
            <a:ext cx="3887391" cy="2785617"/>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5652"/>
            <a:ext cx="2949178" cy="1209781"/>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6512"/>
            <a:ext cx="4629150" cy="368455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629841" y="1555433"/>
            <a:ext cx="2949178" cy="28816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5652"/>
            <a:ext cx="2949178" cy="1209781"/>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3887391" y="746512"/>
            <a:ext cx="4629150" cy="368455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1555433"/>
            <a:ext cx="2949178" cy="28816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7880EBC-1F4F-064A-BCDA-A8702FD7B152}"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6AF141A-EAFD-9144-B9F1-78E320CF3BD2}"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6042"/>
            <a:ext cx="7886700" cy="100215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80206"/>
            <a:ext cx="7886700" cy="328969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2"/>
          </p:nvPr>
        </p:nvSpPr>
        <p:spPr>
          <a:xfrm>
            <a:off x="628650" y="4805519"/>
            <a:ext cx="2057400" cy="276041"/>
          </a:xfrm>
          <a:prstGeom prst="rect">
            <a:avLst/>
          </a:prstGeom>
        </p:spPr>
        <p:txBody>
          <a:bodyPr vert="horz" lIns="91440" tIns="45720" rIns="91440" bIns="45720" rtlCol="0" anchor="ctr"/>
          <a:lstStyle>
            <a:lvl1pPr algn="l">
              <a:defRPr sz="900">
                <a:solidFill>
                  <a:schemeClr val="tx1">
                    <a:tint val="75000"/>
                  </a:schemeClr>
                </a:solidFill>
              </a:defRPr>
            </a:lvl1pPr>
          </a:lstStyle>
          <a:p>
            <a:fld id="{77880EBC-1F4F-064A-BCDA-A8702FD7B152}" type="datetimeFigureOut">
              <a:rPr kumimoji="1" lang="zh-CN" altLang="en-US" smtClean="0"/>
            </a:fld>
            <a:endParaRPr kumimoji="1" lang="zh-CN" altLang="en-US"/>
          </a:p>
        </p:txBody>
      </p:sp>
      <p:sp>
        <p:nvSpPr>
          <p:cNvPr id="5" name="Footer Placeholder 4"/>
          <p:cNvSpPr>
            <a:spLocks noGrp="1"/>
          </p:cNvSpPr>
          <p:nvPr>
            <p:ph type="ftr" sz="quarter" idx="3"/>
          </p:nvPr>
        </p:nvSpPr>
        <p:spPr>
          <a:xfrm>
            <a:off x="3028950" y="4805519"/>
            <a:ext cx="3086100" cy="27604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805519"/>
            <a:ext cx="2057400" cy="276041"/>
          </a:xfrm>
          <a:prstGeom prst="rect">
            <a:avLst/>
          </a:prstGeom>
        </p:spPr>
        <p:txBody>
          <a:bodyPr vert="horz" lIns="91440" tIns="45720" rIns="91440" bIns="45720" rtlCol="0" anchor="ctr"/>
          <a:lstStyle>
            <a:lvl1pPr algn="r">
              <a:defRPr sz="900">
                <a:solidFill>
                  <a:schemeClr val="tx1">
                    <a:tint val="75000"/>
                  </a:schemeClr>
                </a:solidFill>
              </a:defRPr>
            </a:lvl1pPr>
          </a:lstStyle>
          <a:p>
            <a:fld id="{C6AF141A-EAFD-9144-B9F1-78E320CF3BD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9.wmf"/><Relationship Id="rId3" Type="http://schemas.openxmlformats.org/officeDocument/2006/relationships/oleObject" Target="../embeddings/oleObject1.bin"/><Relationship Id="rId2" Type="http://schemas.openxmlformats.org/officeDocument/2006/relationships/image" Target="../media/image8.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9.wmf"/><Relationship Id="rId3" Type="http://schemas.openxmlformats.org/officeDocument/2006/relationships/oleObject" Target="../embeddings/oleObject2.bin"/><Relationship Id="rId2" Type="http://schemas.openxmlformats.org/officeDocument/2006/relationships/image" Target="../media/image10.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2.png"/><Relationship Id="rId6" Type="http://schemas.openxmlformats.org/officeDocument/2006/relationships/image" Target="../media/image2.png"/><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11.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3.png"/><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media/image2.png"/><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tags" Target="../tags/tag26.xml"/><Relationship Id="rId4" Type="http://schemas.openxmlformats.org/officeDocument/2006/relationships/image" Target="../media/image2.png"/><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5.png"/><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image" Target="../media/image2.png"/><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tags" Target="../tags/tag33.xml"/><Relationship Id="rId4" Type="http://schemas.openxmlformats.org/officeDocument/2006/relationships/image" Target="../media/image2.png"/><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tags" Target="../tags/tag36.xml"/><Relationship Id="rId4" Type="http://schemas.openxmlformats.org/officeDocument/2006/relationships/image" Target="../media/image2.png"/><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39.xml"/><Relationship Id="rId4" Type="http://schemas.openxmlformats.org/officeDocument/2006/relationships/image" Target="../media/image2.png"/><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2.xml"/><Relationship Id="rId3" Type="http://schemas.openxmlformats.org/officeDocument/2006/relationships/image" Target="../media/image4.png"/><Relationship Id="rId2" Type="http://schemas.openxmlformats.org/officeDocument/2006/relationships/tags" Target="../tags/tag1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4.xml"/><Relationship Id="rId3" Type="http://schemas.openxmlformats.org/officeDocument/2006/relationships/image" Target="../media/image5.png"/><Relationship Id="rId2" Type="http://schemas.openxmlformats.org/officeDocument/2006/relationships/tags" Target="../tags/tag13.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sp>
        <p:nvSpPr>
          <p:cNvPr id="13" name="文本框 12"/>
          <p:cNvSpPr txBox="1"/>
          <p:nvPr/>
        </p:nvSpPr>
        <p:spPr>
          <a:xfrm>
            <a:off x="1104900" y="1534795"/>
            <a:ext cx="6933565" cy="997585"/>
          </a:xfrm>
          <a:prstGeom prst="rect">
            <a:avLst/>
          </a:prstGeom>
          <a:noFill/>
        </p:spPr>
        <p:txBody>
          <a:bodyPr wrap="square" rtlCol="0">
            <a:noAutofit/>
          </a:bodyPr>
          <a:lstStyle/>
          <a:p>
            <a:pPr algn="ctr">
              <a:lnSpc>
                <a:spcPts val="3500"/>
              </a:lnSpc>
            </a:pPr>
            <a:r>
              <a:rPr kumimoji="1" sz="3200" b="1" dirty="0">
                <a:solidFill>
                  <a:srgbClr val="A51E36"/>
                </a:solidFill>
                <a:latin typeface="Calibri" panose="020F0502020204030204" charset="0"/>
                <a:ea typeface="兰亭黑-简 中黑" charset="-122"/>
                <a:cs typeface="Calibri" panose="020F0502020204030204" charset="0"/>
              </a:rPr>
              <a:t>FlipDA: Effective and Robust Data Augmentation for Few-Shot Learning</a:t>
            </a:r>
            <a:endParaRPr kumimoji="1" sz="3200" b="1" dirty="0">
              <a:solidFill>
                <a:srgbClr val="A51E36"/>
              </a:solidFill>
              <a:latin typeface="Calibri" panose="020F0502020204030204" charset="0"/>
              <a:ea typeface="兰亭黑-简 中黑" charset="-122"/>
              <a:cs typeface="Calibri" panose="020F0502020204030204" charset="0"/>
            </a:endParaRPr>
          </a:p>
        </p:txBody>
      </p:sp>
      <p:sp>
        <p:nvSpPr>
          <p:cNvPr id="2" name="文本框 1"/>
          <p:cNvSpPr txBox="1"/>
          <p:nvPr/>
        </p:nvSpPr>
        <p:spPr>
          <a:xfrm>
            <a:off x="2294255" y="2792730"/>
            <a:ext cx="4555490" cy="300355"/>
          </a:xfrm>
          <a:prstGeom prst="rect">
            <a:avLst/>
          </a:prstGeom>
          <a:noFill/>
        </p:spPr>
        <p:txBody>
          <a:bodyPr wrap="square" rtlCol="0">
            <a:spAutoFit/>
          </a:bodyPr>
          <a:p>
            <a:pPr algn="ctr"/>
            <a:r>
              <a:rPr lang="zh-CN" altLang="en-US" b="1">
                <a:solidFill>
                  <a:srgbClr val="C00000"/>
                </a:solidFill>
              </a:rPr>
              <a:t>汇报人：魏旨航</a:t>
            </a:r>
            <a:endParaRPr lang="zh-CN" altLang="en-US" b="1">
              <a:solidFill>
                <a:srgbClr val="C00000"/>
              </a:solidFill>
            </a:endParaRPr>
          </a:p>
        </p:txBody>
      </p:sp>
      <p:sp>
        <p:nvSpPr>
          <p:cNvPr id="4" name="rect"/>
          <p:cNvSpPr/>
          <p:nvPr>
            <p:custDataLst>
              <p:tags r:id="rId2"/>
            </p:custDataLst>
          </p:nvPr>
        </p:nvSpPr>
        <p:spPr>
          <a:xfrm>
            <a:off x="761" y="204469"/>
            <a:ext cx="12191238" cy="25400"/>
          </a:xfrm>
          <a:prstGeom prst="rect">
            <a:avLst/>
          </a:prstGeom>
          <a:solidFill>
            <a:srgbClr val="B89E86">
              <a:alpha val="100000"/>
            </a:srgbClr>
          </a:solidFill>
          <a:ln cap="flat">
            <a:noFill/>
            <a:prstDash val="solid"/>
            <a:miter lim="0"/>
          </a:ln>
        </p:spPr>
        <p:txBody>
          <a:bodyPr rtlCol="0"/>
          <a:p>
            <a:pPr algn="ctr"/>
            <a:endParaRPr lang="zh-CN" altLang="en-US"/>
          </a:p>
        </p:txBody>
      </p:sp>
      <p:pic>
        <p:nvPicPr>
          <p:cNvPr id="7" name="picture 3"/>
          <p:cNvPicPr>
            <a:picLocks noChangeAspect="1"/>
          </p:cNvPicPr>
          <p:nvPr>
            <p:custDataLst>
              <p:tags r:id="rId3"/>
            </p:custDataLst>
          </p:nvPr>
        </p:nvPicPr>
        <p:blipFill>
          <a:blip r:embed="rId4"/>
          <a:stretch>
            <a:fillRect/>
          </a:stretch>
        </p:blipFill>
        <p:spPr>
          <a:xfrm rot="21600000">
            <a:off x="0" y="0"/>
            <a:ext cx="2801111" cy="6477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351155" y="833120"/>
                <a:ext cx="8441690" cy="3637915"/>
              </a:xfrm>
              <a:prstGeom prst="rect">
                <a:avLst/>
              </a:prstGeom>
              <a:noFill/>
            </p:spPr>
            <p:txBody>
              <a:bodyPr wrap="square" rtlCol="0">
                <a:noAutofit/>
              </a:bodyPr>
              <a:p>
                <a:pPr fontAlgn="auto">
                  <a:lnSpc>
                    <a:spcPct val="150000"/>
                  </a:lnSpc>
                </a:pPr>
                <a:r>
                  <a:rPr lang="zh-CN" sz="2000" b="1"/>
                  <a:t>以下是更具体的方法：</a:t>
                </a:r>
                <a:endParaRPr lang="zh-CN" sz="2000" b="1"/>
              </a:p>
              <a:p>
                <a:pPr fontAlgn="auto">
                  <a:lnSpc>
                    <a:spcPct val="150000"/>
                  </a:lnSpc>
                </a:pPr>
                <a:endParaRPr sz="2000" b="1"/>
              </a:p>
              <a:p>
                <a:pPr fontAlgn="auto">
                  <a:lnSpc>
                    <a:spcPct val="150000"/>
                  </a:lnSpc>
                </a:pPr>
                <a:r>
                  <a:rPr sz="1600"/>
                  <a:t>给定一个小样本训练集</a:t>
                </a:r>
                <a:r>
                  <a:rPr lang="en-US" sz="1600"/>
                  <a:t> </a:t>
                </a:r>
                <a14:m>
                  <m:oMath xmlns:m="http://schemas.openxmlformats.org/officeDocument/2006/math">
                    <m:r>
                      <a:rPr lang="en-US" sz="1600">
                        <a:latin typeface="Cambria Math" panose="02040503050406030204" charset="0"/>
                        <a:cs typeface="Cambria Math" panose="02040503050406030204" charset="0"/>
                        <a:sym typeface="+mn-ea"/>
                      </a:rPr>
                      <m:t>(</m:t>
                    </m:r>
                    <m:sSub>
                      <m:sSubPr>
                        <m:ctrlPr>
                          <a:rPr lang="en-US" sz="1600" i="1">
                            <a:latin typeface="Cambria Math" panose="02040503050406030204" charset="0"/>
                            <a:cs typeface="Cambria Math" panose="02040503050406030204" charset="0"/>
                          </a:rPr>
                        </m:ctrlPr>
                      </m:sSubPr>
                      <m:e>
                        <m:r>
                          <a:rPr lang="en-US" sz="1600" i="1">
                            <a:latin typeface="Cambria Math" panose="02040503050406030204" charset="0"/>
                            <a:cs typeface="Cambria Math" panose="02040503050406030204" charset="0"/>
                          </a:rPr>
                          <m:t>𝑥</m:t>
                        </m:r>
                      </m:e>
                      <m:sub>
                        <m:r>
                          <a:rPr lang="en-US" sz="1600" i="1">
                            <a:latin typeface="Cambria Math" panose="02040503050406030204" charset="0"/>
                            <a:cs typeface="Cambria Math" panose="02040503050406030204" charset="0"/>
                          </a:rPr>
                          <m:t>𝑖</m:t>
                        </m:r>
                      </m:sub>
                    </m:sSub>
                    <m:r>
                      <a:rPr lang="en-US" sz="1600">
                        <a:latin typeface="Cambria Math" panose="02040503050406030204" charset="0"/>
                        <a:cs typeface="Cambria Math" panose="02040503050406030204" charset="0"/>
                        <a:sym typeface="+mn-ea"/>
                      </a:rPr>
                      <m:t>, </m:t>
                    </m:r>
                    <m:sSub>
                      <m:sSubPr>
                        <m:ctrlPr>
                          <a:rPr lang="en-US" sz="1600" i="1">
                            <a:latin typeface="Cambria Math" panose="02040503050406030204" charset="0"/>
                            <a:cs typeface="Cambria Math" panose="02040503050406030204" charset="0"/>
                          </a:rPr>
                        </m:ctrlPr>
                      </m:sSubPr>
                      <m:e>
                        <m:r>
                          <a:rPr lang="en-US" sz="1600" i="1">
                            <a:latin typeface="Cambria Math" panose="02040503050406030204" charset="0"/>
                            <a:cs typeface="Cambria Math" panose="02040503050406030204" charset="0"/>
                          </a:rPr>
                          <m:t>𝑥</m:t>
                        </m:r>
                      </m:e>
                      <m:sub>
                        <m:r>
                          <a:rPr lang="en-US" sz="1600" i="1">
                            <a:latin typeface="Cambria Math" panose="02040503050406030204" charset="0"/>
                            <a:cs typeface="Cambria Math" panose="02040503050406030204" charset="0"/>
                          </a:rPr>
                          <m:t>𝑖</m:t>
                        </m:r>
                      </m:sub>
                    </m:sSub>
                    <m:r>
                      <a:rPr lang="en-US" sz="1600">
                        <a:latin typeface="Cambria Math" panose="02040503050406030204" charset="0"/>
                        <a:cs typeface="Cambria Math" panose="02040503050406030204" charset="0"/>
                        <a:sym typeface="+mn-ea"/>
                      </a:rPr>
                      <m:t>)</m:t>
                    </m:r>
                    <m:r>
                      <m:rPr>
                        <m:sty m:val="p"/>
                      </m:rPr>
                      <a:rPr lang="en-US" sz="1600" baseline="-25000">
                        <a:latin typeface="Cambria Math" panose="02040503050406030204" charset="0"/>
                        <a:cs typeface="Cambria Math" panose="02040503050406030204" charset="0"/>
                        <a:sym typeface="+mn-ea"/>
                      </a:rPr>
                      <m:t>i</m:t>
                    </m:r>
                  </m:oMath>
                </a14:m>
                <a:r>
                  <a:rPr sz="1600"/>
                  <a:t>，其中</a:t>
                </a:r>
                <a:r>
                  <a:rPr lang="en-US" sz="1600"/>
                  <a:t> </a:t>
                </a:r>
                <a14:m>
                  <m:oMath xmlns:m="http://schemas.openxmlformats.org/officeDocument/2006/math">
                    <m:r>
                      <m:rPr>
                        <m:sty m:val="p"/>
                      </m:rPr>
                      <a:rPr lang="en-US" sz="1600">
                        <a:latin typeface="Cambria Math" panose="02040503050406030204" charset="0"/>
                        <a:cs typeface="Cambria Math" panose="02040503050406030204" charset="0"/>
                        <a:sym typeface="+mn-ea"/>
                      </a:rPr>
                      <m:t>x</m:t>
                    </m:r>
                    <m:r>
                      <m:rPr>
                        <m:sty m:val="p"/>
                      </m:rPr>
                      <a:rPr lang="en-US" sz="1600" baseline="-25000">
                        <a:latin typeface="Cambria Math" panose="02040503050406030204" charset="0"/>
                        <a:cs typeface="Cambria Math" panose="02040503050406030204" charset="0"/>
                        <a:sym typeface="+mn-ea"/>
                      </a:rPr>
                      <m:t>i</m:t>
                    </m:r>
                    <m:r>
                      <a:rPr lang="en-US" sz="1600" baseline="-25000">
                        <a:latin typeface="Cambria Math" panose="02040503050406030204" charset="0"/>
                        <a:cs typeface="Cambria Math" panose="02040503050406030204" charset="0"/>
                        <a:sym typeface="+mn-ea"/>
                      </a:rPr>
                      <m:t> </m:t>
                    </m:r>
                  </m:oMath>
                </a14:m>
                <a:r>
                  <a:rPr sz="1600"/>
                  <a:t>是文本，</a:t>
                </a:r>
                <a14:m>
                  <m:oMath xmlns:m="http://schemas.openxmlformats.org/officeDocument/2006/math">
                    <m:r>
                      <m:rPr>
                        <m:sty m:val="p"/>
                      </m:rPr>
                      <a:rPr lang="en-US" sz="1600">
                        <a:latin typeface="Cambria Math" panose="02040503050406030204" charset="0"/>
                        <a:cs typeface="Cambria Math" panose="02040503050406030204" charset="0"/>
                      </a:rPr>
                      <m:t>y</m:t>
                    </m:r>
                    <m:r>
                      <m:rPr>
                        <m:sty m:val="p"/>
                      </m:rPr>
                      <a:rPr lang="en-US" sz="1600" baseline="-25000">
                        <a:latin typeface="Cambria Math" panose="02040503050406030204" charset="0"/>
                        <a:cs typeface="Cambria Math" panose="02040503050406030204" charset="0"/>
                      </a:rPr>
                      <m:t>i</m:t>
                    </m:r>
                    <m:r>
                      <a:rPr lang="en-US" sz="1600">
                        <a:latin typeface="Cambria Math" panose="02040503050406030204" charset="0"/>
                        <a:cs typeface="Cambria Math" panose="02040503050406030204" charset="0"/>
                      </a:rPr>
                      <m:t>∈</m:t>
                    </m:r>
                    <m:r>
                      <m:rPr>
                        <m:sty m:val="p"/>
                      </m:rPr>
                      <a:rPr lang="en-US" sz="1600">
                        <a:latin typeface="Cambria Math" panose="02040503050406030204" charset="0"/>
                        <a:cs typeface="Cambria Math" panose="02040503050406030204" charset="0"/>
                      </a:rPr>
                      <m:t>Y</m:t>
                    </m:r>
                  </m:oMath>
                </a14:m>
                <a:r>
                  <a:rPr sz="1600"/>
                  <a:t> 是标签。</a:t>
                </a:r>
                <a:endParaRPr sz="1600"/>
              </a:p>
              <a:p>
                <a:pPr fontAlgn="auto">
                  <a:lnSpc>
                    <a:spcPct val="150000"/>
                  </a:lnSpc>
                </a:pPr>
                <a:r>
                  <a:rPr lang="zh-CN" sz="1600"/>
                  <a:t>①</a:t>
                </a:r>
                <a:r>
                  <a:rPr lang="en-US" altLang="zh-CN" sz="1600" b="1"/>
                  <a:t> </a:t>
                </a:r>
                <a:r>
                  <a:rPr sz="1600" b="1"/>
                  <a:t>微调一个预训练的模型</a:t>
                </a:r>
                <a:r>
                  <a:rPr sz="1600"/>
                  <a:t> f 来拟合</a:t>
                </a:r>
                <a:r>
                  <a:rPr lang="en-US" sz="1600"/>
                  <a:t> </a:t>
                </a:r>
                <a14:m>
                  <m:oMath xmlns:m="http://schemas.openxmlformats.org/officeDocument/2006/math">
                    <m:r>
                      <a:rPr lang="en-US" sz="1600">
                        <a:latin typeface="Cambria Math" panose="02040503050406030204" charset="0"/>
                        <a:cs typeface="Cambria Math" panose="02040503050406030204" charset="0"/>
                        <a:sym typeface="+mn-ea"/>
                      </a:rPr>
                      <m:t>(</m:t>
                    </m:r>
                    <m:sSub>
                      <m:sSubPr>
                        <m:ctrlPr>
                          <a:rPr lang="en-US" sz="1600" i="1">
                            <a:latin typeface="Cambria Math" panose="02040503050406030204" charset="0"/>
                            <a:cs typeface="Cambria Math" panose="02040503050406030204" charset="0"/>
                          </a:rPr>
                        </m:ctrlPr>
                      </m:sSubPr>
                      <m:e>
                        <m:r>
                          <a:rPr lang="en-US" sz="1600" i="1">
                            <a:latin typeface="Cambria Math" panose="02040503050406030204" charset="0"/>
                            <a:cs typeface="Cambria Math" panose="02040503050406030204" charset="0"/>
                          </a:rPr>
                          <m:t>𝑥</m:t>
                        </m:r>
                      </m:e>
                      <m:sub>
                        <m:r>
                          <a:rPr lang="en-US" sz="1600" i="1">
                            <a:latin typeface="Cambria Math" panose="02040503050406030204" charset="0"/>
                            <a:cs typeface="Cambria Math" panose="02040503050406030204" charset="0"/>
                          </a:rPr>
                          <m:t>𝑖</m:t>
                        </m:r>
                      </m:sub>
                    </m:sSub>
                    <m:r>
                      <a:rPr lang="en-US" sz="1600">
                        <a:latin typeface="Cambria Math" panose="02040503050406030204" charset="0"/>
                        <a:cs typeface="Cambria Math" panose="02040503050406030204" charset="0"/>
                        <a:sym typeface="+mn-ea"/>
                      </a:rPr>
                      <m:t>, </m:t>
                    </m:r>
                    <m:sSub>
                      <m:sSubPr>
                        <m:ctrlPr>
                          <a:rPr lang="en-US" sz="1600" i="1">
                            <a:latin typeface="Cambria Math" panose="02040503050406030204" charset="0"/>
                            <a:cs typeface="Cambria Math" panose="02040503050406030204" charset="0"/>
                          </a:rPr>
                        </m:ctrlPr>
                      </m:sSubPr>
                      <m:e>
                        <m:r>
                          <a:rPr lang="en-US" sz="1600" i="1">
                            <a:latin typeface="Cambria Math" panose="02040503050406030204" charset="0"/>
                            <a:cs typeface="Cambria Math" panose="02040503050406030204" charset="0"/>
                          </a:rPr>
                          <m:t>𝑥</m:t>
                        </m:r>
                      </m:e>
                      <m:sub>
                        <m:r>
                          <a:rPr lang="en-US" sz="1600" i="1">
                            <a:latin typeface="Cambria Math" panose="02040503050406030204" charset="0"/>
                            <a:cs typeface="Cambria Math" panose="02040503050406030204" charset="0"/>
                          </a:rPr>
                          <m:t>𝑖</m:t>
                        </m:r>
                      </m:sub>
                    </m:sSub>
                    <m:r>
                      <a:rPr lang="en-US" sz="1600">
                        <a:latin typeface="Cambria Math" panose="02040503050406030204" charset="0"/>
                        <a:cs typeface="Cambria Math" panose="02040503050406030204" charset="0"/>
                        <a:sym typeface="+mn-ea"/>
                      </a:rPr>
                      <m:t>)</m:t>
                    </m:r>
                  </m:oMath>
                </a14:m>
                <a:endParaRPr sz="1600"/>
              </a:p>
              <a:p>
                <a:pPr fontAlgn="auto">
                  <a:lnSpc>
                    <a:spcPct val="150000"/>
                  </a:lnSpc>
                </a:pPr>
                <a:r>
                  <a:rPr lang="zh-CN" sz="1600"/>
                  <a:t>②</a:t>
                </a:r>
                <a:r>
                  <a:rPr lang="en-US" altLang="zh-CN" sz="1600"/>
                  <a:t> </a:t>
                </a:r>
                <a:r>
                  <a:rPr sz="1600" b="1"/>
                  <a:t>生成增强的样本</a:t>
                </a:r>
                <a:r>
                  <a:rPr sz="1600"/>
                  <a:t>。对每个样本</a:t>
                </a:r>
                <a:r>
                  <a:rPr lang="en-US" sz="1600"/>
                  <a:t> </a:t>
                </a:r>
                <a14:m>
                  <m:oMath xmlns:m="http://schemas.openxmlformats.org/officeDocument/2006/math">
                    <m:r>
                      <m:rPr>
                        <m:sty m:val="p"/>
                      </m:rPr>
                      <a:rPr lang="en-US" sz="1600">
                        <a:latin typeface="Cambria Math" panose="02040503050406030204" charset="0"/>
                        <a:cs typeface="Cambria Math" panose="02040503050406030204" charset="0"/>
                        <a:sym typeface="+mn-ea"/>
                      </a:rPr>
                      <m:t>x</m:t>
                    </m:r>
                    <m:r>
                      <m:rPr>
                        <m:sty m:val="p"/>
                      </m:rPr>
                      <a:rPr lang="en-US" sz="1600" baseline="-25000">
                        <a:latin typeface="Cambria Math" panose="02040503050406030204" charset="0"/>
                        <a:cs typeface="Cambria Math" panose="02040503050406030204" charset="0"/>
                        <a:sym typeface="+mn-ea"/>
                      </a:rPr>
                      <m:t>i</m:t>
                    </m:r>
                  </m:oMath>
                </a14:m>
                <a:r>
                  <a:rPr lang="en-US" sz="1600"/>
                  <a:t> </a:t>
                </a:r>
                <a:r>
                  <a:rPr sz="1600"/>
                  <a:t>生成一组</a:t>
                </a:r>
                <a14:m>
                  <m:oMath xmlns:m="http://schemas.openxmlformats.org/officeDocument/2006/math">
                    <m:sSub>
                      <m:sSubPr>
                        <m:ctrlPr>
                          <a:rPr lang="en-US" sz="1600" i="1">
                            <a:latin typeface="Cambria Math" panose="02040503050406030204" charset="0"/>
                            <a:cs typeface="Cambria Math" panose="02040503050406030204" charset="0"/>
                          </a:rPr>
                        </m:ctrlPr>
                      </m:sSubPr>
                      <m:e>
                        <m:r>
                          <a:rPr lang="en-US" sz="1600" i="1">
                            <a:latin typeface="Cambria Math" panose="02040503050406030204" charset="0"/>
                            <a:cs typeface="Cambria Math" panose="02040503050406030204" charset="0"/>
                          </a:rPr>
                          <m:t>𝑆</m:t>
                        </m:r>
                      </m:e>
                      <m:sub>
                        <m:r>
                          <a:rPr lang="en-US" sz="1600" i="1">
                            <a:latin typeface="Cambria Math" panose="02040503050406030204" charset="0"/>
                            <a:cs typeface="Cambria Math" panose="02040503050406030204" charset="0"/>
                          </a:rPr>
                          <m:t>𝑖</m:t>
                        </m:r>
                      </m:sub>
                    </m:sSub>
                    <m:r>
                      <a:rPr lang="en-US" sz="1600" i="1">
                        <a:latin typeface="Cambria Math" panose="02040503050406030204" charset="0"/>
                        <a:cs typeface="Cambria Math" panose="02040503050406030204" charset="0"/>
                      </a:rPr>
                      <m:t>={</m:t>
                    </m:r>
                    <m:sSub>
                      <m:sSubPr>
                        <m:ctrlPr>
                          <a:rPr lang="en-US" sz="1600" i="1">
                            <a:latin typeface="Cambria Math" panose="02040503050406030204" charset="0"/>
                            <a:cs typeface="Cambria Math" panose="02040503050406030204" charset="0"/>
                          </a:rPr>
                        </m:ctrlPr>
                      </m:sSubPr>
                      <m:e>
                        <m:acc>
                          <m:accPr>
                            <m:chr m:val="̅"/>
                            <m:ctrlPr>
                              <a:rPr lang="en-US" sz="1600" i="1">
                                <a:latin typeface="Cambria Math" panose="02040503050406030204" charset="0"/>
                                <a:cs typeface="Cambria Math" panose="02040503050406030204" charset="0"/>
                              </a:rPr>
                            </m:ctrlPr>
                          </m:accPr>
                          <m:e>
                            <m:r>
                              <a:rPr lang="en-US" sz="1600" i="1">
                                <a:latin typeface="Cambria Math" panose="02040503050406030204" charset="0"/>
                                <a:cs typeface="Cambria Math" panose="02040503050406030204" charset="0"/>
                              </a:rPr>
                              <m:t>𝑥</m:t>
                            </m:r>
                          </m:e>
                        </m:acc>
                      </m:e>
                      <m:sub>
                        <m:r>
                          <a:rPr lang="en-US" sz="1600" i="1">
                            <a:latin typeface="Cambria Math" panose="02040503050406030204" charset="0"/>
                            <a:cs typeface="Cambria Math" panose="02040503050406030204" charset="0"/>
                          </a:rPr>
                          <m:t>𝑖</m:t>
                        </m:r>
                        <m:r>
                          <a:rPr lang="en-US" sz="1600" i="1">
                            <a:latin typeface="Cambria Math" panose="02040503050406030204" charset="0"/>
                            <a:cs typeface="Cambria Math" panose="02040503050406030204" charset="0"/>
                          </a:rPr>
                          <m:t>,</m:t>
                        </m:r>
                        <m:r>
                          <a:rPr lang="en-US" sz="1600" i="1">
                            <a:latin typeface="Cambria Math" panose="02040503050406030204" charset="0"/>
                            <a:cs typeface="Cambria Math" panose="02040503050406030204" charset="0"/>
                          </a:rPr>
                          <m:t>1</m:t>
                        </m:r>
                      </m:sub>
                    </m:sSub>
                    <m:r>
                      <a:rPr lang="en-US" sz="1600" i="1">
                        <a:latin typeface="Cambria Math" panose="02040503050406030204" charset="0"/>
                        <a:cs typeface="Cambria Math" panose="02040503050406030204" charset="0"/>
                      </a:rPr>
                      <m:t>,</m:t>
                    </m:r>
                    <m:sSub>
                      <m:sSubPr>
                        <m:ctrlPr>
                          <a:rPr lang="en-US" sz="1600" i="1">
                            <a:latin typeface="Cambria Math" panose="02040503050406030204" charset="0"/>
                            <a:cs typeface="Cambria Math" panose="02040503050406030204" charset="0"/>
                          </a:rPr>
                        </m:ctrlPr>
                      </m:sSubPr>
                      <m:e>
                        <m:acc>
                          <m:accPr>
                            <m:chr m:val="̅"/>
                            <m:ctrlPr>
                              <a:rPr lang="en-US" sz="1600" i="1">
                                <a:latin typeface="Cambria Math" panose="02040503050406030204" charset="0"/>
                                <a:cs typeface="Cambria Math" panose="02040503050406030204" charset="0"/>
                              </a:rPr>
                            </m:ctrlPr>
                          </m:accPr>
                          <m:e>
                            <m:r>
                              <a:rPr lang="en-US" sz="1600" i="1">
                                <a:latin typeface="Cambria Math" panose="02040503050406030204" charset="0"/>
                                <a:cs typeface="Cambria Math" panose="02040503050406030204" charset="0"/>
                              </a:rPr>
                              <m:t>𝑥</m:t>
                            </m:r>
                          </m:e>
                        </m:acc>
                      </m:e>
                      <m:sub>
                        <m:r>
                          <a:rPr lang="en-US" sz="1600" i="1">
                            <a:latin typeface="Cambria Math" panose="02040503050406030204" charset="0"/>
                            <a:cs typeface="Cambria Math" panose="02040503050406030204" charset="0"/>
                          </a:rPr>
                          <m:t>𝑖</m:t>
                        </m:r>
                        <m:r>
                          <a:rPr lang="en-US" sz="1600" i="1">
                            <a:latin typeface="Cambria Math" panose="02040503050406030204" charset="0"/>
                            <a:cs typeface="Cambria Math" panose="02040503050406030204" charset="0"/>
                          </a:rPr>
                          <m:t>,</m:t>
                        </m:r>
                        <m:r>
                          <a:rPr lang="en-US" sz="1600" i="1">
                            <a:latin typeface="Cambria Math" panose="02040503050406030204" charset="0"/>
                            <a:cs typeface="Cambria Math" panose="02040503050406030204" charset="0"/>
                          </a:rPr>
                          <m:t>2</m:t>
                        </m:r>
                      </m:sub>
                    </m:sSub>
                    <m:r>
                      <a:rPr lang="en-US" sz="1600" i="1">
                        <a:latin typeface="Cambria Math" panose="02040503050406030204" charset="0"/>
                        <a:cs typeface="Cambria Math" panose="02040503050406030204" charset="0"/>
                      </a:rPr>
                      <m:t>,...</m:t>
                    </m:r>
                    <m:r>
                      <a:rPr lang="en-US" sz="1600" i="1">
                        <a:latin typeface="Cambria Math" panose="02040503050406030204" charset="0"/>
                        <a:cs typeface="Cambria Math" panose="02040503050406030204" charset="0"/>
                      </a:rPr>
                      <m:t>}</m:t>
                    </m:r>
                  </m:oMath>
                </a14:m>
                <a:r>
                  <a:rPr sz="1600"/>
                  <a:t>. </a:t>
                </a:r>
                <a:endParaRPr sz="1600"/>
              </a:p>
              <a:p>
                <a:pPr fontAlgn="auto">
                  <a:lnSpc>
                    <a:spcPct val="150000"/>
                  </a:lnSpc>
                </a:pPr>
                <a:r>
                  <a:rPr sz="1600"/>
                  <a:t>采用 Cloze pattern：将 x 和 y 合并为一个序列，从而使模型可以同时考虑</a:t>
                </a:r>
                <a:r>
                  <a:rPr lang="en-US" sz="1600"/>
                  <a:t> </a:t>
                </a:r>
                <a:r>
                  <a:rPr sz="1600"/>
                  <a:t>x</a:t>
                </a:r>
                <a:r>
                  <a:rPr lang="en-US" sz="1600"/>
                  <a:t> </a:t>
                </a:r>
                <a:r>
                  <a:rPr sz="1600"/>
                  <a:t>和</a:t>
                </a:r>
                <a:r>
                  <a:rPr lang="en-US" sz="1600"/>
                  <a:t> </a:t>
                </a:r>
                <a:r>
                  <a:rPr sz="1600"/>
                  <a:t>y</a:t>
                </a:r>
                <a:r>
                  <a:rPr lang="en-US" sz="1600"/>
                  <a:t> </a:t>
                </a:r>
                <a:r>
                  <a:rPr sz="1600"/>
                  <a:t>的信息；之后对这个合并的序列进行随机遮盖，可以迫使模型在处理这个序列时更加关注上下文和语义，从而更好地理解文本内容。同时，这种随机遮盖也可以模拟在测试阶段模型可能会遇到的未知输入情况，从而提高模型的泛化能力。</a:t>
                </a:r>
                <a:endParaRPr lang="en-US" altLang="zh-CN" sz="1600"/>
              </a:p>
            </p:txBody>
          </p:sp>
        </mc:Choice>
        <mc:Fallback>
          <p:sp>
            <p:nvSpPr>
              <p:cNvPr id="8" name="文本框 7"/>
              <p:cNvSpPr txBox="1">
                <a:spLocks noRot="1" noChangeAspect="1" noMove="1" noResize="1" noEditPoints="1" noAdjustHandles="1" noChangeArrowheads="1" noChangeShapeType="1" noTextEdit="1"/>
              </p:cNvSpPr>
              <p:nvPr/>
            </p:nvSpPr>
            <p:spPr>
              <a:xfrm>
                <a:off x="351155" y="833120"/>
                <a:ext cx="8441690" cy="3637915"/>
              </a:xfrm>
              <a:prstGeom prst="rect">
                <a:avLst/>
              </a:prstGeom>
              <a:blipFill rotWithShape="1">
                <a:blip r:embed="rId2"/>
                <a:stretch>
                  <a:fillRect/>
                </a:stretch>
              </a:blipFill>
            </p:spPr>
            <p:txBody>
              <a:bodyPr/>
              <a:lstStyle/>
              <a:p>
                <a:r>
                  <a:rPr lang="zh-CN" altLang="en-US">
                    <a:noFill/>
                  </a:rPr>
                  <a:t> </a:t>
                </a:r>
              </a:p>
            </p:txBody>
          </p:sp>
        </mc:Fallback>
      </mc:AlternateContent>
      <p:graphicFrame>
        <p:nvGraphicFramePr>
          <p:cNvPr id="3" name="对象 2">
            <a:hlinkClick r:id="" action="ppaction://ole?verb="/>
          </p:cNvPr>
          <p:cNvGraphicFramePr>
            <a:graphicFrameLocks noChangeAspect="1"/>
          </p:cNvGraphicFramePr>
          <p:nvPr/>
        </p:nvGraphicFramePr>
        <p:xfrm>
          <a:off x="4114800" y="2484120"/>
          <a:ext cx="914400" cy="215900"/>
        </p:xfrm>
        <a:graphic>
          <a:graphicData uri="http://schemas.openxmlformats.org/presentationml/2006/ole">
            <mc:AlternateContent xmlns:mc="http://schemas.openxmlformats.org/markup-compatibility/2006">
              <mc:Choice xmlns:v="urn:schemas-microsoft-com:vml" Requires="v">
                <p:oleObj spid="_x0000_s1026" name="" r:id="rId3" imgW="914400" imgH="215900" progId="Equation.KSEE3">
                  <p:embed/>
                </p:oleObj>
              </mc:Choice>
              <mc:Fallback>
                <p:oleObj name="" r:id="rId3" imgW="914400" imgH="215900" progId="Equation.KSEE3">
                  <p:embed/>
                  <p:pic>
                    <p:nvPicPr>
                      <p:cNvPr id="0" name="图片 1025"/>
                      <p:cNvPicPr/>
                      <p:nvPr/>
                    </p:nvPicPr>
                    <p:blipFill>
                      <a:blip r:embed="rId4"/>
                      <a:stretch>
                        <a:fillRect/>
                      </a:stretch>
                    </p:blipFill>
                    <p:spPr>
                      <a:xfrm>
                        <a:off x="4114800" y="2484120"/>
                        <a:ext cx="914400" cy="215900"/>
                      </a:xfrm>
                      <a:prstGeom prst="rect">
                        <a:avLst/>
                      </a:prstGeom>
                    </p:spPr>
                  </p:pic>
                </p:oleObj>
              </mc:Fallback>
            </mc:AlternateContent>
          </a:graphicData>
        </a:graphic>
      </p:graphicFrame>
      <p:sp>
        <p:nvSpPr>
          <p:cNvPr id="4" name="文本框 3"/>
          <p:cNvSpPr txBox="1"/>
          <p:nvPr/>
        </p:nvSpPr>
        <p:spPr>
          <a:xfrm>
            <a:off x="4053840" y="6057265"/>
            <a:ext cx="3048000" cy="300355"/>
          </a:xfrm>
          <a:prstGeom prst="rect">
            <a:avLst/>
          </a:prstGeom>
          <a:noFill/>
        </p:spPr>
        <p:txBody>
          <a:bodyPr wrap="square" rtlCol="0">
            <a:spAutoFit/>
          </a:bodyPr>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157480" y="284480"/>
                <a:ext cx="8829040" cy="4816475"/>
              </a:xfrm>
              <a:prstGeom prst="rect">
                <a:avLst/>
              </a:prstGeom>
              <a:noFill/>
            </p:spPr>
            <p:txBody>
              <a:bodyPr wrap="square" rtlCol="0">
                <a:noAutofit/>
              </a:bodyPr>
              <a:p>
                <a:pPr fontAlgn="auto">
                  <a:lnSpc>
                    <a:spcPct val="150000"/>
                  </a:lnSpc>
                </a:pPr>
                <a:r>
                  <a:rPr lang="zh-CN" sz="1600"/>
                  <a:t>③</a:t>
                </a:r>
                <a:r>
                  <a:rPr lang="en-US" altLang="zh-CN" sz="1600"/>
                  <a:t> </a:t>
                </a:r>
                <a:r>
                  <a:rPr sz="1600"/>
                  <a:t>使用预训练的 T5 模型来</a:t>
                </a:r>
                <a:r>
                  <a:rPr sz="1600" b="1"/>
                  <a:t>填补</a:t>
                </a:r>
                <a:r>
                  <a:rPr lang="zh-CN" sz="1600" b="1"/>
                  <a:t>遮盖部分</a:t>
                </a:r>
                <a:r>
                  <a:rPr sz="1600"/>
                  <a:t>，形成一个新的样本</a:t>
                </a:r>
                <a:r>
                  <a:rPr lang="en-US" sz="1600"/>
                  <a:t> </a:t>
                </a:r>
                <a:r>
                  <a:rPr sz="1600"/>
                  <a:t>x'. 实验发现，如果 T5 不能预测给定 x' 的 y，那么去除样本是有益的。</a:t>
                </a:r>
                <a:endParaRPr sz="1600"/>
              </a:p>
              <a:p>
                <a:pPr fontAlgn="auto">
                  <a:lnSpc>
                    <a:spcPct val="150000"/>
                  </a:lnSpc>
                </a:pPr>
                <a:endParaRPr sz="1600"/>
              </a:p>
              <a:p>
                <a:pPr fontAlgn="auto">
                  <a:lnSpc>
                    <a:spcPct val="150000"/>
                  </a:lnSpc>
                </a:pPr>
                <a:r>
                  <a:rPr lang="zh-CN" sz="1600"/>
                  <a:t>④</a:t>
                </a:r>
                <a:r>
                  <a:rPr lang="en-US" altLang="zh-CN" sz="1600"/>
                  <a:t> </a:t>
                </a:r>
                <a:r>
                  <a:rPr lang="en-US" altLang="zh-CN" sz="1600" b="1"/>
                  <a:t>使用分类器 f </a:t>
                </a:r>
                <a:r>
                  <a:rPr lang="zh-CN" altLang="en-US" sz="1600" b="1"/>
                  <a:t>对生成的样本</a:t>
                </a:r>
                <a:r>
                  <a:rPr lang="en-US" altLang="zh-CN" sz="1600" b="1"/>
                  <a:t>评分</a:t>
                </a:r>
                <a:r>
                  <a:rPr lang="zh-CN" altLang="en-US" sz="1600"/>
                  <a:t>。</a:t>
                </a:r>
                <a:r>
                  <a:rPr lang="en-US" altLang="zh-CN" sz="1600"/>
                  <a:t>对于 </a:t>
                </a:r>
                <a14:m>
                  <m:oMath xmlns:m="http://schemas.openxmlformats.org/officeDocument/2006/math">
                    <m:sSub>
                      <m:sSubPr>
                        <m:ctrlPr>
                          <a:rPr lang="en-US" sz="1600" i="1">
                            <a:latin typeface="Cambria Math" panose="02040503050406030204" charset="0"/>
                            <a:cs typeface="Cambria Math" panose="02040503050406030204" charset="0"/>
                          </a:rPr>
                        </m:ctrlPr>
                      </m:sSubPr>
                      <m:e>
                        <m:r>
                          <a:rPr lang="en-US" sz="1600" i="1">
                            <a:latin typeface="Cambria Math" panose="02040503050406030204" charset="0"/>
                            <a:cs typeface="Cambria Math" panose="02040503050406030204" charset="0"/>
                          </a:rPr>
                          <m:t>𝑆</m:t>
                        </m:r>
                      </m:e>
                      <m:sub>
                        <m:r>
                          <a:rPr lang="en-US" sz="1600" i="1">
                            <a:latin typeface="Cambria Math" panose="02040503050406030204" charset="0"/>
                            <a:cs typeface="Cambria Math" panose="02040503050406030204" charset="0"/>
                          </a:rPr>
                          <m:t>𝑖</m:t>
                        </m:r>
                      </m:sub>
                    </m:sSub>
                  </m:oMath>
                </a14:m>
                <a:r>
                  <a:rPr lang="en-US" altLang="zh-CN" sz="1600"/>
                  <a:t> 中每个 </a:t>
                </a:r>
                <a14:m>
                  <m:oMath xmlns:m="http://schemas.openxmlformats.org/officeDocument/2006/math">
                    <m:sSub>
                      <m:sSubPr>
                        <m:ctrlPr>
                          <a:rPr lang="en-US" sz="1600" i="1">
                            <a:latin typeface="Cambria Math" panose="02040503050406030204" charset="0"/>
                            <a:cs typeface="Cambria Math" panose="02040503050406030204" charset="0"/>
                          </a:rPr>
                        </m:ctrlPr>
                      </m:sSubPr>
                      <m:e>
                        <m:r>
                          <a:rPr lang="en-US" sz="1600" i="1">
                            <a:latin typeface="Cambria Math" panose="02040503050406030204" charset="0"/>
                            <a:cs typeface="Cambria Math" panose="02040503050406030204" charset="0"/>
                          </a:rPr>
                          <m:t>𝑦</m:t>
                        </m:r>
                        <m:r>
                          <a:rPr lang="en-US" sz="1600" i="1">
                            <a:latin typeface="Cambria Math" panose="02040503050406030204" charset="0"/>
                            <a:ea typeface="MS Mincho" charset="0"/>
                            <a:cs typeface="Cambria Math" panose="02040503050406030204" charset="0"/>
                          </a:rPr>
                          <m:t>’≠</m:t>
                        </m:r>
                        <m:r>
                          <a:rPr lang="en-US" sz="1600" i="1">
                            <a:latin typeface="Cambria Math" panose="02040503050406030204" charset="0"/>
                            <a:ea typeface="MS Mincho" charset="0"/>
                            <a:cs typeface="Cambria Math" panose="02040503050406030204" charset="0"/>
                          </a:rPr>
                          <m:t>𝑦</m:t>
                        </m:r>
                      </m:e>
                      <m:sub>
                        <m:r>
                          <a:rPr lang="en-US" sz="1600" i="1">
                            <a:latin typeface="Cambria Math" panose="02040503050406030204" charset="0"/>
                            <a:cs typeface="Cambria Math" panose="02040503050406030204" charset="0"/>
                          </a:rPr>
                          <m:t>𝑖</m:t>
                        </m:r>
                      </m:sub>
                    </m:sSub>
                  </m:oMath>
                </a14:m>
                <a:r>
                  <a:rPr lang="en-US" altLang="zh-CN" sz="1600"/>
                  <a:t> </a:t>
                </a:r>
                <a:r>
                  <a:rPr lang="en-US" altLang="zh-CN" sz="1600"/>
                  <a:t>的样本创建一个集合：</a:t>
                </a:r>
                <a:endParaRPr lang="en-US" altLang="zh-CN" sz="1600"/>
              </a:p>
              <a:p>
                <a:pPr fontAlgn="auto">
                  <a:lnSpc>
                    <a:spcPct val="150000"/>
                  </a:lnSpc>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𝑆</m:t>
                          </m:r>
                        </m:e>
                        <m:sub>
                          <m:r>
                            <a:rPr lang="en-US" altLang="zh-CN" sz="1600" i="1">
                              <a:latin typeface="Cambria Math" panose="02040503050406030204" charset="0"/>
                              <a:cs typeface="Cambria Math" panose="02040503050406030204" charset="0"/>
                            </a:rPr>
                            <m:t>𝑖</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𝑦</m:t>
                          </m:r>
                          <m:r>
                            <a:rPr lang="en-US" altLang="zh-CN" sz="1600" i="1">
                              <a:latin typeface="Cambria Math" panose="02040503050406030204" charset="0"/>
                              <a:cs typeface="Cambria Math" panose="02040503050406030204" charset="0"/>
                            </a:rPr>
                            <m:t>’</m:t>
                          </m:r>
                        </m:sub>
                      </m:sSub>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𝑥</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𝑥</m:t>
                      </m:r>
                      <m:r>
                        <a:rPr lang="en-US" altLang="zh-CN" sz="1600" i="1">
                          <a:latin typeface="Cambria Math" panose="02040503050406030204" charset="0"/>
                          <a:cs typeface="Cambria Math" panose="02040503050406030204" charset="0"/>
                        </a:rPr>
                        <m:t>∈</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𝑆</m:t>
                          </m:r>
                        </m:e>
                        <m:sub>
                          <m:r>
                            <a:rPr lang="en-US" altLang="zh-CN" sz="1600" i="1">
                              <a:latin typeface="Cambria Math" panose="02040503050406030204" charset="0"/>
                              <a:cs typeface="Cambria Math" panose="02040503050406030204" charset="0"/>
                            </a:rPr>
                            <m:t>𝑖</m:t>
                          </m:r>
                        </m:sub>
                      </m:sSub>
                      <m:r>
                        <a:rPr lang="en-US" altLang="zh-CN" sz="1600" i="1">
                          <a:latin typeface="Cambria Math" panose="02040503050406030204" charset="0"/>
                          <a:cs typeface="Cambria Math" panose="02040503050406030204" charset="0"/>
                        </a:rPr>
                        <m:t> </m:t>
                      </m:r>
                      <m:r>
                        <a:rPr lang="en-US" altLang="zh-CN" sz="1600" i="1">
                          <a:latin typeface="Cambria Math" panose="02040503050406030204" charset="0"/>
                          <a:cs typeface="Cambria Math" panose="02040503050406030204" charset="0"/>
                        </a:rPr>
                        <m:t>𝑎𝑛𝑑</m:t>
                      </m:r>
                      <m:r>
                        <a:rPr lang="en-US" altLang="zh-CN" sz="1600" i="1">
                          <a:latin typeface="Cambria Math" panose="02040503050406030204" charset="0"/>
                          <a:cs typeface="Cambria Math" panose="02040503050406030204" charset="0"/>
                        </a:rPr>
                        <m:t> </m:t>
                      </m:r>
                      <m:r>
                        <a:rPr lang="en-US" altLang="zh-CN" sz="1600" i="1">
                          <a:latin typeface="Cambria Math" panose="02040503050406030204" charset="0"/>
                          <a:cs typeface="Cambria Math" panose="02040503050406030204" charset="0"/>
                        </a:rPr>
                        <m:t>𝑦</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𝑎𝑟𝑔𝑚𝑎</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𝑥</m:t>
                          </m:r>
                        </m:e>
                        <m:sub>
                          <m:r>
                            <a:rPr lang="en-US" altLang="zh-CN" sz="1600" i="1">
                              <a:latin typeface="Cambria Math" panose="02040503050406030204" charset="0"/>
                              <a:cs typeface="Cambria Math" panose="02040503050406030204" charset="0"/>
                            </a:rPr>
                            <m:t>𝑦</m:t>
                          </m:r>
                        </m:sub>
                      </m:sSub>
                      <m:r>
                        <a:rPr lang="en-US" altLang="zh-CN" sz="1600" i="1">
                          <a:latin typeface="Cambria Math" panose="02040503050406030204" charset="0"/>
                          <a:cs typeface="Cambria Math" panose="02040503050406030204" charset="0"/>
                        </a:rPr>
                        <m:t>𝑝</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𝑦</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𝑥</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m:t>
                      </m:r>
                    </m:oMath>
                  </m:oMathPara>
                </a14:m>
                <a:endParaRPr lang="en-US" altLang="zh-CN" sz="1600"/>
              </a:p>
              <a:p>
                <a:pPr fontAlgn="auto">
                  <a:lnSpc>
                    <a:spcPct val="150000"/>
                  </a:lnSpc>
                </a:pPr>
                <a:r>
                  <a:rPr lang="en-US" altLang="zh-CN" sz="1600"/>
                  <a:t>其中包含了所有以 y' 为最高概率类的增强样本。</a:t>
                </a:r>
                <a:r>
                  <a:rPr lang="zh-CN" altLang="en-US" sz="1600" b="1"/>
                  <a:t>选择</a:t>
                </a:r>
                <a:r>
                  <a:rPr lang="en-US" altLang="zh-CN" sz="1600" b="1"/>
                  <a:t> </a:t>
                </a:r>
                <a14:m>
                  <m:oMath xmlns:m="http://schemas.openxmlformats.org/officeDocument/2006/math">
                    <m:r>
                      <a:rPr lang="en-US" altLang="zh-CN" sz="1600" b="1">
                        <a:latin typeface="Cambria Math" panose="02040503050406030204" charset="0"/>
                        <a:cs typeface="Cambria Math" panose="02040503050406030204" charset="0"/>
                      </a:rPr>
                      <m:t>𝐒</m:t>
                    </m:r>
                    <m:r>
                      <a:rPr lang="en-US" altLang="zh-CN" sz="1600" b="1" baseline="-25000">
                        <a:latin typeface="Cambria Math" panose="02040503050406030204" charset="0"/>
                        <a:cs typeface="Cambria Math" panose="02040503050406030204" charset="0"/>
                      </a:rPr>
                      <m:t>𝐢</m:t>
                    </m:r>
                    <m:r>
                      <a:rPr lang="en-US" altLang="zh-CN" sz="1600" b="1" baseline="-25000">
                        <a:latin typeface="Cambria Math" panose="02040503050406030204" charset="0"/>
                        <a:cs typeface="Cambria Math" panose="02040503050406030204" charset="0"/>
                      </a:rPr>
                      <m:t>,</m:t>
                    </m:r>
                    <m:r>
                      <a:rPr lang="en-US" altLang="zh-CN" sz="1600" b="1" baseline="-25000">
                        <a:latin typeface="Cambria Math" panose="02040503050406030204" charset="0"/>
                        <a:cs typeface="Cambria Math" panose="02040503050406030204" charset="0"/>
                      </a:rPr>
                      <m:t>𝐲</m:t>
                    </m:r>
                    <m:r>
                      <a:rPr lang="en-US" altLang="zh-CN" sz="1600" b="1" baseline="-25000">
                        <a:latin typeface="Cambria Math" panose="02040503050406030204" charset="0"/>
                        <a:cs typeface="Cambria Math" panose="02040503050406030204" charset="0"/>
                      </a:rPr>
                      <m:t>'</m:t>
                    </m:r>
                  </m:oMath>
                </a14:m>
                <a:r>
                  <a:rPr lang="en-US" altLang="zh-CN" sz="1600" b="1"/>
                  <a:t> 中预测概率最高的样本</a:t>
                </a:r>
                <a:r>
                  <a:rPr lang="en-US" altLang="zh-CN" sz="1600"/>
                  <a:t>：</a:t>
                </a:r>
                <a:endParaRPr lang="en-US" altLang="zh-CN" sz="1600"/>
              </a:p>
              <a:p>
                <a:pPr fontAlgn="auto">
                  <a:lnSpc>
                    <a:spcPct val="150000"/>
                  </a:lnSpc>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charset="0"/>
                          <a:cs typeface="Cambria Math" panose="02040503050406030204" charset="0"/>
                        </a:rPr>
                        <m:t>𝑥</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𝑦</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𝑎𝑟𝑔𝑚𝑎</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𝑥</m:t>
                          </m:r>
                        </m:e>
                        <m:sub>
                          <m:r>
                            <a:rPr lang="en-US" altLang="zh-CN" sz="1600" i="1">
                              <a:latin typeface="Cambria Math" panose="02040503050406030204" charset="0"/>
                              <a:cs typeface="Cambria Math" panose="02040503050406030204" charset="0"/>
                            </a:rPr>
                            <m:t>𝑥</m:t>
                          </m:r>
                          <m:r>
                            <a:rPr lang="en-US" altLang="zh-CN" sz="1600" i="1">
                              <a:latin typeface="Cambria Math" panose="02040503050406030204" charset="0"/>
                              <a:cs typeface="Cambria Math" panose="02040503050406030204" charset="0"/>
                            </a:rPr>
                            <m:t>∈</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𝑆</m:t>
                              </m:r>
                            </m:e>
                            <m:sub>
                              <m:r>
                                <a:rPr lang="en-US" altLang="zh-CN" sz="1600" i="1">
                                  <a:latin typeface="Cambria Math" panose="02040503050406030204" charset="0"/>
                                  <a:cs typeface="Cambria Math" panose="02040503050406030204" charset="0"/>
                                </a:rPr>
                                <m:t>𝑖</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𝑦</m:t>
                              </m:r>
                              <m:r>
                                <a:rPr lang="en-US" altLang="zh-CN" sz="1600" i="1">
                                  <a:latin typeface="Cambria Math" panose="02040503050406030204" charset="0"/>
                                  <a:cs typeface="Cambria Math" panose="02040503050406030204" charset="0"/>
                                </a:rPr>
                                <m:t>’</m:t>
                              </m:r>
                            </m:sub>
                          </m:sSub>
                          <m:r>
                            <a:rPr lang="en-US" altLang="zh-CN" sz="1600" i="1">
                              <a:latin typeface="Cambria Math" panose="02040503050406030204" charset="0"/>
                              <a:cs typeface="Cambria Math" panose="02040503050406030204" charset="0"/>
                            </a:rPr>
                            <m:t>𝑦</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𝑦</m:t>
                          </m:r>
                          <m:r>
                            <a:rPr lang="en-US" altLang="zh-CN" sz="1600" i="1">
                              <a:latin typeface="Cambria Math" panose="02040503050406030204" charset="0"/>
                              <a:cs typeface="Cambria Math" panose="02040503050406030204" charset="0"/>
                            </a:rPr>
                            <m:t>’</m:t>
                          </m:r>
                        </m:sub>
                      </m:sSub>
                      <m:r>
                        <a:rPr lang="en-US" altLang="zh-CN" sz="1600" i="1">
                          <a:latin typeface="Cambria Math" panose="02040503050406030204" charset="0"/>
                          <a:cs typeface="Cambria Math" panose="02040503050406030204" charset="0"/>
                        </a:rPr>
                        <m:t>𝑝</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𝑦</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𝑥</m:t>
                      </m:r>
                      <m:r>
                        <a:rPr lang="en-US" altLang="zh-CN" sz="1600" i="1">
                          <a:latin typeface="Cambria Math" panose="02040503050406030204" charset="0"/>
                          <a:cs typeface="Cambria Math" panose="02040503050406030204" charset="0"/>
                        </a:rPr>
                        <m:t>)</m:t>
                      </m:r>
                    </m:oMath>
                  </m:oMathPara>
                </a14:m>
                <a:endParaRPr lang="en-US" altLang="zh-CN" sz="1600"/>
              </a:p>
              <a:p>
                <a:pPr fontAlgn="auto">
                  <a:lnSpc>
                    <a:spcPct val="150000"/>
                  </a:lnSpc>
                </a:pPr>
                <a:r>
                  <a:rPr lang="en-US" altLang="zh-CN" sz="1600"/>
                  <a:t>     将 (</a:t>
                </a:r>
                <a14:m>
                  <m:oMath xmlns:m="http://schemas.openxmlformats.org/officeDocument/2006/math">
                    <m:r>
                      <a:rPr lang="en-US" altLang="zh-CN" sz="1600" i="1">
                        <a:latin typeface="Cambria Math" panose="02040503050406030204" charset="0"/>
                        <a:cs typeface="Cambria Math" panose="02040503050406030204" charset="0"/>
                      </a:rPr>
                      <m:t>𝑥</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𝑦</m:t>
                    </m:r>
                    <m:r>
                      <a:rPr lang="en-US" altLang="zh-CN" sz="1600" i="1">
                        <a:latin typeface="Cambria Math" panose="02040503050406030204" charset="0"/>
                        <a:cs typeface="Cambria Math" panose="02040503050406030204" charset="0"/>
                      </a:rPr>
                      <m:t>’</m:t>
                    </m:r>
                  </m:oMath>
                </a14:m>
                <a:r>
                  <a:rPr lang="en-US" altLang="zh-CN" sz="1600"/>
                  <a:t>) </a:t>
                </a:r>
                <a:r>
                  <a:rPr lang="en-US" altLang="zh-CN" sz="1600"/>
                  <a:t>添加到增强的训练集中。换句话说，如果模型 f 认为翻转标签是正确的，我们只在训练集中添加一个例子。将此过程应用于每个可能的标签 y'≠yi.</a:t>
                </a:r>
                <a:endParaRPr lang="en-US" altLang="zh-CN" sz="1600"/>
              </a:p>
              <a:p>
                <a:pPr fontAlgn="auto">
                  <a:lnSpc>
                    <a:spcPct val="150000"/>
                  </a:lnSpc>
                </a:pPr>
                <a:r>
                  <a:rPr lang="en-US" altLang="zh-CN" sz="1600"/>
                  <a:t>     </a:t>
                </a:r>
                <a:r>
                  <a:rPr lang="zh-CN" altLang="en-US" sz="1600"/>
                  <a:t>特别地，</a:t>
                </a:r>
                <a:r>
                  <a:rPr lang="en-US" altLang="zh-CN" sz="1600"/>
                  <a:t>在 </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𝑆</m:t>
                        </m:r>
                      </m:e>
                      <m:sub>
                        <m:r>
                          <a:rPr lang="en-US" altLang="zh-CN" sz="1600" i="1">
                            <a:latin typeface="Cambria Math" panose="02040503050406030204" charset="0"/>
                            <a:cs typeface="Cambria Math" panose="02040503050406030204" charset="0"/>
                          </a:rPr>
                          <m:t>𝑖</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𝑦</m:t>
                        </m:r>
                        <m:r>
                          <a:rPr lang="en-US" altLang="zh-CN" sz="1600" i="1">
                            <a:latin typeface="Cambria Math" panose="02040503050406030204" charset="0"/>
                            <a:cs typeface="Cambria Math" panose="02040503050406030204" charset="0"/>
                          </a:rPr>
                          <m:t>’</m:t>
                        </m:r>
                      </m:sub>
                    </m:sSub>
                  </m:oMath>
                </a14:m>
                <a:r>
                  <a:rPr lang="en-US" altLang="zh-CN" sz="1600"/>
                  <a:t> </a:t>
                </a:r>
                <a:r>
                  <a:rPr lang="en-US" altLang="zh-CN" sz="1600"/>
                  <a:t>为空时，不向训练集添加任何示例。在实践中，发现使用相同的过程，添加标签保留概率最高的例子也是有益的。</a:t>
                </a:r>
                <a:endParaRPr lang="en-US" altLang="zh-CN" sz="1600"/>
              </a:p>
              <a:p>
                <a:pPr fontAlgn="auto">
                  <a:lnSpc>
                    <a:spcPct val="150000"/>
                  </a:lnSpc>
                </a:pPr>
                <a:endParaRPr lang="en-US" altLang="zh-CN" sz="1600"/>
              </a:p>
              <a:p>
                <a:pPr fontAlgn="auto">
                  <a:lnSpc>
                    <a:spcPct val="150000"/>
                  </a:lnSpc>
                </a:pPr>
                <a:r>
                  <a:rPr lang="zh-CN" altLang="en-US" sz="1600"/>
                  <a:t>⑤</a:t>
                </a:r>
                <a:r>
                  <a:rPr lang="en-US" altLang="zh-CN" sz="1600"/>
                  <a:t> 在扩充训练集后，</a:t>
                </a:r>
                <a:r>
                  <a:rPr lang="en-US" altLang="zh-CN" sz="1600" b="1"/>
                  <a:t>重新训练分类器</a:t>
                </a:r>
                <a:r>
                  <a:rPr lang="en-US" altLang="zh-CN" sz="1600"/>
                  <a:t> f 以得到最终的模型。</a:t>
                </a:r>
                <a:endParaRPr lang="en-US" altLang="zh-CN" sz="1600"/>
              </a:p>
            </p:txBody>
          </p:sp>
        </mc:Choice>
        <mc:Fallback>
          <p:sp>
            <p:nvSpPr>
              <p:cNvPr id="8" name="文本框 7"/>
              <p:cNvSpPr txBox="1">
                <a:spLocks noRot="1" noChangeAspect="1" noMove="1" noResize="1" noEditPoints="1" noAdjustHandles="1" noChangeArrowheads="1" noChangeShapeType="1" noTextEdit="1"/>
              </p:cNvSpPr>
              <p:nvPr/>
            </p:nvSpPr>
            <p:spPr>
              <a:xfrm>
                <a:off x="157480" y="284480"/>
                <a:ext cx="8829040" cy="4816475"/>
              </a:xfrm>
              <a:prstGeom prst="rect">
                <a:avLst/>
              </a:prstGeom>
              <a:blipFill rotWithShape="1">
                <a:blip r:embed="rId2"/>
                <a:stretch>
                  <a:fillRect b="-369"/>
                </a:stretch>
              </a:blipFill>
            </p:spPr>
            <p:txBody>
              <a:bodyPr/>
              <a:lstStyle/>
              <a:p>
                <a:r>
                  <a:rPr lang="zh-CN" altLang="en-US">
                    <a:noFill/>
                  </a:rPr>
                  <a:t> </a:t>
                </a:r>
              </a:p>
            </p:txBody>
          </p:sp>
        </mc:Fallback>
      </mc:AlternateContent>
      <p:graphicFrame>
        <p:nvGraphicFramePr>
          <p:cNvPr id="3" name="对象 2">
            <a:hlinkClick r:id="" action="ppaction://ole?verb="/>
          </p:cNvPr>
          <p:cNvGraphicFramePr>
            <a:graphicFrameLocks noChangeAspect="1"/>
          </p:cNvGraphicFramePr>
          <p:nvPr/>
        </p:nvGraphicFramePr>
        <p:xfrm>
          <a:off x="4114800" y="2484120"/>
          <a:ext cx="914400" cy="215900"/>
        </p:xfrm>
        <a:graphic>
          <a:graphicData uri="http://schemas.openxmlformats.org/presentationml/2006/ole">
            <mc:AlternateContent xmlns:mc="http://schemas.openxmlformats.org/markup-compatibility/2006">
              <mc:Choice xmlns:v="urn:schemas-microsoft-com:vml" Requires="v">
                <p:oleObj spid="_x0000_s1026" name="" r:id="rId3" imgW="914400" imgH="215900" progId="Equation.KSEE3">
                  <p:embed/>
                </p:oleObj>
              </mc:Choice>
              <mc:Fallback>
                <p:oleObj name="" r:id="rId3" imgW="914400" imgH="215900" progId="Equation.KSEE3">
                  <p:embed/>
                  <p:pic>
                    <p:nvPicPr>
                      <p:cNvPr id="0" name="图片 1025"/>
                      <p:cNvPicPr/>
                      <p:nvPr/>
                    </p:nvPicPr>
                    <p:blipFill>
                      <a:blip r:embed="rId4"/>
                      <a:stretch>
                        <a:fillRect/>
                      </a:stretch>
                    </p:blipFill>
                    <p:spPr>
                      <a:xfrm>
                        <a:off x="4114800" y="2484120"/>
                        <a:ext cx="914400" cy="215900"/>
                      </a:xfrm>
                      <a:prstGeom prst="rect">
                        <a:avLst/>
                      </a:prstGeom>
                    </p:spPr>
                  </p:pic>
                </p:oleObj>
              </mc:Fallback>
            </mc:AlternateContent>
          </a:graphicData>
        </a:graphic>
      </p:graphicFrame>
      <p:sp>
        <p:nvSpPr>
          <p:cNvPr id="4" name="文本框 3"/>
          <p:cNvSpPr txBox="1"/>
          <p:nvPr/>
        </p:nvSpPr>
        <p:spPr>
          <a:xfrm>
            <a:off x="4053840" y="6057265"/>
            <a:ext cx="3048000" cy="300355"/>
          </a:xfrm>
          <a:prstGeom prst="rect">
            <a:avLst/>
          </a:prstGeom>
          <a:noFill/>
        </p:spPr>
        <p:txBody>
          <a:bodyPr wrap="square" rtlCol="0">
            <a:spAutoFit/>
          </a:bodyPr>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301625" y="1276350"/>
                <a:ext cx="4393565" cy="3723640"/>
              </a:xfrm>
              <a:prstGeom prst="rect">
                <a:avLst/>
              </a:prstGeom>
              <a:noFill/>
            </p:spPr>
            <p:txBody>
              <a:bodyPr wrap="square" rtlCol="0">
                <a:noAutofit/>
              </a:bodyPr>
              <a:p>
                <a:pPr fontAlgn="auto">
                  <a:lnSpc>
                    <a:spcPct val="150000"/>
                  </a:lnSpc>
                </a:pPr>
                <a:r>
                  <a:rPr lang="zh-CN" altLang="en-US" sz="2000" b="1"/>
                  <a:t>评估</a:t>
                </a:r>
                <a:r>
                  <a:rPr lang="zh-CN" altLang="en-US" sz="2000" b="1"/>
                  <a:t>标准</a:t>
                </a:r>
                <a:endParaRPr lang="zh-CN" altLang="en-US" sz="2000" b="1"/>
              </a:p>
              <a:p>
                <a:pPr fontAlgn="auto">
                  <a:lnSpc>
                    <a:spcPct val="150000"/>
                  </a:lnSpc>
                </a:pPr>
                <a:r>
                  <a:rPr lang="en-US" altLang="zh-CN" sz="1355" b="1"/>
                  <a:t>     </a:t>
                </a:r>
                <a:r>
                  <a:rPr lang="zh-CN" altLang="en-US" sz="1355" b="1"/>
                  <a:t>有效性：</a:t>
                </a:r>
                <a:r>
                  <a:rPr lang="zh-CN" altLang="en-US"/>
                  <a:t>采用 PET 方法的三个指标评价有效性：准确率、F1、EM. F1 值是精确率和召回率的加权平均；EM 是精确匹配，是指预测结果完全匹配的比例。</a:t>
                </a:r>
                <a:endParaRPr lang="zh-CN" altLang="en-US"/>
              </a:p>
              <a:p>
                <a:pPr fontAlgn="auto">
                  <a:lnSpc>
                    <a:spcPct val="150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𝐴𝑐𝑐𝑢𝑟𝑎𝑐𝑦</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𝑇𝑃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𝑇𝑁</m:t>
                          </m:r>
                        </m:num>
                        <m:den>
                          <m:r>
                            <a:rPr lang="en-US" altLang="zh-CN" i="1">
                              <a:latin typeface="Cambria Math" panose="02040503050406030204" charset="0"/>
                              <a:cs typeface="Cambria Math" panose="02040503050406030204" charset="0"/>
                            </a:rPr>
                            <m:t>𝑇𝑃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𝑇𝑁</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𝐹𝑃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𝐹𝑁</m:t>
                          </m:r>
                        </m:den>
                      </m:f>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𝑅𝑒𝑐𝑎𝑙𝑙</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𝑇𝑃</m:t>
                          </m:r>
                        </m:num>
                        <m:den>
                          <m:r>
                            <a:rPr lang="en-US" altLang="zh-CN" i="1">
                              <a:latin typeface="Cambria Math" panose="02040503050406030204" charset="0"/>
                              <a:cs typeface="Cambria Math" panose="02040503050406030204" charset="0"/>
                            </a:rPr>
                            <m:t>𝑇𝑃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𝐹𝑁</m:t>
                          </m:r>
                        </m:den>
                      </m:f>
                    </m:oMath>
                  </m:oMathPara>
                </a14:m>
                <a:endParaRPr lang="zh-CN" altLang="en-US"/>
              </a:p>
              <a:p>
                <a:pPr fontAlgn="auto">
                  <a:lnSpc>
                    <a:spcPct val="150000"/>
                  </a:lnSpc>
                </a:pPr>
                <a:r>
                  <a:rPr lang="en-US" altLang="zh-CN"/>
                  <a:t>      </a:t>
                </a:r>
                <a:r>
                  <a:rPr lang="zh-CN" altLang="en-US"/>
                  <a:t>TP 表示真正例，即模型正确预测为正样本的样本数量；TN 表示真反例，即模型正确预测为负样本的样本数量；FP 表示假正例，即模型错误地将负样本预测为正样本的样本数量；FN 表示假反例，即模型错误地将正样本预测为负样本的样本数量。</a:t>
                </a: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301625" y="1276350"/>
                <a:ext cx="4393565" cy="3723640"/>
              </a:xfrm>
              <a:prstGeom prst="rect">
                <a:avLst/>
              </a:prstGeom>
              <a:blipFill rotWithShape="1">
                <a:blip r:embed="rId2"/>
                <a:stretch>
                  <a:fillRect/>
                </a:stretch>
              </a:blipFill>
            </p:spPr>
            <p:txBody>
              <a:bodyPr/>
              <a:lstStyle/>
              <a:p>
                <a:r>
                  <a:rPr lang="zh-CN" altLang="en-US">
                    <a:noFill/>
                  </a:rPr>
                  <a:t> </a:t>
                </a:r>
              </a:p>
            </p:txBody>
          </p:sp>
        </mc:Fallback>
      </mc:AlternateContent>
      <p:sp>
        <p:nvSpPr>
          <p:cNvPr id="3" name="文本框 2"/>
          <p:cNvSpPr txBox="1"/>
          <p:nvPr>
            <p:custDataLst>
              <p:tags r:id="rId3"/>
            </p:custDataLst>
          </p:nvPr>
        </p:nvSpPr>
        <p:spPr>
          <a:xfrm>
            <a:off x="3445510" y="679450"/>
            <a:ext cx="2548255" cy="596900"/>
          </a:xfrm>
          <a:prstGeom prst="rect">
            <a:avLst/>
          </a:prstGeom>
          <a:noFill/>
        </p:spPr>
        <p:txBody>
          <a:bodyPr wrap="square" rtlCol="0">
            <a:noAutofit/>
          </a:bodyPr>
          <a:p>
            <a:pPr algn="ctr">
              <a:lnSpc>
                <a:spcPts val="3800"/>
              </a:lnSpc>
            </a:pPr>
            <a:r>
              <a:rPr kumimoji="1" lang="zh-CN" altLang="en-US" sz="3200" b="1" dirty="0" smtClean="0">
                <a:solidFill>
                  <a:srgbClr val="A51E36"/>
                </a:solidFill>
                <a:latin typeface="微软雅黑" panose="020B0503020204020204" charset="-122"/>
                <a:ea typeface="微软雅黑" panose="020B0503020204020204" charset="-122"/>
                <a:cs typeface="+mn-lt"/>
              </a:rPr>
              <a:t>实验</a:t>
            </a:r>
            <a:endParaRPr kumimoji="1" lang="zh-CN" altLang="en-US" sz="3200" b="1" dirty="0" smtClean="0">
              <a:solidFill>
                <a:srgbClr val="A51E36"/>
              </a:solidFill>
              <a:latin typeface="微软雅黑" panose="020B0503020204020204" charset="-122"/>
              <a:ea typeface="微软雅黑" panose="020B0503020204020204" charset="-122"/>
              <a:cs typeface="+mn-lt"/>
            </a:endParaRPr>
          </a:p>
        </p:txBody>
      </p:sp>
      <p:sp>
        <p:nvSpPr>
          <p:cNvPr id="5" name="rect"/>
          <p:cNvSpPr/>
          <p:nvPr>
            <p:custDataLst>
              <p:tags r:id="rId4"/>
            </p:custDataLst>
          </p:nvPr>
        </p:nvSpPr>
        <p:spPr>
          <a:xfrm>
            <a:off x="761" y="204469"/>
            <a:ext cx="12191238" cy="25400"/>
          </a:xfrm>
          <a:prstGeom prst="rect">
            <a:avLst/>
          </a:prstGeom>
          <a:solidFill>
            <a:srgbClr val="B89E86">
              <a:alpha val="100000"/>
            </a:srgbClr>
          </a:solidFill>
          <a:ln cap="flat">
            <a:noFill/>
            <a:prstDash val="solid"/>
            <a:miter lim="0"/>
          </a:ln>
        </p:spPr>
        <p:txBody>
          <a:bodyPr rtlCol="0"/>
          <a:p>
            <a:pPr algn="ctr"/>
            <a:endParaRPr lang="zh-CN" altLang="en-US"/>
          </a:p>
        </p:txBody>
      </p:sp>
      <p:pic>
        <p:nvPicPr>
          <p:cNvPr id="6" name="picture 3"/>
          <p:cNvPicPr>
            <a:picLocks noChangeAspect="1"/>
          </p:cNvPicPr>
          <p:nvPr>
            <p:custDataLst>
              <p:tags r:id="rId5"/>
            </p:custDataLst>
          </p:nvPr>
        </p:nvPicPr>
        <p:blipFill>
          <a:blip r:embed="rId6"/>
          <a:stretch>
            <a:fillRect/>
          </a:stretch>
        </p:blipFill>
        <p:spPr>
          <a:xfrm rot="21600000">
            <a:off x="0" y="0"/>
            <a:ext cx="2801111" cy="647700"/>
          </a:xfrm>
          <a:prstGeom prst="rect">
            <a:avLst/>
          </a:prstGeom>
        </p:spPr>
      </p:pic>
      <mc:AlternateContent xmlns:mc="http://schemas.openxmlformats.org/markup-compatibility/2006">
        <mc:Choice xmlns:a14="http://schemas.microsoft.com/office/drawing/2010/main" Requires="a14">
          <p:sp>
            <p:nvSpPr>
              <p:cNvPr id="4" name="文本框 3"/>
              <p:cNvSpPr txBox="1"/>
              <p:nvPr/>
            </p:nvSpPr>
            <p:spPr>
              <a:xfrm>
                <a:off x="4705985" y="1725930"/>
                <a:ext cx="4105910" cy="2292350"/>
              </a:xfrm>
              <a:prstGeom prst="rect">
                <a:avLst/>
              </a:prstGeom>
              <a:noFill/>
            </p:spPr>
            <p:txBody>
              <a:bodyPr wrap="square" rtlCol="0">
                <a:noAutofit/>
              </a:bodyPr>
              <a:p>
                <a:pPr indent="0" fontAlgn="auto">
                  <a:lnSpc>
                    <a:spcPct val="150000"/>
                  </a:lnSpc>
                </a:pPr>
                <a:r>
                  <a:rPr lang="en-US" altLang="zh-CN" b="1">
                    <a:sym typeface="+mn-ea"/>
                  </a:rPr>
                  <a:t>    </a:t>
                </a:r>
                <a:r>
                  <a:rPr lang="zh-CN" altLang="en-US" b="1">
                    <a:sym typeface="+mn-ea"/>
                  </a:rPr>
                  <a:t>鲁棒性：</a:t>
                </a:r>
                <a:r>
                  <a:rPr lang="zh-CN" altLang="en-US"/>
                  <a:t>为了保证鲁棒性，</a:t>
                </a:r>
                <a:r>
                  <a:rPr lang="zh-CN" altLang="en-US"/>
                  <a:t>文章提出了一种新的度量 MaxDrop（MD），它测量了方法在所有任务上的最大性能下降。给定任务 t1, ..., tn，目标方法 M 和 baseline 方法 MB：</a:t>
                </a:r>
                <a:endParaRPr lang="zh-CN" altLang="en-US"/>
              </a:p>
              <a:p>
                <a:pPr indent="0" fontAlgn="auto">
                  <a:lnSpc>
                    <a:spcPct val="150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𝑀𝐷</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𝑚𝑎</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𝑡</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 ...,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𝑡</m:t>
                              </m:r>
                            </m:e>
                            <m:sub>
                              <m:r>
                                <a:rPr lang="en-US" altLang="zh-CN" i="1">
                                  <a:latin typeface="Cambria Math" panose="02040503050406030204" charset="0"/>
                                  <a:cs typeface="Cambria Math" panose="02040503050406030204" charset="0"/>
                                </a:rPr>
                                <m:t>𝑛</m:t>
                              </m:r>
                            </m:sub>
                          </m:sSub>
                          <m:r>
                            <a:rPr lang="en-US" altLang="zh-CN" i="1">
                              <a:latin typeface="Cambria Math" panose="02040503050406030204" charset="0"/>
                              <a:cs typeface="Cambria Math" panose="02040503050406030204" charset="0"/>
                            </a:rPr>
                            <m:t>}</m:t>
                          </m:r>
                        </m:sub>
                      </m:sSub>
                      <m:r>
                        <a:rPr lang="en-US" altLang="zh-CN" i="1">
                          <a:latin typeface="Cambria Math" panose="02040503050406030204" charset="0"/>
                          <a:cs typeface="Cambria Math" panose="02040503050406030204" charset="0"/>
                        </a:rPr>
                        <m:t>𝑚𝑎𝑥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0</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𝑠𝑐𝑜𝑟</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𝑒</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𝑀𝐵</m:t>
                          </m:r>
                        </m:sub>
                      </m:sSub>
                      <m:r>
                        <a:rPr lang="en-US" altLang="zh-CN" i="1">
                          <a:latin typeface="Cambria Math" panose="02040503050406030204" charset="0"/>
                          <a:cs typeface="Cambria Math" panose="02040503050406030204" charset="0"/>
                        </a:rPr>
                        <m:t>−𝑠𝑐𝑜𝑟</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𝑒</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𝑀</m:t>
                          </m:r>
                        </m:sub>
                      </m:sSub>
                      <m:r>
                        <a:rPr lang="en-US" altLang="zh-CN" i="1">
                          <a:latin typeface="Cambria Math" panose="02040503050406030204" charset="0"/>
                          <a:cs typeface="Cambria Math" panose="02040503050406030204" charset="0"/>
                        </a:rPr>
                        <m:t>)</m:t>
                      </m:r>
                    </m:oMath>
                  </m:oMathPara>
                </a14:m>
                <a:endParaRPr lang="en-US" altLang="zh-CN" i="1">
                  <a:latin typeface="Cambria Math" panose="02040503050406030204" charset="0"/>
                  <a:cs typeface="Cambria Math" panose="02040503050406030204" charset="0"/>
                </a:endParaRPr>
              </a:p>
              <a:p>
                <a:pPr indent="0" fontAlgn="auto">
                  <a:lnSpc>
                    <a:spcPct val="150000"/>
                  </a:lnSpc>
                </a:pPr>
                <a:r>
                  <a:rPr lang="en-US" altLang="zh-CN">
                    <a:latin typeface="Cambria Math" panose="02040503050406030204" charset="0"/>
                    <a:cs typeface="Cambria Math" panose="02040503050406030204" charset="0"/>
                  </a:rPr>
                  <a:t>     </a:t>
                </a:r>
                <a14:m>
                  <m:oMath xmlns:m="http://schemas.openxmlformats.org/officeDocument/2006/math">
                    <m:r>
                      <a:rPr lang="en-US" altLang="zh-CN" i="1">
                        <a:latin typeface="Cambria Math" panose="02040503050406030204" charset="0"/>
                        <a:cs typeface="Cambria Math" panose="02040503050406030204" charset="0"/>
                      </a:rPr>
                      <m:t>𝑠𝑐𝑜𝑟</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𝑒</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𝑀</m:t>
                        </m:r>
                      </m:sub>
                    </m:sSub>
                  </m:oMath>
                </a14:m>
                <a:r>
                  <a:rPr lang="en-US" altLang="zh-CN"/>
                  <a:t> </a:t>
                </a:r>
                <a:r>
                  <a:rPr lang="zh-CN" altLang="en-US"/>
                  <a:t>表示方法 M 在任务 t 上的性能，值越小，表明鲁棒性越好。</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4705985" y="1725930"/>
                <a:ext cx="4105910" cy="2292350"/>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sp>
        <p:nvSpPr>
          <p:cNvPr id="2" name="文本框 1"/>
          <p:cNvSpPr txBox="1"/>
          <p:nvPr/>
        </p:nvSpPr>
        <p:spPr>
          <a:xfrm>
            <a:off x="5209540" y="742950"/>
            <a:ext cx="3695065" cy="2705100"/>
          </a:xfrm>
          <a:prstGeom prst="rect">
            <a:avLst/>
          </a:prstGeom>
          <a:noFill/>
        </p:spPr>
        <p:txBody>
          <a:bodyPr wrap="square" rtlCol="0">
            <a:noAutofit/>
          </a:bodyPr>
          <a:p>
            <a:pPr fontAlgn="auto">
              <a:lnSpc>
                <a:spcPct val="150000"/>
              </a:lnSpc>
            </a:pPr>
            <a:r>
              <a:rPr lang="en-US"/>
              <a:t>     </a:t>
            </a:r>
            <a:r>
              <a:t>可以观察到，FlipDA 在所有数据增强方法中取得了最好的性能</a:t>
            </a:r>
            <a:r>
              <a:rPr lang="en-US"/>
              <a:t>(</a:t>
            </a:r>
            <a:r>
              <a:t>Avg.</a:t>
            </a:r>
            <a:r>
              <a:rPr lang="en-US"/>
              <a:t>)</a:t>
            </a:r>
            <a:r>
              <a:rPr lang="zh-CN"/>
              <a:t>且</a:t>
            </a:r>
            <a:r>
              <a:t>鲁棒性</a:t>
            </a:r>
            <a:r>
              <a:rPr lang="en-US"/>
              <a:t>(</a:t>
            </a:r>
            <a:r>
              <a:t>MD</a:t>
            </a:r>
            <a:r>
              <a:rPr lang="en-US"/>
              <a:t>)</a:t>
            </a:r>
            <a:r>
              <a:rPr lang="zh-CN"/>
              <a:t>优秀</a:t>
            </a:r>
            <a:r>
              <a:t>。</a:t>
            </a:r>
          </a:p>
          <a:p>
            <a:pPr fontAlgn="auto">
              <a:lnSpc>
                <a:spcPct val="150000"/>
              </a:lnSpc>
            </a:pPr>
            <a:r>
              <a:rPr lang="en-US"/>
              <a:t>     </a:t>
            </a:r>
            <a:r>
              <a:t>具体来说，FlipDA 在 ALBERT-xxlarge-v2 上平均表现为 74.63，在 DeBERTa-v2-xxlarge 上达到 80.23，都比基线高出 3% 左右。</a:t>
            </a:r>
          </a:p>
          <a:p>
            <a:pPr fontAlgn="auto">
              <a:lnSpc>
                <a:spcPct val="150000"/>
              </a:lnSpc>
            </a:pPr>
            <a:r>
              <a:t> </a:t>
            </a:r>
            <a:r>
              <a:rPr lang="en-US"/>
              <a:t>    </a:t>
            </a:r>
            <a:r>
              <a:t>这表明 FlipDA在提高小样本任务的表现是有效的，即</a:t>
            </a:r>
            <a:r>
              <a:rPr lang="zh-CN"/>
              <a:t>能够</a:t>
            </a:r>
            <a:r>
              <a:t>增加高质量的数据，而不会造成太多的副作用。</a:t>
            </a:r>
          </a:p>
          <a:p>
            <a:pPr fontAlgn="auto">
              <a:lnSpc>
                <a:spcPct val="150000"/>
              </a:lnSpc>
            </a:pPr>
          </a:p>
        </p:txBody>
      </p:sp>
      <p:sp>
        <p:nvSpPr>
          <p:cNvPr id="5" name="rect"/>
          <p:cNvSpPr/>
          <p:nvPr>
            <p:custDataLst>
              <p:tags r:id="rId2"/>
            </p:custDataLst>
          </p:nvPr>
        </p:nvSpPr>
        <p:spPr>
          <a:xfrm>
            <a:off x="761" y="204469"/>
            <a:ext cx="12191238" cy="25400"/>
          </a:xfrm>
          <a:prstGeom prst="rect">
            <a:avLst/>
          </a:prstGeom>
          <a:solidFill>
            <a:srgbClr val="B89E86">
              <a:alpha val="100000"/>
            </a:srgbClr>
          </a:solidFill>
          <a:ln cap="flat">
            <a:noFill/>
            <a:prstDash val="solid"/>
            <a:miter lim="0"/>
          </a:ln>
        </p:spPr>
        <p:txBody>
          <a:bodyPr rtlCol="0"/>
          <a:p>
            <a:pPr algn="ctr"/>
            <a:endParaRPr lang="zh-CN" altLang="en-US"/>
          </a:p>
        </p:txBody>
      </p:sp>
      <p:pic>
        <p:nvPicPr>
          <p:cNvPr id="6" name="picture 3"/>
          <p:cNvPicPr>
            <a:picLocks noChangeAspect="1"/>
          </p:cNvPicPr>
          <p:nvPr>
            <p:custDataLst>
              <p:tags r:id="rId3"/>
            </p:custDataLst>
          </p:nvPr>
        </p:nvPicPr>
        <p:blipFill>
          <a:blip r:embed="rId4"/>
          <a:stretch>
            <a:fillRect/>
          </a:stretch>
        </p:blipFill>
        <p:spPr>
          <a:xfrm rot="21600000">
            <a:off x="0" y="0"/>
            <a:ext cx="2801111" cy="647700"/>
          </a:xfrm>
          <a:prstGeom prst="rect">
            <a:avLst/>
          </a:prstGeom>
        </p:spPr>
      </p:pic>
      <p:sp>
        <p:nvSpPr>
          <p:cNvPr id="8" name="文本框 7"/>
          <p:cNvSpPr txBox="1"/>
          <p:nvPr>
            <p:custDataLst>
              <p:tags r:id="rId5"/>
            </p:custDataLst>
          </p:nvPr>
        </p:nvSpPr>
        <p:spPr>
          <a:xfrm>
            <a:off x="1402080" y="966470"/>
            <a:ext cx="2543175" cy="492760"/>
          </a:xfrm>
          <a:prstGeom prst="rect">
            <a:avLst/>
          </a:prstGeom>
          <a:noFill/>
        </p:spPr>
        <p:txBody>
          <a:bodyPr wrap="square" rtlCol="0">
            <a:noAutofit/>
          </a:bodyPr>
          <a:p>
            <a:pPr algn="ctr"/>
            <a:r>
              <a:rPr lang="zh-CN" altLang="en-US" sz="2000" b="1">
                <a:solidFill>
                  <a:srgbClr val="C00000"/>
                </a:solidFill>
                <a:sym typeface="+mn-ea"/>
              </a:rPr>
              <a:t>主要结果</a:t>
            </a:r>
            <a:endParaRPr lang="zh-CN" altLang="en-US" sz="2000" b="1">
              <a:solidFill>
                <a:srgbClr val="C00000"/>
              </a:solidFill>
              <a:sym typeface="+mn-ea"/>
            </a:endParaRPr>
          </a:p>
        </p:txBody>
      </p:sp>
      <p:pic>
        <p:nvPicPr>
          <p:cNvPr id="9" name="图片 8"/>
          <p:cNvPicPr>
            <a:picLocks noChangeAspect="1"/>
          </p:cNvPicPr>
          <p:nvPr>
            <p:custDataLst>
              <p:tags r:id="rId6"/>
            </p:custDataLst>
          </p:nvPr>
        </p:nvPicPr>
        <p:blipFill>
          <a:blip r:embed="rId7"/>
          <a:stretch>
            <a:fillRect/>
          </a:stretch>
        </p:blipFill>
        <p:spPr>
          <a:xfrm>
            <a:off x="286385" y="1613535"/>
            <a:ext cx="4773930" cy="1503045"/>
          </a:xfrm>
          <a:prstGeom prst="rect">
            <a:avLst/>
          </a:prstGeom>
        </p:spPr>
      </p:pic>
      <p:sp>
        <p:nvSpPr>
          <p:cNvPr id="11" name="文本框 10"/>
          <p:cNvSpPr txBox="1"/>
          <p:nvPr/>
        </p:nvSpPr>
        <p:spPr>
          <a:xfrm>
            <a:off x="286385" y="3372485"/>
            <a:ext cx="2988310" cy="860425"/>
          </a:xfrm>
          <a:prstGeom prst="rect">
            <a:avLst/>
          </a:prstGeom>
          <a:noFill/>
        </p:spPr>
        <p:txBody>
          <a:bodyPr wrap="square" rtlCol="0">
            <a:spAutoFit/>
          </a:bodyPr>
          <a:p>
            <a:pPr algn="ctr"/>
            <a:r>
              <a:rPr lang="zh-CN" altLang="en-US" sz="1000">
                <a:highlight>
                  <a:srgbClr val="FFFF00"/>
                </a:highlight>
              </a:rPr>
              <a:t>基于 PET 和 ALBERT-xxlarge-v2 的 baseline 方法（使用 ALBERT-xxlarge-v2 作为基础模型，使用 PET 数据增强）和 FlipDA 的性能。下划线表示性能优于 baseline</a:t>
            </a:r>
            <a:r>
              <a:rPr lang="en-US" altLang="zh-CN" sz="1000">
                <a:highlight>
                  <a:srgbClr val="FFFF00"/>
                </a:highlight>
              </a:rPr>
              <a:t>, </a:t>
            </a:r>
            <a:r>
              <a:rPr lang="zh-CN" altLang="en-US" sz="1000">
                <a:highlight>
                  <a:srgbClr val="FFFF00"/>
                </a:highlight>
              </a:rPr>
              <a:t>粗体表示表现最好的一个。Avg. 是分数的平均值。所有的结果都是3次迭代的平均值。</a:t>
            </a:r>
            <a:endParaRPr lang="zh-CN" altLang="en-US" sz="1000">
              <a:highlight>
                <a:srgbClr val="FFFF00"/>
              </a:highlight>
            </a:endParaRPr>
          </a:p>
        </p:txBody>
      </p:sp>
      <p:sp>
        <p:nvSpPr>
          <p:cNvPr id="3" name="文本框 2"/>
          <p:cNvSpPr txBox="1"/>
          <p:nvPr/>
        </p:nvSpPr>
        <p:spPr>
          <a:xfrm>
            <a:off x="3377565" y="3336925"/>
            <a:ext cx="5527040" cy="1671320"/>
          </a:xfrm>
          <a:prstGeom prst="rect">
            <a:avLst/>
          </a:prstGeom>
          <a:noFill/>
        </p:spPr>
        <p:txBody>
          <a:bodyPr wrap="square" rtlCol="0">
            <a:noAutofit/>
          </a:bodyPr>
          <a:p>
            <a:pPr indent="0" fontAlgn="auto">
              <a:lnSpc>
                <a:spcPct val="150000"/>
              </a:lnSpc>
            </a:pPr>
            <a:r>
              <a:rPr lang="en-US">
                <a:sym typeface="+mn-ea"/>
              </a:rPr>
              <a:t>     </a:t>
            </a:r>
            <a:r>
              <a:rPr>
                <a:sym typeface="+mn-ea"/>
              </a:rPr>
              <a:t>FlipDA 展现了除 WSC 之外的所有任务的改进，而所有其他方法只适用于几个任务（用下划线表示）。这些观察结果与 MaxDrop 结果一致，其中 FlipDA 在 ALBERT-xxlarge-v2 上的最低值为 0.0，在 DEBERT-v2-xxlarge 上为1.28。这意味着 FlipDA 对不同类型的任务具有鲁棒性，而其他增强方法只能对部分任务有效。</a:t>
            </a:r>
            <a:endParaRPr>
              <a:sym typeface="+mn-ea"/>
            </a:endParaRPr>
          </a:p>
          <a:p>
            <a:pPr indent="0" fontAlgn="auto">
              <a:lnSpc>
                <a:spcPct val="150000"/>
              </a:lnSpc>
            </a:pP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sp>
        <p:nvSpPr>
          <p:cNvPr id="5" name="rect"/>
          <p:cNvSpPr/>
          <p:nvPr>
            <p:custDataLst>
              <p:tags r:id="rId2"/>
            </p:custDataLst>
          </p:nvPr>
        </p:nvSpPr>
        <p:spPr>
          <a:xfrm>
            <a:off x="761" y="204469"/>
            <a:ext cx="12191238" cy="25400"/>
          </a:xfrm>
          <a:prstGeom prst="rect">
            <a:avLst/>
          </a:prstGeom>
          <a:solidFill>
            <a:srgbClr val="B89E86">
              <a:alpha val="100000"/>
            </a:srgbClr>
          </a:solidFill>
          <a:ln cap="flat">
            <a:noFill/>
            <a:prstDash val="solid"/>
            <a:miter lim="0"/>
          </a:ln>
        </p:spPr>
        <p:txBody>
          <a:bodyPr rtlCol="0"/>
          <a:p>
            <a:pPr algn="ctr"/>
            <a:endParaRPr lang="zh-CN" altLang="en-US"/>
          </a:p>
        </p:txBody>
      </p:sp>
      <p:pic>
        <p:nvPicPr>
          <p:cNvPr id="6" name="picture 3"/>
          <p:cNvPicPr>
            <a:picLocks noChangeAspect="1"/>
          </p:cNvPicPr>
          <p:nvPr>
            <p:custDataLst>
              <p:tags r:id="rId3"/>
            </p:custDataLst>
          </p:nvPr>
        </p:nvPicPr>
        <p:blipFill>
          <a:blip r:embed="rId4"/>
          <a:stretch>
            <a:fillRect/>
          </a:stretch>
        </p:blipFill>
        <p:spPr>
          <a:xfrm rot="21600000">
            <a:off x="0" y="0"/>
            <a:ext cx="2801111" cy="647700"/>
          </a:xfrm>
          <a:prstGeom prst="rect">
            <a:avLst/>
          </a:prstGeom>
        </p:spPr>
      </p:pic>
      <p:sp>
        <p:nvSpPr>
          <p:cNvPr id="10" name="文本框 9"/>
          <p:cNvSpPr txBox="1"/>
          <p:nvPr/>
        </p:nvSpPr>
        <p:spPr>
          <a:xfrm>
            <a:off x="4674235" y="790575"/>
            <a:ext cx="4286885" cy="3923665"/>
          </a:xfrm>
          <a:prstGeom prst="rect">
            <a:avLst/>
          </a:prstGeom>
          <a:noFill/>
        </p:spPr>
        <p:txBody>
          <a:bodyPr wrap="square" rtlCol="0">
            <a:noAutofit/>
          </a:bodyPr>
          <a:p>
            <a:pPr indent="0" fontAlgn="auto">
              <a:lnSpc>
                <a:spcPct val="150000"/>
              </a:lnSpc>
            </a:pPr>
            <a:r>
              <a:rPr lang="en-US">
                <a:sym typeface="+mn-ea"/>
              </a:rPr>
              <a:t>     </a:t>
            </a:r>
            <a:r>
              <a:rPr>
                <a:sym typeface="+mn-ea"/>
              </a:rPr>
              <a:t>比较有和没有 FlipDA 分类器的不同方法的性能。根据上表，大多数使用 FlipDA 分类器的</a:t>
            </a:r>
            <a:r>
              <a:rPr lang="en-US">
                <a:sym typeface="+mn-ea"/>
              </a:rPr>
              <a:t> baseline </a:t>
            </a:r>
            <a:r>
              <a:rPr>
                <a:sym typeface="+mn-ea"/>
              </a:rPr>
              <a:t>方法在有效性（Avg.）和鲁棒性（MD）都优于原始版本。</a:t>
            </a:r>
            <a:endParaRPr>
              <a:sym typeface="+mn-ea"/>
            </a:endParaRPr>
          </a:p>
          <a:p>
            <a:pPr indent="0" fontAlgn="auto">
              <a:lnSpc>
                <a:spcPct val="150000"/>
              </a:lnSpc>
            </a:pPr>
            <a:r>
              <a:rPr>
                <a:sym typeface="+mn-ea"/>
              </a:rPr>
              <a:t> </a:t>
            </a:r>
            <a:r>
              <a:rPr lang="en-US">
                <a:sym typeface="+mn-ea"/>
              </a:rPr>
              <a:t>    </a:t>
            </a:r>
            <a:r>
              <a:rPr>
                <a:sym typeface="+mn-ea"/>
              </a:rPr>
              <a:t>这表明，能够翻转标签和过滤数据的</a:t>
            </a:r>
            <a:r>
              <a:rPr lang="en-US">
                <a:sym typeface="+mn-ea"/>
              </a:rPr>
              <a:t> </a:t>
            </a:r>
            <a:r>
              <a:rPr>
                <a:sym typeface="+mn-ea"/>
              </a:rPr>
              <a:t>FlipDA</a:t>
            </a:r>
            <a:r>
              <a:rPr lang="en-US">
                <a:sym typeface="+mn-ea"/>
              </a:rPr>
              <a:t> </a:t>
            </a:r>
            <a:r>
              <a:rPr>
                <a:sym typeface="+mn-ea"/>
              </a:rPr>
              <a:t>分类器在增强高质量数据和提高 Few-shot NLU 表现方面是有效的。</a:t>
            </a:r>
            <a:endParaRPr>
              <a:sym typeface="+mn-ea"/>
            </a:endParaRPr>
          </a:p>
          <a:p>
            <a:pPr indent="0" fontAlgn="auto">
              <a:lnSpc>
                <a:spcPct val="150000"/>
              </a:lnSpc>
            </a:pPr>
            <a:r>
              <a:rPr>
                <a:sym typeface="+mn-ea"/>
              </a:rPr>
              <a:t> </a:t>
            </a:r>
            <a:r>
              <a:rPr lang="en-US">
                <a:sym typeface="+mn-ea"/>
              </a:rPr>
              <a:t>     </a:t>
            </a:r>
            <a:r>
              <a:rPr>
                <a:sym typeface="+mn-ea"/>
              </a:rPr>
              <a:t>FlipDA 分类器所带来的改进在 BoolQ、RTE、MultiRC 上更加一致。这可能是因为这些任务涉及到用两个相反的选择来预测单个 token，因此标签翻转可能发生得更频繁。而一些其他任务，如</a:t>
            </a:r>
            <a:r>
              <a:rPr lang="en-US">
                <a:sym typeface="+mn-ea"/>
              </a:rPr>
              <a:t> </a:t>
            </a:r>
            <a:r>
              <a:rPr>
                <a:sym typeface="+mn-ea"/>
              </a:rPr>
              <a:t>COPA</a:t>
            </a:r>
            <a:r>
              <a:rPr lang="en-US">
                <a:sym typeface="+mn-ea"/>
              </a:rPr>
              <a:t> </a:t>
            </a:r>
            <a:r>
              <a:rPr>
                <a:sym typeface="+mn-ea"/>
              </a:rPr>
              <a:t>和</a:t>
            </a:r>
            <a:r>
              <a:rPr lang="en-US">
                <a:sym typeface="+mn-ea"/>
              </a:rPr>
              <a:t> </a:t>
            </a:r>
            <a:r>
              <a:rPr>
                <a:sym typeface="+mn-ea"/>
              </a:rPr>
              <a:t>WSC，涉及预测多个 token，这使得生成标签翻转数据更加困难，因此在这些任务上的改进较小。</a:t>
            </a:r>
            <a:endParaRPr>
              <a:sym typeface="+mn-ea"/>
            </a:endParaRPr>
          </a:p>
        </p:txBody>
      </p:sp>
      <p:sp>
        <p:nvSpPr>
          <p:cNvPr id="11" name="文本框 10"/>
          <p:cNvSpPr txBox="1"/>
          <p:nvPr/>
        </p:nvSpPr>
        <p:spPr>
          <a:xfrm>
            <a:off x="897890" y="3601720"/>
            <a:ext cx="3126105" cy="701675"/>
          </a:xfrm>
          <a:prstGeom prst="rect">
            <a:avLst/>
          </a:prstGeom>
          <a:noFill/>
        </p:spPr>
        <p:txBody>
          <a:bodyPr wrap="square" rtlCol="0">
            <a:noAutofit/>
          </a:bodyPr>
          <a:p>
            <a:pPr algn="ctr"/>
            <a:r>
              <a:rPr sz="1000">
                <a:highlight>
                  <a:srgbClr val="FFFF00"/>
                </a:highlight>
              </a:rPr>
              <a:t>基于 PET 和 DeBERTa-v2-xxxlarge 的 baseline 方法和FlipDA的性能。FlipDAcls 表示与 FlipDA 中相同的分类器，用于过滤候选增强数据。波线表示使用FlipDA分类器的方法，其性能优于原始版本。</a:t>
            </a:r>
            <a:endParaRPr sz="1000">
              <a:highlight>
                <a:srgbClr val="FFFF00"/>
              </a:highlight>
            </a:endParaRPr>
          </a:p>
        </p:txBody>
      </p:sp>
      <p:pic>
        <p:nvPicPr>
          <p:cNvPr id="12" name="图片 11"/>
          <p:cNvPicPr>
            <a:picLocks noChangeAspect="1"/>
          </p:cNvPicPr>
          <p:nvPr>
            <p:custDataLst>
              <p:tags r:id="rId5"/>
            </p:custDataLst>
          </p:nvPr>
        </p:nvPicPr>
        <p:blipFill>
          <a:blip r:embed="rId6"/>
          <a:stretch>
            <a:fillRect/>
          </a:stretch>
        </p:blipFill>
        <p:spPr>
          <a:xfrm>
            <a:off x="448945" y="1264920"/>
            <a:ext cx="4023360" cy="213487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sp>
        <p:nvSpPr>
          <p:cNvPr id="2" name="文本框 1"/>
          <p:cNvSpPr txBox="1"/>
          <p:nvPr/>
        </p:nvSpPr>
        <p:spPr>
          <a:xfrm>
            <a:off x="366395" y="1747520"/>
            <a:ext cx="3695065" cy="1690370"/>
          </a:xfrm>
          <a:prstGeom prst="rect">
            <a:avLst/>
          </a:prstGeom>
          <a:noFill/>
        </p:spPr>
        <p:txBody>
          <a:bodyPr wrap="square" rtlCol="0">
            <a:noAutofit/>
          </a:bodyPr>
          <a:p>
            <a:pPr fontAlgn="auto">
              <a:lnSpc>
                <a:spcPct val="150000"/>
              </a:lnSpc>
            </a:pPr>
            <a:r>
              <a:rPr b="1"/>
              <a:t>Label-Flipping v.s. Label-Preservation </a:t>
            </a:r>
            <a:endParaRPr b="1"/>
          </a:p>
          <a:p>
            <a:pPr fontAlgn="auto">
              <a:lnSpc>
                <a:spcPct val="150000"/>
              </a:lnSpc>
            </a:pPr>
            <a:r>
              <a:rPr lang="en-US"/>
              <a:t>     </a:t>
            </a:r>
            <a:r>
              <a:t>第二好的性能，大多数是只增加了标签翻转的数据。只增加标签保留的数据会导致最差的性能，甚至略低于非增强基线。这证明了标签翻转的高</a:t>
            </a:r>
            <a:r>
              <a:rPr lang="zh-CN"/>
              <a:t>有效性</a:t>
            </a:r>
            <a:r>
              <a:t>。</a:t>
            </a:r>
          </a:p>
        </p:txBody>
      </p:sp>
      <p:sp>
        <p:nvSpPr>
          <p:cNvPr id="5" name="rect"/>
          <p:cNvSpPr/>
          <p:nvPr>
            <p:custDataLst>
              <p:tags r:id="rId2"/>
            </p:custDataLst>
          </p:nvPr>
        </p:nvSpPr>
        <p:spPr>
          <a:xfrm>
            <a:off x="761" y="204469"/>
            <a:ext cx="12191238" cy="25400"/>
          </a:xfrm>
          <a:prstGeom prst="rect">
            <a:avLst/>
          </a:prstGeom>
          <a:solidFill>
            <a:srgbClr val="B89E86">
              <a:alpha val="100000"/>
            </a:srgbClr>
          </a:solidFill>
          <a:ln cap="flat">
            <a:noFill/>
            <a:prstDash val="solid"/>
            <a:miter lim="0"/>
          </a:ln>
        </p:spPr>
        <p:txBody>
          <a:bodyPr rtlCol="0"/>
          <a:p>
            <a:pPr algn="ctr"/>
            <a:endParaRPr lang="zh-CN" altLang="en-US"/>
          </a:p>
        </p:txBody>
      </p:sp>
      <p:pic>
        <p:nvPicPr>
          <p:cNvPr id="6" name="picture 3"/>
          <p:cNvPicPr>
            <a:picLocks noChangeAspect="1"/>
          </p:cNvPicPr>
          <p:nvPr>
            <p:custDataLst>
              <p:tags r:id="rId3"/>
            </p:custDataLst>
          </p:nvPr>
        </p:nvPicPr>
        <p:blipFill>
          <a:blip r:embed="rId4"/>
          <a:stretch>
            <a:fillRect/>
          </a:stretch>
        </p:blipFill>
        <p:spPr>
          <a:xfrm rot="21600000">
            <a:off x="0" y="0"/>
            <a:ext cx="2801111" cy="647700"/>
          </a:xfrm>
          <a:prstGeom prst="rect">
            <a:avLst/>
          </a:prstGeom>
        </p:spPr>
      </p:pic>
      <p:sp>
        <p:nvSpPr>
          <p:cNvPr id="8" name="文本框 7"/>
          <p:cNvSpPr txBox="1"/>
          <p:nvPr>
            <p:custDataLst>
              <p:tags r:id="rId5"/>
            </p:custDataLst>
          </p:nvPr>
        </p:nvSpPr>
        <p:spPr>
          <a:xfrm>
            <a:off x="3491230" y="879475"/>
            <a:ext cx="2160905" cy="619760"/>
          </a:xfrm>
          <a:prstGeom prst="rect">
            <a:avLst/>
          </a:prstGeom>
          <a:noFill/>
        </p:spPr>
        <p:txBody>
          <a:bodyPr wrap="square" rtlCol="0">
            <a:noAutofit/>
          </a:bodyPr>
          <a:p>
            <a:pPr algn="ctr"/>
            <a:r>
              <a:rPr lang="zh-CN" altLang="en-US" sz="2800" b="1">
                <a:solidFill>
                  <a:srgbClr val="C00000"/>
                </a:solidFill>
                <a:sym typeface="+mn-ea"/>
              </a:rPr>
              <a:t>Analysis</a:t>
            </a:r>
            <a:endParaRPr lang="zh-CN" altLang="en-US" sz="2800" b="1">
              <a:solidFill>
                <a:srgbClr val="C00000"/>
              </a:solidFill>
              <a:sym typeface="+mn-ea"/>
            </a:endParaRPr>
          </a:p>
        </p:txBody>
      </p:sp>
      <p:sp>
        <p:nvSpPr>
          <p:cNvPr id="11" name="文本框 10"/>
          <p:cNvSpPr txBox="1"/>
          <p:nvPr/>
        </p:nvSpPr>
        <p:spPr>
          <a:xfrm>
            <a:off x="5081270" y="3112135"/>
            <a:ext cx="2988310" cy="553085"/>
          </a:xfrm>
          <a:prstGeom prst="rect">
            <a:avLst/>
          </a:prstGeom>
          <a:noFill/>
        </p:spPr>
        <p:txBody>
          <a:bodyPr wrap="square" rtlCol="0">
            <a:spAutoFit/>
          </a:bodyPr>
          <a:p>
            <a:pPr algn="ctr"/>
            <a:r>
              <a:rPr sz="1000">
                <a:highlight>
                  <a:srgbClr val="FFFF00"/>
                </a:highlight>
              </a:rPr>
              <a:t>对于 DeBERTa-v2-xxlarge </a:t>
            </a:r>
            <a:r>
              <a:rPr lang="zh-CN" sz="1000">
                <a:highlight>
                  <a:srgbClr val="FFFF00"/>
                </a:highlight>
              </a:rPr>
              <a:t>，翻转标签</a:t>
            </a:r>
            <a:r>
              <a:rPr sz="1000">
                <a:highlight>
                  <a:srgbClr val="FFFF00"/>
                </a:highlight>
              </a:rPr>
              <a:t>数据 vs </a:t>
            </a:r>
            <a:r>
              <a:rPr lang="zh-CN" sz="1000">
                <a:highlight>
                  <a:srgbClr val="FFFF00"/>
                </a:highlight>
              </a:rPr>
              <a:t>保留标签</a:t>
            </a:r>
            <a:r>
              <a:rPr sz="1000">
                <a:highlight>
                  <a:srgbClr val="FFFF00"/>
                </a:highlight>
              </a:rPr>
              <a:t>数据的消融实验。粗体表示表现最好的结果。下划线表示第二好的结果。</a:t>
            </a:r>
            <a:endParaRPr sz="1000">
              <a:highlight>
                <a:srgbClr val="FFFF00"/>
              </a:highlight>
            </a:endParaRPr>
          </a:p>
        </p:txBody>
      </p:sp>
      <p:pic>
        <p:nvPicPr>
          <p:cNvPr id="4" name="图片 3"/>
          <p:cNvPicPr>
            <a:picLocks noChangeAspect="1"/>
          </p:cNvPicPr>
          <p:nvPr>
            <p:custDataLst>
              <p:tags r:id="rId6"/>
            </p:custDataLst>
          </p:nvPr>
        </p:nvPicPr>
        <p:blipFill>
          <a:blip r:embed="rId7"/>
          <a:stretch>
            <a:fillRect/>
          </a:stretch>
        </p:blipFill>
        <p:spPr>
          <a:xfrm>
            <a:off x="4207510" y="2148205"/>
            <a:ext cx="4735195" cy="79629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sp>
        <p:nvSpPr>
          <p:cNvPr id="2" name="文本框 1"/>
          <p:cNvSpPr txBox="1"/>
          <p:nvPr/>
        </p:nvSpPr>
        <p:spPr>
          <a:xfrm>
            <a:off x="233680" y="1122680"/>
            <a:ext cx="4832985" cy="3572510"/>
          </a:xfrm>
          <a:prstGeom prst="rect">
            <a:avLst/>
          </a:prstGeom>
          <a:noFill/>
        </p:spPr>
        <p:txBody>
          <a:bodyPr wrap="square" rtlCol="0">
            <a:noAutofit/>
          </a:bodyPr>
          <a:p>
            <a:pPr fontAlgn="auto">
              <a:lnSpc>
                <a:spcPct val="150000"/>
              </a:lnSpc>
            </a:pPr>
            <a:r>
              <a:rPr b="1"/>
              <a:t>Label Transformation</a:t>
            </a:r>
            <a:endParaRPr b="1"/>
          </a:p>
          <a:p>
            <a:pPr fontAlgn="auto">
              <a:lnSpc>
                <a:spcPct val="150000"/>
              </a:lnSpc>
            </a:pPr>
            <a:r>
              <a:rPr lang="en-US"/>
              <a:t>     </a:t>
            </a:r>
            <a:r>
              <a:t>我们可以看到，有些任务是不对称的，也就是说，向一个方向转换比向另一个方向更有益，如 BoolQ、RTE、WiC. 推测是因为一个模型相对容易生成具有某些方向答案的样本（从 BoolQ 中的“是”到“否”，从RTE中的“蕴含”到“不蕴含”等）。而有些任务是对称的，即两个方向之间的差异并不显著，如 MultiRC. </a:t>
            </a:r>
          </a:p>
          <a:p>
            <a:pPr fontAlgn="auto">
              <a:lnSpc>
                <a:spcPct val="150000"/>
              </a:lnSpc>
            </a:pPr>
            <a:r>
              <a:rPr lang="en-US"/>
              <a:t>     </a:t>
            </a:r>
            <a:r>
              <a:t>在所有的任务中，即使某些方向比其他方向更好，但只增加一个方向就会影响标签的分布，可能会导致性能低于 baseline. 为了获得最佳的性能，对所有方向的增强仍然是必要的。</a:t>
            </a:r>
          </a:p>
        </p:txBody>
      </p:sp>
      <p:sp>
        <p:nvSpPr>
          <p:cNvPr id="5" name="rect"/>
          <p:cNvSpPr/>
          <p:nvPr>
            <p:custDataLst>
              <p:tags r:id="rId2"/>
            </p:custDataLst>
          </p:nvPr>
        </p:nvSpPr>
        <p:spPr>
          <a:xfrm>
            <a:off x="761" y="204469"/>
            <a:ext cx="12191238" cy="25400"/>
          </a:xfrm>
          <a:prstGeom prst="rect">
            <a:avLst/>
          </a:prstGeom>
          <a:solidFill>
            <a:srgbClr val="B89E86">
              <a:alpha val="100000"/>
            </a:srgbClr>
          </a:solidFill>
          <a:ln cap="flat">
            <a:noFill/>
            <a:prstDash val="solid"/>
            <a:miter lim="0"/>
          </a:ln>
        </p:spPr>
        <p:txBody>
          <a:bodyPr rtlCol="0"/>
          <a:p>
            <a:pPr algn="ctr"/>
            <a:endParaRPr lang="zh-CN" altLang="en-US"/>
          </a:p>
        </p:txBody>
      </p:sp>
      <p:pic>
        <p:nvPicPr>
          <p:cNvPr id="6" name="picture 3"/>
          <p:cNvPicPr>
            <a:picLocks noChangeAspect="1"/>
          </p:cNvPicPr>
          <p:nvPr>
            <p:custDataLst>
              <p:tags r:id="rId3"/>
            </p:custDataLst>
          </p:nvPr>
        </p:nvPicPr>
        <p:blipFill>
          <a:blip r:embed="rId4"/>
          <a:stretch>
            <a:fillRect/>
          </a:stretch>
        </p:blipFill>
        <p:spPr>
          <a:xfrm rot="21600000">
            <a:off x="0" y="0"/>
            <a:ext cx="2801111" cy="647700"/>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5358130" y="2269490"/>
            <a:ext cx="3391535" cy="12795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sp>
        <p:nvSpPr>
          <p:cNvPr id="2" name="文本框 1"/>
          <p:cNvSpPr txBox="1"/>
          <p:nvPr/>
        </p:nvSpPr>
        <p:spPr>
          <a:xfrm>
            <a:off x="698500" y="805815"/>
            <a:ext cx="7747000" cy="2634615"/>
          </a:xfrm>
          <a:prstGeom prst="rect">
            <a:avLst/>
          </a:prstGeom>
          <a:noFill/>
        </p:spPr>
        <p:txBody>
          <a:bodyPr wrap="square" rtlCol="0">
            <a:noAutofit/>
          </a:bodyPr>
          <a:p>
            <a:pPr fontAlgn="auto">
              <a:lnSpc>
                <a:spcPct val="150000"/>
              </a:lnSpc>
            </a:pPr>
            <a:r>
              <a:rPr b="1"/>
              <a:t>Strategies for Augmented Data Selection</a:t>
            </a:r>
            <a:endParaRPr b="1"/>
          </a:p>
          <a:p>
            <a:pPr fontAlgn="auto">
              <a:lnSpc>
                <a:spcPct val="150000"/>
              </a:lnSpc>
            </a:pPr>
            <a:r>
              <a:rPr lang="en-US"/>
              <a:t>     </a:t>
            </a:r>
            <a:r>
              <a:t>文章提出四种合理的增强数据选择策略，并对其进行了定量评估：</a:t>
            </a:r>
          </a:p>
          <a:p>
            <a:pPr fontAlgn="auto">
              <a:lnSpc>
                <a:spcPct val="150000"/>
              </a:lnSpc>
            </a:pPr>
            <a:r>
              <a:rPr lang="zh-CN"/>
              <a:t>①</a:t>
            </a:r>
            <a:r>
              <a:rPr lang="en-US" altLang="zh-CN"/>
              <a:t> </a:t>
            </a:r>
            <a:r>
              <a:t>默认策略。之前提到过。</a:t>
            </a:r>
          </a:p>
          <a:p>
            <a:pPr fontAlgn="auto">
              <a:lnSpc>
                <a:spcPct val="150000"/>
              </a:lnSpc>
            </a:pPr>
            <a:r>
              <a:rPr lang="zh-CN"/>
              <a:t>②</a:t>
            </a:r>
            <a:r>
              <a:rPr lang="en-US" altLang="zh-CN"/>
              <a:t> </a:t>
            </a:r>
            <a:r>
              <a:t>Global TopK. 对于每个标签转换方向，收集所有候选增强数据，并按其预测概率进行排序，并选择概率最高的前 k（或前 r%）样本。</a:t>
            </a:r>
          </a:p>
          <a:p>
            <a:pPr fontAlgn="auto">
              <a:lnSpc>
                <a:spcPct val="150000"/>
              </a:lnSpc>
            </a:pPr>
            <a:r>
              <a:rPr lang="zh-CN"/>
              <a:t>③</a:t>
            </a:r>
            <a:r>
              <a:rPr lang="en-US" altLang="zh-CN"/>
              <a:t> </a:t>
            </a:r>
            <a:r>
              <a:t>Global TopP. 类似于Global TopK，但选择了预测概率高于阈值</a:t>
            </a:r>
            <a:r>
              <a:rPr lang="en-US"/>
              <a:t> </a:t>
            </a:r>
            <a:r>
              <a:t>P</a:t>
            </a:r>
            <a:r>
              <a:rPr lang="en-US"/>
              <a:t> </a:t>
            </a:r>
            <a:r>
              <a:t>的增强数据。</a:t>
            </a:r>
          </a:p>
          <a:p>
            <a:pPr fontAlgn="auto">
              <a:lnSpc>
                <a:spcPct val="150000"/>
              </a:lnSpc>
            </a:pPr>
            <a:r>
              <a:rPr lang="zh-CN"/>
              <a:t>④</a:t>
            </a:r>
            <a:r>
              <a:rPr lang="en-US" altLang="zh-CN"/>
              <a:t> </a:t>
            </a:r>
            <a:r>
              <a:t>Diverse TopK. 类似于Global TopK. 我们首先选择每个原始样本的前 1 个增强样本（按递减概率排序），然后选择前 2、前 3 等，直到选择出K个样本。</a:t>
            </a:r>
          </a:p>
        </p:txBody>
      </p:sp>
      <p:sp>
        <p:nvSpPr>
          <p:cNvPr id="5" name="rect"/>
          <p:cNvSpPr/>
          <p:nvPr>
            <p:custDataLst>
              <p:tags r:id="rId2"/>
            </p:custDataLst>
          </p:nvPr>
        </p:nvSpPr>
        <p:spPr>
          <a:xfrm>
            <a:off x="761" y="204469"/>
            <a:ext cx="12191238" cy="25400"/>
          </a:xfrm>
          <a:prstGeom prst="rect">
            <a:avLst/>
          </a:prstGeom>
          <a:solidFill>
            <a:srgbClr val="B89E86">
              <a:alpha val="100000"/>
            </a:srgbClr>
          </a:solidFill>
          <a:ln cap="flat">
            <a:noFill/>
            <a:prstDash val="solid"/>
            <a:miter lim="0"/>
          </a:ln>
        </p:spPr>
        <p:txBody>
          <a:bodyPr rtlCol="0"/>
          <a:p>
            <a:pPr algn="ctr"/>
            <a:endParaRPr lang="zh-CN" altLang="en-US"/>
          </a:p>
        </p:txBody>
      </p:sp>
      <p:pic>
        <p:nvPicPr>
          <p:cNvPr id="6" name="picture 3"/>
          <p:cNvPicPr>
            <a:picLocks noChangeAspect="1"/>
          </p:cNvPicPr>
          <p:nvPr>
            <p:custDataLst>
              <p:tags r:id="rId3"/>
            </p:custDataLst>
          </p:nvPr>
        </p:nvPicPr>
        <p:blipFill>
          <a:blip r:embed="rId4"/>
          <a:stretch>
            <a:fillRect/>
          </a:stretch>
        </p:blipFill>
        <p:spPr>
          <a:xfrm rot="21600000">
            <a:off x="0" y="0"/>
            <a:ext cx="2801111" cy="647700"/>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1203325" y="3440430"/>
            <a:ext cx="6737350" cy="14986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sp>
        <p:nvSpPr>
          <p:cNvPr id="2" name="文本框 1"/>
          <p:cNvSpPr txBox="1"/>
          <p:nvPr/>
        </p:nvSpPr>
        <p:spPr>
          <a:xfrm>
            <a:off x="1085850" y="1874520"/>
            <a:ext cx="6971030" cy="1786255"/>
          </a:xfrm>
          <a:prstGeom prst="rect">
            <a:avLst/>
          </a:prstGeom>
          <a:noFill/>
        </p:spPr>
        <p:txBody>
          <a:bodyPr wrap="square" rtlCol="0">
            <a:noAutofit/>
          </a:bodyPr>
          <a:p>
            <a:pPr fontAlgn="auto">
              <a:lnSpc>
                <a:spcPct val="150000"/>
              </a:lnSpc>
            </a:pPr>
            <a:r>
              <a:rPr lang="en-US"/>
              <a:t>     </a:t>
            </a:r>
            <a:r>
              <a:t>文章提出研究基于大型预训练模型的 Few-shot NLU. 确定了两个关键的需求，即有效性和鲁棒性。基于标签翻转提高 few-shot 泛化的经验，提出了自动标签翻转的 FlipDA 和数据选择。实验证明了 FlipDA 的优越性，在有效性和鲁棒性方面都优于以往的方法。</a:t>
            </a:r>
          </a:p>
          <a:p>
            <a:pPr fontAlgn="auto">
              <a:lnSpc>
                <a:spcPct val="150000"/>
              </a:lnSpc>
            </a:pPr>
            <a:r>
              <a:rPr lang="en-US"/>
              <a:t>    </a:t>
            </a:r>
            <a:r>
              <a:t>在未来，从理论上理解为什么以及如何在现有数据点附近生成标签翻转数据来提高泛化将是至关重要的。此外，提高增强数据生成的多样性和质量也是一个重要的长期目标。</a:t>
            </a:r>
          </a:p>
        </p:txBody>
      </p:sp>
      <p:sp>
        <p:nvSpPr>
          <p:cNvPr id="5" name="rect"/>
          <p:cNvSpPr/>
          <p:nvPr>
            <p:custDataLst>
              <p:tags r:id="rId2"/>
            </p:custDataLst>
          </p:nvPr>
        </p:nvSpPr>
        <p:spPr>
          <a:xfrm>
            <a:off x="761" y="204469"/>
            <a:ext cx="12191238" cy="25400"/>
          </a:xfrm>
          <a:prstGeom prst="rect">
            <a:avLst/>
          </a:prstGeom>
          <a:solidFill>
            <a:srgbClr val="B89E86">
              <a:alpha val="100000"/>
            </a:srgbClr>
          </a:solidFill>
          <a:ln cap="flat">
            <a:noFill/>
            <a:prstDash val="solid"/>
            <a:miter lim="0"/>
          </a:ln>
        </p:spPr>
        <p:txBody>
          <a:bodyPr rtlCol="0"/>
          <a:p>
            <a:pPr algn="ctr"/>
            <a:endParaRPr lang="zh-CN" altLang="en-US"/>
          </a:p>
        </p:txBody>
      </p:sp>
      <p:pic>
        <p:nvPicPr>
          <p:cNvPr id="6" name="picture 3"/>
          <p:cNvPicPr>
            <a:picLocks noChangeAspect="1"/>
          </p:cNvPicPr>
          <p:nvPr>
            <p:custDataLst>
              <p:tags r:id="rId3"/>
            </p:custDataLst>
          </p:nvPr>
        </p:nvPicPr>
        <p:blipFill>
          <a:blip r:embed="rId4"/>
          <a:stretch>
            <a:fillRect/>
          </a:stretch>
        </p:blipFill>
        <p:spPr>
          <a:xfrm rot="21600000">
            <a:off x="0" y="0"/>
            <a:ext cx="2801111" cy="647700"/>
          </a:xfrm>
          <a:prstGeom prst="rect">
            <a:avLst/>
          </a:prstGeom>
        </p:spPr>
      </p:pic>
      <p:sp>
        <p:nvSpPr>
          <p:cNvPr id="8" name="文本框 7"/>
          <p:cNvSpPr txBox="1"/>
          <p:nvPr>
            <p:custDataLst>
              <p:tags r:id="rId5"/>
            </p:custDataLst>
          </p:nvPr>
        </p:nvSpPr>
        <p:spPr>
          <a:xfrm>
            <a:off x="3491230" y="879475"/>
            <a:ext cx="2160905" cy="619760"/>
          </a:xfrm>
          <a:prstGeom prst="rect">
            <a:avLst/>
          </a:prstGeom>
          <a:noFill/>
        </p:spPr>
        <p:txBody>
          <a:bodyPr wrap="square" rtlCol="0">
            <a:noAutofit/>
          </a:bodyPr>
          <a:p>
            <a:pPr algn="ctr"/>
            <a:r>
              <a:rPr lang="zh-CN" altLang="en-US" sz="2800" b="1">
                <a:solidFill>
                  <a:srgbClr val="C00000"/>
                </a:solidFill>
                <a:sym typeface="+mn-ea"/>
              </a:rPr>
              <a:t>总结</a:t>
            </a:r>
            <a:endParaRPr lang="zh-CN" altLang="en-US" sz="2800" b="1">
              <a:solidFill>
                <a:srgbClr val="C00000"/>
              </a:solidFill>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sp>
        <p:nvSpPr>
          <p:cNvPr id="13" name="文本框 12"/>
          <p:cNvSpPr txBox="1"/>
          <p:nvPr/>
        </p:nvSpPr>
        <p:spPr>
          <a:xfrm>
            <a:off x="1826623" y="2302329"/>
            <a:ext cx="5489803" cy="579646"/>
          </a:xfrm>
          <a:prstGeom prst="rect">
            <a:avLst/>
          </a:prstGeom>
          <a:noFill/>
        </p:spPr>
        <p:txBody>
          <a:bodyPr wrap="square" rtlCol="0">
            <a:spAutoFit/>
          </a:bodyPr>
          <a:lstStyle/>
          <a:p>
            <a:pPr algn="ctr">
              <a:lnSpc>
                <a:spcPts val="3800"/>
              </a:lnSpc>
            </a:pPr>
            <a:r>
              <a:rPr kumimoji="1" lang="en-US" altLang="zh-CN" sz="4000" dirty="0" smtClean="0">
                <a:solidFill>
                  <a:srgbClr val="A51E36"/>
                </a:solidFill>
                <a:latin typeface="Geometria" panose="020B0503020204020204" charset="0"/>
                <a:ea typeface="+mj-ea"/>
                <a:cs typeface="Gotham Bold" charset="0"/>
              </a:rPr>
              <a:t>THANKS</a:t>
            </a:r>
            <a:endParaRPr kumimoji="1" lang="en-US" altLang="zh-CN" sz="4000" dirty="0">
              <a:solidFill>
                <a:srgbClr val="A51E36"/>
              </a:solidFill>
              <a:latin typeface="Geometria" panose="020B0503020204020204" charset="0"/>
              <a:ea typeface="+mj-ea"/>
              <a:cs typeface="Gotham Bold"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sp>
        <p:nvSpPr>
          <p:cNvPr id="2" name="文本框 1"/>
          <p:cNvSpPr txBox="1"/>
          <p:nvPr/>
        </p:nvSpPr>
        <p:spPr>
          <a:xfrm>
            <a:off x="989965" y="1944370"/>
            <a:ext cx="7163435" cy="2599690"/>
          </a:xfrm>
          <a:prstGeom prst="rect">
            <a:avLst/>
          </a:prstGeom>
          <a:noFill/>
        </p:spPr>
        <p:txBody>
          <a:bodyPr wrap="square" rtlCol="0">
            <a:spAutoFit/>
          </a:bodyPr>
          <a:p>
            <a:pPr fontAlgn="auto">
              <a:lnSpc>
                <a:spcPct val="150000"/>
              </a:lnSpc>
            </a:pPr>
            <a:r>
              <a:rPr lang="en-US"/>
              <a:t>     </a:t>
            </a:r>
            <a:r>
              <a:t>以前的大多数文本数据增强方法仅限于简单的任务和较弱的 baseline。文章探索了在</a:t>
            </a:r>
            <a:r>
              <a:rPr lang="zh-CN"/>
              <a:t>困难</a:t>
            </a:r>
            <a:r>
              <a:t>任务（即 few shot NLU）和强 baseline（具有超过 10 亿个参数的预训练模型）上的数据增强。</a:t>
            </a:r>
          </a:p>
          <a:p>
            <a:pPr fontAlgn="auto">
              <a:lnSpc>
                <a:spcPct val="150000"/>
              </a:lnSpc>
            </a:pPr>
            <a:r>
              <a:rPr lang="en-US"/>
              <a:t>     </a:t>
            </a:r>
            <a:r>
              <a:t>在这种情况下，</a:t>
            </a:r>
            <a:r>
              <a:rPr lang="zh-CN"/>
              <a:t>文章</a:t>
            </a:r>
            <a:r>
              <a:t>复制了大量以前的增强方法，并发现这些方法充其量</a:t>
            </a:r>
            <a:r>
              <a:rPr b="1"/>
              <a:t>只能带来边际收益，有时会大大降低性能</a:t>
            </a:r>
            <a:r>
              <a:t>。为了解决这一挑战，作者提出了一种新的数据增强方法 FlipDA，</a:t>
            </a:r>
          </a:p>
          <a:p>
            <a:pPr fontAlgn="auto">
              <a:lnSpc>
                <a:spcPct val="150000"/>
              </a:lnSpc>
            </a:pPr>
            <a:r>
              <a:rPr lang="en-US"/>
              <a:t>     </a:t>
            </a:r>
            <a:r>
              <a:t>该方法使用一个生成模型和一个分类器一起来生成标签翻转数据。FlipDA 的核心思想是</a:t>
            </a:r>
            <a:r>
              <a:rPr b="1"/>
              <a:t>生成标签翻转的数据比生成保留标签的数据更重要</a:t>
            </a:r>
            <a:r>
              <a:t>。</a:t>
            </a:r>
          </a:p>
          <a:p>
            <a:pPr fontAlgn="auto">
              <a:lnSpc>
                <a:spcPct val="150000"/>
              </a:lnSpc>
            </a:pPr>
            <a:r>
              <a:rPr lang="en-US"/>
              <a:t>     </a:t>
            </a:r>
            <a:r>
              <a:t>实验表明，FlipDA 在有效性和鲁棒性之间取得了很好的权衡——它大大改善了许多任务，而没有对其他任务产生负面影响。</a:t>
            </a:r>
          </a:p>
        </p:txBody>
      </p:sp>
      <p:sp>
        <p:nvSpPr>
          <p:cNvPr id="3" name="文本框 2"/>
          <p:cNvSpPr txBox="1"/>
          <p:nvPr>
            <p:custDataLst>
              <p:tags r:id="rId2"/>
            </p:custDataLst>
          </p:nvPr>
        </p:nvSpPr>
        <p:spPr>
          <a:xfrm>
            <a:off x="2616835" y="1164590"/>
            <a:ext cx="3910965" cy="632460"/>
          </a:xfrm>
          <a:prstGeom prst="rect">
            <a:avLst/>
          </a:prstGeom>
          <a:noFill/>
        </p:spPr>
        <p:txBody>
          <a:bodyPr wrap="square" rtlCol="0">
            <a:noAutofit/>
          </a:bodyPr>
          <a:p>
            <a:pPr algn="ctr">
              <a:lnSpc>
                <a:spcPts val="3800"/>
              </a:lnSpc>
            </a:pPr>
            <a:r>
              <a:rPr kumimoji="1" lang="en-US" altLang="zh-CN" sz="3200" b="1" dirty="0" smtClean="0">
                <a:solidFill>
                  <a:srgbClr val="A51E36"/>
                </a:solidFill>
                <a:latin typeface="微软雅黑" panose="020B0503020204020204" charset="-122"/>
                <a:ea typeface="微软雅黑" panose="020B0503020204020204" charset="-122"/>
                <a:cs typeface="+mn-lt"/>
              </a:rPr>
              <a:t>Introduction</a:t>
            </a:r>
            <a:endParaRPr kumimoji="1" lang="en-US" altLang="zh-CN" sz="3200" b="1" dirty="0" smtClean="0">
              <a:solidFill>
                <a:srgbClr val="A51E36"/>
              </a:solidFill>
              <a:latin typeface="微软雅黑" panose="020B0503020204020204" charset="-122"/>
              <a:ea typeface="微软雅黑" panose="020B0503020204020204" charset="-122"/>
              <a:cs typeface="+mn-lt"/>
            </a:endParaRPr>
          </a:p>
        </p:txBody>
      </p:sp>
      <p:sp>
        <p:nvSpPr>
          <p:cNvPr id="5" name="rect"/>
          <p:cNvSpPr/>
          <p:nvPr>
            <p:custDataLst>
              <p:tags r:id="rId3"/>
            </p:custDataLst>
          </p:nvPr>
        </p:nvSpPr>
        <p:spPr>
          <a:xfrm>
            <a:off x="761" y="204469"/>
            <a:ext cx="12191238" cy="25400"/>
          </a:xfrm>
          <a:prstGeom prst="rect">
            <a:avLst/>
          </a:prstGeom>
          <a:solidFill>
            <a:srgbClr val="B89E86">
              <a:alpha val="100000"/>
            </a:srgbClr>
          </a:solidFill>
          <a:ln cap="flat">
            <a:noFill/>
            <a:prstDash val="solid"/>
            <a:miter lim="0"/>
          </a:ln>
        </p:spPr>
        <p:txBody>
          <a:bodyPr rtlCol="0"/>
          <a:p>
            <a:pPr algn="ctr"/>
            <a:endParaRPr lang="zh-CN" altLang="en-US"/>
          </a:p>
        </p:txBody>
      </p:sp>
      <p:pic>
        <p:nvPicPr>
          <p:cNvPr id="6" name="picture 3"/>
          <p:cNvPicPr>
            <a:picLocks noChangeAspect="1"/>
          </p:cNvPicPr>
          <p:nvPr>
            <p:custDataLst>
              <p:tags r:id="rId4"/>
            </p:custDataLst>
          </p:nvPr>
        </p:nvPicPr>
        <p:blipFill>
          <a:blip r:embed="rId5"/>
          <a:stretch>
            <a:fillRect/>
          </a:stretch>
        </p:blipFill>
        <p:spPr>
          <a:xfrm rot="21600000">
            <a:off x="0" y="0"/>
            <a:ext cx="2801111" cy="6477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sp>
        <p:nvSpPr>
          <p:cNvPr id="2" name="文本框 1"/>
          <p:cNvSpPr txBox="1"/>
          <p:nvPr/>
        </p:nvSpPr>
        <p:spPr>
          <a:xfrm>
            <a:off x="1066800" y="1542415"/>
            <a:ext cx="7305675" cy="2974340"/>
          </a:xfrm>
          <a:prstGeom prst="rect">
            <a:avLst/>
          </a:prstGeom>
          <a:noFill/>
        </p:spPr>
        <p:txBody>
          <a:bodyPr wrap="square" rtlCol="0">
            <a:noAutofit/>
          </a:bodyPr>
          <a:p>
            <a:pPr fontAlgn="auto">
              <a:lnSpc>
                <a:spcPct val="150000"/>
              </a:lnSpc>
            </a:pPr>
            <a:r>
              <a:rPr lang="zh-CN" altLang="en-US" sz="2000" b="1"/>
              <a:t>设置</a:t>
            </a:r>
            <a:endParaRPr lang="zh-CN" altLang="en-US" sz="2000" b="1"/>
          </a:p>
          <a:p>
            <a:pPr fontAlgn="auto">
              <a:lnSpc>
                <a:spcPct val="150000"/>
              </a:lnSpc>
            </a:pPr>
            <a:endParaRPr lang="zh-CN" altLang="en-US"/>
          </a:p>
          <a:p>
            <a:pPr fontAlgn="auto">
              <a:lnSpc>
                <a:spcPct val="150000"/>
              </a:lnSpc>
            </a:pPr>
            <a:r>
              <a:rPr lang="zh-CN" altLang="en-US"/>
              <a:t>①任务设置：包括指代消解、因果推理、文本蕴含、词义消歧和问题回答等</a:t>
            </a:r>
            <a:r>
              <a:rPr lang="zh-CN" altLang="en-US"/>
              <a:t>任务，且每个任务只给出 32 个训练样本。</a:t>
            </a:r>
            <a:endParaRPr lang="zh-CN" altLang="en-US"/>
          </a:p>
          <a:p>
            <a:pPr fontAlgn="auto">
              <a:lnSpc>
                <a:spcPct val="150000"/>
              </a:lnSpc>
            </a:pPr>
            <a:endParaRPr lang="zh-CN" altLang="en-US"/>
          </a:p>
          <a:p>
            <a:pPr fontAlgn="auto">
              <a:lnSpc>
                <a:spcPct val="150000"/>
              </a:lnSpc>
            </a:pPr>
            <a:r>
              <a:rPr lang="zh-CN" altLang="en-US"/>
              <a:t>②使用大规模</a:t>
            </a:r>
            <a:r>
              <a:rPr lang="zh-CN" altLang="en-US"/>
              <a:t>预训练模型。</a:t>
            </a:r>
            <a:endParaRPr lang="zh-CN" altLang="en-US"/>
          </a:p>
          <a:p>
            <a:pPr fontAlgn="auto">
              <a:lnSpc>
                <a:spcPct val="150000"/>
              </a:lnSpc>
            </a:pPr>
            <a:endParaRPr lang="zh-CN" altLang="en-US"/>
          </a:p>
          <a:p>
            <a:pPr fontAlgn="auto">
              <a:lnSpc>
                <a:spcPct val="150000"/>
              </a:lnSpc>
            </a:pPr>
            <a:r>
              <a:rPr lang="zh-CN" altLang="en-US"/>
              <a:t>③采用先前广泛使用的数据增强方法进行</a:t>
            </a:r>
            <a:r>
              <a:rPr lang="zh-CN" altLang="en-US"/>
              <a:t>初步实验。</a:t>
            </a:r>
            <a:endParaRPr lang="zh-CN" altLang="en-US"/>
          </a:p>
        </p:txBody>
      </p:sp>
      <p:sp>
        <p:nvSpPr>
          <p:cNvPr id="3" name="文本框 2"/>
          <p:cNvSpPr txBox="1"/>
          <p:nvPr>
            <p:custDataLst>
              <p:tags r:id="rId2"/>
            </p:custDataLst>
          </p:nvPr>
        </p:nvSpPr>
        <p:spPr>
          <a:xfrm>
            <a:off x="2764155" y="837565"/>
            <a:ext cx="3910965" cy="632460"/>
          </a:xfrm>
          <a:prstGeom prst="rect">
            <a:avLst/>
          </a:prstGeom>
          <a:noFill/>
        </p:spPr>
        <p:txBody>
          <a:bodyPr wrap="square" rtlCol="0">
            <a:noAutofit/>
          </a:bodyPr>
          <a:p>
            <a:pPr algn="ctr">
              <a:lnSpc>
                <a:spcPts val="3800"/>
              </a:lnSpc>
            </a:pPr>
            <a:r>
              <a:rPr kumimoji="1" lang="zh-CN" altLang="en-US" sz="3200" b="1" dirty="0" smtClean="0">
                <a:solidFill>
                  <a:srgbClr val="A51E36"/>
                </a:solidFill>
                <a:latin typeface="微软雅黑" panose="020B0503020204020204" charset="-122"/>
                <a:ea typeface="微软雅黑" panose="020B0503020204020204" charset="-122"/>
                <a:cs typeface="+mn-lt"/>
              </a:rPr>
              <a:t>小样本的</a:t>
            </a:r>
            <a:r>
              <a:rPr kumimoji="1" lang="zh-CN" altLang="en-US" sz="3200" b="1" dirty="0" smtClean="0">
                <a:solidFill>
                  <a:srgbClr val="A51E36"/>
                </a:solidFill>
                <a:latin typeface="微软雅黑" panose="020B0503020204020204" charset="-122"/>
                <a:ea typeface="微软雅黑" panose="020B0503020204020204" charset="-122"/>
                <a:cs typeface="+mn-lt"/>
              </a:rPr>
              <a:t>数据增强</a:t>
            </a:r>
            <a:endParaRPr kumimoji="1" lang="zh-CN" altLang="en-US" sz="3200" b="1" dirty="0" smtClean="0">
              <a:solidFill>
                <a:srgbClr val="A51E36"/>
              </a:solidFill>
              <a:latin typeface="微软雅黑" panose="020B0503020204020204" charset="-122"/>
              <a:ea typeface="微软雅黑" panose="020B0503020204020204" charset="-122"/>
              <a:cs typeface="+mn-lt"/>
            </a:endParaRPr>
          </a:p>
        </p:txBody>
      </p:sp>
      <p:sp>
        <p:nvSpPr>
          <p:cNvPr id="5" name="rect"/>
          <p:cNvSpPr/>
          <p:nvPr>
            <p:custDataLst>
              <p:tags r:id="rId3"/>
            </p:custDataLst>
          </p:nvPr>
        </p:nvSpPr>
        <p:spPr>
          <a:xfrm>
            <a:off x="761" y="204469"/>
            <a:ext cx="12191238" cy="25400"/>
          </a:xfrm>
          <a:prstGeom prst="rect">
            <a:avLst/>
          </a:prstGeom>
          <a:solidFill>
            <a:srgbClr val="B89E86">
              <a:alpha val="100000"/>
            </a:srgbClr>
          </a:solidFill>
          <a:ln cap="flat">
            <a:noFill/>
            <a:prstDash val="solid"/>
            <a:miter lim="0"/>
          </a:ln>
        </p:spPr>
        <p:txBody>
          <a:bodyPr rtlCol="0"/>
          <a:p>
            <a:pPr algn="ctr"/>
            <a:endParaRPr lang="zh-CN" altLang="en-US"/>
          </a:p>
        </p:txBody>
      </p:sp>
      <p:pic>
        <p:nvPicPr>
          <p:cNvPr id="6" name="picture 3"/>
          <p:cNvPicPr>
            <a:picLocks noChangeAspect="1"/>
          </p:cNvPicPr>
          <p:nvPr>
            <p:custDataLst>
              <p:tags r:id="rId4"/>
            </p:custDataLst>
          </p:nvPr>
        </p:nvPicPr>
        <p:blipFill>
          <a:blip r:embed="rId5"/>
          <a:stretch>
            <a:fillRect/>
          </a:stretch>
        </p:blipFill>
        <p:spPr>
          <a:xfrm rot="21600000">
            <a:off x="0" y="0"/>
            <a:ext cx="2801111" cy="6477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sp>
        <p:nvSpPr>
          <p:cNvPr id="2" name="文本框 1"/>
          <p:cNvSpPr txBox="1"/>
          <p:nvPr/>
        </p:nvSpPr>
        <p:spPr>
          <a:xfrm>
            <a:off x="989965" y="1184275"/>
            <a:ext cx="7163435" cy="3128645"/>
          </a:xfrm>
          <a:prstGeom prst="rect">
            <a:avLst/>
          </a:prstGeom>
          <a:noFill/>
        </p:spPr>
        <p:txBody>
          <a:bodyPr wrap="square" rtlCol="0">
            <a:spAutoFit/>
          </a:bodyPr>
          <a:p>
            <a:pPr fontAlgn="auto">
              <a:lnSpc>
                <a:spcPct val="150000"/>
              </a:lnSpc>
            </a:pPr>
            <a:r>
              <a:rPr lang="zh-CN" altLang="en-US" sz="2000" b="1"/>
              <a:t>目标</a:t>
            </a:r>
            <a:endParaRPr lang="zh-CN" altLang="en-US" sz="2000" b="1"/>
          </a:p>
          <a:p>
            <a:pPr fontAlgn="auto">
              <a:lnSpc>
                <a:spcPct val="150000"/>
              </a:lnSpc>
            </a:pPr>
            <a:endParaRPr lang="zh-CN" altLang="en-US"/>
          </a:p>
          <a:p>
            <a:pPr fontAlgn="auto">
              <a:lnSpc>
                <a:spcPct val="150000"/>
              </a:lnSpc>
            </a:pPr>
            <a:r>
              <a:rPr lang="zh-CN" altLang="en-US" sz="1400"/>
              <a:t>①</a:t>
            </a:r>
            <a:r>
              <a:rPr lang="en-US" altLang="zh-CN" sz="1400"/>
              <a:t> </a:t>
            </a:r>
            <a:r>
              <a:rPr lang="zh-CN" altLang="en-US" sz="1400" b="1"/>
              <a:t>有效性：</a:t>
            </a:r>
            <a:r>
              <a:rPr lang="zh-CN" altLang="en-US" sz="1400"/>
              <a:t>数据增强方法应该能够显著地提高某些任务的性能。</a:t>
            </a:r>
            <a:endParaRPr lang="zh-CN" altLang="en-US" sz="1400"/>
          </a:p>
          <a:p>
            <a:pPr fontAlgn="auto">
              <a:lnSpc>
                <a:spcPct val="150000"/>
              </a:lnSpc>
            </a:pPr>
            <a:endParaRPr lang="zh-CN" altLang="en-US" sz="1400"/>
          </a:p>
          <a:p>
            <a:pPr fontAlgn="auto">
              <a:lnSpc>
                <a:spcPct val="150000"/>
              </a:lnSpc>
            </a:pPr>
            <a:r>
              <a:rPr lang="zh-CN" altLang="en-US" sz="1400"/>
              <a:t>②</a:t>
            </a:r>
            <a:r>
              <a:rPr lang="en-US" altLang="zh-CN" sz="1400"/>
              <a:t> </a:t>
            </a:r>
            <a:r>
              <a:rPr lang="zh-CN" altLang="en-US" sz="1400" b="1"/>
              <a:t>鲁棒性：</a:t>
            </a:r>
            <a:r>
              <a:rPr lang="zh-CN" altLang="en-US" sz="1400"/>
              <a:t>一个数据增强方法不应该在所有情况下都遇到</a:t>
            </a:r>
            <a:r>
              <a:rPr lang="en-US" altLang="zh-CN" sz="1400"/>
              <a:t> failure mode</a:t>
            </a:r>
            <a:r>
              <a:rPr lang="zh-CN" altLang="en-US" sz="1400"/>
              <a:t>（指某个数据增强方法在某些情况下无法提高模型性能，甚至会降低性能的情况），而这种情况在小样本学习中很常见</a:t>
            </a:r>
            <a:r>
              <a:rPr lang="en-US" altLang="zh-CN" sz="1400"/>
              <a:t>——</a:t>
            </a:r>
            <a:r>
              <a:rPr lang="zh-CN" altLang="en-US" sz="1400"/>
              <a:t>一些小变化可能会导致大量性能下降。</a:t>
            </a:r>
            <a:endParaRPr lang="zh-CN" altLang="en-US" sz="1400"/>
          </a:p>
          <a:p>
            <a:pPr fontAlgn="auto">
              <a:lnSpc>
                <a:spcPct val="150000"/>
              </a:lnSpc>
            </a:pPr>
            <a:r>
              <a:rPr lang="zh-CN" altLang="en-US" sz="1400"/>
              <a:t> </a:t>
            </a:r>
            <a:r>
              <a:rPr lang="en-US" altLang="zh-CN" sz="1400"/>
              <a:t>    </a:t>
            </a:r>
            <a:r>
              <a:rPr lang="zh-CN" altLang="en-US" sz="1400"/>
              <a:t>因此鲁棒性应该作为一个关键的评估指标。文章考虑了两种类型的鲁棒性： (1)基于不同的基础预训练模型；(2)基于不同任务。</a:t>
            </a:r>
            <a:endParaRPr lang="zh-CN" altLang="en-US" sz="1400"/>
          </a:p>
        </p:txBody>
      </p:sp>
      <p:sp>
        <p:nvSpPr>
          <p:cNvPr id="5" name="rect"/>
          <p:cNvSpPr/>
          <p:nvPr>
            <p:custDataLst>
              <p:tags r:id="rId2"/>
            </p:custDataLst>
          </p:nvPr>
        </p:nvSpPr>
        <p:spPr>
          <a:xfrm>
            <a:off x="761" y="204469"/>
            <a:ext cx="12191238" cy="25400"/>
          </a:xfrm>
          <a:prstGeom prst="rect">
            <a:avLst/>
          </a:prstGeom>
          <a:solidFill>
            <a:srgbClr val="B89E86">
              <a:alpha val="100000"/>
            </a:srgbClr>
          </a:solidFill>
          <a:ln cap="flat">
            <a:noFill/>
            <a:prstDash val="solid"/>
            <a:miter lim="0"/>
          </a:ln>
        </p:spPr>
        <p:txBody>
          <a:bodyPr rtlCol="0"/>
          <a:p>
            <a:pPr algn="ctr"/>
            <a:endParaRPr lang="zh-CN" altLang="en-US"/>
          </a:p>
        </p:txBody>
      </p:sp>
      <p:pic>
        <p:nvPicPr>
          <p:cNvPr id="6" name="picture 3"/>
          <p:cNvPicPr>
            <a:picLocks noChangeAspect="1"/>
          </p:cNvPicPr>
          <p:nvPr>
            <p:custDataLst>
              <p:tags r:id="rId3"/>
            </p:custDataLst>
          </p:nvPr>
        </p:nvPicPr>
        <p:blipFill>
          <a:blip r:embed="rId4"/>
          <a:stretch>
            <a:fillRect/>
          </a:stretch>
        </p:blipFill>
        <p:spPr>
          <a:xfrm rot="21600000">
            <a:off x="0" y="0"/>
            <a:ext cx="2801111" cy="6477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pic>
        <p:nvPicPr>
          <p:cNvPr id="6" name="图片 5" descr="1024_12"/>
          <p:cNvPicPr>
            <a:picLocks noChangeAspect="1"/>
          </p:cNvPicPr>
          <p:nvPr/>
        </p:nvPicPr>
        <p:blipFill>
          <a:blip r:embed="rId2"/>
          <a:stretch>
            <a:fillRect/>
          </a:stretch>
        </p:blipFill>
        <p:spPr>
          <a:xfrm>
            <a:off x="5125085" y="1570355"/>
            <a:ext cx="3793490" cy="1560830"/>
          </a:xfrm>
          <a:prstGeom prst="rect">
            <a:avLst/>
          </a:prstGeom>
        </p:spPr>
      </p:pic>
      <p:sp>
        <p:nvSpPr>
          <p:cNvPr id="2" name="文本框 1"/>
          <p:cNvSpPr txBox="1"/>
          <p:nvPr/>
        </p:nvSpPr>
        <p:spPr>
          <a:xfrm>
            <a:off x="5279390" y="3281680"/>
            <a:ext cx="3484245" cy="398780"/>
          </a:xfrm>
          <a:prstGeom prst="rect">
            <a:avLst/>
          </a:prstGeom>
          <a:noFill/>
        </p:spPr>
        <p:txBody>
          <a:bodyPr wrap="square" rtlCol="0">
            <a:spAutoFit/>
          </a:bodyPr>
          <a:p>
            <a:pPr algn="ctr"/>
            <a:r>
              <a:rPr lang="zh-CN" altLang="en-US" sz="1000"/>
              <a:t>手动数据增强的结果。翻转标签可以显著提高在 CB、RTE 和 WSC</a:t>
            </a:r>
            <a:r>
              <a:rPr lang="en-US" altLang="zh-CN" sz="1000"/>
              <a:t> </a:t>
            </a:r>
            <a:r>
              <a:rPr lang="zh-CN" altLang="en-US" sz="1000"/>
              <a:t>上的性能高达10%，而保留标签只有很小的收益</a:t>
            </a:r>
            <a:endParaRPr lang="zh-CN" altLang="en-US" sz="1000"/>
          </a:p>
        </p:txBody>
      </p:sp>
      <p:sp>
        <p:nvSpPr>
          <p:cNvPr id="4" name="文本框 3"/>
          <p:cNvSpPr txBox="1"/>
          <p:nvPr/>
        </p:nvSpPr>
        <p:spPr>
          <a:xfrm>
            <a:off x="902970" y="292735"/>
            <a:ext cx="3348990" cy="706120"/>
          </a:xfrm>
          <a:prstGeom prst="rect">
            <a:avLst/>
          </a:prstGeom>
          <a:noFill/>
        </p:spPr>
        <p:txBody>
          <a:bodyPr wrap="square" rtlCol="0">
            <a:noAutofit/>
          </a:bodyPr>
          <a:p>
            <a:pPr algn="ctr"/>
            <a:r>
              <a:rPr lang="zh-CN" altLang="en-US" sz="2000" b="1">
                <a:solidFill>
                  <a:srgbClr val="C00000"/>
                </a:solidFill>
                <a:sym typeface="+mn-ea"/>
              </a:rPr>
              <a:t>有效性：手动翻转数据的标签能够提升表现</a:t>
            </a:r>
            <a:endParaRPr lang="zh-CN" altLang="en-US" sz="2000" b="1">
              <a:solidFill>
                <a:srgbClr val="C00000"/>
              </a:solidFill>
            </a:endParaRPr>
          </a:p>
        </p:txBody>
      </p:sp>
      <p:sp>
        <p:nvSpPr>
          <p:cNvPr id="8" name="文本框 7"/>
          <p:cNvSpPr txBox="1"/>
          <p:nvPr/>
        </p:nvSpPr>
        <p:spPr>
          <a:xfrm>
            <a:off x="300990" y="1219835"/>
            <a:ext cx="4552950" cy="3066415"/>
          </a:xfrm>
          <a:prstGeom prst="rect">
            <a:avLst/>
          </a:prstGeom>
          <a:noFill/>
        </p:spPr>
        <p:txBody>
          <a:bodyPr wrap="square" rtlCol="0">
            <a:noAutofit/>
          </a:bodyPr>
          <a:p>
            <a:pPr indent="0" fontAlgn="auto">
              <a:lnSpc>
                <a:spcPct val="150000"/>
              </a:lnSpc>
            </a:pPr>
            <a:r>
              <a:rPr lang="en-US" altLang="zh-CN"/>
              <a:t>     </a:t>
            </a:r>
            <a:r>
              <a:rPr lang="zh-CN" altLang="en-US"/>
              <a:t>首先使用手动数据增强来研究什么样的数据增强有利于大型预训练模型。</a:t>
            </a:r>
            <a:endParaRPr lang="zh-CN" altLang="en-US"/>
          </a:p>
          <a:p>
            <a:pPr indent="0" fontAlgn="auto">
              <a:lnSpc>
                <a:spcPct val="150000"/>
              </a:lnSpc>
            </a:pPr>
            <a:r>
              <a:rPr lang="en-US" altLang="zh-CN"/>
              <a:t>     </a:t>
            </a:r>
            <a:r>
              <a:rPr lang="zh-CN" altLang="en-US"/>
              <a:t>主要研究两种类型的数据增强：①保留标签；②翻转标签。由于手动增强</a:t>
            </a:r>
            <a:r>
              <a:rPr lang="zh-CN" altLang="en-US"/>
              <a:t>比较耗时，这里选择了 SuperGLUE task 的子集。</a:t>
            </a:r>
            <a:endParaRPr lang="zh-CN" altLang="en-US"/>
          </a:p>
          <a:p>
            <a:pPr indent="0" fontAlgn="auto">
              <a:lnSpc>
                <a:spcPct val="150000"/>
              </a:lnSpc>
            </a:pPr>
            <a:r>
              <a:rPr lang="en-US" altLang="zh-CN"/>
              <a:t>     </a:t>
            </a:r>
            <a:r>
              <a:rPr lang="zh-CN" altLang="en-US"/>
              <a:t>实验</a:t>
            </a:r>
            <a:r>
              <a:rPr lang="zh-CN" altLang="en-US">
                <a:sym typeface="+mn-ea"/>
              </a:rPr>
              <a:t>应用了以下原则</a:t>
            </a:r>
            <a:r>
              <a:rPr lang="zh-CN" altLang="en-US"/>
              <a:t>：①对于</a:t>
            </a:r>
            <a:r>
              <a:rPr lang="zh-CN" altLang="en-US" b="1"/>
              <a:t>标签翻转</a:t>
            </a:r>
            <a:r>
              <a:rPr lang="zh-CN" altLang="en-US"/>
              <a:t>——对原始文本样本进行最小限度的更改，以改变标签。增强方式包括单词的添加、删除和替换。②对于</a:t>
            </a:r>
            <a:r>
              <a:rPr lang="zh-CN" altLang="en-US" b="1"/>
              <a:t>标签保留</a:t>
            </a:r>
            <a:r>
              <a:rPr lang="zh-CN" altLang="en-US"/>
              <a:t>——用语义上相似的单词替换其中一些单词，但要确保标签没有变化。</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pic>
        <p:nvPicPr>
          <p:cNvPr id="4" name="图片 3"/>
          <p:cNvPicPr>
            <a:picLocks noChangeAspect="1"/>
          </p:cNvPicPr>
          <p:nvPr>
            <p:custDataLst>
              <p:tags r:id="rId2"/>
            </p:custDataLst>
          </p:nvPr>
        </p:nvPicPr>
        <p:blipFill>
          <a:blip r:embed="rId3"/>
          <a:stretch>
            <a:fillRect/>
          </a:stretch>
        </p:blipFill>
        <p:spPr>
          <a:xfrm>
            <a:off x="826770" y="1428750"/>
            <a:ext cx="7491095" cy="1160145"/>
          </a:xfrm>
          <a:prstGeom prst="rect">
            <a:avLst/>
          </a:prstGeom>
        </p:spPr>
      </p:pic>
      <p:sp>
        <p:nvSpPr>
          <p:cNvPr id="8" name="文本框 7"/>
          <p:cNvSpPr txBox="1"/>
          <p:nvPr/>
        </p:nvSpPr>
        <p:spPr>
          <a:xfrm>
            <a:off x="1546860" y="2927350"/>
            <a:ext cx="6050915" cy="1032510"/>
          </a:xfrm>
          <a:prstGeom prst="rect">
            <a:avLst/>
          </a:prstGeom>
          <a:noFill/>
        </p:spPr>
        <p:txBody>
          <a:bodyPr wrap="square" rtlCol="0">
            <a:noAutofit/>
          </a:bodyPr>
          <a:p>
            <a:pPr indent="0" fontAlgn="auto">
              <a:lnSpc>
                <a:spcPct val="150000"/>
              </a:lnSpc>
            </a:pPr>
            <a:r>
              <a:rPr lang="en-US" altLang="zh-CN"/>
              <a:t>     </a:t>
            </a:r>
            <a:r>
              <a:rPr lang="zh-CN" altLang="en-US"/>
              <a:t>黑色表示原始的例子，蓝色表示增强的例子。任务一为文本蕴含；任务二 WSC 为指代消解，即从文本中提取被引用的实体——在这种情况下，</a:t>
            </a:r>
            <a:r>
              <a:rPr lang="en-US" altLang="zh-CN"/>
              <a:t>“</a:t>
            </a:r>
            <a:r>
              <a:rPr lang="zh-CN" altLang="en-US"/>
              <a:t>label</a:t>
            </a:r>
            <a:r>
              <a:rPr lang="en-US" altLang="zh-CN"/>
              <a:t>” </a:t>
            </a:r>
            <a:r>
              <a:rPr lang="zh-CN" altLang="en-US"/>
              <a:t>被定义为被引用的实体（用红色表示），而标签翻转被定义为修改该实体。</a:t>
            </a:r>
            <a:endParaRPr lang="zh-CN" altLang="en-US"/>
          </a:p>
        </p:txBody>
      </p:sp>
      <p:sp>
        <p:nvSpPr>
          <p:cNvPr id="9" name="文本框 8"/>
          <p:cNvSpPr txBox="1"/>
          <p:nvPr>
            <p:custDataLst>
              <p:tags r:id="rId4"/>
            </p:custDataLst>
          </p:nvPr>
        </p:nvSpPr>
        <p:spPr>
          <a:xfrm>
            <a:off x="321945" y="679450"/>
            <a:ext cx="3348990" cy="410845"/>
          </a:xfrm>
          <a:prstGeom prst="rect">
            <a:avLst/>
          </a:prstGeom>
          <a:noFill/>
        </p:spPr>
        <p:txBody>
          <a:bodyPr wrap="square" rtlCol="0">
            <a:noAutofit/>
          </a:bodyPr>
          <a:p>
            <a:pPr algn="ctr"/>
            <a:r>
              <a:rPr lang="zh-CN" altLang="en-US" sz="2000" b="1">
                <a:solidFill>
                  <a:srgbClr val="C00000"/>
                </a:solidFill>
                <a:sym typeface="+mn-ea"/>
              </a:rPr>
              <a:t>标签翻转的</a:t>
            </a:r>
            <a:r>
              <a:rPr lang="zh-CN" altLang="en-US" sz="2000" b="1">
                <a:solidFill>
                  <a:srgbClr val="C00000"/>
                </a:solidFill>
                <a:sym typeface="+mn-ea"/>
              </a:rPr>
              <a:t>数据增强示例</a:t>
            </a:r>
            <a:endParaRPr lang="zh-CN" altLang="en-US" sz="2000" b="1">
              <a:solidFill>
                <a:srgbClr val="C00000"/>
              </a:solidFill>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sp>
        <p:nvSpPr>
          <p:cNvPr id="3" name="文本框 2"/>
          <p:cNvSpPr txBox="1"/>
          <p:nvPr/>
        </p:nvSpPr>
        <p:spPr>
          <a:xfrm>
            <a:off x="513715" y="2705100"/>
            <a:ext cx="8116570" cy="2313305"/>
          </a:xfrm>
          <a:prstGeom prst="rect">
            <a:avLst/>
          </a:prstGeom>
          <a:noFill/>
        </p:spPr>
        <p:txBody>
          <a:bodyPr wrap="square" rtlCol="0">
            <a:noAutofit/>
          </a:bodyPr>
          <a:p>
            <a:pPr fontAlgn="auto">
              <a:lnSpc>
                <a:spcPct val="150000"/>
              </a:lnSpc>
            </a:pPr>
            <a:r>
              <a:rPr lang="en-US" altLang="zh-CN" sz="1600"/>
              <a:t>     </a:t>
            </a:r>
            <a:r>
              <a:rPr lang="zh-CN" altLang="en-US" sz="1600"/>
              <a:t>文章发现在原本的数据增强模型中，会产生</a:t>
            </a:r>
            <a:r>
              <a:rPr lang="zh-CN" altLang="en-US" sz="1600" b="1"/>
              <a:t>语法错误或是关键信息改变导致标签改变的新样本</a:t>
            </a:r>
            <a:r>
              <a:rPr lang="zh-CN" altLang="en-US" sz="1600"/>
              <a:t>，这就导致了</a:t>
            </a:r>
            <a:r>
              <a:rPr lang="zh-CN" altLang="en-US" sz="1600"/>
              <a:t>模型性能的下降。</a:t>
            </a:r>
            <a:endParaRPr lang="zh-CN" altLang="en-US" sz="1600"/>
          </a:p>
          <a:p>
            <a:pPr fontAlgn="auto">
              <a:lnSpc>
                <a:spcPct val="150000"/>
              </a:lnSpc>
            </a:pPr>
            <a:r>
              <a:rPr lang="en-US" altLang="zh-CN" sz="1600"/>
              <a:t>     </a:t>
            </a:r>
            <a:r>
              <a:rPr lang="zh-CN" altLang="en-US" sz="1600"/>
              <a:t>第一个例子中，关键字“狂犬病”被删除，这不仅导致语法不正确的表达，而且还消除了支持该假设的关键信息；第二个例子中，“的的喀喀湖”被“哈瓦苏湖”所取代，这导致标签从蕴含变为非蕴含。</a:t>
            </a:r>
            <a:endParaRPr lang="zh-CN" altLang="en-US" sz="1600"/>
          </a:p>
          <a:p>
            <a:pPr fontAlgn="auto">
              <a:lnSpc>
                <a:spcPct val="150000"/>
              </a:lnSpc>
            </a:pPr>
            <a:r>
              <a:rPr lang="zh-CN" altLang="en-US" sz="1600"/>
              <a:t> </a:t>
            </a:r>
            <a:r>
              <a:rPr lang="en-US" altLang="zh-CN" sz="1600"/>
              <a:t>    </a:t>
            </a:r>
            <a:r>
              <a:rPr lang="zh-CN" altLang="en-US" sz="1600"/>
              <a:t>而如果一个模型在这些有噪声的增强数据上进行训练，性能下降是正常的。</a:t>
            </a:r>
            <a:endParaRPr lang="zh-CN" altLang="en-US" sz="1600"/>
          </a:p>
          <a:p>
            <a:pPr fontAlgn="auto">
              <a:lnSpc>
                <a:spcPct val="150000"/>
              </a:lnSpc>
            </a:pPr>
            <a:r>
              <a:rPr lang="en-US" altLang="zh-CN" sz="1600"/>
              <a:t>    </a:t>
            </a:r>
            <a:endParaRPr lang="zh-CN" altLang="en-US" sz="1600"/>
          </a:p>
        </p:txBody>
      </p:sp>
      <p:pic>
        <p:nvPicPr>
          <p:cNvPr id="2" name="图片 1"/>
          <p:cNvPicPr>
            <a:picLocks noChangeAspect="1"/>
          </p:cNvPicPr>
          <p:nvPr>
            <p:custDataLst>
              <p:tags r:id="rId2"/>
            </p:custDataLst>
          </p:nvPr>
        </p:nvPicPr>
        <p:blipFill>
          <a:blip r:embed="rId3"/>
          <a:stretch>
            <a:fillRect/>
          </a:stretch>
        </p:blipFill>
        <p:spPr>
          <a:xfrm>
            <a:off x="1420495" y="1293495"/>
            <a:ext cx="6303010" cy="1238885"/>
          </a:xfrm>
          <a:prstGeom prst="rect">
            <a:avLst/>
          </a:prstGeom>
        </p:spPr>
      </p:pic>
      <p:sp>
        <p:nvSpPr>
          <p:cNvPr id="9" name="文本框 8"/>
          <p:cNvSpPr txBox="1"/>
          <p:nvPr>
            <p:custDataLst>
              <p:tags r:id="rId4"/>
            </p:custDataLst>
          </p:nvPr>
        </p:nvSpPr>
        <p:spPr>
          <a:xfrm>
            <a:off x="347345" y="669925"/>
            <a:ext cx="5228590" cy="450215"/>
          </a:xfrm>
          <a:prstGeom prst="rect">
            <a:avLst/>
          </a:prstGeom>
          <a:noFill/>
        </p:spPr>
        <p:txBody>
          <a:bodyPr wrap="square" rtlCol="0">
            <a:noAutofit/>
          </a:bodyPr>
          <a:p>
            <a:pPr algn="ctr"/>
            <a:r>
              <a:rPr lang="zh-CN" altLang="en-US" sz="2000" b="1">
                <a:solidFill>
                  <a:srgbClr val="C00000"/>
                </a:solidFill>
                <a:sym typeface="+mn-ea"/>
              </a:rPr>
              <a:t>为什么使用数据增强会导致 failure mode</a:t>
            </a:r>
            <a:endParaRPr lang="zh-CN" altLang="en-US" sz="2000" b="1">
              <a:solidFill>
                <a:srgbClr val="C00000"/>
              </a:solidFill>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sp>
        <p:nvSpPr>
          <p:cNvPr id="3" name="文本框 2"/>
          <p:cNvSpPr txBox="1"/>
          <p:nvPr/>
        </p:nvSpPr>
        <p:spPr>
          <a:xfrm>
            <a:off x="434975" y="1924685"/>
            <a:ext cx="3792855" cy="1085215"/>
          </a:xfrm>
          <a:prstGeom prst="rect">
            <a:avLst/>
          </a:prstGeom>
          <a:noFill/>
        </p:spPr>
        <p:txBody>
          <a:bodyPr wrap="square" rtlCol="0">
            <a:noAutofit/>
          </a:bodyPr>
          <a:p>
            <a:pPr fontAlgn="auto">
              <a:lnSpc>
                <a:spcPct val="150000"/>
              </a:lnSpc>
            </a:pPr>
            <a:r>
              <a:rPr lang="en-US" altLang="zh-CN" sz="1400"/>
              <a:t>    </a:t>
            </a:r>
            <a:r>
              <a:rPr lang="zh-CN" altLang="en-US" sz="1400"/>
              <a:t>为了验证这个猜想，作者修改这些噪声进行了实验：①</a:t>
            </a:r>
            <a:r>
              <a:rPr lang="en-US" altLang="zh-CN" sz="1400"/>
              <a:t> </a:t>
            </a:r>
            <a:r>
              <a:rPr lang="zh-CN" altLang="en-US" sz="1400"/>
              <a:t>用原始样本替换噪声样本；②</a:t>
            </a:r>
            <a:r>
              <a:rPr lang="en-US" altLang="zh-CN" sz="1400"/>
              <a:t> </a:t>
            </a:r>
            <a:r>
              <a:rPr sz="1400"/>
              <a:t>纠正有噪声的样本的标签</a:t>
            </a:r>
            <a:r>
              <a:rPr lang="zh-CN" altLang="en-US" sz="1400"/>
              <a:t>。</a:t>
            </a:r>
            <a:endParaRPr lang="zh-CN" altLang="en-US" sz="1400"/>
          </a:p>
        </p:txBody>
      </p:sp>
      <p:pic>
        <p:nvPicPr>
          <p:cNvPr id="4" name="图片 3"/>
          <p:cNvPicPr>
            <a:picLocks noChangeAspect="1"/>
          </p:cNvPicPr>
          <p:nvPr/>
        </p:nvPicPr>
        <p:blipFill>
          <a:blip r:embed="rId2"/>
          <a:stretch>
            <a:fillRect/>
          </a:stretch>
        </p:blipFill>
        <p:spPr>
          <a:xfrm>
            <a:off x="4572000" y="1103630"/>
            <a:ext cx="4140200" cy="946150"/>
          </a:xfrm>
          <a:prstGeom prst="rect">
            <a:avLst/>
          </a:prstGeom>
        </p:spPr>
      </p:pic>
      <p:sp>
        <p:nvSpPr>
          <p:cNvPr id="6" name="文本框 5"/>
          <p:cNvSpPr txBox="1"/>
          <p:nvPr/>
        </p:nvSpPr>
        <p:spPr>
          <a:xfrm>
            <a:off x="4271010" y="2367915"/>
            <a:ext cx="4742180" cy="1435735"/>
          </a:xfrm>
          <a:prstGeom prst="rect">
            <a:avLst/>
          </a:prstGeom>
          <a:noFill/>
        </p:spPr>
        <p:txBody>
          <a:bodyPr wrap="square" rtlCol="0">
            <a:noAutofit/>
          </a:bodyPr>
          <a:p>
            <a:pPr indent="0" algn="ctr" fontAlgn="auto">
              <a:lnSpc>
                <a:spcPct val="150000"/>
              </a:lnSpc>
            </a:pPr>
            <a:r>
              <a:rPr lang="zh-CN" altLang="en-US" sz="1400"/>
              <a:t>W-Del 表示用相应的原始样本替换错误标记的增广样本，W-Flip 表示将错误标记的数据增强样本的标签翻转为正确的样本。结果表明，在这种情况下，使用标签保留假设增加数据会导致性能下降。</a:t>
            </a:r>
            <a:endParaRPr lang="zh-CN" altLang="en-US"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84648"/>
          </a:xfrm>
          <a:prstGeom prst="rect">
            <a:avLst/>
          </a:prstGeom>
        </p:spPr>
      </p:pic>
      <p:sp>
        <p:nvSpPr>
          <p:cNvPr id="8" name="文本框 7"/>
          <p:cNvSpPr txBox="1"/>
          <p:nvPr/>
        </p:nvSpPr>
        <p:spPr>
          <a:xfrm>
            <a:off x="408940" y="1035050"/>
            <a:ext cx="7697470" cy="1471295"/>
          </a:xfrm>
          <a:prstGeom prst="rect">
            <a:avLst/>
          </a:prstGeom>
          <a:noFill/>
        </p:spPr>
        <p:txBody>
          <a:bodyPr wrap="square" rtlCol="0">
            <a:noAutofit/>
          </a:bodyPr>
          <a:p>
            <a:pPr fontAlgn="auto">
              <a:lnSpc>
                <a:spcPct val="150000"/>
              </a:lnSpc>
            </a:pPr>
            <a:r>
              <a:rPr lang="zh-CN" altLang="en-US" sz="1600"/>
              <a:t>FlipDA 包括4个步骤，如图所示。</a:t>
            </a:r>
            <a:endParaRPr lang="zh-CN" altLang="en-US" sz="1600"/>
          </a:p>
          <a:p>
            <a:pPr fontAlgn="auto">
              <a:lnSpc>
                <a:spcPct val="150000"/>
              </a:lnSpc>
            </a:pPr>
            <a:r>
              <a:rPr lang="zh-CN" altLang="en-US" sz="1600"/>
              <a:t>①</a:t>
            </a:r>
            <a:r>
              <a:rPr lang="en-US" altLang="zh-CN" sz="1600"/>
              <a:t> </a:t>
            </a:r>
            <a:r>
              <a:rPr sz="1600"/>
              <a:t>在不增加数据的情况下训练一个分类器（如微调一个预训练过的模型）</a:t>
            </a:r>
            <a:r>
              <a:rPr lang="zh-CN" sz="1600"/>
              <a:t>。</a:t>
            </a:r>
            <a:endParaRPr sz="1600"/>
          </a:p>
          <a:p>
            <a:pPr fontAlgn="auto">
              <a:lnSpc>
                <a:spcPct val="150000"/>
              </a:lnSpc>
            </a:pPr>
            <a:r>
              <a:rPr lang="zh-CN" altLang="en-US" sz="1600"/>
              <a:t>②</a:t>
            </a:r>
            <a:r>
              <a:rPr lang="en-US" altLang="zh-CN" sz="1600"/>
              <a:t> </a:t>
            </a:r>
            <a:r>
              <a:rPr sz="1600"/>
              <a:t>生成保留标签和标签翻转的增强样本。</a:t>
            </a:r>
            <a:endParaRPr sz="1600"/>
          </a:p>
          <a:p>
            <a:pPr fontAlgn="auto">
              <a:lnSpc>
                <a:spcPct val="150000"/>
              </a:lnSpc>
            </a:pPr>
            <a:endParaRPr sz="1600"/>
          </a:p>
        </p:txBody>
      </p:sp>
      <p:sp>
        <p:nvSpPr>
          <p:cNvPr id="13" name="文本框 12"/>
          <p:cNvSpPr txBox="1"/>
          <p:nvPr>
            <p:custDataLst>
              <p:tags r:id="rId2"/>
            </p:custDataLst>
          </p:nvPr>
        </p:nvSpPr>
        <p:spPr>
          <a:xfrm>
            <a:off x="408940" y="323850"/>
            <a:ext cx="8113395" cy="578485"/>
          </a:xfrm>
          <a:prstGeom prst="rect">
            <a:avLst/>
          </a:prstGeom>
          <a:noFill/>
        </p:spPr>
        <p:txBody>
          <a:bodyPr wrap="square" rtlCol="0">
            <a:spAutoFit/>
          </a:bodyPr>
          <a:p>
            <a:pPr algn="l">
              <a:lnSpc>
                <a:spcPts val="3800"/>
              </a:lnSpc>
            </a:pPr>
            <a:r>
              <a:rPr kumimoji="1" sz="2400" dirty="0" smtClean="0">
                <a:solidFill>
                  <a:srgbClr val="A51E36"/>
                </a:solidFill>
                <a:latin typeface="微软雅黑" panose="020B0503020204020204" charset="-122"/>
                <a:ea typeface="微软雅黑" panose="020B0503020204020204" charset="-122"/>
                <a:cs typeface="+mn-lt"/>
              </a:rPr>
              <a:t>FlipDA: </a:t>
            </a:r>
            <a:r>
              <a:rPr kumimoji="1" lang="zh-CN" sz="2400" dirty="0" smtClean="0">
                <a:solidFill>
                  <a:srgbClr val="A51E36"/>
                </a:solidFill>
                <a:latin typeface="微软雅黑" panose="020B0503020204020204" charset="-122"/>
                <a:ea typeface="微软雅黑" panose="020B0503020204020204" charset="-122"/>
                <a:cs typeface="+mn-lt"/>
              </a:rPr>
              <a:t>自动</a:t>
            </a:r>
            <a:r>
              <a:rPr kumimoji="1" lang="zh-CN" sz="2400" dirty="0" smtClean="0">
                <a:solidFill>
                  <a:srgbClr val="A51E36"/>
                </a:solidFill>
                <a:latin typeface="微软雅黑" panose="020B0503020204020204" charset="-122"/>
                <a:ea typeface="微软雅黑" panose="020B0503020204020204" charset="-122"/>
                <a:cs typeface="+mn-lt"/>
              </a:rPr>
              <a:t>标签翻转</a:t>
            </a:r>
            <a:endParaRPr kumimoji="1" lang="zh-CN" sz="2400" dirty="0" smtClean="0">
              <a:solidFill>
                <a:srgbClr val="A51E36"/>
              </a:solidFill>
              <a:latin typeface="微软雅黑" panose="020B0503020204020204" charset="-122"/>
              <a:ea typeface="微软雅黑" panose="020B0503020204020204" charset="-122"/>
              <a:cs typeface="+mn-lt"/>
            </a:endParaRPr>
          </a:p>
        </p:txBody>
      </p:sp>
      <p:pic>
        <p:nvPicPr>
          <p:cNvPr id="2" name="图片 1"/>
          <p:cNvPicPr>
            <a:picLocks noChangeAspect="1"/>
          </p:cNvPicPr>
          <p:nvPr>
            <p:custDataLst>
              <p:tags r:id="rId3"/>
            </p:custDataLst>
          </p:nvPr>
        </p:nvPicPr>
        <p:blipFill>
          <a:blip r:embed="rId4"/>
          <a:stretch>
            <a:fillRect/>
          </a:stretch>
        </p:blipFill>
        <p:spPr>
          <a:xfrm>
            <a:off x="3914775" y="2506345"/>
            <a:ext cx="4999990" cy="2073910"/>
          </a:xfrm>
          <a:prstGeom prst="rect">
            <a:avLst/>
          </a:prstGeom>
        </p:spPr>
      </p:pic>
      <p:sp>
        <p:nvSpPr>
          <p:cNvPr id="3" name="文本框 2"/>
          <p:cNvSpPr txBox="1"/>
          <p:nvPr/>
        </p:nvSpPr>
        <p:spPr>
          <a:xfrm>
            <a:off x="408940" y="2743835"/>
            <a:ext cx="3449320" cy="1777365"/>
          </a:xfrm>
          <a:prstGeom prst="rect">
            <a:avLst/>
          </a:prstGeom>
          <a:noFill/>
        </p:spPr>
        <p:txBody>
          <a:bodyPr wrap="square" rtlCol="0">
            <a:spAutoFit/>
          </a:bodyPr>
          <a:p>
            <a:pPr algn="l" fontAlgn="auto">
              <a:lnSpc>
                <a:spcPct val="150000"/>
              </a:lnSpc>
              <a:buClrTx/>
              <a:buSzTx/>
              <a:buNone/>
            </a:pPr>
            <a:r>
              <a:rPr lang="zh-CN" sz="1600">
                <a:sym typeface="+mn-ea"/>
              </a:rPr>
              <a:t>③</a:t>
            </a:r>
            <a:r>
              <a:rPr lang="en-US" altLang="zh-CN" sz="1600">
                <a:sym typeface="+mn-ea"/>
              </a:rPr>
              <a:t> </a:t>
            </a:r>
            <a:r>
              <a:rPr sz="1600">
                <a:sym typeface="+mn-ea"/>
              </a:rPr>
              <a:t>使用分类器为为每个可能的标签选择概率最大的生成样本。 </a:t>
            </a:r>
            <a:endParaRPr sz="1600"/>
          </a:p>
          <a:p>
            <a:pPr algn="l" fontAlgn="auto">
              <a:lnSpc>
                <a:spcPct val="150000"/>
              </a:lnSpc>
              <a:buClrTx/>
              <a:buSzTx/>
              <a:buNone/>
            </a:pPr>
            <a:r>
              <a:rPr lang="zh-CN" sz="1600">
                <a:sym typeface="+mn-ea"/>
              </a:rPr>
              <a:t>④</a:t>
            </a:r>
            <a:r>
              <a:rPr lang="en-US" altLang="zh-CN" sz="1600">
                <a:sym typeface="+mn-ea"/>
              </a:rPr>
              <a:t> </a:t>
            </a:r>
            <a:r>
              <a:rPr sz="1600">
                <a:sym typeface="+mn-ea"/>
              </a:rPr>
              <a:t>用原始样本和附加的增强样本重新训练分类器。</a:t>
            </a:r>
            <a:endParaRPr sz="1600"/>
          </a:p>
          <a:p>
            <a:endParaRPr lang="zh-CN"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PP_MARK_KEY" val="f7228c09-6ff0-4ae5-8aff-24bef143e1e9"/>
  <p:tag name="COMMONDATA" val="eyJoZGlkIjoiZWI5ZWZlM2E4ODYxNTE0MzhmZTYwNDgyODU5ZTljYjg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4925</Words>
  <Application>WPS 演示</Application>
  <PresentationFormat>自定义</PresentationFormat>
  <Paragraphs>134</Paragraphs>
  <Slides>19</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38" baseType="lpstr">
      <vt:lpstr>Arial</vt:lpstr>
      <vt:lpstr>宋体</vt:lpstr>
      <vt:lpstr>Wingdings</vt:lpstr>
      <vt:lpstr>Calibri</vt:lpstr>
      <vt:lpstr>兰亭黑-简 中黑</vt:lpstr>
      <vt:lpstr>黑体</vt:lpstr>
      <vt:lpstr>微软雅黑</vt:lpstr>
      <vt:lpstr>Geometria</vt:lpstr>
      <vt:lpstr>DejaVu Math TeX Gyre</vt:lpstr>
      <vt:lpstr>Gotham Bold</vt:lpstr>
      <vt:lpstr>Arial Unicode MS</vt:lpstr>
      <vt:lpstr>Calibri Light</vt:lpstr>
      <vt:lpstr>等线</vt:lpstr>
      <vt:lpstr>Segoe Print</vt:lpstr>
      <vt:lpstr>Cambria Math</vt:lpstr>
      <vt:lpstr>MS Mincho</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snow noir</dc:creator>
  <cp:lastModifiedBy>张花花</cp:lastModifiedBy>
  <cp:revision>559</cp:revision>
  <dcterms:created xsi:type="dcterms:W3CDTF">2017-10-31T12:19:00Z</dcterms:created>
  <dcterms:modified xsi:type="dcterms:W3CDTF">2023-03-16T05:39:36Z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A700879580934903AB2343112B353AA0</vt:lpwstr>
  </property>
  <property fmtid="{D5CDD505-2E9C-101B-9397-08002B2CF9AE}" pid="3" name="KSOProductBuildVer">
    <vt:lpwstr>2052-11.1.0.13703</vt:lpwstr>
  </property>
</Properties>
</file>