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649" r:id="rId4"/>
    <p:sldId id="771" r:id="rId6"/>
    <p:sldId id="798" r:id="rId7"/>
    <p:sldId id="782" r:id="rId8"/>
    <p:sldId id="751" r:id="rId9"/>
    <p:sldId id="783" r:id="rId10"/>
    <p:sldId id="784" r:id="rId11"/>
    <p:sldId id="785" r:id="rId12"/>
    <p:sldId id="652" r:id="rId13"/>
    <p:sldId id="786" r:id="rId14"/>
    <p:sldId id="787" r:id="rId15"/>
    <p:sldId id="788" r:id="rId16"/>
    <p:sldId id="789" r:id="rId17"/>
    <p:sldId id="790" r:id="rId18"/>
    <p:sldId id="752" r:id="rId19"/>
    <p:sldId id="791" r:id="rId20"/>
    <p:sldId id="792" r:id="rId21"/>
    <p:sldId id="650" r:id="rId22"/>
    <p:sldId id="793" r:id="rId23"/>
    <p:sldId id="794" r:id="rId24"/>
    <p:sldId id="735" r:id="rId25"/>
    <p:sldId id="651" r:id="rId26"/>
    <p:sldId id="755" r:id="rId27"/>
    <p:sldId id="736" r:id="rId28"/>
    <p:sldId id="796" r:id="rId29"/>
    <p:sldId id="797" r:id="rId30"/>
  </p:sldIdLst>
  <p:sldSz cx="20104100" cy="11309350"/>
  <p:notesSz cx="20104100" cy="1130935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5FAFF"/>
    <a:srgbClr val="FFFFCC"/>
    <a:srgbClr val="FFFF66"/>
    <a:srgbClr val="FDD7F5"/>
    <a:srgbClr val="3366FF"/>
    <a:srgbClr val="99FF33"/>
    <a:srgbClr val="9933FF"/>
    <a:srgbClr val="00FF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76146" autoAdjust="0"/>
  </p:normalViewPr>
  <p:slideViewPr>
    <p:cSldViewPr>
      <p:cViewPr varScale="1">
        <p:scale>
          <a:sx n="53" d="100"/>
          <a:sy n="53" d="100"/>
        </p:scale>
        <p:origin x="1248" y="132"/>
      </p:cViewPr>
      <p:guideLst>
        <p:guide orient="horz" pos="2890"/>
        <p:guide pos="2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gs" Target="tags/tag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1A05F-5611-4786-AF33-BE35705EEF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CE144-D5A4-4C71-9FB6-2A256C7E99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作者单位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explanation</a:t>
            </a:r>
            <a:r>
              <a:rPr lang="zh-CN" altLang="en-US" dirty="0"/>
              <a:t>来进行关系分类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作者单位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explanation</a:t>
            </a:r>
            <a:r>
              <a:rPr lang="zh-CN" altLang="en-US" dirty="0"/>
              <a:t>来进行关系分类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作者单位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explanation</a:t>
            </a:r>
            <a:r>
              <a:rPr lang="zh-CN" altLang="en-US" dirty="0"/>
              <a:t>来进行关系分类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19931" y="-26811"/>
            <a:ext cx="6650134" cy="1169035"/>
          </a:xfrm>
        </p:spPr>
        <p:txBody>
          <a:bodyPr lIns="0" tIns="0" rIns="0" bIns="0"/>
          <a:lstStyle>
            <a:lvl1pPr>
              <a:defRPr sz="7500" b="0" i="0">
                <a:solidFill>
                  <a:srgbClr val="24242E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433FF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4300" y="754063"/>
            <a:ext cx="6484938" cy="26384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547100" y="1628775"/>
            <a:ext cx="10177463" cy="80359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384300" y="3392488"/>
            <a:ext cx="6484938" cy="6286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4300" y="754063"/>
            <a:ext cx="6484938" cy="26384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547100" y="1628775"/>
            <a:ext cx="10177463" cy="8035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384300" y="3392488"/>
            <a:ext cx="6484938" cy="6286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382713" y="3009900"/>
            <a:ext cx="17338675" cy="7177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387513" y="601663"/>
            <a:ext cx="4333875" cy="95853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382713" y="601663"/>
            <a:ext cx="12852400" cy="9585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24242E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433FF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24242E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433FF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433FF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3013" y="1851025"/>
            <a:ext cx="15078075" cy="39370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3013" y="5940425"/>
            <a:ext cx="15078075" cy="273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82713" y="3009900"/>
            <a:ext cx="17338675" cy="7177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819400"/>
            <a:ext cx="17340263" cy="47037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71600" y="7567613"/>
            <a:ext cx="17340263" cy="2474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382713" y="3009900"/>
            <a:ext cx="8593137" cy="7177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128250" y="3009900"/>
            <a:ext cx="8593138" cy="7177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4300" y="601663"/>
            <a:ext cx="17340263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84300" y="2771775"/>
            <a:ext cx="8505825" cy="1358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384300" y="4130675"/>
            <a:ext cx="8505825" cy="6076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177463" y="2771775"/>
            <a:ext cx="8547100" cy="1358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177463" y="4130675"/>
            <a:ext cx="8547100" cy="6076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502410"/>
          </a:xfrm>
          <a:custGeom>
            <a:avLst/>
            <a:gdLst/>
            <a:ahLst/>
            <a:cxnLst/>
            <a:rect l="l" t="t" r="r" b="b"/>
            <a:pathLst>
              <a:path w="20104100" h="1502410">
                <a:moveTo>
                  <a:pt x="0" y="0"/>
                </a:moveTo>
                <a:lnTo>
                  <a:pt x="0" y="1501917"/>
                </a:lnTo>
                <a:lnTo>
                  <a:pt x="20104099" y="1501917"/>
                </a:lnTo>
                <a:lnTo>
                  <a:pt x="20104099" y="0"/>
                </a:lnTo>
                <a:lnTo>
                  <a:pt x="0" y="0"/>
                </a:lnTo>
                <a:close/>
              </a:path>
            </a:pathLst>
          </a:custGeom>
          <a:solidFill>
            <a:srgbClr val="D4D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19931" y="-26811"/>
            <a:ext cx="3664237" cy="1169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58705" y="3442622"/>
            <a:ext cx="961136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089818" y="10753006"/>
            <a:ext cx="369569" cy="362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0433FF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285750" indent="-285750">
        <a:buClr>
          <a:srgbClr val="0000FF"/>
        </a:buClr>
        <a:buSzPct val="150000"/>
        <a:buFont typeface="Arial" panose="020B0604020202020204" pitchFamily="34" charset="0"/>
        <a:buChar char="•"/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82713" y="10482263"/>
            <a:ext cx="4522787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8C4D-91F9-488C-85A3-8B8806C416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59563" y="10482263"/>
            <a:ext cx="6784975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4198600" y="10482263"/>
            <a:ext cx="4522788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220C-78D0-4980-B12A-D8979685A82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422650" y="2759075"/>
            <a:ext cx="12801600" cy="4876800"/>
          </a:xfrm>
          <a:prstGeom prst="rect">
            <a:avLst/>
          </a:prstGeom>
          <a:solidFill>
            <a:srgbClr val="D4D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32050" y="1539875"/>
            <a:ext cx="15392400" cy="3429000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OpenIE</a:t>
            </a:r>
            <a:endParaRPr lang="en-US" altLang="zh-CN" sz="54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 panose="020B0502020104020203"/>
                <a:cs typeface="Gill Sans MT" panose="020B0502020104020203"/>
              </a:rPr>
            </a:fld>
            <a:endParaRPr sz="2300" dirty="0"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20104100" cy="1506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bject 2"/>
          <p:cNvSpPr txBox="1"/>
          <p:nvPr/>
        </p:nvSpPr>
        <p:spPr>
          <a:xfrm>
            <a:off x="1289050" y="6188364"/>
            <a:ext cx="18135600" cy="142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algn="ctr">
              <a:lnSpc>
                <a:spcPct val="125000"/>
              </a:lnSpc>
              <a:spcBef>
                <a:spcPts val="100"/>
              </a:spcBef>
            </a:pPr>
            <a:r>
              <a:rPr lang="zh-CN" altLang="en-US" sz="2400" b="1" dirty="0">
                <a:latin typeface="Microsoft JhengHei UI" panose="020B0604030504040204" charset="-120"/>
                <a:cs typeface="Microsoft JhengHei UI" panose="020B0604030504040204" charset="-120"/>
              </a:rPr>
              <a:t>杜威</a:t>
            </a:r>
            <a:endParaRPr lang="en-US" altLang="zh-CN" sz="2400" b="1" dirty="0">
              <a:latin typeface="Microsoft JhengHei UI" panose="020B0604030504040204" charset="-120"/>
              <a:cs typeface="Microsoft JhengHei UI" panose="020B0604030504040204" charset="-120"/>
            </a:endParaRPr>
          </a:p>
          <a:p>
            <a:pPr algn="ctr"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dirty="0">
                <a:latin typeface="Gill Sans MT" panose="020B0502020104020203" pitchFamily="34" charset="0"/>
                <a:cs typeface="Microsoft JhengHei UI" panose="020B0604030504040204" charset="-120"/>
              </a:rPr>
              <a:t>51215901009</a:t>
            </a:r>
            <a:endParaRPr lang="en-US" altLang="zh-CN" sz="2400" dirty="0">
              <a:latin typeface="Gill Sans MT" panose="020B0502020104020203" pitchFamily="34" charset="0"/>
              <a:cs typeface="Microsoft JhengHei UI" panose="020B0604030504040204" charset="-120"/>
            </a:endParaRPr>
          </a:p>
          <a:p>
            <a:pPr algn="ctr"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i="1" dirty="0">
                <a:latin typeface="Gill Sans MT" panose="020B0502020104020203" pitchFamily="34" charset="0"/>
                <a:cs typeface="Microsoft JhengHei UI" panose="020B0604030504040204" charset="-120"/>
              </a:rPr>
              <a:t>51215901009@stu.ecnu.edu.cn</a:t>
            </a:r>
            <a:endParaRPr sz="2400" i="1" dirty="0">
              <a:latin typeface="Gill Sans MT" panose="020B0502020104020203" pitchFamily="34" charset="0"/>
              <a:cs typeface="Microsoft JhengHei UI" panose="020B060403050404020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8275"/>
            <a:ext cx="20088860" cy="1153795"/>
          </a:xfrm>
        </p:spPr>
        <p:txBody>
          <a:bodyPr wrap="square"/>
          <a:p>
            <a:pPr algn="ctr"/>
            <a:r>
              <a:rPr lang="en-US" altLang="zh-CN" b="1"/>
              <a:t> Generating Open-IE Extractions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0" y="2378075"/>
            <a:ext cx="12030075" cy="833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8275"/>
            <a:ext cx="20088860" cy="1153795"/>
          </a:xfrm>
        </p:spPr>
        <p:txBody>
          <a:bodyPr wrap="square"/>
          <a:p>
            <a:pPr algn="ctr"/>
            <a:r>
              <a:rPr lang="en-US" altLang="zh-CN" b="1"/>
              <a:t> Generating Open-IE Extractions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733425" y="3063875"/>
            <a:ext cx="18834100" cy="69856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>
                <a:latin typeface="Calibri" panose="020F0502020204030204" charset="0"/>
                <a:cs typeface="Calibri" panose="020F0502020204030204" charset="0"/>
              </a:rPr>
              <a:t>Sentence: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Barack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Obama, the U.S. president, was </a:t>
            </a:r>
            <a:r>
              <a:rPr sz="3200" b="1">
                <a:latin typeface="Calibri" panose="020F0502020204030204" charset="0"/>
                <a:cs typeface="Calibri" panose="020F0502020204030204" charset="0"/>
              </a:rPr>
              <a:t>determined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 to win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the majority vote in Washington and Arizona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zh-CN" altLang="en-US" sz="32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3200" b="1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lang="zh-CN" altLang="en-US" sz="3200" b="1">
                <a:latin typeface="Calibri" panose="020F0502020204030204" charset="0"/>
                <a:cs typeface="Calibri" panose="020F0502020204030204" charset="0"/>
              </a:rPr>
              <a:t>arget predicate</a:t>
            </a:r>
            <a:r>
              <a:rPr lang="en-US" altLang="zh-CN" sz="3200" b="1"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lang="zh-CN" alt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  <a:sym typeface="+mn-ea"/>
              </a:rPr>
              <a:t>determined</a:t>
            </a:r>
            <a:endParaRPr sz="32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zh-CN" altLang="en-US" sz="32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3200" b="1">
                <a:latin typeface="Calibri" panose="020F0502020204030204" charset="0"/>
                <a:cs typeface="Calibri" panose="020F0502020204030204" charset="0"/>
              </a:rPr>
              <a:t>Questions: </a:t>
            </a:r>
            <a:endParaRPr lang="en-US" altLang="zh-CN" sz="3200" b="1"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3200">
                <a:latin typeface="Calibri" panose="020F0502020204030204" charset="0"/>
                <a:cs typeface="Calibri" panose="020F0502020204030204" charset="0"/>
                <a:sym typeface="+mn-ea"/>
              </a:rPr>
              <a:t>	    {who was determined?, what was someone determined to do?}</a:t>
            </a:r>
            <a:endParaRPr lang="en-US" altLang="zh-CN" sz="32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32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3200" b="1">
                <a:latin typeface="Calibri" panose="020F0502020204030204" charset="0"/>
                <a:cs typeface="Calibri" panose="020F0502020204030204" charset="0"/>
              </a:rPr>
              <a:t>Answers:</a:t>
            </a:r>
            <a:endParaRPr lang="en-US" altLang="zh-CN" sz="3200" b="1"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3200">
                <a:latin typeface="Calibri" panose="020F0502020204030204" charset="0"/>
                <a:cs typeface="Calibri" panose="020F0502020204030204" charset="0"/>
              </a:rPr>
              <a:t>	    {</a:t>
            </a:r>
            <a:endParaRPr lang="en-US" altLang="zh-CN" sz="3200"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3200">
                <a:latin typeface="Calibri" panose="020F0502020204030204" charset="0"/>
                <a:cs typeface="Calibri" panose="020F0502020204030204" charset="0"/>
              </a:rPr>
              <a:t>		{“Barack Obama”, “the U.S president”}, </a:t>
            </a:r>
            <a:endParaRPr lang="en-US" altLang="zh-CN" sz="3200">
              <a:latin typeface="Calibri" panose="020F0502020204030204" charset="0"/>
              <a:cs typeface="Calibri" panose="020F0502020204030204" charset="0"/>
            </a:endParaRPr>
          </a:p>
          <a:p>
            <a:pPr lvl="3" indent="0">
              <a:buFont typeface="Arial" panose="020B0604020202020204" pitchFamily="34" charset="0"/>
              <a:buNone/>
            </a:pPr>
            <a:r>
              <a:rPr lang="en-US" altLang="zh-CN" sz="3200">
                <a:latin typeface="Calibri" panose="020F0502020204030204" charset="0"/>
                <a:cs typeface="Calibri" panose="020F0502020204030204" charset="0"/>
              </a:rPr>
              <a:t>     {“win the majority vote in Washington”, “win the majority vote in Arizona”}</a:t>
            </a:r>
            <a:endParaRPr lang="en-US" altLang="zh-CN" sz="3200">
              <a:latin typeface="Calibri" panose="020F0502020204030204" charset="0"/>
              <a:cs typeface="Calibri" panose="020F0502020204030204" charset="0"/>
            </a:endParaRPr>
          </a:p>
          <a:p>
            <a:pPr lvl="3" indent="0">
              <a:buFont typeface="Arial" panose="020B0604020202020204" pitchFamily="34" charset="0"/>
              <a:buNone/>
            </a:pPr>
            <a:r>
              <a:rPr lang="en-US" altLang="zh-CN" sz="3200">
                <a:latin typeface="Calibri" panose="020F0502020204030204" charset="0"/>
                <a:cs typeface="Calibri" panose="020F0502020204030204" charset="0"/>
              </a:rPr>
              <a:t>}	</a:t>
            </a:r>
            <a:endParaRPr lang="en-US" altLang="zh-CN" sz="3200"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32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8275"/>
            <a:ext cx="20088860" cy="1153795"/>
          </a:xfrm>
        </p:spPr>
        <p:txBody>
          <a:bodyPr wrap="square"/>
          <a:p>
            <a:pPr algn="ctr"/>
            <a:r>
              <a:rPr lang="en-US" altLang="zh-CN" b="1"/>
              <a:t> Generating Open-IE Extractions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733425" y="3063875"/>
            <a:ext cx="1883410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85800" indent="-685800">
              <a:buFont typeface="Arial" panose="020B0604020202020204" pitchFamily="34" charset="0"/>
              <a:buChar char="•"/>
            </a:pPr>
            <a:r>
              <a:rPr sz="3200" b="1">
                <a:latin typeface="Calibri" panose="020F0502020204030204" charset="0"/>
                <a:cs typeface="Calibri" panose="020F0502020204030204" charset="0"/>
              </a:rPr>
              <a:t>Open</a:t>
            </a:r>
            <a:r>
              <a:rPr lang="en-US" sz="32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b="1">
                <a:latin typeface="Calibri" panose="020F0502020204030204" charset="0"/>
                <a:cs typeface="Calibri" panose="020F0502020204030204" charset="0"/>
              </a:rPr>
              <a:t>IE extractions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: 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	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(Barack Obama; was determined; to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win the majority vote in Washington), 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	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(the U.S. president; was determined; to win the majority vote in Washington),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lang="en-US"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	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(Barack Obama; was determined; to win the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majority vote in Arizona), 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	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(the U.S. president; was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determined; to win the majority vote in Arizona)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		</a:t>
            </a:r>
            <a:r>
              <a:rPr sz="3200" b="1">
                <a:latin typeface="Calibri" panose="020F0502020204030204" charset="0"/>
                <a:cs typeface="Calibri" panose="020F0502020204030204" charset="0"/>
              </a:rPr>
              <a:t>do not produce extractions for embedded predicates (e.g., win)</a:t>
            </a:r>
            <a:endParaRPr sz="32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8275"/>
            <a:ext cx="20088860" cy="1153795"/>
          </a:xfrm>
        </p:spPr>
        <p:txBody>
          <a:bodyPr wrap="square"/>
          <a:p>
            <a:pPr algn="ctr"/>
            <a:r>
              <a:rPr lang="en-US" altLang="zh-CN" b="1"/>
              <a:t> Generating Open-IE Extractions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733425" y="3063875"/>
            <a:ext cx="1883410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85800" indent="-685800">
              <a:buFont typeface="Arial" panose="020B0604020202020204" pitchFamily="34" charset="0"/>
              <a:buChar char="•"/>
            </a:pPr>
            <a:r>
              <a:rPr sz="3200" b="1">
                <a:latin typeface="Calibri" panose="020F0502020204030204" charset="0"/>
                <a:cs typeface="Calibri" panose="020F0502020204030204" charset="0"/>
              </a:rPr>
              <a:t>Open</a:t>
            </a:r>
            <a:r>
              <a:rPr lang="en-US" sz="32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 b="1">
                <a:latin typeface="Calibri" panose="020F0502020204030204" charset="0"/>
                <a:cs typeface="Calibri" panose="020F0502020204030204" charset="0"/>
              </a:rPr>
              <a:t>IE extractions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: 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	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(Barack Obama; was determined; to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win the majority vote in Washington), 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	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(the U.S. president; was determined; to win the majority vote in Washington),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lang="en-US"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	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(Barack Obama; was determined; to win the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majority vote in Arizona), 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	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(the U.S. president; was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determined; to win the majority vote in Arizona)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		</a:t>
            </a:r>
            <a:r>
              <a:rPr sz="3200" b="1">
                <a:latin typeface="Calibri" panose="020F0502020204030204" charset="0"/>
                <a:cs typeface="Calibri" panose="020F0502020204030204" charset="0"/>
              </a:rPr>
              <a:t>do not produce extractions for embedded predicates (e.g., win)</a:t>
            </a:r>
            <a:endParaRPr sz="32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8275"/>
            <a:ext cx="20088860" cy="1153795"/>
          </a:xfrm>
        </p:spPr>
        <p:txBody>
          <a:bodyPr wrap="square"/>
          <a:p>
            <a:pPr algn="ctr"/>
            <a:r>
              <a:rPr lang="en-US" altLang="zh-CN" b="1"/>
              <a:t>pronoun removal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733425" y="3063875"/>
            <a:ext cx="1883410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85800" indent="-685800">
              <a:buFont typeface="Arial" panose="020B0604020202020204" pitchFamily="34" charset="0"/>
              <a:buChar char="•"/>
            </a:pP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sz="3200">
                <a:latin typeface="Calibri" panose="020F0502020204030204" charset="0"/>
                <a:cs typeface="Calibri" panose="020F0502020204030204" charset="0"/>
              </a:rPr>
              <a:t>John went home, he was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tired.  </a:t>
            </a:r>
            <a:r>
              <a:rPr lang="en-US" sz="3200" b="1">
                <a:latin typeface="Calibri" panose="020F0502020204030204" charset="0"/>
                <a:cs typeface="Calibri" panose="020F0502020204030204" charset="0"/>
              </a:rPr>
              <a:t>(who was tired?John;h</a:t>
            </a:r>
            <a:r>
              <a:rPr lang="en-US" altLang="zh-CN" sz="3200" b="1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lang="en-US" sz="3200" b="1">
                <a:latin typeface="Calibri" panose="020F0502020204030204" charset="0"/>
                <a:cs typeface="Calibri" panose="020F0502020204030204" charset="0"/>
              </a:rPr>
              <a:t>) (John; was tired)</a:t>
            </a:r>
            <a:endParaRPr lang="en-US" sz="32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sz="3200">
                <a:latin typeface="Calibri" panose="020F0502020204030204" charset="0"/>
                <a:cs typeface="Calibri" panose="020F0502020204030204" charset="0"/>
              </a:rPr>
              <a:t>When the only answer to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a question is a pronoun this question will be ignored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in the extraction process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sz="3200">
                <a:latin typeface="Calibri" panose="020F0502020204030204" charset="0"/>
                <a:cs typeface="Calibri" panose="020F0502020204030204" charset="0"/>
              </a:rPr>
              <a:t>QA-SRL corpus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does not address cross-sentence co-references. This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issue may be addressed in future work 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sz="32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244475"/>
            <a:ext cx="20104735" cy="1153795"/>
          </a:xfrm>
        </p:spPr>
        <p:txBody>
          <a:bodyPr wrap="square"/>
          <a:p>
            <a:pPr algn="ctr"/>
            <a:r>
              <a:rPr b="1"/>
              <a:t>Corpus validation</a:t>
            </a:r>
            <a:endParaRPr b="1"/>
          </a:p>
        </p:txBody>
      </p:sp>
      <p:sp>
        <p:nvSpPr>
          <p:cNvPr id="5" name="文本框 4"/>
          <p:cNvSpPr txBox="1"/>
          <p:nvPr/>
        </p:nvSpPr>
        <p:spPr>
          <a:xfrm>
            <a:off x="733425" y="3063875"/>
            <a:ext cx="188341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85800" indent="-685800">
              <a:buFont typeface="Arial" panose="020B0604020202020204" pitchFamily="34" charset="0"/>
              <a:buChar char="•"/>
            </a:pPr>
            <a:r>
              <a:rPr sz="4800">
                <a:latin typeface="Calibri" panose="020F0502020204030204" charset="0"/>
                <a:cs typeface="Calibri" panose="020F0502020204030204" charset="0"/>
              </a:rPr>
              <a:t>We assess the validity of our</a:t>
            </a:r>
            <a:r>
              <a:rPr lang="en-US" sz="48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4800">
                <a:latin typeface="Calibri" panose="020F0502020204030204" charset="0"/>
                <a:cs typeface="Calibri" panose="020F0502020204030204" charset="0"/>
              </a:rPr>
              <a:t>dataset by performing expert annotation6 of Open</a:t>
            </a:r>
            <a:r>
              <a:rPr lang="en-US" sz="48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4800">
                <a:latin typeface="Calibri" panose="020F0502020204030204" charset="0"/>
                <a:cs typeface="Calibri" panose="020F0502020204030204" charset="0"/>
              </a:rPr>
              <a:t>IE extractions, following the principles discussed in</a:t>
            </a:r>
            <a:r>
              <a:rPr lang="en-US" sz="48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4800">
                <a:latin typeface="Calibri" panose="020F0502020204030204" charset="0"/>
                <a:cs typeface="Calibri" panose="020F0502020204030204" charset="0"/>
              </a:rPr>
              <a:t>Section 3.1, for 100 random sentences</a:t>
            </a:r>
            <a:r>
              <a:rPr lang="en-US" sz="4800"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 sz="48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>
                <a:latin typeface="Calibri" panose="020F0502020204030204" charset="0"/>
                <a:cs typeface="Calibri" panose="020F0502020204030204" charset="0"/>
              </a:rPr>
              <a:t>95.8 F1</a:t>
            </a:r>
            <a:endParaRPr lang="en-US" sz="4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74850" y="1539875"/>
            <a:ext cx="15392400" cy="3429000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[EMNLP20] Multi2OIE: Multilingual Open Information Extraction Based on</a:t>
            </a:r>
            <a:endParaRPr lang="en-US" altLang="zh-CN" sz="54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Multi-Head Attention with BERT</a:t>
            </a:r>
            <a:endParaRPr lang="en-US" altLang="zh-CN" sz="54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 panose="020B0502020104020203"/>
                <a:cs typeface="Gill Sans MT" panose="020B0502020104020203"/>
              </a:rPr>
            </a:fld>
            <a:endParaRPr sz="2300" dirty="0"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20104100" cy="1506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0970" y="7102475"/>
            <a:ext cx="1220152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7030" y="168275"/>
            <a:ext cx="13812520" cy="1153795"/>
          </a:xfrm>
        </p:spPr>
        <p:txBody>
          <a:bodyPr wrap="square"/>
          <a:p>
            <a:pPr algn="ctr"/>
            <a:r>
              <a:rPr lang="en-US" altLang="zh-CN" b="1"/>
              <a:t>Introduction</a:t>
            </a:r>
            <a:endParaRPr lang="en-US" altLang="zh-CN" b="1"/>
          </a:p>
        </p:txBody>
      </p:sp>
      <p:sp>
        <p:nvSpPr>
          <p:cNvPr id="9" name="文本框 8"/>
          <p:cNvSpPr txBox="1"/>
          <p:nvPr/>
        </p:nvSpPr>
        <p:spPr>
          <a:xfrm>
            <a:off x="1974850" y="3444875"/>
            <a:ext cx="1349375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sz="3200">
                <a:latin typeface="Calibri" panose="020F0502020204030204" charset="0"/>
                <a:cs typeface="Calibri" panose="020F0502020204030204" charset="0"/>
              </a:rPr>
              <a:t>can consider rich semantic and contextual relationships between a predicate andother individual tokens in the same text during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sequence labeling by adopting a </a:t>
            </a:r>
            <a:r>
              <a:rPr sz="3200" b="1">
                <a:latin typeface="Calibri" panose="020F0502020204030204" charset="0"/>
                <a:cs typeface="Calibri" panose="020F0502020204030204" charset="0"/>
              </a:rPr>
              <a:t>multi-head attention structure</a:t>
            </a:r>
            <a:endParaRPr sz="3200" b="1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3200">
                <a:latin typeface="Calibri" panose="020F0502020204030204" charset="0"/>
                <a:cs typeface="Calibri" panose="020F0502020204030204" charset="0"/>
              </a:rPr>
              <a:t>Multi2OIE can operate on multilingual text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without non-English training datasets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sz="320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3200">
                <a:latin typeface="Calibri" panose="020F0502020204030204" charset="0"/>
                <a:cs typeface="Calibri" panose="020F0502020204030204" charset="0"/>
              </a:rPr>
              <a:t>more computationally efficient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than sequence generation systems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1850" y="8626475"/>
            <a:ext cx="81743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3200" b="1">
                <a:latin typeface="Calibri" panose="020F0502020204030204" charset="0"/>
                <a:cs typeface="Calibri" panose="020F0502020204030204" charset="0"/>
              </a:rPr>
              <a:t>multi²=multi head + multilingual</a:t>
            </a:r>
            <a:r>
              <a:rPr lang="zh-CN" altLang="en-US" sz="3200" b="1">
                <a:latin typeface="Calibri" panose="020F0502020204030204" charset="0"/>
                <a:cs typeface="Calibri" panose="020F0502020204030204" charset="0"/>
              </a:rPr>
              <a:t>？</a:t>
            </a:r>
            <a:endParaRPr lang="zh-CN" altLang="en-US" sz="32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7030" y="168275"/>
            <a:ext cx="13812520" cy="1153795"/>
          </a:xfrm>
        </p:spPr>
        <p:txBody>
          <a:bodyPr wrap="square"/>
          <a:p>
            <a:pPr algn="ctr"/>
            <a:r>
              <a:rPr lang="en-US" altLang="zh-CN" b="1"/>
              <a:t> Architecture</a:t>
            </a:r>
            <a:endParaRPr lang="en-US" altLang="zh-CN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650" y="2530475"/>
            <a:ext cx="11734800" cy="6619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7030" y="168275"/>
            <a:ext cx="13812520" cy="1153795"/>
          </a:xfrm>
        </p:spPr>
        <p:txBody>
          <a:bodyPr wrap="square"/>
          <a:p>
            <a:pPr algn="ctr"/>
            <a:r>
              <a:rPr lang="en-US" altLang="zh-CN" b="1"/>
              <a:t> Architecture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8765" y="2759075"/>
            <a:ext cx="11926570" cy="669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74850" y="1539875"/>
            <a:ext cx="15392400" cy="3429000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[EMNLP16] Creating a Large Benchmark for Open Information Extraction</a:t>
            </a:r>
            <a:endParaRPr lang="en-US" altLang="zh-CN" sz="54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 panose="020B0502020104020203"/>
                <a:cs typeface="Gill Sans MT" panose="020B0502020104020203"/>
              </a:rPr>
            </a:fld>
            <a:endParaRPr sz="2300" dirty="0"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20104100" cy="1506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250" y="6416675"/>
            <a:ext cx="6181725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7030" y="168275"/>
            <a:ext cx="13812520" cy="1153795"/>
          </a:xfrm>
        </p:spPr>
        <p:txBody>
          <a:bodyPr wrap="square"/>
          <a:p>
            <a:pPr algn="ctr"/>
            <a:r>
              <a:rPr lang="en-US" altLang="zh-CN" b="1"/>
              <a:t> Architecture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3545" y="2225675"/>
            <a:ext cx="8620125" cy="82867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168275"/>
            <a:ext cx="19062065" cy="1153795"/>
          </a:xfrm>
        </p:spPr>
        <p:txBody>
          <a:bodyPr wrap="square"/>
          <a:p>
            <a:pPr algn="ctr"/>
            <a:r>
              <a:rPr lang="en-US" altLang="zh-CN" b="1">
                <a:sym typeface="+mn-ea"/>
              </a:rPr>
              <a:t>Task Formulation</a:t>
            </a:r>
            <a:endParaRPr lang="en-US" altLang="zh-CN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050" y="2606675"/>
            <a:ext cx="8763000" cy="600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3825875"/>
            <a:ext cx="5257800" cy="600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t="14381"/>
          <a:stretch>
            <a:fillRect/>
          </a:stretch>
        </p:blipFill>
        <p:spPr>
          <a:xfrm>
            <a:off x="2584450" y="4892675"/>
            <a:ext cx="6457950" cy="5708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50" y="5930265"/>
            <a:ext cx="2876550" cy="504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 l="5465" t="14085" b="12113"/>
          <a:stretch>
            <a:fillRect/>
          </a:stretch>
        </p:blipFill>
        <p:spPr>
          <a:xfrm>
            <a:off x="5403850" y="5930265"/>
            <a:ext cx="3646805" cy="499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050" y="7026275"/>
            <a:ext cx="765810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244475"/>
            <a:ext cx="20104735" cy="1153795"/>
          </a:xfrm>
        </p:spPr>
        <p:txBody>
          <a:bodyPr wrap="square"/>
          <a:p>
            <a:pPr algn="ctr"/>
            <a:r>
              <a:rPr b="1"/>
              <a:t> Confidence Score</a:t>
            </a:r>
            <a:endParaRPr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6650" y="2301875"/>
            <a:ext cx="8943975" cy="3543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0" y="8169275"/>
            <a:ext cx="6696075" cy="16668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0" y="6035675"/>
            <a:ext cx="70485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244475"/>
            <a:ext cx="20104735" cy="1153795"/>
          </a:xfrm>
        </p:spPr>
        <p:txBody>
          <a:bodyPr wrap="square"/>
          <a:p>
            <a:pPr algn="ctr"/>
            <a:r>
              <a:rPr b="1"/>
              <a:t>Datasets</a:t>
            </a:r>
            <a:endParaRPr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0" y="2987675"/>
            <a:ext cx="9258300" cy="55054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168275"/>
            <a:ext cx="20104735" cy="1153795"/>
          </a:xfrm>
        </p:spPr>
        <p:txBody>
          <a:bodyPr wrap="square"/>
          <a:p>
            <a:pPr algn="ctr"/>
            <a:r>
              <a:rPr lang="es-ES" b="1"/>
              <a:t>Result</a:t>
            </a:r>
            <a:endParaRPr lang="es-ES" b="1"/>
          </a:p>
        </p:txBody>
      </p:sp>
      <p:sp>
        <p:nvSpPr>
          <p:cNvPr id="5" name="矩形 4"/>
          <p:cNvSpPr/>
          <p:nvPr/>
        </p:nvSpPr>
        <p:spPr>
          <a:xfrm>
            <a:off x="374650" y="6264275"/>
            <a:ext cx="1905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37650" y="7864475"/>
            <a:ext cx="1905000" cy="27247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21090" y="2606675"/>
            <a:ext cx="2044700" cy="16967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204"/>
          <a:stretch>
            <a:fillRect/>
          </a:stretch>
        </p:blipFill>
        <p:spPr>
          <a:xfrm>
            <a:off x="969645" y="1833880"/>
            <a:ext cx="18240375" cy="90119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168275"/>
            <a:ext cx="20104735" cy="1153795"/>
          </a:xfrm>
        </p:spPr>
        <p:txBody>
          <a:bodyPr wrap="square"/>
          <a:p>
            <a:pPr algn="ctr"/>
            <a:r>
              <a:rPr lang="es-ES" b="1"/>
              <a:t>Result</a:t>
            </a:r>
            <a:endParaRPr lang="es-ES" b="1"/>
          </a:p>
        </p:txBody>
      </p:sp>
      <p:sp>
        <p:nvSpPr>
          <p:cNvPr id="5" name="矩形 4"/>
          <p:cNvSpPr/>
          <p:nvPr/>
        </p:nvSpPr>
        <p:spPr>
          <a:xfrm>
            <a:off x="374650" y="6264275"/>
            <a:ext cx="1905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21090" y="2606675"/>
            <a:ext cx="2044700" cy="16967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0" y="3216275"/>
            <a:ext cx="11563985" cy="53206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168275"/>
            <a:ext cx="20104735" cy="1153795"/>
          </a:xfrm>
        </p:spPr>
        <p:txBody>
          <a:bodyPr wrap="square"/>
          <a:p>
            <a:pPr algn="ctr"/>
            <a:r>
              <a:rPr lang="es-ES" b="1"/>
              <a:t> Multilingual Performance</a:t>
            </a:r>
            <a:endParaRPr lang="es-ES" b="1"/>
          </a:p>
        </p:txBody>
      </p:sp>
      <p:sp>
        <p:nvSpPr>
          <p:cNvPr id="5" name="矩形 4"/>
          <p:cNvSpPr/>
          <p:nvPr/>
        </p:nvSpPr>
        <p:spPr>
          <a:xfrm>
            <a:off x="374650" y="6264275"/>
            <a:ext cx="1905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21090" y="2606675"/>
            <a:ext cx="2044700" cy="16967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50" y="2682875"/>
            <a:ext cx="9705975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244475"/>
            <a:ext cx="20104735" cy="1153795"/>
          </a:xfrm>
        </p:spPr>
        <p:txBody>
          <a:bodyPr wrap="square"/>
          <a:p>
            <a:pPr algn="ctr"/>
            <a:r>
              <a:rPr lang="en-US" b="1"/>
              <a:t> </a:t>
            </a:r>
            <a:r>
              <a:rPr lang="en-US" b="1"/>
              <a:t>Introduction</a:t>
            </a:r>
            <a:endParaRPr 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3761105" y="2911475"/>
            <a:ext cx="1317879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(1) Most works provide a precision oriented metric,whereas recall is often not measured,</a:t>
            </a: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 (2) the numbers are not comparable across systems, as they use different guidelines and datasets</a:t>
            </a: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(3) the experiments are hard to replicate.</a:t>
            </a: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244475"/>
            <a:ext cx="20104735" cy="1153795"/>
          </a:xfrm>
        </p:spPr>
        <p:txBody>
          <a:bodyPr wrap="square"/>
          <a:p>
            <a:pPr algn="ctr"/>
            <a:r>
              <a:rPr lang="en-US" b="1"/>
              <a:t> OpenIE </a:t>
            </a:r>
            <a:r>
              <a:rPr lang="en-US" b="1"/>
              <a:t>Dataset</a:t>
            </a:r>
            <a:endParaRPr 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4794250" y="2911475"/>
            <a:ext cx="9966325" cy="7477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Converted from crowdsourcing</a:t>
            </a: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OIE2016(QA-SRL)</a:t>
            </a: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AW-OIE(QAMR)</a:t>
            </a: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LSOIE(QA-SRL 2.0)</a:t>
            </a: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Model-derived</a:t>
            </a: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OpenIE 4</a:t>
            </a: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MinIE</a:t>
            </a: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ClausIE</a:t>
            </a: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Directly crowdsourced</a:t>
            </a: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CaRB(test)</a:t>
            </a: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244475"/>
            <a:ext cx="20104735" cy="1153795"/>
          </a:xfrm>
        </p:spPr>
        <p:txBody>
          <a:bodyPr wrap="square"/>
          <a:p>
            <a:pPr algn="ctr"/>
            <a:r>
              <a:rPr b="1"/>
              <a:t>Open IE Guidelines</a:t>
            </a:r>
            <a:endParaRPr b="1"/>
          </a:p>
        </p:txBody>
      </p:sp>
      <p:sp>
        <p:nvSpPr>
          <p:cNvPr id="61" name="文本框 60"/>
          <p:cNvSpPr txBox="1"/>
          <p:nvPr/>
        </p:nvSpPr>
        <p:spPr>
          <a:xfrm>
            <a:off x="1365250" y="2530475"/>
            <a:ext cx="121031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sz="4800" b="1"/>
              <a:t>Assertedness</a:t>
            </a:r>
            <a:endParaRPr sz="4800" b="1"/>
          </a:p>
          <a:p>
            <a:pPr indent="0">
              <a:buFont typeface="Arial" panose="020B0604020202020204" pitchFamily="34" charset="0"/>
              <a:buNone/>
            </a:pPr>
            <a:endParaRPr lang="en-US" altLang="zh-CN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3200"/>
              <a:t>Extracted propositions should be </a:t>
            </a:r>
            <a:r>
              <a:rPr lang="zh-CN" altLang="en-US" sz="3200"/>
              <a:t>asserted by the original sentence</a:t>
            </a:r>
            <a:endParaRPr lang="zh-CN" altLang="en-US" sz="320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3200"/>
          </a:p>
        </p:txBody>
      </p:sp>
      <p:sp>
        <p:nvSpPr>
          <p:cNvPr id="15" name="文本框 14"/>
          <p:cNvSpPr txBox="1"/>
          <p:nvPr/>
        </p:nvSpPr>
        <p:spPr>
          <a:xfrm>
            <a:off x="1974850" y="5426075"/>
            <a:ext cx="8051800" cy="645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/>
                </a:solidFill>
              </a:rPr>
              <a:t>Sam succeeded in convincing</a:t>
            </a:r>
            <a:r>
              <a:rPr lang="en-US" altLang="zh-CN" sz="3600">
                <a:solidFill>
                  <a:schemeClr val="tx1"/>
                </a:solidFill>
              </a:rPr>
              <a:t> </a:t>
            </a:r>
            <a:r>
              <a:rPr lang="zh-CN" altLang="en-US" sz="3600">
                <a:solidFill>
                  <a:schemeClr val="tx1"/>
                </a:solidFill>
              </a:rPr>
              <a:t>John</a:t>
            </a:r>
            <a:endParaRPr lang="zh-CN" altLang="en-US" sz="36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74850" y="6569075"/>
            <a:ext cx="8051800" cy="6451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sz="3600">
                <a:solidFill>
                  <a:schemeClr val="tx1"/>
                </a:solidFill>
              </a:rPr>
              <a:t>(Sam; succeeded in convincing; John</a:t>
            </a:r>
            <a:r>
              <a:rPr lang="en-US" sz="3600">
                <a:solidFill>
                  <a:schemeClr val="tx1"/>
                </a:solidFill>
              </a:rPr>
              <a:t>)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74850" y="7712075"/>
            <a:ext cx="8051800" cy="645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sz="3600">
                <a:solidFill>
                  <a:schemeClr val="tx1"/>
                </a:solidFill>
              </a:rPr>
              <a:t>(Sam; convinc</a:t>
            </a:r>
            <a:r>
              <a:rPr lang="en-US" sz="3600">
                <a:solidFill>
                  <a:schemeClr val="tx1"/>
                </a:solidFill>
              </a:rPr>
              <a:t>ed</a:t>
            </a:r>
            <a:r>
              <a:rPr sz="3600">
                <a:solidFill>
                  <a:schemeClr val="tx1"/>
                </a:solidFill>
              </a:rPr>
              <a:t>; John</a:t>
            </a:r>
            <a:r>
              <a:rPr lang="en-US" sz="3600">
                <a:solidFill>
                  <a:schemeClr val="tx1"/>
                </a:solidFill>
              </a:rPr>
              <a:t>)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74850" y="8855075"/>
            <a:ext cx="8051800" cy="645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sz="3600">
                <a:solidFill>
                  <a:schemeClr val="tx1"/>
                </a:solidFill>
              </a:rPr>
              <a:t>(Sam; succeeded; John</a:t>
            </a:r>
            <a:r>
              <a:rPr lang="en-US" sz="3600">
                <a:solidFill>
                  <a:schemeClr val="tx1"/>
                </a:solidFill>
              </a:rPr>
              <a:t>)</a:t>
            </a:r>
            <a:endParaRPr 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244475"/>
            <a:ext cx="20104735" cy="1153795"/>
          </a:xfrm>
        </p:spPr>
        <p:txBody>
          <a:bodyPr wrap="square"/>
          <a:p>
            <a:pPr algn="ctr"/>
            <a:r>
              <a:rPr b="1"/>
              <a:t>Open IE Guidelines</a:t>
            </a:r>
            <a:endParaRPr b="1"/>
          </a:p>
        </p:txBody>
      </p:sp>
      <p:sp>
        <p:nvSpPr>
          <p:cNvPr id="61" name="文本框 60"/>
          <p:cNvSpPr txBox="1"/>
          <p:nvPr/>
        </p:nvSpPr>
        <p:spPr>
          <a:xfrm>
            <a:off x="1365250" y="2530475"/>
            <a:ext cx="121031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sz="4800" b="1"/>
              <a:t>Minimal propositions</a:t>
            </a:r>
            <a:endParaRPr sz="4800" b="1"/>
          </a:p>
          <a:p>
            <a:pPr indent="0">
              <a:buFont typeface="Arial" panose="020B0604020202020204" pitchFamily="34" charset="0"/>
              <a:buNone/>
            </a:pPr>
            <a:endParaRPr lang="zh-CN" altLang="en-US" sz="3200"/>
          </a:p>
        </p:txBody>
      </p:sp>
      <p:sp>
        <p:nvSpPr>
          <p:cNvPr id="15" name="文本框 14"/>
          <p:cNvSpPr txBox="1"/>
          <p:nvPr/>
        </p:nvSpPr>
        <p:spPr>
          <a:xfrm>
            <a:off x="1974850" y="5426075"/>
            <a:ext cx="9135745" cy="645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sz="3600">
                <a:solidFill>
                  <a:schemeClr val="tx1"/>
                </a:solidFill>
              </a:rPr>
              <a:t>Bell distributes electronic and building products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74850" y="6569075"/>
            <a:ext cx="9135745" cy="6451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sz="3600">
                <a:solidFill>
                  <a:schemeClr val="tx1"/>
                </a:solidFill>
              </a:rPr>
              <a:t>(Bell, distributes, electronic products</a:t>
            </a:r>
            <a:r>
              <a:rPr lang="en-US" sz="3600">
                <a:solidFill>
                  <a:schemeClr val="tx1"/>
                </a:solidFill>
              </a:rPr>
              <a:t>)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4850" y="7788275"/>
            <a:ext cx="9135745" cy="6451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sz="3600">
                <a:solidFill>
                  <a:schemeClr val="tx1"/>
                </a:solidFill>
              </a:rPr>
              <a:t>(Bell, distributes, building products</a:t>
            </a:r>
            <a:r>
              <a:rPr lang="en-US" sz="3600">
                <a:solidFill>
                  <a:schemeClr val="tx1"/>
                </a:solidFill>
              </a:rPr>
              <a:t>)</a:t>
            </a:r>
            <a:endParaRPr 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244475"/>
            <a:ext cx="20104735" cy="1153795"/>
          </a:xfrm>
        </p:spPr>
        <p:txBody>
          <a:bodyPr wrap="square"/>
          <a:p>
            <a:pPr algn="ctr"/>
            <a:r>
              <a:rPr b="1"/>
              <a:t>Open IE Guidelines</a:t>
            </a:r>
            <a:endParaRPr b="1"/>
          </a:p>
        </p:txBody>
      </p:sp>
      <p:sp>
        <p:nvSpPr>
          <p:cNvPr id="61" name="文本框 60"/>
          <p:cNvSpPr txBox="1"/>
          <p:nvPr/>
        </p:nvSpPr>
        <p:spPr>
          <a:xfrm>
            <a:off x="1365250" y="2530475"/>
            <a:ext cx="1210310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sz="4800" b="1"/>
              <a:t>Completeness and open lexicon</a:t>
            </a:r>
            <a:endParaRPr sz="4800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sz="4800" b="1"/>
          </a:p>
          <a:p>
            <a:pPr lvl="1" indent="0">
              <a:buFont typeface="Arial" panose="020B0604020202020204" pitchFamily="34" charset="0"/>
              <a:buNone/>
            </a:pPr>
            <a:r>
              <a:rPr sz="3200"/>
              <a:t>In practice, most current Open IE systems</a:t>
            </a:r>
            <a:r>
              <a:rPr lang="en-US" sz="3200"/>
              <a:t> </a:t>
            </a:r>
            <a:r>
              <a:rPr sz="3200"/>
              <a:t>limit their scope to extracting verbal</a:t>
            </a:r>
            <a:r>
              <a:rPr lang="en-US" sz="3200"/>
              <a:t> </a:t>
            </a:r>
            <a:r>
              <a:rPr sz="3200"/>
              <a:t>predicates, but</a:t>
            </a:r>
            <a:r>
              <a:rPr lang="en-US" sz="3200"/>
              <a:t> </a:t>
            </a:r>
            <a:r>
              <a:rPr sz="3200"/>
              <a:t>consider all possible verbs without being bound to a</a:t>
            </a:r>
            <a:r>
              <a:rPr lang="en-US" sz="3200"/>
              <a:t> </a:t>
            </a:r>
            <a:r>
              <a:rPr sz="3200"/>
              <a:t>pre-specified lexicon.</a:t>
            </a:r>
            <a:endParaRPr sz="3200"/>
          </a:p>
          <a:p>
            <a:pPr lvl="1" indent="0">
              <a:buFont typeface="Arial" panose="020B0604020202020204" pitchFamily="34" charset="0"/>
              <a:buNone/>
            </a:pPr>
            <a:endParaRPr sz="3200"/>
          </a:p>
          <a:p>
            <a:pPr lvl="0" indent="-457200">
              <a:buFont typeface="Arial" panose="020B0604020202020204" pitchFamily="34" charset="0"/>
              <a:buChar char="•"/>
            </a:pPr>
            <a:r>
              <a:rPr lang="zh-CN" sz="4800" b="1"/>
              <a:t>Nested</a:t>
            </a:r>
            <a:endParaRPr lang="zh-CN" sz="4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244475"/>
            <a:ext cx="20104735" cy="1153795"/>
          </a:xfrm>
        </p:spPr>
        <p:txBody>
          <a:bodyPr wrap="square"/>
          <a:p>
            <a:pPr algn="ctr"/>
            <a:r>
              <a:rPr lang="en-US" b="1"/>
              <a:t> QA-SRL</a:t>
            </a:r>
            <a:endParaRPr 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733425" y="3063875"/>
            <a:ext cx="18834100" cy="7477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Text:</a:t>
            </a:r>
            <a:r>
              <a:rPr lang="zh-CN" altLang="en-US" sz="4800">
                <a:latin typeface="Calibri" panose="020F0502020204030204" charset="0"/>
                <a:cs typeface="Calibri" panose="020F0502020204030204" charset="0"/>
              </a:rPr>
              <a:t>“Giles Pearman, Microsoft’s director of marketing, left his job</a:t>
            </a:r>
            <a:endParaRPr lang="zh-CN" altLang="en-US" sz="48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zh-CN" altLang="en-US" sz="48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lang="zh-CN" altLang="en-US" sz="4800">
                <a:latin typeface="Calibri" panose="020F0502020204030204" charset="0"/>
                <a:cs typeface="Calibri" panose="020F0502020204030204" charset="0"/>
              </a:rPr>
              <a:t>arget predicate</a:t>
            </a: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lang="zh-CN" altLang="en-US" sz="48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zh-CN" altLang="en-US" sz="4800">
                <a:latin typeface="Calibri" panose="020F0502020204030204" charset="0"/>
                <a:cs typeface="Calibri" panose="020F0502020204030204" charset="0"/>
              </a:rPr>
              <a:t>left</a:t>
            </a:r>
            <a:endParaRPr lang="zh-CN" altLang="en-US" sz="48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zh-CN" altLang="en-US" sz="48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QA pairs:</a:t>
            </a: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		(1) Who left something? {Giles Pearman; Microsoft’s director of 			marketing}</a:t>
            </a: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4800">
                <a:latin typeface="Calibri" panose="020F0502020204030204" charset="0"/>
                <a:cs typeface="Calibri" panose="020F0502020204030204" charset="0"/>
              </a:rPr>
              <a:t>		(2) what did someone leave? {his job.}</a:t>
            </a:r>
            <a:endParaRPr lang="en-US" altLang="zh-CN" sz="4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8275"/>
            <a:ext cx="20088860" cy="1153795"/>
          </a:xfrm>
        </p:spPr>
        <p:txBody>
          <a:bodyPr wrap="square"/>
          <a:p>
            <a:pPr algn="ctr"/>
            <a:r>
              <a:rPr lang="en-US" altLang="zh-CN" b="1"/>
              <a:t> Generating Open-IE Extractions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0" y="2987675"/>
            <a:ext cx="11972925" cy="5867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YxMmE2MjM2MjQ4MmFjMGNkNjY2YTZmNzAzNWUxM2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3682</Words>
  <Application>WPS 演示</Application>
  <PresentationFormat>自定义</PresentationFormat>
  <Paragraphs>178</Paragraphs>
  <Slides>26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Gill Sans MT</vt:lpstr>
      <vt:lpstr>Times New Roman</vt:lpstr>
      <vt:lpstr>Microsoft JhengHei UI</vt:lpstr>
      <vt:lpstr>Gill Sans MT</vt:lpstr>
      <vt:lpstr>Calibri</vt:lpstr>
      <vt:lpstr>Cambria</vt:lpstr>
      <vt:lpstr>Wingdings</vt:lpstr>
      <vt:lpstr>微软雅黑</vt:lpstr>
      <vt:lpstr>Arial Unicode MS</vt:lpstr>
      <vt:lpstr>等线</vt:lpstr>
      <vt:lpstr>等线 Light</vt:lpstr>
      <vt:lpstr>Office Theme</vt:lpstr>
      <vt:lpstr>自定义设计方案</vt:lpstr>
      <vt:lpstr>PowerPoint 演示文稿</vt:lpstr>
      <vt:lpstr>PowerPoint 演示文稿</vt:lpstr>
      <vt:lpstr> OpenIE Dataset</vt:lpstr>
      <vt:lpstr> QA-SRL</vt:lpstr>
      <vt:lpstr>Relation Integration</vt:lpstr>
      <vt:lpstr>Open IE Guidelines</vt:lpstr>
      <vt:lpstr>Open IE Guidelines</vt:lpstr>
      <vt:lpstr> QA-SRL</vt:lpstr>
      <vt:lpstr> Local Approaches</vt:lpstr>
      <vt:lpstr> Generating Open-IE Extractions</vt:lpstr>
      <vt:lpstr> Generating Open-IE Extractions</vt:lpstr>
      <vt:lpstr> Generating Open-IE Extractions</vt:lpstr>
      <vt:lpstr> Generating Open-IE Extractions</vt:lpstr>
      <vt:lpstr> Generating Open-IE Extractions</vt:lpstr>
      <vt:lpstr>  Candidate Generation</vt:lpstr>
      <vt:lpstr>PowerPoint 演示文稿</vt:lpstr>
      <vt:lpstr>Introduction</vt:lpstr>
      <vt:lpstr>Collective Inference</vt:lpstr>
      <vt:lpstr> Architecture</vt:lpstr>
      <vt:lpstr> Architecture</vt:lpstr>
      <vt:lpstr>Training Collective Model</vt:lpstr>
      <vt:lpstr> Data Augmentation w/ Unmatched KG</vt:lpstr>
      <vt:lpstr>Datasets and Evaluation</vt:lpstr>
      <vt:lpstr>Result</vt:lpstr>
      <vt:lpstr>Result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paper分享</dc:title>
  <dc:creator>苏玛丽</dc:creator>
  <cp:lastModifiedBy>BloodMaster</cp:lastModifiedBy>
  <cp:revision>462</cp:revision>
  <dcterms:created xsi:type="dcterms:W3CDTF">2020-11-01T09:26:00Z</dcterms:created>
  <dcterms:modified xsi:type="dcterms:W3CDTF">2022-06-05T06:56:53Z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2020-09-30T00:00:00Z</vt:filetime>
  </property>
  <property fmtid="{D5CDD505-2E9C-101B-9397-08002B2CF9AE}" pid="3" name="Creator">
    <vt:lpwstr>Keynote 讲演</vt:lpwstr>
  </property>
  <property fmtid="{D5CDD505-2E9C-101B-9397-08002B2CF9AE}" pid="4" name="LastSaved">
    <vt:filetime>2020-11-06T00:00:00Z</vt:filetime>
  </property>
  <property fmtid="{D5CDD505-2E9C-101B-9397-08002B2CF9AE}" pid="5" name="ICV">
    <vt:lpwstr>6C80B317C049459C83C80D65D5AC6E5B</vt:lpwstr>
  </property>
  <property fmtid="{D5CDD505-2E9C-101B-9397-08002B2CF9AE}" pid="6" name="KSOProductBuildVer">
    <vt:lpwstr>2052-11.1.0.11365</vt:lpwstr>
  </property>
</Properties>
</file>