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5"/>
  </p:notesMasterIdLst>
  <p:sldIdLst>
    <p:sldId id="256" r:id="rId4"/>
    <p:sldId id="740" r:id="rId6"/>
    <p:sldId id="649" r:id="rId7"/>
    <p:sldId id="690" r:id="rId8"/>
    <p:sldId id="650" r:id="rId9"/>
    <p:sldId id="652" r:id="rId10"/>
    <p:sldId id="735" r:id="rId11"/>
    <p:sldId id="651" r:id="rId12"/>
    <p:sldId id="736" r:id="rId13"/>
    <p:sldId id="689" r:id="rId14"/>
    <p:sldId id="737" r:id="rId15"/>
    <p:sldId id="738" r:id="rId16"/>
  </p:sldIdLst>
  <p:sldSz cx="20104100" cy="11309350"/>
  <p:notesSz cx="20104100" cy="113093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5FAFF"/>
    <a:srgbClr val="FFFFCC"/>
    <a:srgbClr val="FFFF66"/>
    <a:srgbClr val="FDD7F5"/>
    <a:srgbClr val="3366FF"/>
    <a:srgbClr val="99FF33"/>
    <a:srgbClr val="9933FF"/>
    <a:srgbClr val="00FF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3" autoAdjust="0"/>
    <p:restoredTop sz="76146" autoAdjust="0"/>
  </p:normalViewPr>
  <p:slideViewPr>
    <p:cSldViewPr>
      <p:cViewPr varScale="1">
        <p:scale>
          <a:sx n="53" d="100"/>
          <a:sy n="53" d="100"/>
        </p:scale>
        <p:origin x="1248" y="132"/>
      </p:cViewPr>
      <p:guideLst>
        <p:guide orient="horz" pos="2870"/>
        <p:guide pos="21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1A05F-5611-4786-AF33-BE35705EEF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CE144-D5A4-4C71-9FB6-2A256C7E993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作者单位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CE144-D5A4-4C71-9FB6-2A256C7E99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作者单位</a:t>
            </a:r>
            <a:endParaRPr lang="en-US" altLang="zh-CN" dirty="0"/>
          </a:p>
          <a:p>
            <a:r>
              <a:rPr lang="zh-CN" altLang="en-US" dirty="0"/>
              <a:t>根据</a:t>
            </a:r>
            <a:r>
              <a:rPr lang="en-US" altLang="zh-CN" dirty="0"/>
              <a:t>explanation</a:t>
            </a:r>
            <a:r>
              <a:rPr lang="zh-CN" altLang="en-US" dirty="0"/>
              <a:t>来进行关系分类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CE144-D5A4-4C71-9FB6-2A256C7E99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19931" y="-26811"/>
            <a:ext cx="6650134" cy="1169035"/>
          </a:xfrm>
        </p:spPr>
        <p:txBody>
          <a:bodyPr lIns="0" tIns="0" rIns="0" bIns="0"/>
          <a:lstStyle>
            <a:lvl1pPr>
              <a:defRPr sz="7500" b="0" i="0">
                <a:solidFill>
                  <a:srgbClr val="24242E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0433FF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38100">
              <a:lnSpc>
                <a:spcPts val="268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2713" y="601663"/>
            <a:ext cx="17338675" cy="21859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4300" y="754063"/>
            <a:ext cx="6484938" cy="263842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547100" y="1628775"/>
            <a:ext cx="10177463" cy="80359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384300" y="3392488"/>
            <a:ext cx="6484938" cy="6286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4300" y="754063"/>
            <a:ext cx="6484938" cy="263842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547100" y="1628775"/>
            <a:ext cx="10177463" cy="8035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384300" y="3392488"/>
            <a:ext cx="6484938" cy="6286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2713" y="601663"/>
            <a:ext cx="17338675" cy="21859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382713" y="3009900"/>
            <a:ext cx="17338675" cy="7177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4387513" y="601663"/>
            <a:ext cx="4333875" cy="95853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382713" y="601663"/>
            <a:ext cx="12852400" cy="9585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2713" y="601663"/>
            <a:ext cx="17338675" cy="21859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rgbClr val="24242E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0433FF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38100">
              <a:lnSpc>
                <a:spcPts val="268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rgbClr val="24242E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0433FF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38100">
              <a:lnSpc>
                <a:spcPts val="268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0433FF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38100">
              <a:lnSpc>
                <a:spcPts val="268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3013" y="1851025"/>
            <a:ext cx="15078075" cy="39370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3013" y="5940425"/>
            <a:ext cx="15078075" cy="273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2713" y="601663"/>
            <a:ext cx="17338675" cy="21859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82713" y="3009900"/>
            <a:ext cx="17338675" cy="7177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2819400"/>
            <a:ext cx="17340263" cy="47037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371600" y="7567613"/>
            <a:ext cx="17340263" cy="2474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2713" y="601663"/>
            <a:ext cx="17338675" cy="21859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382713" y="3009900"/>
            <a:ext cx="8593137" cy="7177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0128250" y="3009900"/>
            <a:ext cx="8593138" cy="7177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4300" y="601663"/>
            <a:ext cx="17340263" cy="21859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384300" y="2771775"/>
            <a:ext cx="8505825" cy="13589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384300" y="4130675"/>
            <a:ext cx="8505825" cy="6076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0177463" y="2771775"/>
            <a:ext cx="8547100" cy="13589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0177463" y="4130675"/>
            <a:ext cx="8547100" cy="6076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502410"/>
          </a:xfrm>
          <a:custGeom>
            <a:avLst/>
            <a:gdLst/>
            <a:ahLst/>
            <a:cxnLst/>
            <a:rect l="l" t="t" r="r" b="b"/>
            <a:pathLst>
              <a:path w="20104100" h="1502410">
                <a:moveTo>
                  <a:pt x="0" y="0"/>
                </a:moveTo>
                <a:lnTo>
                  <a:pt x="0" y="1501917"/>
                </a:lnTo>
                <a:lnTo>
                  <a:pt x="20104099" y="1501917"/>
                </a:lnTo>
                <a:lnTo>
                  <a:pt x="20104099" y="0"/>
                </a:lnTo>
                <a:lnTo>
                  <a:pt x="0" y="0"/>
                </a:lnTo>
                <a:close/>
              </a:path>
            </a:pathLst>
          </a:custGeom>
          <a:solidFill>
            <a:srgbClr val="D4D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19931" y="-26811"/>
            <a:ext cx="3664237" cy="1169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4242E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58705" y="3442622"/>
            <a:ext cx="961136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lang="en-US" altLang="zh-CN" dirty="0"/>
          </a:p>
          <a:p>
            <a:endParaRPr lang="en-US" altLang="zh-CN" dirty="0"/>
          </a:p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7089818" y="10753006"/>
            <a:ext cx="369569" cy="362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0433FF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38100">
              <a:lnSpc>
                <a:spcPts val="268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285750" indent="-285750">
        <a:buClr>
          <a:srgbClr val="0000FF"/>
        </a:buClr>
        <a:buSzPct val="150000"/>
        <a:buFont typeface="Arial" panose="020B0604020202020204" pitchFamily="34" charset="0"/>
        <a:buChar char="•"/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382713" y="10482263"/>
            <a:ext cx="4522787" cy="60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28C4D-91F9-488C-85A3-8B8806C416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59563" y="10482263"/>
            <a:ext cx="6784975" cy="60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4198600" y="10482263"/>
            <a:ext cx="4522788" cy="60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D220C-78D0-4980-B12A-D8979685A82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422650" y="2759075"/>
            <a:ext cx="12801600" cy="4876800"/>
          </a:xfrm>
          <a:prstGeom prst="rect">
            <a:avLst/>
          </a:prstGeom>
          <a:solidFill>
            <a:srgbClr val="D4D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9650" y="1997646"/>
            <a:ext cx="16230599" cy="4703445"/>
          </a:xfrm>
          <a:prstGeom prst="rect">
            <a:avLst/>
          </a:prstGeom>
          <a:solidFill>
            <a:srgbClr val="D4D4FF"/>
          </a:solidFill>
        </p:spPr>
        <p:txBody>
          <a:bodyPr vert="horz" wrap="square" lIns="0" tIns="58419" rIns="0" bIns="0" rtlCol="0">
            <a:spAutoFit/>
          </a:bodyPr>
          <a:lstStyle/>
          <a:p>
            <a:pPr algn="ctr">
              <a:lnSpc>
                <a:spcPct val="125000"/>
              </a:lnSpc>
              <a:spcBef>
                <a:spcPts val="100"/>
              </a:spcBef>
            </a:pPr>
            <a:r>
              <a:rPr lang="en-US" sz="8050" spc="-5" dirty="0"/>
              <a:t>     </a:t>
            </a:r>
            <a:br>
              <a:rPr lang="en-US" sz="8050" spc="-5" dirty="0"/>
            </a:br>
            <a:r>
              <a:rPr lang="en-US" sz="8050" spc="-5" dirty="0"/>
              <a:t>OpenIE</a:t>
            </a:r>
            <a:br>
              <a:rPr lang="en-US" altLang="zh-CN" sz="6600" spc="-5" dirty="0"/>
            </a:br>
            <a:endParaRPr sz="8050" dirty="0"/>
          </a:p>
        </p:txBody>
      </p:sp>
      <p:sp>
        <p:nvSpPr>
          <p:cNvPr id="2" name="object 2"/>
          <p:cNvSpPr txBox="1"/>
          <p:nvPr/>
        </p:nvSpPr>
        <p:spPr>
          <a:xfrm>
            <a:off x="1060450" y="6797964"/>
            <a:ext cx="18135600" cy="2346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25000"/>
              </a:lnSpc>
              <a:spcBef>
                <a:spcPts val="100"/>
              </a:spcBef>
            </a:pPr>
            <a:r>
              <a:rPr lang="zh-CN" altLang="en-US" sz="4000" b="1" dirty="0">
                <a:latin typeface="Microsoft JhengHei UI" panose="020B0604030504040204" charset="-120"/>
                <a:cs typeface="Microsoft JhengHei UI" panose="020B0604030504040204" charset="-120"/>
              </a:rPr>
              <a:t>杜威</a:t>
            </a:r>
            <a:endParaRPr lang="en-US" altLang="zh-CN" sz="4000" b="1" dirty="0">
              <a:latin typeface="Microsoft JhengHei UI" panose="020B0604030504040204" charset="-120"/>
              <a:cs typeface="Microsoft JhengHei UI" panose="020B0604030504040204" charset="-120"/>
            </a:endParaRPr>
          </a:p>
          <a:p>
            <a:pPr algn="ctr">
              <a:lnSpc>
                <a:spcPct val="125000"/>
              </a:lnSpc>
              <a:spcBef>
                <a:spcPts val="100"/>
              </a:spcBef>
            </a:pPr>
            <a:r>
              <a:rPr lang="en-US" altLang="zh-CN" sz="4000" dirty="0">
                <a:latin typeface="Gill Sans MT" panose="020B0502020104020203" pitchFamily="34" charset="0"/>
                <a:cs typeface="Microsoft JhengHei UI" panose="020B0604030504040204" charset="-120"/>
              </a:rPr>
              <a:t>51215901009</a:t>
            </a:r>
            <a:endParaRPr lang="en-US" altLang="zh-CN" sz="4000" dirty="0">
              <a:latin typeface="Gill Sans MT" panose="020B0502020104020203" pitchFamily="34" charset="0"/>
              <a:cs typeface="Microsoft JhengHei UI" panose="020B0604030504040204" charset="-120"/>
            </a:endParaRPr>
          </a:p>
          <a:p>
            <a:pPr algn="ctr">
              <a:lnSpc>
                <a:spcPct val="125000"/>
              </a:lnSpc>
              <a:spcBef>
                <a:spcPts val="100"/>
              </a:spcBef>
            </a:pPr>
            <a:r>
              <a:rPr lang="en-US" altLang="zh-CN" sz="4000" i="1" dirty="0">
                <a:latin typeface="Gill Sans MT" panose="020B0502020104020203" pitchFamily="34" charset="0"/>
                <a:cs typeface="Microsoft JhengHei UI" panose="020B0604030504040204" charset="-120"/>
              </a:rPr>
              <a:t>51215901009@stu.ecnu.edu.cn</a:t>
            </a:r>
            <a:endParaRPr sz="4000" i="1" dirty="0">
              <a:latin typeface="Gill Sans MT" panose="020B0502020104020203" pitchFamily="34" charset="0"/>
              <a:cs typeface="Microsoft JhengHei U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 panose="020B0502020104020203"/>
                <a:cs typeface="Gill Sans MT" panose="020B0502020104020203"/>
              </a:rPr>
            </a:fld>
            <a:endParaRPr sz="2300" dirty="0">
              <a:latin typeface="Gill Sans MT" panose="020B0502020104020203"/>
              <a:cs typeface="Gill Sans MT" panose="020B050202010402020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168275"/>
            <a:ext cx="20104735" cy="1153795"/>
          </a:xfrm>
        </p:spPr>
        <p:txBody>
          <a:bodyPr wrap="square"/>
          <a:p>
            <a:pPr algn="ctr"/>
            <a:r>
              <a:rPr b="1"/>
              <a:t>R</a:t>
            </a:r>
            <a:r>
              <a:rPr lang="en-US" b="1"/>
              <a:t>anking</a:t>
            </a:r>
            <a:endParaRPr lang="en-US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0" y="2073275"/>
            <a:ext cx="10325100" cy="5924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36850" y="8474075"/>
            <a:ext cx="131610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 T-REx contains a large</a:t>
            </a:r>
            <a:r>
              <a:rPr lang="en-US" altLang="zh-CN" sz="3200"/>
              <a:t> </a:t>
            </a:r>
            <a:r>
              <a:rPr lang="zh-CN" altLang="en-US" sz="3200"/>
              <a:t>number of sentence-triple pairs (11 million triples</a:t>
            </a:r>
            <a:r>
              <a:rPr lang="en-US" altLang="zh-CN" sz="3200"/>
              <a:t> </a:t>
            </a:r>
            <a:r>
              <a:rPr lang="zh-CN" altLang="en-US" sz="3200"/>
              <a:t>are paired with 6.2 million sentences). T-REx also</a:t>
            </a:r>
            <a:r>
              <a:rPr lang="en-US" altLang="zh-CN" sz="3200"/>
              <a:t> </a:t>
            </a:r>
            <a:r>
              <a:rPr lang="zh-CN" altLang="en-US" sz="3200"/>
              <a:t>reports an accuracy of 97.8% of the pairs</a:t>
            </a:r>
            <a:endParaRPr lang="zh-CN" altLang="en-US"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168275"/>
            <a:ext cx="20104735" cy="1153795"/>
          </a:xfrm>
        </p:spPr>
        <p:txBody>
          <a:bodyPr wrap="square"/>
          <a:p>
            <a:pPr algn="ctr"/>
            <a:r>
              <a:rPr lang="en-US" b="1"/>
              <a:t>Task</a:t>
            </a:r>
            <a:r>
              <a:rPr lang="en-US" b="1"/>
              <a:t>s</a:t>
            </a:r>
            <a:endParaRPr lang="en-US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7050" y="1997075"/>
            <a:ext cx="6705600" cy="20313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080" y="5045075"/>
            <a:ext cx="6733540" cy="20491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4995" y="8169275"/>
            <a:ext cx="7467600" cy="20993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36850" y="2149475"/>
            <a:ext cx="9288145" cy="68624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/>
              <a:t> Open Information Extraction</a:t>
            </a:r>
            <a:endParaRPr lang="en-US" altLang="zh-CN" sz="4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4000"/>
          </a:p>
          <a:p>
            <a:pPr indent="0">
              <a:buFont typeface="Arial" panose="020B0604020202020204" pitchFamily="34" charset="0"/>
              <a:buNone/>
            </a:pPr>
            <a:endParaRPr lang="en-US" altLang="zh-CN" sz="4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4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4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/>
              <a:t> Relation Classification</a:t>
            </a:r>
            <a:endParaRPr lang="en-US" altLang="zh-CN" sz="4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4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4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4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40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4000">
                <a:solidFill>
                  <a:schemeClr val="tx1"/>
                </a:solidFill>
              </a:rPr>
              <a:t>Factual Probe</a:t>
            </a:r>
            <a:endParaRPr lang="en-US" altLang="zh-CN" sz="4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168275"/>
            <a:ext cx="20104735" cy="1153795"/>
          </a:xfrm>
        </p:spPr>
        <p:txBody>
          <a:bodyPr wrap="square"/>
          <a:p>
            <a:pPr algn="ctr"/>
            <a:r>
              <a:rPr lang="en-US" b="1"/>
              <a:t>Result</a:t>
            </a:r>
            <a:endParaRPr lang="en-US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2680" y="1779905"/>
            <a:ext cx="9754235" cy="89522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244475"/>
            <a:ext cx="20104735" cy="1153795"/>
          </a:xfrm>
        </p:spPr>
        <p:txBody>
          <a:bodyPr wrap="square"/>
          <a:p>
            <a:pPr algn="ctr"/>
            <a:r>
              <a:rPr lang="zh-CN" altLang="en-US" b="1"/>
              <a:t> </a:t>
            </a:r>
            <a:r>
              <a:rPr lang="en-US" altLang="zh-CN" b="1"/>
              <a:t>Introduction</a:t>
            </a:r>
            <a:endParaRPr lang="en-US" altLang="zh-CN" b="1"/>
          </a:p>
        </p:txBody>
      </p:sp>
      <p:sp>
        <p:nvSpPr>
          <p:cNvPr id="4" name="文本框 3"/>
          <p:cNvSpPr txBox="1"/>
          <p:nvPr/>
        </p:nvSpPr>
        <p:spPr>
          <a:xfrm>
            <a:off x="1974850" y="3292475"/>
            <a:ext cx="1686115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sz="5400">
                <a:latin typeface="Cambria" panose="02040503050406030204" charset="0"/>
                <a:cs typeface="Cambria" panose="02040503050406030204" charset="0"/>
              </a:rPr>
              <a:t>现在大多数的方法都是task-specific的，不修改task-specific模块的话泛化能力很不好</a:t>
            </a:r>
            <a:endParaRPr sz="5400">
              <a:latin typeface="Cambria" panose="02040503050406030204" charset="0"/>
              <a:cs typeface="Cambria" panose="02040503050406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sz="5400">
              <a:latin typeface="Cambria" panose="02040503050406030204" charset="0"/>
              <a:cs typeface="Cambria" panose="02040503050406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sz="5400">
              <a:latin typeface="Cambria" panose="02040503050406030204" charset="0"/>
              <a:cs typeface="Cambria" panose="02040503050406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5400">
                <a:latin typeface="Cambria" panose="02040503050406030204" charset="0"/>
                <a:cs typeface="Cambria" panose="02040503050406030204" charset="0"/>
              </a:rPr>
              <a:t>数据集domain固定的问题，</a:t>
            </a:r>
            <a:r>
              <a:rPr lang="zh-CN" sz="5400">
                <a:latin typeface="Cambria" panose="02040503050406030204" charset="0"/>
                <a:cs typeface="Cambria" panose="02040503050406030204" charset="0"/>
              </a:rPr>
              <a:t>训练和测试都是相同</a:t>
            </a:r>
            <a:r>
              <a:rPr lang="en-US" altLang="zh-CN" sz="5400">
                <a:latin typeface="Cambria" panose="02040503050406030204" charset="0"/>
                <a:cs typeface="Cambria" panose="02040503050406030204" charset="0"/>
              </a:rPr>
              <a:t>domain</a:t>
            </a:r>
            <a:endParaRPr lang="en-US" altLang="zh-CN" sz="54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55850" y="2987675"/>
            <a:ext cx="15392400" cy="3429000"/>
          </a:xfrm>
          <a:prstGeom prst="rect">
            <a:avLst/>
          </a:prstGeom>
          <a:solidFill>
            <a:srgbClr val="D4D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[EMNLP21]Zero-Shot Information Extraction as a Unified Text-to-Triple Translation</a:t>
            </a:r>
            <a:endParaRPr lang="en-US" altLang="zh-CN" sz="54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 panose="020B0502020104020203"/>
                <a:cs typeface="Gill Sans MT" panose="020B0502020104020203"/>
              </a:rPr>
            </a:fld>
            <a:endParaRPr sz="2300" dirty="0"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20104100" cy="1506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356100" y="7788275"/>
            <a:ext cx="113919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244475"/>
            <a:ext cx="20104735" cy="1153795"/>
          </a:xfrm>
        </p:spPr>
        <p:txBody>
          <a:bodyPr wrap="square"/>
          <a:p>
            <a:pPr algn="ctr"/>
            <a:r>
              <a:rPr lang="zh-CN" altLang="en-US" b="1"/>
              <a:t> </a:t>
            </a:r>
            <a:r>
              <a:rPr lang="en-US" altLang="zh-CN" b="1"/>
              <a:t>Introduction</a:t>
            </a:r>
            <a:endParaRPr lang="en-US" altLang="zh-CN" b="1"/>
          </a:p>
        </p:txBody>
      </p:sp>
      <p:sp>
        <p:nvSpPr>
          <p:cNvPr id="4" name="文本框 3"/>
          <p:cNvSpPr txBox="1"/>
          <p:nvPr/>
        </p:nvSpPr>
        <p:spPr>
          <a:xfrm>
            <a:off x="1974850" y="3292475"/>
            <a:ext cx="1686115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sz="5400">
                <a:latin typeface="Cambria" panose="02040503050406030204" charset="0"/>
                <a:cs typeface="Cambria" panose="02040503050406030204" charset="0"/>
              </a:rPr>
              <a:t>现在大多数的方法都是task-specific的，不修改task-specific模块的话泛化能力很不好</a:t>
            </a:r>
            <a:endParaRPr sz="5400">
              <a:latin typeface="Cambria" panose="02040503050406030204" charset="0"/>
              <a:cs typeface="Cambria" panose="02040503050406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sz="5400">
              <a:latin typeface="Cambria" panose="02040503050406030204" charset="0"/>
              <a:cs typeface="Cambria" panose="02040503050406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sz="5400">
              <a:latin typeface="Cambria" panose="02040503050406030204" charset="0"/>
              <a:cs typeface="Cambria" panose="02040503050406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5400">
                <a:latin typeface="Cambria" panose="02040503050406030204" charset="0"/>
                <a:cs typeface="Cambria" panose="02040503050406030204" charset="0"/>
              </a:rPr>
              <a:t>数据集domain固定的问题，</a:t>
            </a:r>
            <a:r>
              <a:rPr lang="zh-CN" sz="5400">
                <a:latin typeface="Cambria" panose="02040503050406030204" charset="0"/>
                <a:cs typeface="Cambria" panose="02040503050406030204" charset="0"/>
              </a:rPr>
              <a:t>训练和测试都是相同</a:t>
            </a:r>
            <a:r>
              <a:rPr lang="en-US" altLang="zh-CN" sz="5400">
                <a:latin typeface="Cambria" panose="02040503050406030204" charset="0"/>
                <a:cs typeface="Cambria" panose="02040503050406030204" charset="0"/>
              </a:rPr>
              <a:t>domain</a:t>
            </a:r>
            <a:endParaRPr lang="en-US" altLang="zh-CN" sz="54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07030" y="168275"/>
            <a:ext cx="13812520" cy="1153795"/>
          </a:xfrm>
        </p:spPr>
        <p:txBody>
          <a:bodyPr wrap="square"/>
          <a:p>
            <a:pPr algn="ctr"/>
            <a:r>
              <a:rPr lang="en-US" altLang="zh-CN" b="1"/>
              <a:t>Text-to-Triple Translation</a:t>
            </a:r>
            <a:endParaRPr lang="en-US" altLang="zh-CN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3850" y="4054475"/>
            <a:ext cx="17021175" cy="4057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79440" y="168275"/>
            <a:ext cx="9012555" cy="1153795"/>
          </a:xfrm>
        </p:spPr>
        <p:txBody>
          <a:bodyPr wrap="square"/>
          <a:p>
            <a:pPr algn="ctr"/>
            <a:r>
              <a:rPr lang="en-US" altLang="zh-CN" b="1"/>
              <a:t>Model Architecture</a:t>
            </a:r>
            <a:endParaRPr lang="en-US" altLang="zh-CN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6650" y="2606675"/>
            <a:ext cx="18240375" cy="7534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168275"/>
            <a:ext cx="19062065" cy="1153795"/>
          </a:xfrm>
        </p:spPr>
        <p:txBody>
          <a:bodyPr wrap="square"/>
          <a:p>
            <a:pPr algn="ctr"/>
            <a:r>
              <a:rPr lang="en-US" altLang="zh-CN" b="1">
                <a:sym typeface="+mn-ea"/>
              </a:rPr>
              <a:t>Contrastive Pre-Training</a:t>
            </a:r>
            <a:endParaRPr lang="en-US" altLang="zh-CN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250" y="3140075"/>
            <a:ext cx="12077700" cy="6781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244475"/>
            <a:ext cx="20104735" cy="1153795"/>
          </a:xfrm>
        </p:spPr>
        <p:txBody>
          <a:bodyPr wrap="square"/>
          <a:p>
            <a:pPr algn="ctr"/>
            <a:r>
              <a:rPr lang="zh-CN" altLang="en-US" b="1"/>
              <a:t> </a:t>
            </a:r>
            <a:r>
              <a:rPr lang="en-US" altLang="zh-CN" b="1"/>
              <a:t>Contrastive Pre-Training</a:t>
            </a:r>
            <a:endParaRPr lang="en-US" altLang="zh-CN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8195" y="3292475"/>
            <a:ext cx="13427710" cy="4841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168275"/>
            <a:ext cx="20104735" cy="1153795"/>
          </a:xfrm>
        </p:spPr>
        <p:txBody>
          <a:bodyPr wrap="square"/>
          <a:p>
            <a:pPr algn="ctr"/>
            <a:r>
              <a:rPr b="1"/>
              <a:t>Generating</a:t>
            </a:r>
            <a:endParaRPr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450" y="1803400"/>
            <a:ext cx="9029700" cy="95059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4650" y="6264275"/>
            <a:ext cx="19050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137650" y="7864475"/>
            <a:ext cx="1905000" cy="272478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721090" y="2606675"/>
            <a:ext cx="2044700" cy="16967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490200" y="2593340"/>
            <a:ext cx="879030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3200"/>
              <a:t> entity</a:t>
            </a:r>
            <a:r>
              <a:rPr lang="zh-CN" altLang="en-US" sz="3200"/>
              <a:t>是通过</a:t>
            </a:r>
            <a:r>
              <a:rPr lang="en-US" altLang="zh-CN" sz="3200"/>
              <a:t>spacy</a:t>
            </a:r>
            <a:r>
              <a:rPr lang="zh-CN" altLang="en-US" sz="3200"/>
              <a:t>库获取的</a:t>
            </a:r>
            <a:endParaRPr lang="zh-CN" altLang="en-US" sz="32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32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3200"/>
              <a:t>对于任意两个</a:t>
            </a:r>
            <a:r>
              <a:rPr lang="en-US" altLang="zh-CN" sz="3200"/>
              <a:t>NP</a:t>
            </a:r>
            <a:r>
              <a:rPr lang="zh-CN" altLang="en-US" sz="3200"/>
              <a:t>组成一个</a:t>
            </a:r>
            <a:r>
              <a:rPr lang="en-US" altLang="zh-CN" sz="3200"/>
              <a:t>pair</a:t>
            </a:r>
            <a:r>
              <a:rPr lang="zh-CN" altLang="en-US" sz="3200"/>
              <a:t>，根据</a:t>
            </a:r>
            <a:r>
              <a:rPr lang="en-US" altLang="zh-CN" sz="3200"/>
              <a:t>attention</a:t>
            </a:r>
            <a:r>
              <a:rPr lang="zh-CN" altLang="en-US" sz="3200"/>
              <a:t>做</a:t>
            </a:r>
            <a:r>
              <a:rPr lang="en-US" altLang="zh-CN" sz="3200"/>
              <a:t>beam search</a:t>
            </a:r>
            <a:endParaRPr lang="zh-CN" altLang="en-US" sz="32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32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3200"/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12414250" y="5730558"/>
            <a:ext cx="3810000" cy="4067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880,&quot;width&quot;:17940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740</Words>
  <Application>WPS 演示</Application>
  <PresentationFormat>自定义</PresentationFormat>
  <Paragraphs>62</Paragraphs>
  <Slides>12</Slides>
  <Notes>51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宋体</vt:lpstr>
      <vt:lpstr>Wingdings</vt:lpstr>
      <vt:lpstr>Gill Sans MT</vt:lpstr>
      <vt:lpstr>Microsoft JhengHei UI</vt:lpstr>
      <vt:lpstr>Gill Sans MT</vt:lpstr>
      <vt:lpstr>Times New Roman</vt:lpstr>
      <vt:lpstr>Cambria</vt:lpstr>
      <vt:lpstr>Wingdings</vt:lpstr>
      <vt:lpstr>微软雅黑</vt:lpstr>
      <vt:lpstr>Calibri</vt:lpstr>
      <vt:lpstr>等线</vt:lpstr>
      <vt:lpstr>等线 Light</vt:lpstr>
      <vt:lpstr>Arial Unicode MS</vt:lpstr>
      <vt:lpstr>Office Theme</vt:lpstr>
      <vt:lpstr>自定义设计方案</vt:lpstr>
      <vt:lpstr>      Pre-Training Model </vt:lpstr>
      <vt:lpstr> Introduction</vt:lpstr>
      <vt:lpstr>PowerPoint 演示文稿</vt:lpstr>
      <vt:lpstr> Introduction</vt:lpstr>
      <vt:lpstr>Model Architecture</vt:lpstr>
      <vt:lpstr>Model Architecture</vt:lpstr>
      <vt:lpstr>Model Architecture</vt:lpstr>
      <vt:lpstr> Mask Embedding</vt:lpstr>
      <vt:lpstr>Results</vt:lpstr>
      <vt:lpstr>Results</vt:lpstr>
      <vt:lpstr>Ranking</vt:lpstr>
      <vt:lpstr>Open Information Extraction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paper分享</dc:title>
  <dc:creator>苏玛丽</dc:creator>
  <cp:lastModifiedBy>BloodMaster</cp:lastModifiedBy>
  <cp:revision>414</cp:revision>
  <dcterms:created xsi:type="dcterms:W3CDTF">2020-11-01T09:26:00Z</dcterms:created>
  <dcterms:modified xsi:type="dcterms:W3CDTF">2022-04-08T06:50:34Z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2020-09-28T08:00:00Z</vt:filetime>
  </property>
  <property fmtid="{D5CDD505-2E9C-101B-9397-08002B2CF9AE}" pid="3" name="Creator">
    <vt:lpwstr>Keynote 讲演</vt:lpwstr>
  </property>
  <property fmtid="{D5CDD505-2E9C-101B-9397-08002B2CF9AE}" pid="4" name="LastSaved">
    <vt:filetime>2020-11-04T08:00:00Z</vt:filetime>
  </property>
  <property fmtid="{D5CDD505-2E9C-101B-9397-08002B2CF9AE}" pid="5" name="ICV">
    <vt:lpwstr>95168B67EAC9468E9EB6D6EEB06AAEAA</vt:lpwstr>
  </property>
  <property fmtid="{D5CDD505-2E9C-101B-9397-08002B2CF9AE}" pid="6" name="KSOProductBuildVer">
    <vt:lpwstr>2052-11.1.0.11365</vt:lpwstr>
  </property>
</Properties>
</file>