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42"/>
  </p:notesMasterIdLst>
  <p:sldIdLst>
    <p:sldId id="257" r:id="rId3"/>
    <p:sldId id="258" r:id="rId4"/>
    <p:sldId id="259" r:id="rId5"/>
    <p:sldId id="308" r:id="rId6"/>
    <p:sldId id="309" r:id="rId7"/>
    <p:sldId id="311" r:id="rId8"/>
    <p:sldId id="338" r:id="rId9"/>
    <p:sldId id="312" r:id="rId10"/>
    <p:sldId id="313" r:id="rId11"/>
    <p:sldId id="314" r:id="rId12"/>
    <p:sldId id="310" r:id="rId13"/>
    <p:sldId id="260" r:id="rId14"/>
    <p:sldId id="315" r:id="rId15"/>
    <p:sldId id="261" r:id="rId16"/>
    <p:sldId id="316" r:id="rId17"/>
    <p:sldId id="262" r:id="rId18"/>
    <p:sldId id="323" r:id="rId19"/>
    <p:sldId id="324" r:id="rId20"/>
    <p:sldId id="325" r:id="rId21"/>
    <p:sldId id="326" r:id="rId22"/>
    <p:sldId id="327" r:id="rId23"/>
    <p:sldId id="290" r:id="rId24"/>
    <p:sldId id="331" r:id="rId25"/>
    <p:sldId id="332" r:id="rId26"/>
    <p:sldId id="333" r:id="rId27"/>
    <p:sldId id="328" r:id="rId28"/>
    <p:sldId id="329" r:id="rId29"/>
    <p:sldId id="334" r:id="rId30"/>
    <p:sldId id="335" r:id="rId31"/>
    <p:sldId id="320" r:id="rId32"/>
    <p:sldId id="337" r:id="rId33"/>
    <p:sldId id="279" r:id="rId34"/>
    <p:sldId id="280" r:id="rId35"/>
    <p:sldId id="317" r:id="rId36"/>
    <p:sldId id="318" r:id="rId37"/>
    <p:sldId id="319" r:id="rId38"/>
    <p:sldId id="336" r:id="rId39"/>
    <p:sldId id="321" r:id="rId40"/>
    <p:sldId id="322" r:id="rId41"/>
  </p:sldIdLst>
  <p:sldSz cx="20104100" cy="11309350"/>
  <p:notesSz cx="20104100" cy="11309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AFF"/>
    <a:srgbClr val="0000FF"/>
    <a:srgbClr val="3333FF"/>
    <a:srgbClr val="9933FF"/>
    <a:srgbClr val="FF99CC"/>
    <a:srgbClr val="FDD7F5"/>
    <a:srgbClr val="99FF33"/>
    <a:srgbClr val="FFFFCC"/>
    <a:srgbClr val="FFFF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76146" autoAdjust="0"/>
  </p:normalViewPr>
  <p:slideViewPr>
    <p:cSldViewPr>
      <p:cViewPr>
        <p:scale>
          <a:sx n="33" d="100"/>
          <a:sy n="33" d="100"/>
        </p:scale>
        <p:origin x="939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6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1A05F-5611-4786-AF33-BE35705EEF2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5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5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E144-D5A4-4C71-9FB6-2A256C7E99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374DDE8A-1023-4973-943E-0C7DD71D6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0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随机初始化要比手动构造</a:t>
            </a:r>
            <a:r>
              <a:rPr lang="en-US" altLang="zh-CN" dirty="0"/>
              <a:t>pattern</a:t>
            </a:r>
            <a:r>
              <a:rPr lang="zh-CN" altLang="en-US" dirty="0"/>
              <a:t>初始化要好，尤其是接近</a:t>
            </a:r>
            <a:r>
              <a:rPr lang="en-US" altLang="zh-CN" dirty="0"/>
              <a:t>0</a:t>
            </a:r>
            <a:r>
              <a:rPr lang="zh-CN" altLang="en-US" dirty="0"/>
              <a:t>，最好</a:t>
            </a:r>
            <a:endParaRPr lang="en-US" altLang="zh-CN" dirty="0"/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prompt+mte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对学习率比较敏感，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flexibility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因此，该方法只允许与模型的其余参数进行有限的交互，要获得良好的性能需要非常大的模型</a:t>
            </a:r>
            <a:endParaRPr lang="zh-CN" altLang="en-US" dirty="0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4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两个原因：避免过拟合以及训练搞笑</a:t>
            </a:r>
            <a:endParaRPr lang="en-US" altLang="zh-CN" dirty="0"/>
          </a:p>
          <a:p>
            <a:r>
              <a:rPr lang="zh-CN" altLang="en-US" dirty="0"/>
              <a:t>另一个原因就是方便计算梯度，用的是</a:t>
            </a:r>
            <a:r>
              <a:rPr lang="en-US" altLang="zh-CN" dirty="0"/>
              <a:t>adapter</a:t>
            </a:r>
            <a:r>
              <a:rPr lang="zh-CN" altLang="en-US" dirty="0"/>
              <a:t>的梯度。</a:t>
            </a:r>
          </a:p>
        </p:txBody>
      </p:sp>
      <p:sp>
        <p:nvSpPr>
          <p:cNvPr id="104861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两个原因：避免过拟合以及训练搞笑</a:t>
            </a:r>
            <a:endParaRPr lang="en-US" altLang="zh-CN" dirty="0"/>
          </a:p>
          <a:p>
            <a:r>
              <a:rPr lang="zh-CN" altLang="en-US" dirty="0"/>
              <a:t>另一个原因就是方便计算梯度，用的是</a:t>
            </a:r>
            <a:r>
              <a:rPr lang="en-US" altLang="zh-CN" dirty="0"/>
              <a:t>adapter</a:t>
            </a:r>
            <a:r>
              <a:rPr lang="zh-CN" altLang="en-US" dirty="0"/>
              <a:t>的梯度。</a:t>
            </a:r>
          </a:p>
        </p:txBody>
      </p:sp>
      <p:sp>
        <p:nvSpPr>
          <p:cNvPr id="104861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8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484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479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658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39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小样本文本分类，然后从其他任务迁移到目标任务上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不同的源任务不仅在输入域方面不同，而且它们的任务结构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即标签语义和输出标签的数量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也不同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298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8122A5-DBE7-4656-B237-51B53504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 different verbalizers</a:t>
            </a:r>
            <a:r>
              <a:rPr lang="zh-CN" altLang="en-US" dirty="0"/>
              <a:t>，</a:t>
            </a:r>
            <a:r>
              <a:rPr lang="en-US" altLang="zh-CN" dirty="0"/>
              <a:t>5 different random seeds</a:t>
            </a:r>
          </a:p>
          <a:p>
            <a:r>
              <a:rPr lang="zh-CN" altLang="en-US" dirty="0"/>
              <a:t>输入比较长的时候</a:t>
            </a:r>
            <a:r>
              <a:rPr lang="en-US" altLang="zh-CN" dirty="0"/>
              <a:t>ensemble&gt;</a:t>
            </a:r>
            <a:r>
              <a:rPr lang="en-US" altLang="zh-CN" dirty="0" err="1"/>
              <a:t>concat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8122A5-DBE7-4656-B237-51B53504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 different verbalizers</a:t>
            </a:r>
            <a:r>
              <a:rPr lang="zh-CN" altLang="en-US" dirty="0"/>
              <a:t>，</a:t>
            </a:r>
            <a:r>
              <a:rPr lang="en-US" altLang="zh-CN" dirty="0"/>
              <a:t>5 different random seeds</a:t>
            </a:r>
          </a:p>
          <a:p>
            <a:r>
              <a:rPr lang="zh-CN" altLang="en-US" dirty="0"/>
              <a:t>输入比较长的时候</a:t>
            </a:r>
            <a:r>
              <a:rPr lang="en-US" altLang="zh-CN" dirty="0"/>
              <a:t>ensemble&gt;</a:t>
            </a:r>
            <a:r>
              <a:rPr lang="en-US" altLang="zh-CN" dirty="0" err="1"/>
              <a:t>concat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545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8122A5-DBE7-4656-B237-51B53504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Few shot&gt;zero shot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580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8122A5-DBE7-4656-B237-51B53504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Few shot&gt;zero shot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993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8122A5-DBE7-4656-B237-51B53504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 different verbalizers</a:t>
            </a:r>
            <a:r>
              <a:rPr lang="zh-CN" altLang="en-US" dirty="0"/>
              <a:t>，</a:t>
            </a:r>
            <a:r>
              <a:rPr lang="en-US" altLang="zh-CN" dirty="0"/>
              <a:t>5 different random seeds</a:t>
            </a:r>
          </a:p>
          <a:p>
            <a:r>
              <a:rPr lang="zh-CN" altLang="en-US" dirty="0"/>
              <a:t>输入比较长的时候</a:t>
            </a:r>
            <a:r>
              <a:rPr lang="en-US" altLang="zh-CN" dirty="0"/>
              <a:t>ensemble&gt;</a:t>
            </a:r>
            <a:r>
              <a:rPr lang="en-US" altLang="zh-CN" dirty="0" err="1"/>
              <a:t>concat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11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8122A5-DBE7-4656-B237-51B53504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 different verbalizers</a:t>
            </a:r>
            <a:r>
              <a:rPr lang="zh-CN" altLang="en-US" dirty="0"/>
              <a:t>，</a:t>
            </a:r>
            <a:r>
              <a:rPr lang="en-US" altLang="zh-CN" dirty="0"/>
              <a:t>5 different random seeds</a:t>
            </a:r>
          </a:p>
          <a:p>
            <a:r>
              <a:rPr lang="zh-CN" altLang="en-US" dirty="0"/>
              <a:t>输入比较长的时候</a:t>
            </a:r>
            <a:r>
              <a:rPr lang="en-US" altLang="zh-CN" dirty="0"/>
              <a:t>ensemble&gt;</a:t>
            </a:r>
            <a:r>
              <a:rPr lang="en-US" altLang="zh-CN" dirty="0" err="1"/>
              <a:t>concat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035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8122A5-DBE7-4656-B237-51B53504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 different verbalizers</a:t>
            </a:r>
            <a:r>
              <a:rPr lang="zh-CN" altLang="en-US" dirty="0"/>
              <a:t>，</a:t>
            </a:r>
            <a:r>
              <a:rPr lang="en-US" altLang="zh-CN" dirty="0"/>
              <a:t>5 different random seeds</a:t>
            </a:r>
          </a:p>
          <a:p>
            <a:r>
              <a:rPr lang="zh-CN" altLang="en-US" dirty="0"/>
              <a:t>输入比较长的时候</a:t>
            </a:r>
            <a:r>
              <a:rPr lang="en-US" altLang="zh-CN" dirty="0"/>
              <a:t>ensemble&gt;</a:t>
            </a:r>
            <a:r>
              <a:rPr lang="en-US" altLang="zh-CN" dirty="0" err="1"/>
              <a:t>concat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302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8122A5-DBE7-4656-B237-51B53504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 different verbalizers</a:t>
            </a:r>
            <a:r>
              <a:rPr lang="zh-CN" altLang="en-US" dirty="0"/>
              <a:t>，</a:t>
            </a:r>
            <a:r>
              <a:rPr lang="en-US" altLang="zh-CN" dirty="0"/>
              <a:t>5 different random seeds</a:t>
            </a:r>
          </a:p>
          <a:p>
            <a:r>
              <a:rPr lang="zh-CN" altLang="en-US" dirty="0"/>
              <a:t>输入比较长的时候</a:t>
            </a:r>
            <a:r>
              <a:rPr lang="en-US" altLang="zh-CN" dirty="0"/>
              <a:t>ensemble&gt;</a:t>
            </a:r>
            <a:r>
              <a:rPr lang="en-US" altLang="zh-CN" dirty="0" err="1"/>
              <a:t>concat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823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筛选有目的的句子</a:t>
            </a:r>
          </a:p>
        </p:txBody>
      </p:sp>
    </p:spTree>
    <p:extLst>
      <p:ext uri="{BB962C8B-B14F-4D97-AF65-F5344CB8AC3E}">
        <p14:creationId xmlns:p14="http://schemas.microsoft.com/office/powerpoint/2010/main" val="322273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筛选有目的的句子</a:t>
            </a:r>
          </a:p>
        </p:txBody>
      </p:sp>
    </p:spTree>
    <p:extLst>
      <p:ext uri="{BB962C8B-B14F-4D97-AF65-F5344CB8AC3E}">
        <p14:creationId xmlns:p14="http://schemas.microsoft.com/office/powerpoint/2010/main" val="3545978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265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137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795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435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7429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筛选有目的的句子</a:t>
            </a:r>
          </a:p>
        </p:txBody>
      </p:sp>
    </p:spTree>
    <p:extLst>
      <p:ext uri="{BB962C8B-B14F-4D97-AF65-F5344CB8AC3E}">
        <p14:creationId xmlns:p14="http://schemas.microsoft.com/office/powerpoint/2010/main" val="1990902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82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D8AF812-7A5F-4A8F-A686-A44551C21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18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2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8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2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6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两种方法：支持集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集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Si;Qi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中采样并在目标任务上测试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(S;Q)</a:t>
            </a:r>
            <a:endParaRPr lang="zh-CN" altLang="en-US" dirty="0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4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>
          <a:xfrm>
            <a:off x="8219931" y="-26811"/>
            <a:ext cx="6650134" cy="1169035"/>
          </a:xfrm>
        </p:spPr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2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0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标题 1"/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8" name="内容占位符 2"/>
          <p:cNvSpPr>
            <a:spLocks noGrp="1"/>
          </p:cNvSpPr>
          <p:nvPr>
            <p:ph idx="1"/>
          </p:nvPr>
        </p:nvSpPr>
        <p:spPr>
          <a:xfrm>
            <a:off x="8547100" y="1628775"/>
            <a:ext cx="10177463" cy="8035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9" name="文本占位符 3"/>
          <p:cNvSpPr>
            <a:spLocks noGrp="1"/>
          </p:cNvSpPr>
          <p:nvPr>
            <p:ph type="body" sz="half" idx="2"/>
          </p:nvPr>
        </p:nvSpPr>
        <p:spPr>
          <a:xfrm>
            <a:off x="1384300" y="3392488"/>
            <a:ext cx="6484938" cy="628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0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0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标题 1"/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2" name="图片占位符 2"/>
          <p:cNvSpPr>
            <a:spLocks noGrp="1"/>
          </p:cNvSpPr>
          <p:nvPr>
            <p:ph type="pic" idx="1"/>
          </p:nvPr>
        </p:nvSpPr>
        <p:spPr>
          <a:xfrm>
            <a:off x="8547100" y="1628775"/>
            <a:ext cx="10177463" cy="803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93" name="文本占位符 3"/>
          <p:cNvSpPr>
            <a:spLocks noGrp="1"/>
          </p:cNvSpPr>
          <p:nvPr>
            <p:ph type="body" sz="half" idx="2"/>
          </p:nvPr>
        </p:nvSpPr>
        <p:spPr>
          <a:xfrm>
            <a:off x="1384300" y="3392488"/>
            <a:ext cx="6484938" cy="628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9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79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竖排标题 1"/>
          <p:cNvSpPr>
            <a:spLocks noGrp="1"/>
          </p:cNvSpPr>
          <p:nvPr>
            <p:ph type="title" orient="vert"/>
          </p:nvPr>
        </p:nvSpPr>
        <p:spPr>
          <a:xfrm>
            <a:off x="14387513" y="601663"/>
            <a:ext cx="4333875" cy="95853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82713" y="601663"/>
            <a:ext cx="12852400" cy="9585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4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1048591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2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104859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1048844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45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1048846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48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1048849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标题 1"/>
          <p:cNvSpPr>
            <a:spLocks noGrp="1"/>
          </p:cNvSpPr>
          <p:nvPr>
            <p:ph type="ctrTitle"/>
          </p:nvPr>
        </p:nvSpPr>
        <p:spPr>
          <a:xfrm>
            <a:off x="2513013" y="1851025"/>
            <a:ext cx="15078075" cy="3937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1" name="副标题 2"/>
          <p:cNvSpPr>
            <a:spLocks noGrp="1"/>
          </p:cNvSpPr>
          <p:nvPr>
            <p:ph type="subTitle" idx="1"/>
          </p:nvPr>
        </p:nvSpPr>
        <p:spPr>
          <a:xfrm>
            <a:off x="2513013" y="5940425"/>
            <a:ext cx="15078075" cy="273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7" name="内容占位符 2"/>
          <p:cNvSpPr>
            <a:spLocks noGrp="1"/>
          </p:cNvSpPr>
          <p:nvPr>
            <p:ph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7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标题 1"/>
          <p:cNvSpPr>
            <a:spLocks noGrp="1"/>
          </p:cNvSpPr>
          <p:nvPr>
            <p:ph type="title"/>
          </p:nvPr>
        </p:nvSpPr>
        <p:spPr>
          <a:xfrm>
            <a:off x="1371600" y="2819400"/>
            <a:ext cx="17340263" cy="47037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9" name="文本占位符 2"/>
          <p:cNvSpPr>
            <a:spLocks noGrp="1"/>
          </p:cNvSpPr>
          <p:nvPr>
            <p:ph type="body" idx="1"/>
          </p:nvPr>
        </p:nvSpPr>
        <p:spPr>
          <a:xfrm>
            <a:off x="1371600" y="7567613"/>
            <a:ext cx="17340263" cy="247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4" name="内容占位符 2"/>
          <p:cNvSpPr>
            <a:spLocks noGrp="1"/>
          </p:cNvSpPr>
          <p:nvPr>
            <p:ph sz="half" idx="1"/>
          </p:nvPr>
        </p:nvSpPr>
        <p:spPr>
          <a:xfrm>
            <a:off x="1382713" y="3009900"/>
            <a:ext cx="8593137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5" name="内容占位符 3"/>
          <p:cNvSpPr>
            <a:spLocks noGrp="1"/>
          </p:cNvSpPr>
          <p:nvPr>
            <p:ph sz="half" idx="2"/>
          </p:nvPr>
        </p:nvSpPr>
        <p:spPr>
          <a:xfrm>
            <a:off x="10128250" y="3009900"/>
            <a:ext cx="8593138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标题 1"/>
          <p:cNvSpPr>
            <a:spLocks noGrp="1"/>
          </p:cNvSpPr>
          <p:nvPr>
            <p:ph type="title"/>
          </p:nvPr>
        </p:nvSpPr>
        <p:spPr>
          <a:xfrm>
            <a:off x="1384300" y="601663"/>
            <a:ext cx="17340263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7" name="文本占位符 2"/>
          <p:cNvSpPr>
            <a:spLocks noGrp="1"/>
          </p:cNvSpPr>
          <p:nvPr>
            <p:ph type="body" idx="1"/>
          </p:nvPr>
        </p:nvSpPr>
        <p:spPr>
          <a:xfrm>
            <a:off x="1384300" y="2771775"/>
            <a:ext cx="8505825" cy="1358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08" name="内容占位符 3"/>
          <p:cNvSpPr>
            <a:spLocks noGrp="1"/>
          </p:cNvSpPr>
          <p:nvPr>
            <p:ph sz="half" idx="2"/>
          </p:nvPr>
        </p:nvSpPr>
        <p:spPr>
          <a:xfrm>
            <a:off x="1384300" y="4130675"/>
            <a:ext cx="8505825" cy="6076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177463" y="2771775"/>
            <a:ext cx="8547100" cy="1358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10" name="内容占位符 5"/>
          <p:cNvSpPr>
            <a:spLocks noGrp="1"/>
          </p:cNvSpPr>
          <p:nvPr>
            <p:ph sz="quarter" idx="4"/>
          </p:nvPr>
        </p:nvSpPr>
        <p:spPr>
          <a:xfrm>
            <a:off x="10177463" y="4130675"/>
            <a:ext cx="8547100" cy="6076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81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20104100" cy="1502410"/>
          </a:xfrm>
          <a:custGeom>
            <a:avLst/>
            <a:gdLst/>
            <a:ahLst/>
            <a:cxnLst/>
            <a:rect l="l" t="t" r="r" b="b"/>
            <a:pathLst>
              <a:path w="20104100" h="1502410">
                <a:moveTo>
                  <a:pt x="0" y="0"/>
                </a:moveTo>
                <a:lnTo>
                  <a:pt x="0" y="1501917"/>
                </a:lnTo>
                <a:lnTo>
                  <a:pt x="20104099" y="1501917"/>
                </a:lnTo>
                <a:lnTo>
                  <a:pt x="20104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8219931" y="-26811"/>
            <a:ext cx="3664237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5258705" y="3442622"/>
            <a:ext cx="961136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dirty="0"/>
          </a:p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5/20/2022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7089818" y="10753006"/>
            <a:ext cx="369569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285750" indent="-285750">
        <a:buClr>
          <a:srgbClr val="0000FF"/>
        </a:buClr>
        <a:buSzPct val="150000"/>
        <a:buFont typeface="Arial" panose="020B0604020202020204" pitchFamily="34" charset="0"/>
        <a:buChar char="•"/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日期占位符 3"/>
          <p:cNvSpPr>
            <a:spLocks noGrp="1"/>
          </p:cNvSpPr>
          <p:nvPr>
            <p:ph type="dt" sz="half" idx="2"/>
          </p:nvPr>
        </p:nvSpPr>
        <p:spPr>
          <a:xfrm>
            <a:off x="1382713" y="10482263"/>
            <a:ext cx="4522787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8C4D-91F9-488C-85A3-8B8806C416B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048783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59563" y="10482263"/>
            <a:ext cx="6784975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8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4198600" y="10482263"/>
            <a:ext cx="4522788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85" name="矩形 6"/>
          <p:cNvSpPr/>
          <p:nvPr userDrawn="1"/>
        </p:nvSpPr>
        <p:spPr>
          <a:xfrm>
            <a:off x="3422650" y="2759075"/>
            <a:ext cx="12801600" cy="4876800"/>
          </a:xfrm>
          <a:prstGeom prst="rect">
            <a:avLst/>
          </a:prstGeom>
          <a:solidFill>
            <a:srgbClr val="D4D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矩形 5"/>
          <p:cNvSpPr/>
          <p:nvPr/>
        </p:nvSpPr>
        <p:spPr>
          <a:xfrm>
            <a:off x="2093326" y="1997075"/>
            <a:ext cx="153924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PERFECT: Prompt-free and Efficient Few-shot Learning with Language Models</a:t>
            </a:r>
          </a:p>
        </p:txBody>
      </p:sp>
      <p:sp>
        <p:nvSpPr>
          <p:cNvPr id="104858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89" name="矩形 6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65526F-1DE5-4ABF-8176-0FE54A7C6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08" y="5645529"/>
            <a:ext cx="13329284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10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03" name="标题 1"/>
          <p:cNvSpPr>
            <a:spLocks noGrp="1"/>
          </p:cNvSpPr>
          <p:nvPr/>
        </p:nvSpPr>
        <p:spPr>
          <a:xfrm>
            <a:off x="4718050" y="120102"/>
            <a:ext cx="147066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 altLang="zh-CN" dirty="0"/>
              <a:t>Problems for efficient training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B2F71A-596A-4D25-BEA8-051FC3FE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66"/>
          <a:stretch/>
        </p:blipFill>
        <p:spPr>
          <a:xfrm>
            <a:off x="13023850" y="749755"/>
            <a:ext cx="7772400" cy="10439493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BD51204D-8FE4-4729-8CDB-E2F91EF68D67}"/>
              </a:ext>
            </a:extLst>
          </p:cNvPr>
          <p:cNvSpPr txBox="1"/>
          <p:nvPr/>
        </p:nvSpPr>
        <p:spPr>
          <a:xfrm>
            <a:off x="527050" y="2368978"/>
            <a:ext cx="11887202" cy="708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Train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 </a:t>
            </a:r>
            <a:r>
              <a:rPr lang="zh-CN" altLang="en-US" sz="4400" dirty="0">
                <a:latin typeface="Gill Sans MT" panose="020B0502020104020203" pitchFamily="34" charset="0"/>
              </a:rPr>
              <a:t>第</a:t>
            </a:r>
            <a:r>
              <a:rPr lang="en-US" altLang="zh-CN" sz="4400" dirty="0" err="1">
                <a:latin typeface="Gill Sans MT" panose="020B0502020104020203" pitchFamily="34" charset="0"/>
              </a:rPr>
              <a:t>i</a:t>
            </a:r>
            <a:r>
              <a:rPr lang="zh-CN" altLang="en-US" sz="4400" dirty="0">
                <a:latin typeface="Gill Sans MT" panose="020B0502020104020203" pitchFamily="34" charset="0"/>
              </a:rPr>
              <a:t>个</a:t>
            </a:r>
            <a:r>
              <a:rPr lang="en-US" altLang="zh-CN" sz="4400" dirty="0">
                <a:latin typeface="Gill Sans MT" panose="020B0502020104020203" pitchFamily="34" charset="0"/>
              </a:rPr>
              <a:t>mask token</a:t>
            </a:r>
            <a:r>
              <a:rPr lang="zh-CN" altLang="en-US" sz="4400" dirty="0">
                <a:latin typeface="Gill Sans MT" panose="020B0502020104020203" pitchFamily="34" charset="0"/>
              </a:rPr>
              <a:t>：</a:t>
            </a:r>
            <a:endParaRPr lang="en-US" altLang="zh-CN" sz="4400" dirty="0">
              <a:latin typeface="Gill Sans MT" panose="020B0502020104020203" pitchFamily="34" charset="0"/>
            </a:endParaRP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Margin loss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Inference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4400" dirty="0">
                <a:latin typeface="Gill Sans MT" panose="020B0502020104020203" pitchFamily="34" charset="0"/>
              </a:rPr>
              <a:t>比较每个位置和当前位置原型的距离，选择最小的作为目标类别</a:t>
            </a:r>
            <a:endParaRPr lang="en-US" altLang="zh-CN" sz="4400" dirty="0">
              <a:latin typeface="Gill Sans MT" panose="020B0502020104020203" pitchFamily="34" charset="0"/>
            </a:endParaRP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E87E1F-5494-49CE-B8D7-353DE968EA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5" t="-977"/>
          <a:stretch/>
        </p:blipFill>
        <p:spPr>
          <a:xfrm>
            <a:off x="6307061" y="3521527"/>
            <a:ext cx="6107191" cy="11541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25923B-BE04-4037-9624-E7BFF920D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850" y="8820179"/>
            <a:ext cx="6781800" cy="12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11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03" name="标题 1"/>
          <p:cNvSpPr>
            <a:spLocks noGrp="1"/>
          </p:cNvSpPr>
          <p:nvPr/>
        </p:nvSpPr>
        <p:spPr>
          <a:xfrm>
            <a:off x="7080250" y="168275"/>
            <a:ext cx="537376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Baseline   </a:t>
            </a:r>
            <a:endParaRPr lang="zh-CN" altLang="en-US" dirty="0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D5B0FB8A-8804-4ACA-8980-7E964BC35540}"/>
              </a:ext>
            </a:extLst>
          </p:cNvPr>
          <p:cNvSpPr txBox="1"/>
          <p:nvPr/>
        </p:nvSpPr>
        <p:spPr>
          <a:xfrm>
            <a:off x="1365250" y="1920875"/>
            <a:ext cx="18440400" cy="809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PET</a:t>
            </a:r>
            <a:r>
              <a:rPr lang="zh-CN" altLang="en-US" sz="4400" dirty="0">
                <a:latin typeface="Gill Sans MT" panose="020B0502020104020203" pitchFamily="34" charset="0"/>
              </a:rPr>
              <a:t>：</a:t>
            </a:r>
            <a:r>
              <a:rPr lang="en-US" altLang="zh-CN" sz="4400" dirty="0">
                <a:latin typeface="Gill Sans MT" panose="020B0502020104020203" pitchFamily="34" charset="0"/>
              </a:rPr>
              <a:t>carefully crafted verbalizers and patterns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FINETUNE</a:t>
            </a:r>
            <a:r>
              <a:rPr lang="zh-CN" altLang="en-US" sz="4400" dirty="0">
                <a:latin typeface="Gill Sans MT" panose="020B0502020104020203" pitchFamily="34" charset="0"/>
              </a:rPr>
              <a:t>：</a:t>
            </a:r>
            <a:r>
              <a:rPr lang="en-US" altLang="zh-CN" sz="4400" dirty="0">
                <a:latin typeface="Gill Sans MT" panose="020B0502020104020203" pitchFamily="34" charset="0"/>
              </a:rPr>
              <a:t>standard fine-tuning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PERFECT-rand:</a:t>
            </a:r>
            <a:r>
              <a:rPr lang="zh-CN" altLang="en-US" sz="4400" dirty="0">
                <a:latin typeface="Gill Sans MT" panose="020B0502020104020203" pitchFamily="34" charset="0"/>
              </a:rPr>
              <a:t>  </a:t>
            </a:r>
            <a:r>
              <a:rPr lang="en-US" altLang="zh-CN" sz="4400" dirty="0">
                <a:latin typeface="Gill Sans MT" panose="020B0502020104020203" pitchFamily="34" charset="0"/>
              </a:rPr>
              <a:t>randomly initialize the label embedding L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PERFECT-</a:t>
            </a:r>
            <a:r>
              <a:rPr lang="en-US" altLang="zh-CN" sz="4400" dirty="0" err="1">
                <a:latin typeface="Gill Sans MT" panose="020B0502020104020203" pitchFamily="34" charset="0"/>
              </a:rPr>
              <a:t>init</a:t>
            </a:r>
            <a:r>
              <a:rPr lang="en-US" altLang="zh-CN" sz="4400" dirty="0">
                <a:latin typeface="Gill Sans MT" panose="020B0502020104020203" pitchFamily="34" charset="0"/>
              </a:rPr>
              <a:t>: initialize with the token embeddings of manually designed verbalizers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 err="1">
                <a:latin typeface="Gill Sans MT" panose="020B0502020104020203" pitchFamily="34" charset="0"/>
              </a:rPr>
              <a:t>Prompt+mte</a:t>
            </a:r>
            <a:r>
              <a:rPr lang="en-US" altLang="zh-CN" sz="4400" dirty="0">
                <a:latin typeface="Gill Sans MT" panose="020B0502020104020203" pitchFamily="34" charset="0"/>
              </a:rPr>
              <a:t>: soft </a:t>
            </a:r>
            <a:r>
              <a:rPr lang="en-US" altLang="zh-CN" sz="4400" dirty="0" err="1">
                <a:latin typeface="Gill Sans MT" panose="020B0502020104020203" pitchFamily="34" charset="0"/>
              </a:rPr>
              <a:t>prompt-tuning+multi-token</a:t>
            </a:r>
            <a:r>
              <a:rPr lang="en-US" altLang="zh-CN" sz="4400" dirty="0">
                <a:latin typeface="Gill Sans MT" panose="020B0502020104020203" pitchFamily="34" charset="0"/>
              </a:rPr>
              <a:t> label embeddings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 err="1">
                <a:latin typeface="Gill Sans MT" panose="020B0502020104020203" pitchFamily="34" charset="0"/>
              </a:rPr>
              <a:t>bitfit+mte</a:t>
            </a:r>
            <a:r>
              <a:rPr lang="en-US" altLang="zh-CN" sz="4400" dirty="0">
                <a:latin typeface="Gill Sans MT" panose="020B0502020104020203" pitchFamily="34" charset="0"/>
              </a:rPr>
              <a:t>: tune biases(no adapter)+ multi-token label embeddings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da-DK" altLang="zh-CN" sz="4400" dirty="0">
                <a:latin typeface="Gill Sans MT" panose="020B0502020104020203" pitchFamily="34" charset="0"/>
              </a:rPr>
              <a:t>Logan IV et al. (2021): </a:t>
            </a:r>
            <a:r>
              <a:rPr lang="en-US" altLang="zh-CN" sz="4400" dirty="0">
                <a:latin typeface="Gill Sans MT" panose="020B0502020104020203" pitchFamily="34" charset="0"/>
              </a:rPr>
              <a:t>remove patterns and tune the biases in the PET.</a:t>
            </a:r>
          </a:p>
        </p:txBody>
      </p:sp>
    </p:spTree>
    <p:extLst>
      <p:ext uri="{BB962C8B-B14F-4D97-AF65-F5344CB8AC3E}">
        <p14:creationId xmlns:p14="http://schemas.microsoft.com/office/powerpoint/2010/main" val="3513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7371521" y="36576"/>
            <a:ext cx="5373760" cy="1154162"/>
          </a:xfrm>
        </p:spPr>
        <p:txBody>
          <a:bodyPr/>
          <a:lstStyle/>
          <a:p>
            <a:r>
              <a:rPr lang="en-US" altLang="zh-CN" dirty="0"/>
              <a:t>Experiment   </a:t>
            </a:r>
            <a:endParaRPr lang="zh-CN" altLang="en-US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12</a:t>
            </a:fld>
            <a:endParaRPr sz="2300" dirty="0">
              <a:latin typeface="Gill Sans MT"/>
              <a:cs typeface="Gill Sans M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7FD728-0CF8-44E0-9C03-B96C3236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30" y="2035175"/>
            <a:ext cx="19008322" cy="7734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7371521" y="36576"/>
            <a:ext cx="5373760" cy="1154162"/>
          </a:xfrm>
        </p:spPr>
        <p:txBody>
          <a:bodyPr/>
          <a:lstStyle/>
          <a:p>
            <a:r>
              <a:rPr lang="en-US" altLang="zh-CN" dirty="0"/>
              <a:t>Experiment   </a:t>
            </a:r>
            <a:endParaRPr lang="zh-CN" altLang="en-US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13</a:t>
            </a:fld>
            <a:endParaRPr sz="2300" dirty="0">
              <a:latin typeface="Gill Sans MT"/>
              <a:cs typeface="Gill Sans M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3C5651-040F-4693-83AC-00AADD3B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2759075"/>
            <a:ext cx="18122575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9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title"/>
          </p:nvPr>
        </p:nvSpPr>
        <p:spPr>
          <a:xfrm>
            <a:off x="7371521" y="36576"/>
            <a:ext cx="5373760" cy="1154162"/>
          </a:xfrm>
        </p:spPr>
        <p:txBody>
          <a:bodyPr/>
          <a:lstStyle/>
          <a:p>
            <a:r>
              <a:rPr lang="en-US" altLang="zh-CN" dirty="0" err="1"/>
              <a:t>Analyse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48614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14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527050" y="1920875"/>
            <a:ext cx="8763000" cy="505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Can task-specific adapters replace manually engineered patterns?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544FB1-5ED4-45AB-8DAC-AC8231324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50"/>
          <a:stretch/>
        </p:blipFill>
        <p:spPr>
          <a:xfrm>
            <a:off x="9061450" y="1616075"/>
            <a:ext cx="10195758" cy="89576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title"/>
          </p:nvPr>
        </p:nvSpPr>
        <p:spPr>
          <a:xfrm>
            <a:off x="7371521" y="36576"/>
            <a:ext cx="5373760" cy="1154162"/>
          </a:xfrm>
        </p:spPr>
        <p:txBody>
          <a:bodyPr/>
          <a:lstStyle/>
          <a:p>
            <a:r>
              <a:rPr lang="en-US" altLang="zh-CN" dirty="0" err="1"/>
              <a:t>Analyse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48614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15</a:t>
            </a:fld>
            <a:endParaRPr sz="2300" dirty="0">
              <a:latin typeface="Gill Sans MT"/>
              <a:cs typeface="Gill Sans M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9E8997-37BE-462D-ADBC-238D0DAD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448334"/>
            <a:ext cx="9144000" cy="98244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D01437-F197-49B9-8676-D373D75E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450" y="2454275"/>
            <a:ext cx="9589311" cy="69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5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1"/>
          <p:cNvSpPr>
            <a:spLocks noGrp="1"/>
          </p:cNvSpPr>
          <p:nvPr>
            <p:ph type="title"/>
          </p:nvPr>
        </p:nvSpPr>
        <p:spPr>
          <a:xfrm>
            <a:off x="7371521" y="36576"/>
            <a:ext cx="5373760" cy="1154162"/>
          </a:xfrm>
        </p:spPr>
        <p:txBody>
          <a:bodyPr/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1048620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16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21" name="文本框 6"/>
          <p:cNvSpPr txBox="1"/>
          <p:nvPr/>
        </p:nvSpPr>
        <p:spPr>
          <a:xfrm>
            <a:off x="908050" y="1605521"/>
            <a:ext cx="19043650" cy="911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Learning the patterns in a continuous space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4400" dirty="0">
                <a:latin typeface="Gill Sans MT" panose="020B0502020104020203" pitchFamily="34" charset="0"/>
              </a:rPr>
              <a:t>only works with very </a:t>
            </a: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large scale </a:t>
            </a:r>
            <a:r>
              <a:rPr lang="en-US" altLang="zh-CN" sz="4400" dirty="0">
                <a:latin typeface="Gill Sans MT" panose="020B0502020104020203" pitchFamily="34" charset="0"/>
              </a:rPr>
              <a:t>PLMs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lags</a:t>
            </a:r>
            <a:r>
              <a:rPr lang="en-US" altLang="zh-CN" sz="4400" dirty="0">
                <a:latin typeface="Gill Sans MT" panose="020B0502020104020203" pitchFamily="34" charset="0"/>
              </a:rPr>
              <a:t> behind full fine-tuning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Optimizing patterns in a discrete space</a:t>
            </a:r>
            <a:r>
              <a:rPr lang="zh-CN" altLang="en-US" sz="4400" dirty="0">
                <a:latin typeface="Gill Sans MT" panose="020B0502020104020203" pitchFamily="34" charset="0"/>
              </a:rPr>
              <a:t>：</a:t>
            </a: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computationally costly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Automatically finding verbalizers in a discrete way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computationally expensive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4400" dirty="0">
                <a:latin typeface="Gill Sans MT" panose="020B0502020104020203" pitchFamily="34" charset="0"/>
              </a:rPr>
              <a:t>not perform as well as manually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Removing manually designed patterns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4400" dirty="0">
                <a:latin typeface="Gill Sans MT" panose="020B0502020104020203" pitchFamily="34" charset="0"/>
              </a:rPr>
              <a:t>Lags behind the expert-designed ones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矩形 5"/>
          <p:cNvSpPr/>
          <p:nvPr/>
        </p:nvSpPr>
        <p:spPr>
          <a:xfrm>
            <a:off x="2355850" y="2606675"/>
            <a:ext cx="153924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Noisy Channel Language Model Prompting</a:t>
            </a: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for Few-Shot Text Classification</a:t>
            </a:r>
          </a:p>
        </p:txBody>
      </p:sp>
      <p:sp>
        <p:nvSpPr>
          <p:cNvPr id="104870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17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7" name="矩形 6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97AFA5-6CDE-4D9B-A2BF-1938C972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51" y="6035675"/>
            <a:ext cx="1471679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1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18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7080250" y="168275"/>
            <a:ext cx="6781800" cy="23083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Prompt</a:t>
            </a:r>
          </a:p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48710" name="文本框 4"/>
          <p:cNvSpPr txBox="1"/>
          <p:nvPr/>
        </p:nvSpPr>
        <p:spPr>
          <a:xfrm>
            <a:off x="1365250" y="2378075"/>
            <a:ext cx="18211800" cy="403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Unstable with high variance across different verbalizers and seeds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Channel prompt tuning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Training data is imbalanced 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Generalization to unseen labels is required.</a:t>
            </a:r>
          </a:p>
        </p:txBody>
      </p:sp>
    </p:spTree>
    <p:extLst>
      <p:ext uri="{BB962C8B-B14F-4D97-AF65-F5344CB8AC3E}">
        <p14:creationId xmlns:p14="http://schemas.microsoft.com/office/powerpoint/2010/main" val="392664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19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7080250" y="168275"/>
            <a:ext cx="67818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Channel Model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710" name="文本框 4"/>
              <p:cNvSpPr txBox="1"/>
              <p:nvPr/>
            </p:nvSpPr>
            <p:spPr>
              <a:xfrm>
                <a:off x="831850" y="2987675"/>
                <a:ext cx="6781800" cy="4776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4400" dirty="0">
                  <a:latin typeface="Gill Sans MT" panose="020B0502020104020203" pitchFamily="34" charset="0"/>
                </a:endParaRPr>
              </a:p>
              <a:p>
                <a:pPr marL="742950" indent="-74295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4400" b="0" i="1" dirty="0">
                  <a:latin typeface="Cambria Math" panose="02040503050406030204" pitchFamily="18" charset="0"/>
                </a:endParaRPr>
              </a:p>
              <a:p>
                <a:pPr marL="742950" indent="-74295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4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4400" dirty="0">
                  <a:latin typeface="Gill Sans MT" panose="020B0502020104020203" pitchFamily="34" charset="0"/>
                </a:endParaRPr>
              </a:p>
              <a:p>
                <a:pPr marL="742950" indent="-74295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endParaRPr lang="en-US" altLang="zh-CN" sz="44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048710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2987675"/>
                <a:ext cx="6781800" cy="4776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011226C-3831-4AC0-AA01-1E7ED151A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048" y="2295176"/>
            <a:ext cx="12955606" cy="64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5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7080250" y="168275"/>
            <a:ext cx="537376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Hard prompt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265204-F0EA-4C20-8C29-C8A9DA2E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3176649"/>
            <a:ext cx="12521265" cy="7749481"/>
          </a:xfrm>
          <a:prstGeom prst="rect">
            <a:avLst/>
          </a:prstGeom>
        </p:spPr>
      </p:pic>
      <p:sp>
        <p:nvSpPr>
          <p:cNvPr id="12" name="文本框 4">
            <a:extLst>
              <a:ext uri="{FF2B5EF4-FFF2-40B4-BE49-F238E27FC236}">
                <a16:creationId xmlns:a16="http://schemas.microsoft.com/office/drawing/2014/main" id="{FB9017F3-89B0-4FFD-8EAC-A46140809523}"/>
              </a:ext>
            </a:extLst>
          </p:cNvPr>
          <p:cNvSpPr txBox="1"/>
          <p:nvPr/>
        </p:nvSpPr>
        <p:spPr>
          <a:xfrm>
            <a:off x="908050" y="1844675"/>
            <a:ext cx="16154402" cy="20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Careful engineering of prompts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Verbalizers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20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5670550" y="168275"/>
            <a:ext cx="9601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Demonstration methods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2D5BA4-F3D3-4F71-B52C-1281626B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727" y="3825875"/>
            <a:ext cx="2103787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21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5670550" y="168275"/>
            <a:ext cx="9601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Tuning methods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C92697-B52C-4A81-9B56-810B385A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575" y="2606675"/>
            <a:ext cx="20415250" cy="76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22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38" name="标题 1"/>
          <p:cNvSpPr>
            <a:spLocks noGrp="1"/>
          </p:cNvSpPr>
          <p:nvPr/>
        </p:nvSpPr>
        <p:spPr>
          <a:xfrm>
            <a:off x="4794250" y="168275"/>
            <a:ext cx="9601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Demonstration Methods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F59533-E04C-4B3B-A982-13F70BB7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3" y="1529633"/>
            <a:ext cx="19680653" cy="93964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6606DD-56CB-41B3-9598-0FFC15BD7396}"/>
              </a:ext>
            </a:extLst>
          </p:cNvPr>
          <p:cNvSpPr/>
          <p:nvPr/>
        </p:nvSpPr>
        <p:spPr>
          <a:xfrm>
            <a:off x="3194050" y="3368675"/>
            <a:ext cx="3581400" cy="5334000"/>
          </a:xfrm>
          <a:prstGeom prst="rect">
            <a:avLst/>
          </a:prstGeom>
          <a:solidFill>
            <a:srgbClr val="D5FA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B395F5-9FFA-46F0-8BD5-D36DEAA94AD2}"/>
              </a:ext>
            </a:extLst>
          </p:cNvPr>
          <p:cNvSpPr/>
          <p:nvPr/>
        </p:nvSpPr>
        <p:spPr>
          <a:xfrm>
            <a:off x="8604250" y="3368675"/>
            <a:ext cx="3581400" cy="5334000"/>
          </a:xfrm>
          <a:prstGeom prst="rect">
            <a:avLst/>
          </a:prstGeom>
          <a:solidFill>
            <a:srgbClr val="D5FA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6606DD-56CB-41B3-9598-0FFC15BD7396}"/>
              </a:ext>
            </a:extLst>
          </p:cNvPr>
          <p:cNvSpPr/>
          <p:nvPr/>
        </p:nvSpPr>
        <p:spPr>
          <a:xfrm>
            <a:off x="13841218" y="3330575"/>
            <a:ext cx="3581400" cy="5334000"/>
          </a:xfrm>
          <a:prstGeom prst="rect">
            <a:avLst/>
          </a:prstGeom>
          <a:solidFill>
            <a:srgbClr val="D5FA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23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38" name="标题 1"/>
          <p:cNvSpPr>
            <a:spLocks noGrp="1"/>
          </p:cNvSpPr>
          <p:nvPr/>
        </p:nvSpPr>
        <p:spPr>
          <a:xfrm>
            <a:off x="4794250" y="168275"/>
            <a:ext cx="9601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Demonstration Methods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F59533-E04C-4B3B-A982-13F70BB7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3" y="1529633"/>
            <a:ext cx="19680653" cy="93964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FB395F5-9FFA-46F0-8BD5-D36DEAA94AD2}"/>
              </a:ext>
            </a:extLst>
          </p:cNvPr>
          <p:cNvSpPr/>
          <p:nvPr/>
        </p:nvSpPr>
        <p:spPr>
          <a:xfrm>
            <a:off x="8604250" y="3368675"/>
            <a:ext cx="5105400" cy="5334000"/>
          </a:xfrm>
          <a:prstGeom prst="rect">
            <a:avLst/>
          </a:prstGeom>
          <a:solidFill>
            <a:srgbClr val="D5FA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6606DD-56CB-41B3-9598-0FFC15BD7396}"/>
              </a:ext>
            </a:extLst>
          </p:cNvPr>
          <p:cNvSpPr/>
          <p:nvPr/>
        </p:nvSpPr>
        <p:spPr>
          <a:xfrm>
            <a:off x="13874282" y="3330575"/>
            <a:ext cx="5105400" cy="5334000"/>
          </a:xfrm>
          <a:prstGeom prst="rect">
            <a:avLst/>
          </a:prstGeom>
          <a:solidFill>
            <a:srgbClr val="D5FA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9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24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38" name="标题 1"/>
          <p:cNvSpPr>
            <a:spLocks noGrp="1"/>
          </p:cNvSpPr>
          <p:nvPr/>
        </p:nvSpPr>
        <p:spPr>
          <a:xfrm>
            <a:off x="4794250" y="168275"/>
            <a:ext cx="9601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Demonstration Methods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F59533-E04C-4B3B-A982-13F70BB7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3" y="1529633"/>
            <a:ext cx="19680653" cy="93964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FB395F5-9FFA-46F0-8BD5-D36DEAA94AD2}"/>
              </a:ext>
            </a:extLst>
          </p:cNvPr>
          <p:cNvSpPr/>
          <p:nvPr/>
        </p:nvSpPr>
        <p:spPr>
          <a:xfrm>
            <a:off x="5215049" y="3304369"/>
            <a:ext cx="3389201" cy="5398306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6606DD-56CB-41B3-9598-0FFC15BD7396}"/>
              </a:ext>
            </a:extLst>
          </p:cNvPr>
          <p:cNvSpPr/>
          <p:nvPr/>
        </p:nvSpPr>
        <p:spPr>
          <a:xfrm>
            <a:off x="10238089" y="3322519"/>
            <a:ext cx="3623961" cy="5380156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3F647-78E7-49DA-8E8C-85A0D2FC060C}"/>
              </a:ext>
            </a:extLst>
          </p:cNvPr>
          <p:cNvSpPr/>
          <p:nvPr/>
        </p:nvSpPr>
        <p:spPr>
          <a:xfrm>
            <a:off x="15495889" y="3330575"/>
            <a:ext cx="3623961" cy="5398306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62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25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38" name="标题 1"/>
          <p:cNvSpPr>
            <a:spLocks noGrp="1"/>
          </p:cNvSpPr>
          <p:nvPr/>
        </p:nvSpPr>
        <p:spPr>
          <a:xfrm>
            <a:off x="4794250" y="168275"/>
            <a:ext cx="9601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Demonstration Methods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F59533-E04C-4B3B-A982-13F70BB7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3" y="1529633"/>
            <a:ext cx="19680653" cy="93964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FB395F5-9FFA-46F0-8BD5-D36DEAA94AD2}"/>
              </a:ext>
            </a:extLst>
          </p:cNvPr>
          <p:cNvSpPr/>
          <p:nvPr/>
        </p:nvSpPr>
        <p:spPr>
          <a:xfrm>
            <a:off x="5215049" y="3304369"/>
            <a:ext cx="3389201" cy="5398306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6606DD-56CB-41B3-9598-0FFC15BD7396}"/>
              </a:ext>
            </a:extLst>
          </p:cNvPr>
          <p:cNvSpPr/>
          <p:nvPr/>
        </p:nvSpPr>
        <p:spPr>
          <a:xfrm>
            <a:off x="10238089" y="3322519"/>
            <a:ext cx="3623961" cy="5380156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3F647-78E7-49DA-8E8C-85A0D2FC060C}"/>
              </a:ext>
            </a:extLst>
          </p:cNvPr>
          <p:cNvSpPr/>
          <p:nvPr/>
        </p:nvSpPr>
        <p:spPr>
          <a:xfrm>
            <a:off x="15495889" y="3330575"/>
            <a:ext cx="3623961" cy="5398306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16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26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38" name="标题 1"/>
          <p:cNvSpPr>
            <a:spLocks noGrp="1"/>
          </p:cNvSpPr>
          <p:nvPr/>
        </p:nvSpPr>
        <p:spPr>
          <a:xfrm>
            <a:off x="4794250" y="168275"/>
            <a:ext cx="9601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Tuning Methods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17E312-F28A-4A3D-B498-53342CA06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31"/>
          <a:stretch/>
        </p:blipFill>
        <p:spPr>
          <a:xfrm>
            <a:off x="135062" y="2682875"/>
            <a:ext cx="10820400" cy="72773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B0841A-E9B0-41F5-8730-08A0DF5644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094"/>
          <a:stretch/>
        </p:blipFill>
        <p:spPr>
          <a:xfrm>
            <a:off x="9919844" y="4740275"/>
            <a:ext cx="102313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38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27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38" name="标题 1"/>
          <p:cNvSpPr>
            <a:spLocks noGrp="1"/>
          </p:cNvSpPr>
          <p:nvPr/>
        </p:nvSpPr>
        <p:spPr>
          <a:xfrm>
            <a:off x="4794250" y="168275"/>
            <a:ext cx="9601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CA379E-07D8-4A5E-809D-9B5459324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2" r="3112"/>
          <a:stretch/>
        </p:blipFill>
        <p:spPr>
          <a:xfrm>
            <a:off x="110309" y="2149475"/>
            <a:ext cx="19883482" cy="8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8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28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38" name="标题 1"/>
          <p:cNvSpPr>
            <a:spLocks noGrp="1"/>
          </p:cNvSpPr>
          <p:nvPr/>
        </p:nvSpPr>
        <p:spPr>
          <a:xfrm>
            <a:off x="4794250" y="168275"/>
            <a:ext cx="118110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Impact of imbalance in labels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4F154F-2DA0-4825-9F3C-5862D81E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1557678"/>
            <a:ext cx="11049000" cy="97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29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38" name="标题 1"/>
          <p:cNvSpPr>
            <a:spLocks noGrp="1"/>
          </p:cNvSpPr>
          <p:nvPr/>
        </p:nvSpPr>
        <p:spPr>
          <a:xfrm>
            <a:off x="2965450" y="0"/>
            <a:ext cx="14173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Generalization to unseen labels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A98850-94C2-4032-825F-5FEBDD18E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3" r="6671"/>
          <a:stretch/>
        </p:blipFill>
        <p:spPr>
          <a:xfrm>
            <a:off x="0" y="2301875"/>
            <a:ext cx="20139535" cy="84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03" name="标题 1"/>
          <p:cNvSpPr>
            <a:spLocks noGrp="1"/>
          </p:cNvSpPr>
          <p:nvPr/>
        </p:nvSpPr>
        <p:spPr>
          <a:xfrm>
            <a:off x="7080250" y="168275"/>
            <a:ext cx="5373760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Contribution  </a:t>
            </a:r>
            <a:endParaRPr lang="zh-CN" altLang="en-US" dirty="0"/>
          </a:p>
        </p:txBody>
      </p:sp>
      <p:sp>
        <p:nvSpPr>
          <p:cNvPr id="1048604" name="文本框 4"/>
          <p:cNvSpPr txBox="1"/>
          <p:nvPr/>
        </p:nvSpPr>
        <p:spPr>
          <a:xfrm>
            <a:off x="2508250" y="2987675"/>
            <a:ext cx="16154402" cy="20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Avoids engineering patterns and verbalizers 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Outperforms state-of-the-art prompt-based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30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4298950" y="14738"/>
            <a:ext cx="116586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channel prompt tuning  </a:t>
            </a:r>
            <a:endParaRPr lang="zh-CN" altLang="en-US" dirty="0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2C576A5A-ED59-4025-849D-BD7171D80BCA}"/>
              </a:ext>
            </a:extLst>
          </p:cNvPr>
          <p:cNvSpPr txBox="1"/>
          <p:nvPr/>
        </p:nvSpPr>
        <p:spPr>
          <a:xfrm>
            <a:off x="3498850" y="2454275"/>
            <a:ext cx="18745200" cy="505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K is small: Channel prompt tuning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Data is imbalanced or |C| is large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Generalization to unseen labels is required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Task is closer to language modeling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92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31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4298950" y="14738"/>
            <a:ext cx="116586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channel prompt tuning  </a:t>
            </a:r>
            <a:endParaRPr lang="zh-CN" altLang="en-US" dirty="0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2C576A5A-ED59-4025-849D-BD7171D80BCA}"/>
              </a:ext>
            </a:extLst>
          </p:cNvPr>
          <p:cNvSpPr txBox="1"/>
          <p:nvPr/>
        </p:nvSpPr>
        <p:spPr>
          <a:xfrm>
            <a:off x="3498850" y="2454275"/>
            <a:ext cx="18745200" cy="403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Stable 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Provide more signals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non classification tasks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6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矩形 5"/>
          <p:cNvSpPr/>
          <p:nvPr/>
        </p:nvSpPr>
        <p:spPr>
          <a:xfrm>
            <a:off x="2355850" y="2606675"/>
            <a:ext cx="153924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PILED: An Identify-and-Localize Framework for Few-Shot Event Detection</a:t>
            </a:r>
          </a:p>
        </p:txBody>
      </p:sp>
      <p:sp>
        <p:nvSpPr>
          <p:cNvPr id="104870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32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7" name="矩形 6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62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33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7080250" y="168275"/>
            <a:ext cx="6781800" cy="23083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Approach</a:t>
            </a:r>
          </a:p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48710" name="文本框 4"/>
          <p:cNvSpPr txBox="1"/>
          <p:nvPr/>
        </p:nvSpPr>
        <p:spPr>
          <a:xfrm>
            <a:off x="1060450" y="1322437"/>
            <a:ext cx="18211800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Introduce a new identify-then-localize approach to event detection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479AD6-2C3A-4F42-BE65-1F148D357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73"/>
          <a:stretch/>
        </p:blipFill>
        <p:spPr>
          <a:xfrm>
            <a:off x="-88900" y="2837315"/>
            <a:ext cx="20193000" cy="83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8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34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4298950" y="168275"/>
            <a:ext cx="11506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Trigger Localization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392932-50C7-436D-936D-1A102B3C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9475"/>
            <a:ext cx="2047297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20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矩形 5"/>
          <p:cNvSpPr/>
          <p:nvPr/>
        </p:nvSpPr>
        <p:spPr>
          <a:xfrm>
            <a:off x="2355850" y="2606675"/>
            <a:ext cx="153924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Label Semantic Aware Pre-training for Few-shot Text Classification</a:t>
            </a:r>
          </a:p>
        </p:txBody>
      </p:sp>
      <p:sp>
        <p:nvSpPr>
          <p:cNvPr id="104870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35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7" name="矩形 6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C4CB6A-1AAB-454D-AD8B-F6696438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28" y="6035675"/>
            <a:ext cx="1464364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29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36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7080250" y="168275"/>
            <a:ext cx="67818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Contribution  </a:t>
            </a:r>
            <a:endParaRPr lang="zh-CN" altLang="en-US" dirty="0"/>
          </a:p>
        </p:txBody>
      </p:sp>
      <p:sp>
        <p:nvSpPr>
          <p:cNvPr id="1048710" name="文本框 4"/>
          <p:cNvSpPr txBox="1"/>
          <p:nvPr/>
        </p:nvSpPr>
        <p:spPr>
          <a:xfrm>
            <a:off x="1365250" y="2378075"/>
            <a:ext cx="18211800" cy="301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Incorporate label semantics into generative models during pre-training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unlabeled noisy data </a:t>
            </a:r>
            <a:r>
              <a:rPr lang="en-US" altLang="zh-CN" sz="4400" dirty="0">
                <a:latin typeface="Gill Sans MT" panose="020B0502020104020203" pitchFamily="34" charset="0"/>
                <a:sym typeface="Wingdings" panose="05000000000000000000" pitchFamily="2" charset="2"/>
              </a:rPr>
              <a:t> utterance-intent pairs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5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37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7080250" y="168275"/>
            <a:ext cx="67818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Contribution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BAFFE0-5C88-4788-BA4B-F75DB7AE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551" y="1391354"/>
            <a:ext cx="9350997" cy="9917996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2C576A5A-ED59-4025-849D-BD7171D80BCA}"/>
              </a:ext>
            </a:extLst>
          </p:cNvPr>
          <p:cNvSpPr txBox="1"/>
          <p:nvPr/>
        </p:nvSpPr>
        <p:spPr>
          <a:xfrm>
            <a:off x="755650" y="2301875"/>
            <a:ext cx="9296400" cy="708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Filter unlabeled data using a dialogue act classifier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 err="1">
                <a:latin typeface="Gill Sans MT" panose="020B0502020104020203" pitchFamily="34" charset="0"/>
                <a:sym typeface="Wingdings" panose="05000000000000000000" pitchFamily="2" charset="2"/>
              </a:rPr>
              <a:t>RoBERTa</a:t>
            </a:r>
            <a:r>
              <a:rPr lang="en-US" altLang="zh-CN" sz="4400" dirty="0">
                <a:latin typeface="Gill Sans MT" panose="020B0502020104020203" pitchFamily="34" charset="0"/>
                <a:sym typeface="Wingdings" panose="05000000000000000000" pitchFamily="2" charset="2"/>
              </a:rPr>
              <a:t> based binary classifier</a:t>
            </a:r>
            <a:endParaRPr lang="en-US" altLang="zh-CN" sz="4400" dirty="0">
              <a:latin typeface="Gill Sans MT" panose="020B0502020104020203" pitchFamily="34" charset="0"/>
            </a:endParaRP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Intent generator </a:t>
            </a:r>
            <a:r>
              <a:rPr lang="en-US" altLang="zh-CN" sz="4400" dirty="0">
                <a:latin typeface="Gill Sans MT" panose="020B0502020104020203" pitchFamily="34" charset="0"/>
                <a:sym typeface="Wingdings" panose="05000000000000000000" pitchFamily="2" charset="2"/>
              </a:rPr>
              <a:t> pseudo-label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  <a:sym typeface="Wingdings" panose="05000000000000000000" pitchFamily="2" charset="2"/>
              </a:rPr>
              <a:t>T5-based generative intent labeler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 err="1">
                <a:latin typeface="Gill Sans MT" panose="020B0502020104020203" pitchFamily="34" charset="0"/>
              </a:rPr>
              <a:t>Pretraine</a:t>
            </a:r>
            <a:r>
              <a:rPr lang="en-US" altLang="zh-CN" sz="4400" dirty="0">
                <a:latin typeface="Gill Sans MT" panose="020B0502020104020203" pitchFamily="34" charset="0"/>
              </a:rPr>
              <a:t>(label+</a:t>
            </a:r>
            <a:r>
              <a:rPr lang="en-US" altLang="zh-CN" sz="4400" dirty="0">
                <a:latin typeface="Gill Sans MT" panose="020B0502020104020203" pitchFamily="34" charset="0"/>
                <a:sym typeface="Wingdings" panose="05000000000000000000" pitchFamily="2" charset="2"/>
              </a:rPr>
              <a:t> pseudo-label)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0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38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7080250" y="168275"/>
            <a:ext cx="67818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Contribution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FED73B-9674-4ACC-BA41-D3911479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592819"/>
            <a:ext cx="19888200" cy="96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92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39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709" name="标题 1"/>
          <p:cNvSpPr>
            <a:spLocks noGrp="1"/>
          </p:cNvSpPr>
          <p:nvPr/>
        </p:nvSpPr>
        <p:spPr>
          <a:xfrm>
            <a:off x="7080250" y="168275"/>
            <a:ext cx="67818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Contribution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71F03C-F697-465E-AD4A-7A87C897C5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46" t="1" r="19729" b="31724"/>
          <a:stretch/>
        </p:blipFill>
        <p:spPr>
          <a:xfrm>
            <a:off x="1746250" y="1935565"/>
            <a:ext cx="6934200" cy="9372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263CF3-2719-475B-97F2-C67C6F17B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004" y="1935565"/>
            <a:ext cx="10611847" cy="83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7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4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03" name="标题 1"/>
          <p:cNvSpPr>
            <a:spLocks noGrp="1"/>
          </p:cNvSpPr>
          <p:nvPr/>
        </p:nvSpPr>
        <p:spPr>
          <a:xfrm>
            <a:off x="7080250" y="168275"/>
            <a:ext cx="537376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Adapter  </a:t>
            </a:r>
            <a:endParaRPr lang="zh-CN" altLang="en-US" dirty="0"/>
          </a:p>
        </p:txBody>
      </p:sp>
      <p:sp>
        <p:nvSpPr>
          <p:cNvPr id="1048604" name="文本框 4"/>
          <p:cNvSpPr txBox="1"/>
          <p:nvPr/>
        </p:nvSpPr>
        <p:spPr>
          <a:xfrm>
            <a:off x="375124" y="2911475"/>
            <a:ext cx="8610600" cy="403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Fine-tune  </a:t>
            </a: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all </a:t>
            </a:r>
            <a:r>
              <a:rPr lang="en-US" altLang="zh-CN" sz="4400" dirty="0">
                <a:latin typeface="Gill Sans MT" panose="020B0502020104020203" pitchFamily="34" charset="0"/>
              </a:rPr>
              <a:t>parameters of PLMs in </a:t>
            </a: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low-resource</a:t>
            </a:r>
            <a:r>
              <a:rPr lang="en-US" altLang="zh-CN" sz="4400" dirty="0">
                <a:latin typeface="Gill Sans MT" panose="020B0502020104020203" pitchFamily="34" charset="0"/>
              </a:rPr>
              <a:t> datasets can lead to a </a:t>
            </a: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sub-optimal</a:t>
            </a:r>
            <a:r>
              <a:rPr lang="en-US" altLang="zh-CN" sz="4400" dirty="0">
                <a:latin typeface="Gill Sans MT" panose="020B0502020104020203" pitchFamily="34" charset="0"/>
              </a:rPr>
              <a:t> solution 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Adapter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0F809C-6D2A-46DB-B6A5-00EC062C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0" y="1473792"/>
            <a:ext cx="10210800" cy="94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1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5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03" name="标题 1"/>
          <p:cNvSpPr>
            <a:spLocks noGrp="1"/>
          </p:cNvSpPr>
          <p:nvPr/>
        </p:nvSpPr>
        <p:spPr>
          <a:xfrm>
            <a:off x="4413250" y="57570"/>
            <a:ext cx="112776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Prompt-based Fine-tuning  </a:t>
            </a:r>
            <a:endParaRPr lang="zh-CN" altLang="en-US" dirty="0"/>
          </a:p>
        </p:txBody>
      </p:sp>
      <p:sp>
        <p:nvSpPr>
          <p:cNvPr id="1048604" name="文本框 4"/>
          <p:cNvSpPr txBox="1"/>
          <p:nvPr/>
        </p:nvSpPr>
        <p:spPr>
          <a:xfrm>
            <a:off x="2508250" y="2987675"/>
            <a:ext cx="16154402" cy="606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Finetune: Discrepancy between the pre-training and fine-tuning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Prompt-based tuning: 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Verbalizers: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Predicts the verbalizer tokens in an autoregressive fashion</a:t>
            </a:r>
            <a:r>
              <a:rPr lang="zh-CN" altLang="en-US" sz="4400" dirty="0">
                <a:latin typeface="Gill Sans MT" panose="020B0502020104020203" pitchFamily="34" charset="0"/>
              </a:rPr>
              <a:t>，</a:t>
            </a: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slow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Heavily relies on engineering </a:t>
            </a: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handcrafted</a:t>
            </a:r>
            <a:r>
              <a:rPr lang="en-US" altLang="zh-CN" sz="4400" dirty="0">
                <a:latin typeface="Gill Sans MT" panose="020B0502020104020203" pitchFamily="34" charset="0"/>
              </a:rPr>
              <a:t> patterns and verbalizers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solidFill>
                  <a:srgbClr val="FF0000"/>
                </a:solidFill>
                <a:latin typeface="Gill Sans MT" panose="020B0502020104020203" pitchFamily="34" charset="0"/>
              </a:rPr>
              <a:t>Sensitive</a:t>
            </a:r>
            <a:r>
              <a:rPr lang="en-US" altLang="zh-CN" sz="4400" dirty="0">
                <a:latin typeface="Gill Sans MT" panose="020B0502020104020203" pitchFamily="34" charset="0"/>
              </a:rPr>
              <a:t> to the wording of patterns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573FC8-C699-489D-82E9-92502113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147" y="4061976"/>
            <a:ext cx="9079103" cy="1565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F56C2A-E174-4E8C-9E71-23D1A33EF7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4" t="13900"/>
          <a:stretch/>
        </p:blipFill>
        <p:spPr>
          <a:xfrm>
            <a:off x="6242050" y="5260335"/>
            <a:ext cx="2584058" cy="7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6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03" name="标题 1"/>
          <p:cNvSpPr>
            <a:spLocks noGrp="1"/>
          </p:cNvSpPr>
          <p:nvPr/>
        </p:nvSpPr>
        <p:spPr>
          <a:xfrm>
            <a:off x="4718050" y="120102"/>
            <a:ext cx="147066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 altLang="zh-CN" dirty="0"/>
              <a:t>Problems for efficient training  </a:t>
            </a:r>
            <a:endParaRPr lang="zh-CN" altLang="en-US" dirty="0"/>
          </a:p>
        </p:txBody>
      </p:sp>
      <p:sp>
        <p:nvSpPr>
          <p:cNvPr id="1048604" name="文本框 4"/>
          <p:cNvSpPr txBox="1"/>
          <p:nvPr/>
        </p:nvSpPr>
        <p:spPr>
          <a:xfrm>
            <a:off x="2508250" y="2987675"/>
            <a:ext cx="16154402" cy="505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Large memory (finetune PLM)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Small learning rate , slows down tuning verbalizers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Modeling verbalizers impacts the input representation during tuning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Verbalizers have variable token lengths</a:t>
            </a:r>
          </a:p>
        </p:txBody>
      </p:sp>
    </p:spTree>
    <p:extLst>
      <p:ext uri="{BB962C8B-B14F-4D97-AF65-F5344CB8AC3E}">
        <p14:creationId xmlns:p14="http://schemas.microsoft.com/office/powerpoint/2010/main" val="39434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73044-9098-439C-808D-C166F91C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276999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DF81B-6DA5-4ECB-9786-C3D2AED3ECF4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96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8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03" name="标题 1"/>
          <p:cNvSpPr>
            <a:spLocks noGrp="1"/>
          </p:cNvSpPr>
          <p:nvPr/>
        </p:nvSpPr>
        <p:spPr>
          <a:xfrm>
            <a:off x="4718050" y="120102"/>
            <a:ext cx="147066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 altLang="zh-CN" dirty="0"/>
              <a:t>Problems for efficient training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B2F71A-596A-4D25-BEA8-051FC3FE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66"/>
          <a:stretch/>
        </p:blipFill>
        <p:spPr>
          <a:xfrm>
            <a:off x="13023850" y="749755"/>
            <a:ext cx="7772400" cy="10439493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BD51204D-8FE4-4729-8CDB-E2F91EF68D67}"/>
              </a:ext>
            </a:extLst>
          </p:cNvPr>
          <p:cNvSpPr txBox="1"/>
          <p:nvPr/>
        </p:nvSpPr>
        <p:spPr>
          <a:xfrm>
            <a:off x="755648" y="2301875"/>
            <a:ext cx="11887202" cy="606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Pattern-Free Task Description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Sample-efficient fine-tuning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Reduce the storage and memory footprints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increase stability and performance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Multi-Token Label Embeddings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6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9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603" name="标题 1"/>
          <p:cNvSpPr>
            <a:spLocks noGrp="1"/>
          </p:cNvSpPr>
          <p:nvPr/>
        </p:nvSpPr>
        <p:spPr>
          <a:xfrm>
            <a:off x="4718050" y="120102"/>
            <a:ext cx="147066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 altLang="zh-CN" dirty="0"/>
              <a:t>Problems for efficient training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B2F71A-596A-4D25-BEA8-051FC3FE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66"/>
          <a:stretch/>
        </p:blipFill>
        <p:spPr>
          <a:xfrm>
            <a:off x="13023850" y="749755"/>
            <a:ext cx="7772400" cy="10439493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BD51204D-8FE4-4729-8CDB-E2F91EF68D67}"/>
              </a:ext>
            </a:extLst>
          </p:cNvPr>
          <p:cNvSpPr txBox="1"/>
          <p:nvPr/>
        </p:nvSpPr>
        <p:spPr>
          <a:xfrm>
            <a:off x="1136648" y="3216275"/>
            <a:ext cx="11887202" cy="403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Pattern-Free Task Description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Multi-Token Label Embeddings</a:t>
            </a:r>
          </a:p>
          <a:p>
            <a:pPr marL="1200150" lvl="1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Gill Sans MT" panose="020B0502020104020203" pitchFamily="34" charset="0"/>
              </a:rPr>
              <a:t>fixed number of tokens </a:t>
            </a:r>
            <a:r>
              <a:rPr lang="en-US" altLang="zh-CN" sz="4400" dirty="0">
                <a:solidFill>
                  <a:srgbClr val="0000FF"/>
                </a:solidFill>
                <a:latin typeface="Gill Sans MT" panose="020B0502020104020203" pitchFamily="34" charset="0"/>
              </a:rPr>
              <a:t>M</a:t>
            </a:r>
            <a:r>
              <a:rPr lang="en-US" altLang="zh-CN" sz="4400" dirty="0">
                <a:latin typeface="Gill Sans MT" panose="020B0502020104020203" pitchFamily="34" charset="0"/>
              </a:rPr>
              <a:t> for each label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4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3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1159</Words>
  <Application>Microsoft Office PowerPoint</Application>
  <PresentationFormat>自定义</PresentationFormat>
  <Paragraphs>216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等线 Light</vt:lpstr>
      <vt:lpstr>宋体</vt:lpstr>
      <vt:lpstr>Arial</vt:lpstr>
      <vt:lpstr>Calibri</vt:lpstr>
      <vt:lpstr>Cambria Math</vt:lpstr>
      <vt:lpstr>Gill Sans MT</vt:lpstr>
      <vt:lpstr>Wingdings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Experiment   </vt:lpstr>
      <vt:lpstr>Experiment   </vt:lpstr>
      <vt:lpstr>Analyse </vt:lpstr>
      <vt:lpstr>Analyse </vt:lpstr>
      <vt:lpstr>Conclusion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paper分享</dc:title>
  <dc:creator>苏玛丽</dc:creator>
  <cp:lastModifiedBy>Lenovo</cp:lastModifiedBy>
  <cp:revision>43</cp:revision>
  <dcterms:created xsi:type="dcterms:W3CDTF">2020-10-31T17:26:42Z</dcterms:created>
  <dcterms:modified xsi:type="dcterms:W3CDTF">2022-05-20T08:51:17Z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2020-09-25T00:00:00Z</vt:filetime>
  </property>
  <property fmtid="{D5CDD505-2E9C-101B-9397-08002B2CF9AE}" pid="3" name="Creator">
    <vt:lpwstr>Keynote 讲演</vt:lpwstr>
  </property>
  <property fmtid="{D5CDD505-2E9C-101B-9397-08002B2CF9AE}" pid="4" name="LastSaved">
    <vt:filetime>2020-11-01T00:00:00Z</vt:filetime>
  </property>
  <property fmtid="{D5CDD505-2E9C-101B-9397-08002B2CF9AE}" pid="5" name="ICV">
    <vt:lpwstr>77b436b9baa84b19b1b3d1cb13c2142c</vt:lpwstr>
  </property>
</Properties>
</file>