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37"/>
  </p:notesMasterIdLst>
  <p:sldIdLst>
    <p:sldId id="257" r:id="rId4"/>
    <p:sldId id="1759" r:id="rId5"/>
    <p:sldId id="1718" r:id="rId6"/>
    <p:sldId id="1719" r:id="rId7"/>
    <p:sldId id="1731" r:id="rId8"/>
    <p:sldId id="1732" r:id="rId9"/>
    <p:sldId id="1733" r:id="rId10"/>
    <p:sldId id="1738" r:id="rId11"/>
    <p:sldId id="1734" r:id="rId12"/>
    <p:sldId id="1735" r:id="rId13"/>
    <p:sldId id="1736" r:id="rId14"/>
    <p:sldId id="1737" r:id="rId15"/>
    <p:sldId id="1739" r:id="rId16"/>
    <p:sldId id="1758" r:id="rId17"/>
    <p:sldId id="1748" r:id="rId18"/>
    <p:sldId id="1749" r:id="rId19"/>
    <p:sldId id="1750" r:id="rId20"/>
    <p:sldId id="1751" r:id="rId21"/>
    <p:sldId id="1752" r:id="rId22"/>
    <p:sldId id="1753" r:id="rId23"/>
    <p:sldId id="1754" r:id="rId24"/>
    <p:sldId id="1755" r:id="rId25"/>
    <p:sldId id="1756" r:id="rId26"/>
    <p:sldId id="1757" r:id="rId27"/>
    <p:sldId id="1740" r:id="rId28"/>
    <p:sldId id="1741" r:id="rId29"/>
    <p:sldId id="1742" r:id="rId30"/>
    <p:sldId id="1743" r:id="rId31"/>
    <p:sldId id="1744" r:id="rId32"/>
    <p:sldId id="1745" r:id="rId33"/>
    <p:sldId id="1746" r:id="rId34"/>
    <p:sldId id="1747" r:id="rId35"/>
    <p:sldId id="1717"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YQ" initials="L" lastIdx="1" clrIdx="0">
    <p:extLst>
      <p:ext uri="{19B8F6BF-5375-455C-9EA6-DF929625EA0E}">
        <p15:presenceInfo xmlns:p15="http://schemas.microsoft.com/office/powerpoint/2012/main" userId="LYQ"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4D4FF"/>
    <a:srgbClr val="DEBE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9113" autoAdjust="0"/>
  </p:normalViewPr>
  <p:slideViewPr>
    <p:cSldViewPr snapToGrid="0">
      <p:cViewPr varScale="1">
        <p:scale>
          <a:sx n="51" d="100"/>
          <a:sy n="51" d="100"/>
        </p:scale>
        <p:origin x="190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64432-6B6C-454A-9B0E-0B25072CFBDF}" type="datetimeFigureOut">
              <a:rPr lang="zh-CN" altLang="en-US" smtClean="0"/>
              <a:t>2023/3/16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24D62-1F48-4BBD-87B6-ADEF800CC4D2}" type="slidenum">
              <a:rPr lang="zh-CN" altLang="en-US" smtClean="0"/>
              <a:t>‹#›</a:t>
            </a:fld>
            <a:endParaRPr lang="zh-CN" altLang="en-US"/>
          </a:p>
        </p:txBody>
      </p:sp>
    </p:spTree>
    <p:extLst>
      <p:ext uri="{BB962C8B-B14F-4D97-AF65-F5344CB8AC3E}">
        <p14:creationId xmlns:p14="http://schemas.microsoft.com/office/powerpoint/2010/main" val="42802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The NLP landscape has recently been revolutionized by language models </a:t>
            </a:r>
            <a:r>
              <a:rPr lang="zh-CN" altLang="en-US" smtClean="0"/>
              <a:t>。</a:t>
            </a:r>
            <a:r>
              <a:rPr lang="en-US" smtClean="0"/>
              <a:t>Scaling up the size of language models has been shown to confer a range of benefits, such as improved performance and sample efficiency (Kaplan et al., 2020; Brown et al., 2020, inter alia). However, scaling up model size alone has not proved sufficient for achieving high performance</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taking a “weighted average”, i.e., each a gets a score of its weighted sum divided by ∑m i=1 1(ai = a), which results in a much worse performance.</a:t>
            </a:r>
          </a:p>
          <a:p>
            <a:endParaRPr lang="en-US" altLang="zh-CN" smtClean="0"/>
          </a:p>
          <a:p>
            <a:r>
              <a:rPr lang="en-US" altLang="zh-CN" smtClean="0"/>
              <a:t>taking a majority vote directly over a</a:t>
            </a:r>
            <a:r>
              <a:rPr lang="en-US" altLang="zh-CN" baseline="0" smtClean="0"/>
              <a:t> </a:t>
            </a:r>
            <a:r>
              <a:rPr lang="en-US" altLang="zh-CN" smtClean="0"/>
              <a:t>gives a very similar accuracy as calculating the exact normalized weighted sum. where the former has a strictly lower computational cost. In our experiments, for simplicity we use majority vote to report all results.</a:t>
            </a:r>
            <a:endParaRPr lang="zh-CN" altLang="en-US"/>
          </a:p>
        </p:txBody>
      </p:sp>
      <p:sp>
        <p:nvSpPr>
          <p:cNvPr id="4" name="灯片编号占位符 3"/>
          <p:cNvSpPr>
            <a:spLocks noGrp="1"/>
          </p:cNvSpPr>
          <p:nvPr>
            <p:ph type="sldNum" sz="quarter" idx="10"/>
          </p:nvPr>
        </p:nvSpPr>
        <p:spPr/>
        <p:txBody>
          <a:bodyPr/>
          <a:lstStyle/>
          <a:p>
            <a:fld id="{2BF24D62-1F48-4BBD-87B6-ADEF800CC4D2}" type="slidenum">
              <a:rPr lang="zh-CN" altLang="en-US" smtClean="0"/>
              <a:t>17</a:t>
            </a:fld>
            <a:endParaRPr lang="zh-CN" altLang="en-US"/>
          </a:p>
        </p:txBody>
      </p:sp>
    </p:spTree>
    <p:extLst>
      <p:ext uri="{BB962C8B-B14F-4D97-AF65-F5344CB8AC3E}">
        <p14:creationId xmlns:p14="http://schemas.microsoft.com/office/powerpoint/2010/main" val="551848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F24D62-1F48-4BBD-87B6-ADEF800CC4D2}" type="slidenum">
              <a:rPr lang="zh-CN" altLang="en-US" smtClean="0"/>
              <a:t>18</a:t>
            </a:fld>
            <a:endParaRPr lang="zh-CN" altLang="en-US"/>
          </a:p>
        </p:txBody>
      </p:sp>
    </p:spTree>
    <p:extLst>
      <p:ext uri="{BB962C8B-B14F-4D97-AF65-F5344CB8AC3E}">
        <p14:creationId xmlns:p14="http://schemas.microsoft.com/office/powerpoint/2010/main" val="4169789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model-ensemble approach, where multiple models are trained and their outputs are aggregated</a:t>
            </a:r>
            <a:endParaRPr lang="zh-CN" altLang="en-US"/>
          </a:p>
        </p:txBody>
      </p:sp>
      <p:sp>
        <p:nvSpPr>
          <p:cNvPr id="4" name="灯片编号占位符 3"/>
          <p:cNvSpPr>
            <a:spLocks noGrp="1"/>
          </p:cNvSpPr>
          <p:nvPr>
            <p:ph type="sldNum" sz="quarter" idx="10"/>
          </p:nvPr>
        </p:nvSpPr>
        <p:spPr/>
        <p:txBody>
          <a:bodyPr/>
          <a:lstStyle/>
          <a:p>
            <a:fld id="{2BF24D62-1F48-4BBD-87B6-ADEF800CC4D2}" type="slidenum">
              <a:rPr lang="zh-CN" altLang="en-US" smtClean="0"/>
              <a:t>23</a:t>
            </a:fld>
            <a:endParaRPr lang="zh-CN" altLang="en-US"/>
          </a:p>
        </p:txBody>
      </p:sp>
    </p:spTree>
    <p:extLst>
      <p:ext uri="{BB962C8B-B14F-4D97-AF65-F5344CB8AC3E}">
        <p14:creationId xmlns:p14="http://schemas.microsoft.com/office/powerpoint/2010/main" val="959733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Given a complex query q</a:t>
            </a:r>
            <a:r>
              <a:rPr lang="en-US" altLang="zh-CN" smtClean="0"/>
              <a:t>, </a:t>
            </a:r>
            <a:r>
              <a:rPr lang="zh-CN" altLang="en-US" smtClean="0"/>
              <a:t>a PLM M to recall a sequence of simple knowledge statements Cq = [c1, ..., cnq ] which is sufficient for deciding the response to q.</a:t>
            </a:r>
          </a:p>
          <a:p>
            <a:endParaRPr lang="zh-CN" altLang="en-US"/>
          </a:p>
        </p:txBody>
      </p:sp>
      <p:sp>
        <p:nvSpPr>
          <p:cNvPr id="4" name="灯片编号占位符 3"/>
          <p:cNvSpPr>
            <a:spLocks noGrp="1"/>
          </p:cNvSpPr>
          <p:nvPr>
            <p:ph type="sldNum" sz="quarter" idx="10"/>
          </p:nvPr>
        </p:nvSpPr>
        <p:spPr/>
        <p:txBody>
          <a:bodyPr/>
          <a:lstStyle/>
          <a:p>
            <a:fld id="{2BF24D62-1F48-4BBD-87B6-ADEF800CC4D2}" type="slidenum">
              <a:rPr lang="zh-CN" altLang="en-US" smtClean="0"/>
              <a:t>27</a:t>
            </a:fld>
            <a:endParaRPr lang="zh-CN" altLang="en-US"/>
          </a:p>
        </p:txBody>
      </p:sp>
    </p:spTree>
    <p:extLst>
      <p:ext uri="{BB962C8B-B14F-4D97-AF65-F5344CB8AC3E}">
        <p14:creationId xmlns:p14="http://schemas.microsoft.com/office/powerpoint/2010/main" val="4091281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conduct experiments on three datasets involving multi-step reasoning which include annotations for knowledge statements relevant to the queries</a:t>
            </a:r>
            <a:endParaRPr lang="zh-CN" altLang="en-US"/>
          </a:p>
        </p:txBody>
      </p:sp>
      <p:sp>
        <p:nvSpPr>
          <p:cNvPr id="4" name="灯片编号占位符 3"/>
          <p:cNvSpPr>
            <a:spLocks noGrp="1"/>
          </p:cNvSpPr>
          <p:nvPr>
            <p:ph type="sldNum" sz="quarter" idx="10"/>
          </p:nvPr>
        </p:nvSpPr>
        <p:spPr/>
        <p:txBody>
          <a:bodyPr/>
          <a:lstStyle/>
          <a:p>
            <a:fld id="{2BF24D62-1F48-4BBD-87B6-ADEF800CC4D2}" type="slidenum">
              <a:rPr lang="zh-CN" altLang="en-US" smtClean="0"/>
              <a:t>30</a:t>
            </a:fld>
            <a:endParaRPr lang="zh-CN" altLang="en-US"/>
          </a:p>
        </p:txBody>
      </p:sp>
    </p:spTree>
    <p:extLst>
      <p:ext uri="{BB962C8B-B14F-4D97-AF65-F5344CB8AC3E}">
        <p14:creationId xmlns:p14="http://schemas.microsoft.com/office/powerpoint/2010/main" val="2929008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Evi.R:evaluate the evidence coverage of recalled contexts by computing the average ratio of gold evidence appearing in the recalled context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(Evi.R∗)the ratio of samples where all gold evidence are recalled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Ans.R:</a:t>
            </a:r>
            <a:r>
              <a:rPr lang="zh-CN" altLang="en-US" smtClean="0"/>
              <a:t>the ratio where the recalled knowledge contains the answer entity</a:t>
            </a:r>
          </a:p>
          <a:p>
            <a:endParaRPr lang="en-US" altLang="zh-CN" smtClean="0"/>
          </a:p>
          <a:p>
            <a:r>
              <a:rPr lang="en-US" altLang="zh-CN" smtClean="0"/>
              <a:t>Ans.R^</a:t>
            </a:r>
            <a:r>
              <a:rPr lang="en-US" altLang="zh-CN" baseline="0" smtClean="0"/>
              <a:t> : </a:t>
            </a:r>
            <a:r>
              <a:rPr lang="en-US" altLang="zh-CN" smtClean="0"/>
              <a:t>compute the ratio among only those samples where the answer entity does not appear in the query</a:t>
            </a:r>
            <a:endParaRPr lang="zh-CN" altLang="en-US"/>
          </a:p>
        </p:txBody>
      </p:sp>
      <p:sp>
        <p:nvSpPr>
          <p:cNvPr id="4" name="灯片编号占位符 3"/>
          <p:cNvSpPr>
            <a:spLocks noGrp="1"/>
          </p:cNvSpPr>
          <p:nvPr>
            <p:ph type="sldNum" sz="quarter" idx="10"/>
          </p:nvPr>
        </p:nvSpPr>
        <p:spPr/>
        <p:txBody>
          <a:bodyPr/>
          <a:lstStyle/>
          <a:p>
            <a:fld id="{2BF24D62-1F48-4BBD-87B6-ADEF800CC4D2}" type="slidenum">
              <a:rPr lang="zh-CN" altLang="en-US" smtClean="0"/>
              <a:t>31</a:t>
            </a:fld>
            <a:endParaRPr lang="zh-CN" altLang="en-US"/>
          </a:p>
        </p:txBody>
      </p:sp>
    </p:spTree>
    <p:extLst>
      <p:ext uri="{BB962C8B-B14F-4D97-AF65-F5344CB8AC3E}">
        <p14:creationId xmlns:p14="http://schemas.microsoft.com/office/powerpoint/2010/main" val="2850563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measuring how much the recalled knowledge help find the response to the query</a:t>
            </a:r>
            <a:endParaRPr lang="zh-CN" altLang="en-US"/>
          </a:p>
        </p:txBody>
      </p:sp>
      <p:sp>
        <p:nvSpPr>
          <p:cNvPr id="4" name="灯片编号占位符 3"/>
          <p:cNvSpPr>
            <a:spLocks noGrp="1"/>
          </p:cNvSpPr>
          <p:nvPr>
            <p:ph type="sldNum" sz="quarter" idx="10"/>
          </p:nvPr>
        </p:nvSpPr>
        <p:spPr/>
        <p:txBody>
          <a:bodyPr/>
          <a:lstStyle/>
          <a:p>
            <a:fld id="{2BF24D62-1F48-4BBD-87B6-ADEF800CC4D2}" type="slidenum">
              <a:rPr lang="zh-CN" altLang="en-US" smtClean="0"/>
              <a:t>32</a:t>
            </a:fld>
            <a:endParaRPr lang="zh-CN" altLang="en-US"/>
          </a:p>
        </p:txBody>
      </p:sp>
    </p:spTree>
    <p:extLst>
      <p:ext uri="{BB962C8B-B14F-4D97-AF65-F5344CB8AC3E}">
        <p14:creationId xmlns:p14="http://schemas.microsoft.com/office/powerpoint/2010/main" val="301526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F24D62-1F48-4BBD-87B6-ADEF800CC4D2}" type="slidenum">
              <a:rPr lang="zh-CN" altLang="en-US" smtClean="0"/>
              <a:t>33</a:t>
            </a:fld>
            <a:endParaRPr lang="zh-CN" altLang="en-US"/>
          </a:p>
        </p:txBody>
      </p:sp>
    </p:spTree>
    <p:extLst>
      <p:ext uri="{BB962C8B-B14F-4D97-AF65-F5344CB8AC3E}">
        <p14:creationId xmlns:p14="http://schemas.microsoft.com/office/powerpoint/2010/main" val="2424437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Consider </a:t>
            </a:r>
            <a:r>
              <a:rPr lang="en-US" altLang="zh-CN" smtClean="0"/>
              <a:t>one’s own thought process when solving a complicated reasoning task such as a multi-step math word problem. It is typical to decompose the problem into intermediate steps and solve each before giving the final answer:</a:t>
            </a:r>
            <a:endParaRPr lang="zh-CN" altLang="en-US"/>
          </a:p>
        </p:txBody>
      </p:sp>
      <p:sp>
        <p:nvSpPr>
          <p:cNvPr id="4" name="灯片编号占位符 3"/>
          <p:cNvSpPr>
            <a:spLocks noGrp="1"/>
          </p:cNvSpPr>
          <p:nvPr>
            <p:ph type="sldNum" sz="quarter" idx="10"/>
          </p:nvPr>
        </p:nvSpPr>
        <p:spPr/>
        <p:txBody>
          <a:bodyPr/>
          <a:lstStyle/>
          <a:p>
            <a:fld id="{2BF24D62-1F48-4BBD-87B6-ADEF800CC4D2}" type="slidenum">
              <a:rPr lang="zh-CN" altLang="en-US" smtClean="0"/>
              <a:t>3</a:t>
            </a:fld>
            <a:endParaRPr lang="zh-CN" altLang="en-US"/>
          </a:p>
        </p:txBody>
      </p:sp>
    </p:spTree>
    <p:extLst>
      <p:ext uri="{BB962C8B-B14F-4D97-AF65-F5344CB8AC3E}">
        <p14:creationId xmlns:p14="http://schemas.microsoft.com/office/powerpoint/2010/main" val="3393231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F24D62-1F48-4BBD-87B6-ADEF800CC4D2}" type="slidenum">
              <a:rPr lang="zh-CN" altLang="en-US" smtClean="0"/>
              <a:t>4</a:t>
            </a:fld>
            <a:endParaRPr lang="zh-CN" altLang="en-US"/>
          </a:p>
        </p:txBody>
      </p:sp>
    </p:spTree>
    <p:extLst>
      <p:ext uri="{BB962C8B-B14F-4D97-AF65-F5344CB8AC3E}">
        <p14:creationId xmlns:p14="http://schemas.microsoft.com/office/powerpoint/2010/main" val="2988707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Prior work has given models the ability to generate natural language intermediate steps by training from scratch (Ling et al., 2017) or finetuning a pretrained model  poorly on tasks that require reasoning abilities    often does not improve substantially with increasing language model scale</a:t>
            </a:r>
            <a:endParaRPr lang="zh-CN" altLang="en-US"/>
          </a:p>
        </p:txBody>
      </p:sp>
      <p:sp>
        <p:nvSpPr>
          <p:cNvPr id="4" name="灯片编号占位符 3"/>
          <p:cNvSpPr>
            <a:spLocks noGrp="1"/>
          </p:cNvSpPr>
          <p:nvPr>
            <p:ph type="sldNum" sz="quarter" idx="10"/>
          </p:nvPr>
        </p:nvSpPr>
        <p:spPr/>
        <p:txBody>
          <a:bodyPr/>
          <a:lstStyle/>
          <a:p>
            <a:fld id="{2BF24D62-1F48-4BBD-87B6-ADEF800CC4D2}" type="slidenum">
              <a:rPr lang="zh-CN" altLang="en-US" smtClean="0"/>
              <a:t>5</a:t>
            </a:fld>
            <a:endParaRPr lang="zh-CN" altLang="en-US"/>
          </a:p>
        </p:txBody>
      </p:sp>
    </p:spTree>
    <p:extLst>
      <p:ext uri="{BB962C8B-B14F-4D97-AF65-F5344CB8AC3E}">
        <p14:creationId xmlns:p14="http://schemas.microsoft.com/office/powerpoint/2010/main" val="1620574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First, chain of thought, in principle, allows models to decompose multi-step problems into intermediate steps, which means that additional computation can be allocated to problems that require more reasoning steps.</a:t>
            </a:r>
          </a:p>
          <a:p>
            <a:endParaRPr lang="en-US" altLang="zh-CN" smtClean="0"/>
          </a:p>
          <a:p>
            <a:endParaRPr lang="zh-CN" altLang="en-US"/>
          </a:p>
        </p:txBody>
      </p:sp>
      <p:sp>
        <p:nvSpPr>
          <p:cNvPr id="4" name="灯片编号占位符 3"/>
          <p:cNvSpPr>
            <a:spLocks noGrp="1"/>
          </p:cNvSpPr>
          <p:nvPr>
            <p:ph type="sldNum" sz="quarter" idx="10"/>
          </p:nvPr>
        </p:nvSpPr>
        <p:spPr/>
        <p:txBody>
          <a:bodyPr/>
          <a:lstStyle/>
          <a:p>
            <a:fld id="{2BF24D62-1F48-4BBD-87B6-ADEF800CC4D2}" type="slidenum">
              <a:rPr lang="zh-CN" altLang="en-US" smtClean="0"/>
              <a:t>7</a:t>
            </a:fld>
            <a:endParaRPr lang="zh-CN" altLang="en-US"/>
          </a:p>
        </p:txBody>
      </p:sp>
    </p:spTree>
    <p:extLst>
      <p:ext uri="{BB962C8B-B14F-4D97-AF65-F5344CB8AC3E}">
        <p14:creationId xmlns:p14="http://schemas.microsoft.com/office/powerpoint/2010/main" val="3737765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used this single set of eight chain of thought exemplars for all benchmarks except AQuA which is multiple choice instead of free response. For AQuA, we used four exemplars and solutions from the training set</a:t>
            </a:r>
            <a:endParaRPr lang="zh-CN" altLang="en-US" smtClean="0"/>
          </a:p>
          <a:p>
            <a:endParaRPr lang="zh-CN" altLang="en-US"/>
          </a:p>
        </p:txBody>
      </p:sp>
      <p:sp>
        <p:nvSpPr>
          <p:cNvPr id="4" name="灯片编号占位符 3"/>
          <p:cNvSpPr>
            <a:spLocks noGrp="1"/>
          </p:cNvSpPr>
          <p:nvPr>
            <p:ph type="sldNum" sz="quarter" idx="10"/>
          </p:nvPr>
        </p:nvSpPr>
        <p:spPr/>
        <p:txBody>
          <a:bodyPr/>
          <a:lstStyle/>
          <a:p>
            <a:fld id="{2BF24D62-1F48-4BBD-87B6-ADEF800CC4D2}" type="slidenum">
              <a:rPr lang="zh-CN" altLang="en-US" smtClean="0"/>
              <a:t>8</a:t>
            </a:fld>
            <a:endParaRPr lang="zh-CN" altLang="en-US"/>
          </a:p>
        </p:txBody>
      </p:sp>
    </p:spTree>
    <p:extLst>
      <p:ext uri="{BB962C8B-B14F-4D97-AF65-F5344CB8AC3E}">
        <p14:creationId xmlns:p14="http://schemas.microsoft.com/office/powerpoint/2010/main" val="3191254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chain-of-thought prompting does not positively impact performance for small models, and only yields performance gains when used with models of ∼100B parameters. We qualitatively found that models of smaller scale produced fluent but illogical chains of thought, leading to lower performance than standard prompting.</a:t>
            </a:r>
          </a:p>
          <a:p>
            <a:endParaRPr lang="en-US" altLang="zh-CN" smtClean="0"/>
          </a:p>
          <a:p>
            <a:endParaRPr lang="zh-CN" altLang="en-US"/>
          </a:p>
        </p:txBody>
      </p:sp>
      <p:sp>
        <p:nvSpPr>
          <p:cNvPr id="4" name="灯片编号占位符 3"/>
          <p:cNvSpPr>
            <a:spLocks noGrp="1"/>
          </p:cNvSpPr>
          <p:nvPr>
            <p:ph type="sldNum" sz="quarter" idx="10"/>
          </p:nvPr>
        </p:nvSpPr>
        <p:spPr/>
        <p:txBody>
          <a:bodyPr/>
          <a:lstStyle/>
          <a:p>
            <a:fld id="{2BF24D62-1F48-4BBD-87B6-ADEF800CC4D2}" type="slidenum">
              <a:rPr lang="zh-CN" altLang="en-US" smtClean="0"/>
              <a:t>9</a:t>
            </a:fld>
            <a:endParaRPr lang="zh-CN" altLang="en-US"/>
          </a:p>
        </p:txBody>
      </p:sp>
    </p:spTree>
    <p:extLst>
      <p:ext uri="{BB962C8B-B14F-4D97-AF65-F5344CB8AC3E}">
        <p14:creationId xmlns:p14="http://schemas.microsoft.com/office/powerpoint/2010/main" val="3292569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The observed benefits of using chain-of-thought prompting raises the natural question of whether the same performance improvements can be conferred via other types of prompting </a:t>
            </a:r>
          </a:p>
          <a:p>
            <a:endParaRPr lang="en-US" altLang="zh-CN" smtClean="0"/>
          </a:p>
          <a:p>
            <a:endParaRPr lang="en-US" altLang="zh-CN" smtClean="0"/>
          </a:p>
          <a:p>
            <a:r>
              <a:rPr lang="en-US" altLang="zh-CN" smtClean="0"/>
              <a:t>Another potential benefit of chain-of-thought prompting could simply be that such prompts allow the model to better access relevant knowledge acquired during pretraining. Therefore, we test an alternative configuration where the chain of thought prompt is only given after the answer, isolating whether the model actually depends on the produced chain of thought to give the final answer. This variant performs about the same as the baseline, which suggests that the sequential reasoning embodied in the chain of thought is useful for reasons beyond just activating knowledge.</a:t>
            </a:r>
            <a:endParaRPr lang="zh-CN" altLang="en-US"/>
          </a:p>
        </p:txBody>
      </p:sp>
      <p:sp>
        <p:nvSpPr>
          <p:cNvPr id="4" name="灯片编号占位符 3"/>
          <p:cNvSpPr>
            <a:spLocks noGrp="1"/>
          </p:cNvSpPr>
          <p:nvPr>
            <p:ph type="sldNum" sz="quarter" idx="10"/>
          </p:nvPr>
        </p:nvSpPr>
        <p:spPr/>
        <p:txBody>
          <a:bodyPr/>
          <a:lstStyle/>
          <a:p>
            <a:fld id="{2BF24D62-1F48-4BBD-87B6-ADEF800CC4D2}" type="slidenum">
              <a:rPr lang="zh-CN" altLang="en-US" smtClean="0"/>
              <a:t>10</a:t>
            </a:fld>
            <a:endParaRPr lang="zh-CN" altLang="en-US"/>
          </a:p>
        </p:txBody>
      </p:sp>
    </p:spTree>
    <p:extLst>
      <p:ext uri="{BB962C8B-B14F-4D97-AF65-F5344CB8AC3E}">
        <p14:creationId xmlns:p14="http://schemas.microsoft.com/office/powerpoint/2010/main" val="1176100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Sensitivity to exemplars is a key consideration of prompting approaches—for instance, varying the permutation of few-shot exemplars can cause the accuracy of GPT-3</a:t>
            </a:r>
          </a:p>
          <a:p>
            <a:endParaRPr lang="en-US" altLang="zh-CN" smtClean="0"/>
          </a:p>
          <a:p>
            <a:r>
              <a:rPr lang="en-US" altLang="zh-CN" smtClean="0"/>
              <a:t>evaluate robustness to chains of thought written by different annotators.</a:t>
            </a:r>
            <a:endParaRPr lang="zh-CN" altLang="en-US"/>
          </a:p>
        </p:txBody>
      </p:sp>
      <p:sp>
        <p:nvSpPr>
          <p:cNvPr id="4" name="灯片编号占位符 3"/>
          <p:cNvSpPr>
            <a:spLocks noGrp="1"/>
          </p:cNvSpPr>
          <p:nvPr>
            <p:ph type="sldNum" sz="quarter" idx="10"/>
          </p:nvPr>
        </p:nvSpPr>
        <p:spPr/>
        <p:txBody>
          <a:bodyPr/>
          <a:lstStyle/>
          <a:p>
            <a:fld id="{2BF24D62-1F48-4BBD-87B6-ADEF800CC4D2}" type="slidenum">
              <a:rPr lang="zh-CN" altLang="en-US" smtClean="0"/>
              <a:t>11</a:t>
            </a:fld>
            <a:endParaRPr lang="zh-CN" altLang="en-US"/>
          </a:p>
        </p:txBody>
      </p:sp>
    </p:spTree>
    <p:extLst>
      <p:ext uri="{BB962C8B-B14F-4D97-AF65-F5344CB8AC3E}">
        <p14:creationId xmlns:p14="http://schemas.microsoft.com/office/powerpoint/2010/main" val="4119864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6585AF-EA46-DD11-8F65-718F7CC17B5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658362D-6D1D-718A-2F13-F24A320B38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CA98DD8-70B9-2D90-76D4-30873BEF2C98}"/>
              </a:ext>
            </a:extLst>
          </p:cNvPr>
          <p:cNvSpPr>
            <a:spLocks noGrp="1"/>
          </p:cNvSpPr>
          <p:nvPr>
            <p:ph type="dt" sz="half" idx="10"/>
          </p:nvPr>
        </p:nvSpPr>
        <p:spPr/>
        <p:txBody>
          <a:bodyPr/>
          <a:lstStyle/>
          <a:p>
            <a:fld id="{9BD4889A-7716-4C0B-8E06-5BB01FDA2B17}"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52C00C3C-5CB7-3F61-7FCA-0F7490332B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120BE0-96E6-C79B-A4F4-F125739CCCC2}"/>
              </a:ext>
            </a:extLst>
          </p:cNvPr>
          <p:cNvSpPr>
            <a:spLocks noGrp="1"/>
          </p:cNvSpPr>
          <p:nvPr>
            <p:ph type="sldNum" sz="quarter" idx="12"/>
          </p:nvPr>
        </p:nvSpPr>
        <p:spPr/>
        <p:txBody>
          <a:bodyPr/>
          <a:lstStyle/>
          <a:p>
            <a:fld id="{5E9C6264-62EA-486A-80E6-F421F30A60DD}" type="slidenum">
              <a:rPr lang="zh-CN" altLang="en-US" smtClean="0"/>
              <a:t>‹#›</a:t>
            </a:fld>
            <a:endParaRPr lang="zh-CN" altLang="en-US"/>
          </a:p>
        </p:txBody>
      </p:sp>
    </p:spTree>
    <p:extLst>
      <p:ext uri="{BB962C8B-B14F-4D97-AF65-F5344CB8AC3E}">
        <p14:creationId xmlns:p14="http://schemas.microsoft.com/office/powerpoint/2010/main" val="118413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24B3E-A1D8-06B0-FB0F-F331F286586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5A8C993-0334-3932-324D-6BADBA6FD12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89F82E-0C76-E4DA-4E73-3D16FD20E370}"/>
              </a:ext>
            </a:extLst>
          </p:cNvPr>
          <p:cNvSpPr>
            <a:spLocks noGrp="1"/>
          </p:cNvSpPr>
          <p:nvPr>
            <p:ph type="dt" sz="half" idx="10"/>
          </p:nvPr>
        </p:nvSpPr>
        <p:spPr/>
        <p:txBody>
          <a:bodyPr/>
          <a:lstStyle/>
          <a:p>
            <a:fld id="{9BD4889A-7716-4C0B-8E06-5BB01FDA2B17}"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13F1AE72-EBFD-D2DE-A8D8-B7CBB36978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9D4DE3-5AB7-8E3B-71E0-9FD3D2E0124B}"/>
              </a:ext>
            </a:extLst>
          </p:cNvPr>
          <p:cNvSpPr>
            <a:spLocks noGrp="1"/>
          </p:cNvSpPr>
          <p:nvPr>
            <p:ph type="sldNum" sz="quarter" idx="12"/>
          </p:nvPr>
        </p:nvSpPr>
        <p:spPr/>
        <p:txBody>
          <a:bodyPr/>
          <a:lstStyle/>
          <a:p>
            <a:fld id="{5E9C6264-62EA-486A-80E6-F421F30A60DD}" type="slidenum">
              <a:rPr lang="zh-CN" altLang="en-US" smtClean="0"/>
              <a:t>‹#›</a:t>
            </a:fld>
            <a:endParaRPr lang="zh-CN" altLang="en-US"/>
          </a:p>
        </p:txBody>
      </p:sp>
    </p:spTree>
    <p:extLst>
      <p:ext uri="{BB962C8B-B14F-4D97-AF65-F5344CB8AC3E}">
        <p14:creationId xmlns:p14="http://schemas.microsoft.com/office/powerpoint/2010/main" val="3246159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DCAB12F-BE0D-6E12-88ED-E1ABEA0BE0A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D25C7BB-75F6-0558-98D0-FD0F982BA02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E883FD-FEFF-BE96-9CC9-C7C9AE4DAC16}"/>
              </a:ext>
            </a:extLst>
          </p:cNvPr>
          <p:cNvSpPr>
            <a:spLocks noGrp="1"/>
          </p:cNvSpPr>
          <p:nvPr>
            <p:ph type="dt" sz="half" idx="10"/>
          </p:nvPr>
        </p:nvSpPr>
        <p:spPr/>
        <p:txBody>
          <a:bodyPr/>
          <a:lstStyle/>
          <a:p>
            <a:fld id="{9BD4889A-7716-4C0B-8E06-5BB01FDA2B17}"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1C27639E-194E-992A-A4C5-B7F5504B14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083630-2BD4-61EE-A21F-21BF9BB05287}"/>
              </a:ext>
            </a:extLst>
          </p:cNvPr>
          <p:cNvSpPr>
            <a:spLocks noGrp="1"/>
          </p:cNvSpPr>
          <p:nvPr>
            <p:ph type="sldNum" sz="quarter" idx="12"/>
          </p:nvPr>
        </p:nvSpPr>
        <p:spPr/>
        <p:txBody>
          <a:bodyPr/>
          <a:lstStyle/>
          <a:p>
            <a:fld id="{5E9C6264-62EA-486A-80E6-F421F30A60DD}" type="slidenum">
              <a:rPr lang="zh-CN" altLang="en-US" smtClean="0"/>
              <a:t>‹#›</a:t>
            </a:fld>
            <a:endParaRPr lang="zh-CN" altLang="en-US"/>
          </a:p>
        </p:txBody>
      </p:sp>
    </p:spTree>
    <p:extLst>
      <p:ext uri="{BB962C8B-B14F-4D97-AF65-F5344CB8AC3E}">
        <p14:creationId xmlns:p14="http://schemas.microsoft.com/office/powerpoint/2010/main" val="2803635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325F-B64A-1FDB-339E-6218DD1CC9E8}"/>
              </a:ext>
            </a:extLst>
          </p:cNvPr>
          <p:cNvSpPr>
            <a:spLocks noGrp="1"/>
          </p:cNvSpPr>
          <p:nvPr>
            <p:ph type="ctrTitle"/>
          </p:nvPr>
        </p:nvSpPr>
        <p:spPr>
          <a:xfrm>
            <a:off x="1524000" y="1121833"/>
            <a:ext cx="9144000" cy="2387600"/>
          </a:xfrm>
        </p:spPr>
        <p:txBody>
          <a:bodyPr anchor="b"/>
          <a:lstStyle>
            <a:lvl1pPr algn="ctr">
              <a:defRPr sz="8000"/>
            </a:lvl1pPr>
          </a:lstStyle>
          <a:p>
            <a:r>
              <a:rPr lang="en-US" dirty="0"/>
              <a:t>Click to edit Master title style</a:t>
            </a:r>
          </a:p>
        </p:txBody>
      </p:sp>
      <p:sp>
        <p:nvSpPr>
          <p:cNvPr id="3" name="Subtitle 2">
            <a:extLst>
              <a:ext uri="{FF2B5EF4-FFF2-40B4-BE49-F238E27FC236}">
                <a16:creationId xmlns:a16="http://schemas.microsoft.com/office/drawing/2014/main" id="{148D2E9E-BF1E-3ED2-D9D7-7AEA036109AC}"/>
              </a:ext>
            </a:extLst>
          </p:cNvPr>
          <p:cNvSpPr>
            <a:spLocks noGrp="1"/>
          </p:cNvSpPr>
          <p:nvPr>
            <p:ph type="subTitle" idx="1"/>
          </p:nvPr>
        </p:nvSpPr>
        <p:spPr>
          <a:xfrm>
            <a:off x="1524000" y="3602568"/>
            <a:ext cx="9144000" cy="165523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p>
        </p:txBody>
      </p:sp>
      <p:sp>
        <p:nvSpPr>
          <p:cNvPr id="4" name="Date Placeholder 3">
            <a:extLst>
              <a:ext uri="{FF2B5EF4-FFF2-40B4-BE49-F238E27FC236}">
                <a16:creationId xmlns:a16="http://schemas.microsoft.com/office/drawing/2014/main" id="{72922F0C-1CE2-E0AE-1421-C32DD74761BA}"/>
              </a:ext>
            </a:extLst>
          </p:cNvPr>
          <p:cNvSpPr>
            <a:spLocks noGrp="1"/>
          </p:cNvSpPr>
          <p:nvPr>
            <p:ph type="dt" sz="half" idx="10"/>
          </p:nvPr>
        </p:nvSpPr>
        <p:spPr/>
        <p:txBody>
          <a:bodyPr/>
          <a:lstStyle/>
          <a:p>
            <a:fld id="{DBDD2B11-219D-6640-8E72-7CBFD102B819}" type="datetime1">
              <a:rPr lang="en-US" smtClean="0"/>
              <a:t>3/16/2023</a:t>
            </a:fld>
            <a:endParaRPr lang="en-US"/>
          </a:p>
        </p:txBody>
      </p:sp>
      <p:sp>
        <p:nvSpPr>
          <p:cNvPr id="5" name="Footer Placeholder 4">
            <a:extLst>
              <a:ext uri="{FF2B5EF4-FFF2-40B4-BE49-F238E27FC236}">
                <a16:creationId xmlns:a16="http://schemas.microsoft.com/office/drawing/2014/main" id="{EEE960AD-F339-AF31-21D4-8896DD28D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DED264-DC16-D742-A0B7-C8E608D9A474}"/>
              </a:ext>
            </a:extLst>
          </p:cNvPr>
          <p:cNvSpPr>
            <a:spLocks noGrp="1"/>
          </p:cNvSpPr>
          <p:nvPr>
            <p:ph type="sldNum" sz="quarter" idx="12"/>
          </p:nvPr>
        </p:nvSpPr>
        <p:spPr/>
        <p:txBody>
          <a:bodyPr/>
          <a:lstStyle/>
          <a:p>
            <a:fld id="{494B4E53-BCCB-BE4E-A28A-722B6992CCD5}" type="slidenum">
              <a:rPr lang="en-US" smtClean="0"/>
              <a:t>‹#›</a:t>
            </a:fld>
            <a:endParaRPr lang="en-US"/>
          </a:p>
        </p:txBody>
      </p:sp>
      <p:pic>
        <p:nvPicPr>
          <p:cNvPr id="7" name="Google Shape;13;p2">
            <a:extLst>
              <a:ext uri="{FF2B5EF4-FFF2-40B4-BE49-F238E27FC236}">
                <a16:creationId xmlns:a16="http://schemas.microsoft.com/office/drawing/2014/main" id="{69AE65CC-569E-8760-AD5D-909905ECC6B9}"/>
              </a:ext>
            </a:extLst>
          </p:cNvPr>
          <p:cNvPicPr preferRelativeResize="0"/>
          <p:nvPr userDrawn="1"/>
        </p:nvPicPr>
        <p:blipFill>
          <a:blip r:embed="rId2">
            <a:alphaModFix/>
          </a:blip>
          <a:stretch>
            <a:fillRect/>
          </a:stretch>
        </p:blipFill>
        <p:spPr>
          <a:xfrm>
            <a:off x="4153316" y="5058819"/>
            <a:ext cx="3885371" cy="950467"/>
          </a:xfrm>
          <a:prstGeom prst="rect">
            <a:avLst/>
          </a:prstGeom>
          <a:noFill/>
          <a:ln>
            <a:noFill/>
          </a:ln>
        </p:spPr>
      </p:pic>
    </p:spTree>
    <p:extLst>
      <p:ext uri="{BB962C8B-B14F-4D97-AF65-F5344CB8AC3E}">
        <p14:creationId xmlns:p14="http://schemas.microsoft.com/office/powerpoint/2010/main" val="1624304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C4444-7133-D539-9481-B31830ACC15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8D64B82-883B-0146-D24A-ACEC135009C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35FA57-251D-260D-1A0C-D317BEEDB147}"/>
              </a:ext>
            </a:extLst>
          </p:cNvPr>
          <p:cNvSpPr>
            <a:spLocks noGrp="1"/>
          </p:cNvSpPr>
          <p:nvPr>
            <p:ph type="dt" sz="half" idx="10"/>
          </p:nvPr>
        </p:nvSpPr>
        <p:spPr/>
        <p:txBody>
          <a:bodyPr/>
          <a:lstStyle/>
          <a:p>
            <a:fld id="{14AC9231-F634-1946-ADD3-D74CB7B41A34}" type="datetime1">
              <a:rPr lang="en-US" smtClean="0"/>
              <a:t>3/16/2023</a:t>
            </a:fld>
            <a:endParaRPr lang="en-US"/>
          </a:p>
        </p:txBody>
      </p:sp>
      <p:sp>
        <p:nvSpPr>
          <p:cNvPr id="5" name="Footer Placeholder 4">
            <a:extLst>
              <a:ext uri="{FF2B5EF4-FFF2-40B4-BE49-F238E27FC236}">
                <a16:creationId xmlns:a16="http://schemas.microsoft.com/office/drawing/2014/main" id="{0ACF9F42-7B68-016F-2FC4-8A2052DAF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7227B-0932-FFE1-D75F-55B3143AD405}"/>
              </a:ext>
            </a:extLst>
          </p:cNvPr>
          <p:cNvSpPr>
            <a:spLocks noGrp="1"/>
          </p:cNvSpPr>
          <p:nvPr>
            <p:ph type="sldNum" sz="quarter" idx="12"/>
          </p:nvPr>
        </p:nvSpPr>
        <p:spPr/>
        <p:txBody>
          <a:bodyPr/>
          <a:lstStyle/>
          <a:p>
            <a:fld id="{494B4E53-BCCB-BE4E-A28A-722B6992CCD5}" type="slidenum">
              <a:rPr lang="en-US" smtClean="0"/>
              <a:t>‹#›</a:t>
            </a:fld>
            <a:endParaRPr lang="en-US"/>
          </a:p>
        </p:txBody>
      </p:sp>
    </p:spTree>
    <p:extLst>
      <p:ext uri="{BB962C8B-B14F-4D97-AF65-F5344CB8AC3E}">
        <p14:creationId xmlns:p14="http://schemas.microsoft.com/office/powerpoint/2010/main" val="3981861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3CECF-4E12-8F96-5835-21927479F445}"/>
              </a:ext>
            </a:extLst>
          </p:cNvPr>
          <p:cNvSpPr>
            <a:spLocks noGrp="1"/>
          </p:cNvSpPr>
          <p:nvPr>
            <p:ph type="title"/>
          </p:nvPr>
        </p:nvSpPr>
        <p:spPr>
          <a:xfrm>
            <a:off x="831851" y="1710267"/>
            <a:ext cx="10515600" cy="2853267"/>
          </a:xfrm>
        </p:spPr>
        <p:txBody>
          <a:bodyPr anchor="b"/>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F9B130D-63AF-5749-9069-0811F514A383}"/>
              </a:ext>
            </a:extLst>
          </p:cNvPr>
          <p:cNvSpPr>
            <a:spLocks noGrp="1"/>
          </p:cNvSpPr>
          <p:nvPr>
            <p:ph type="body" idx="1"/>
          </p:nvPr>
        </p:nvSpPr>
        <p:spPr>
          <a:xfrm>
            <a:off x="831851" y="4588934"/>
            <a:ext cx="10515600" cy="1500717"/>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BB1615-364B-1E5F-2A4E-4179242FECBD}"/>
              </a:ext>
            </a:extLst>
          </p:cNvPr>
          <p:cNvSpPr>
            <a:spLocks noGrp="1"/>
          </p:cNvSpPr>
          <p:nvPr>
            <p:ph type="dt" sz="half" idx="10"/>
          </p:nvPr>
        </p:nvSpPr>
        <p:spPr/>
        <p:txBody>
          <a:bodyPr/>
          <a:lstStyle/>
          <a:p>
            <a:fld id="{09481EA9-23FA-084C-8A6B-07DAACE159F3}" type="datetime1">
              <a:rPr lang="en-US" smtClean="0"/>
              <a:t>3/16/2023</a:t>
            </a:fld>
            <a:endParaRPr lang="en-US"/>
          </a:p>
        </p:txBody>
      </p:sp>
      <p:sp>
        <p:nvSpPr>
          <p:cNvPr id="5" name="Footer Placeholder 4">
            <a:extLst>
              <a:ext uri="{FF2B5EF4-FFF2-40B4-BE49-F238E27FC236}">
                <a16:creationId xmlns:a16="http://schemas.microsoft.com/office/drawing/2014/main" id="{EFEEA778-A517-C80B-13BA-8D3288B36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C2196-B01F-AC54-C81C-075ADE8F4E81}"/>
              </a:ext>
            </a:extLst>
          </p:cNvPr>
          <p:cNvSpPr>
            <a:spLocks noGrp="1"/>
          </p:cNvSpPr>
          <p:nvPr>
            <p:ph type="sldNum" sz="quarter" idx="12"/>
          </p:nvPr>
        </p:nvSpPr>
        <p:spPr/>
        <p:txBody>
          <a:bodyPr/>
          <a:lstStyle/>
          <a:p>
            <a:fld id="{494B4E53-BCCB-BE4E-A28A-722B6992CCD5}" type="slidenum">
              <a:rPr lang="en-US" smtClean="0"/>
              <a:t>‹#›</a:t>
            </a:fld>
            <a:endParaRPr lang="en-US"/>
          </a:p>
        </p:txBody>
      </p:sp>
    </p:spTree>
    <p:extLst>
      <p:ext uri="{BB962C8B-B14F-4D97-AF65-F5344CB8AC3E}">
        <p14:creationId xmlns:p14="http://schemas.microsoft.com/office/powerpoint/2010/main" val="3300790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7203B-AAF5-0504-F3A9-042F33F3CC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C4657C-AA19-8B44-6CCF-154CE2162EBA}"/>
              </a:ext>
            </a:extLst>
          </p:cNvPr>
          <p:cNvSpPr>
            <a:spLocks noGrp="1"/>
          </p:cNvSpPr>
          <p:nvPr>
            <p:ph sz="half" idx="1"/>
          </p:nvPr>
        </p:nvSpPr>
        <p:spPr>
          <a:xfrm>
            <a:off x="838200" y="1826684"/>
            <a:ext cx="5156200" cy="4349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242FE1-51AC-1C4E-BF14-863C8C103715}"/>
              </a:ext>
            </a:extLst>
          </p:cNvPr>
          <p:cNvSpPr>
            <a:spLocks noGrp="1"/>
          </p:cNvSpPr>
          <p:nvPr>
            <p:ph sz="half" idx="2"/>
          </p:nvPr>
        </p:nvSpPr>
        <p:spPr>
          <a:xfrm>
            <a:off x="6197600" y="1826684"/>
            <a:ext cx="5156200" cy="4349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A52665-A668-3186-75A3-3627013B25DD}"/>
              </a:ext>
            </a:extLst>
          </p:cNvPr>
          <p:cNvSpPr>
            <a:spLocks noGrp="1"/>
          </p:cNvSpPr>
          <p:nvPr>
            <p:ph type="dt" sz="half" idx="10"/>
          </p:nvPr>
        </p:nvSpPr>
        <p:spPr/>
        <p:txBody>
          <a:bodyPr/>
          <a:lstStyle/>
          <a:p>
            <a:fld id="{A0478A9A-6E37-6C4C-8C6A-1BD10EA66858}" type="datetime1">
              <a:rPr lang="en-US" smtClean="0"/>
              <a:t>3/16/2023</a:t>
            </a:fld>
            <a:endParaRPr lang="en-US"/>
          </a:p>
        </p:txBody>
      </p:sp>
      <p:sp>
        <p:nvSpPr>
          <p:cNvPr id="6" name="Footer Placeholder 5">
            <a:extLst>
              <a:ext uri="{FF2B5EF4-FFF2-40B4-BE49-F238E27FC236}">
                <a16:creationId xmlns:a16="http://schemas.microsoft.com/office/drawing/2014/main" id="{62C27574-BE50-17C6-AD05-6C2BA06E2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AC1588-2E9B-B018-69B7-FA73E510F474}"/>
              </a:ext>
            </a:extLst>
          </p:cNvPr>
          <p:cNvSpPr>
            <a:spLocks noGrp="1"/>
          </p:cNvSpPr>
          <p:nvPr>
            <p:ph type="sldNum" sz="quarter" idx="12"/>
          </p:nvPr>
        </p:nvSpPr>
        <p:spPr/>
        <p:txBody>
          <a:bodyPr/>
          <a:lstStyle/>
          <a:p>
            <a:fld id="{494B4E53-BCCB-BE4E-A28A-722B6992CCD5}" type="slidenum">
              <a:rPr lang="en-US" smtClean="0"/>
              <a:t>‹#›</a:t>
            </a:fld>
            <a:endParaRPr lang="en-US"/>
          </a:p>
        </p:txBody>
      </p:sp>
    </p:spTree>
    <p:extLst>
      <p:ext uri="{BB962C8B-B14F-4D97-AF65-F5344CB8AC3E}">
        <p14:creationId xmlns:p14="http://schemas.microsoft.com/office/powerpoint/2010/main" val="2046897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61F8C-3BFD-B3C1-742A-BA2B342496C3}"/>
              </a:ext>
            </a:extLst>
          </p:cNvPr>
          <p:cNvSpPr>
            <a:spLocks noGrp="1"/>
          </p:cNvSpPr>
          <p:nvPr>
            <p:ph type="title"/>
          </p:nvPr>
        </p:nvSpPr>
        <p:spPr>
          <a:xfrm>
            <a:off x="840317" y="366185"/>
            <a:ext cx="10515600" cy="132503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6A4E61-6019-3594-624C-15A8C82FE819}"/>
              </a:ext>
            </a:extLst>
          </p:cNvPr>
          <p:cNvSpPr>
            <a:spLocks noGrp="1"/>
          </p:cNvSpPr>
          <p:nvPr>
            <p:ph type="body" idx="1"/>
          </p:nvPr>
        </p:nvSpPr>
        <p:spPr>
          <a:xfrm>
            <a:off x="840318" y="1680634"/>
            <a:ext cx="5158316" cy="825500"/>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a:extLst>
              <a:ext uri="{FF2B5EF4-FFF2-40B4-BE49-F238E27FC236}">
                <a16:creationId xmlns:a16="http://schemas.microsoft.com/office/drawing/2014/main" id="{EC46F58A-26BF-177E-C960-26EFDF19F2E5}"/>
              </a:ext>
            </a:extLst>
          </p:cNvPr>
          <p:cNvSpPr>
            <a:spLocks noGrp="1"/>
          </p:cNvSpPr>
          <p:nvPr>
            <p:ph sz="half" idx="2"/>
          </p:nvPr>
        </p:nvSpPr>
        <p:spPr>
          <a:xfrm>
            <a:off x="840318" y="2506133"/>
            <a:ext cx="5158316" cy="368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5E3564-D18E-94D8-66B9-B76E1FBAE2CE}"/>
              </a:ext>
            </a:extLst>
          </p:cNvPr>
          <p:cNvSpPr>
            <a:spLocks noGrp="1"/>
          </p:cNvSpPr>
          <p:nvPr>
            <p:ph type="body" sz="quarter" idx="3"/>
          </p:nvPr>
        </p:nvSpPr>
        <p:spPr>
          <a:xfrm>
            <a:off x="6172200" y="1680634"/>
            <a:ext cx="5183717" cy="825500"/>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a:extLst>
              <a:ext uri="{FF2B5EF4-FFF2-40B4-BE49-F238E27FC236}">
                <a16:creationId xmlns:a16="http://schemas.microsoft.com/office/drawing/2014/main" id="{95E1CB1E-6C12-A976-396F-211F2A3D4020}"/>
              </a:ext>
            </a:extLst>
          </p:cNvPr>
          <p:cNvSpPr>
            <a:spLocks noGrp="1"/>
          </p:cNvSpPr>
          <p:nvPr>
            <p:ph sz="quarter" idx="4"/>
          </p:nvPr>
        </p:nvSpPr>
        <p:spPr>
          <a:xfrm>
            <a:off x="6172200" y="2506133"/>
            <a:ext cx="5183717" cy="368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66D648-85A6-8F65-52E0-F2B267F89284}"/>
              </a:ext>
            </a:extLst>
          </p:cNvPr>
          <p:cNvSpPr>
            <a:spLocks noGrp="1"/>
          </p:cNvSpPr>
          <p:nvPr>
            <p:ph type="dt" sz="half" idx="10"/>
          </p:nvPr>
        </p:nvSpPr>
        <p:spPr/>
        <p:txBody>
          <a:bodyPr/>
          <a:lstStyle/>
          <a:p>
            <a:fld id="{AA8C4F17-5492-2743-A512-43F1D94D6DA1}" type="datetime1">
              <a:rPr lang="en-US" smtClean="0"/>
              <a:t>3/16/2023</a:t>
            </a:fld>
            <a:endParaRPr lang="en-US"/>
          </a:p>
        </p:txBody>
      </p:sp>
      <p:sp>
        <p:nvSpPr>
          <p:cNvPr id="8" name="Footer Placeholder 7">
            <a:extLst>
              <a:ext uri="{FF2B5EF4-FFF2-40B4-BE49-F238E27FC236}">
                <a16:creationId xmlns:a16="http://schemas.microsoft.com/office/drawing/2014/main" id="{32259392-74EF-B9D8-AF82-F86E3D9BC8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098990-F0D5-7AB1-E9E2-491A48F74CC5}"/>
              </a:ext>
            </a:extLst>
          </p:cNvPr>
          <p:cNvSpPr>
            <a:spLocks noGrp="1"/>
          </p:cNvSpPr>
          <p:nvPr>
            <p:ph type="sldNum" sz="quarter" idx="12"/>
          </p:nvPr>
        </p:nvSpPr>
        <p:spPr/>
        <p:txBody>
          <a:bodyPr/>
          <a:lstStyle/>
          <a:p>
            <a:fld id="{494B4E53-BCCB-BE4E-A28A-722B6992CCD5}" type="slidenum">
              <a:rPr lang="en-US" smtClean="0"/>
              <a:t>‹#›</a:t>
            </a:fld>
            <a:endParaRPr lang="en-US"/>
          </a:p>
        </p:txBody>
      </p:sp>
    </p:spTree>
    <p:extLst>
      <p:ext uri="{BB962C8B-B14F-4D97-AF65-F5344CB8AC3E}">
        <p14:creationId xmlns:p14="http://schemas.microsoft.com/office/powerpoint/2010/main" val="1037471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464E8-593A-FFA9-A5A2-78578BB5E0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A76F70-128F-B1EE-B62C-3E732E49DCA2}"/>
              </a:ext>
            </a:extLst>
          </p:cNvPr>
          <p:cNvSpPr>
            <a:spLocks noGrp="1"/>
          </p:cNvSpPr>
          <p:nvPr>
            <p:ph type="dt" sz="half" idx="10"/>
          </p:nvPr>
        </p:nvSpPr>
        <p:spPr/>
        <p:txBody>
          <a:bodyPr/>
          <a:lstStyle/>
          <a:p>
            <a:fld id="{D8AEB0A1-0478-AD44-8964-CAB057EE3BBB}" type="datetime1">
              <a:rPr lang="en-US" smtClean="0"/>
              <a:t>3/16/2023</a:t>
            </a:fld>
            <a:endParaRPr lang="en-US"/>
          </a:p>
        </p:txBody>
      </p:sp>
      <p:sp>
        <p:nvSpPr>
          <p:cNvPr id="4" name="Footer Placeholder 3">
            <a:extLst>
              <a:ext uri="{FF2B5EF4-FFF2-40B4-BE49-F238E27FC236}">
                <a16:creationId xmlns:a16="http://schemas.microsoft.com/office/drawing/2014/main" id="{684B5FA1-5AD8-1DA1-B241-442AB0DAA3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8FAA10-1975-D12A-1029-5EA05FD967BB}"/>
              </a:ext>
            </a:extLst>
          </p:cNvPr>
          <p:cNvSpPr>
            <a:spLocks noGrp="1"/>
          </p:cNvSpPr>
          <p:nvPr>
            <p:ph type="sldNum" sz="quarter" idx="12"/>
          </p:nvPr>
        </p:nvSpPr>
        <p:spPr/>
        <p:txBody>
          <a:bodyPr/>
          <a:lstStyle/>
          <a:p>
            <a:fld id="{494B4E53-BCCB-BE4E-A28A-722B6992CCD5}" type="slidenum">
              <a:rPr lang="en-US" smtClean="0"/>
              <a:t>‹#›</a:t>
            </a:fld>
            <a:endParaRPr lang="en-US"/>
          </a:p>
        </p:txBody>
      </p:sp>
    </p:spTree>
    <p:extLst>
      <p:ext uri="{BB962C8B-B14F-4D97-AF65-F5344CB8AC3E}">
        <p14:creationId xmlns:p14="http://schemas.microsoft.com/office/powerpoint/2010/main" val="1801823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ED1FD2-1D69-9AF8-CC8C-6392A3C04372}"/>
              </a:ext>
            </a:extLst>
          </p:cNvPr>
          <p:cNvSpPr>
            <a:spLocks noGrp="1"/>
          </p:cNvSpPr>
          <p:nvPr>
            <p:ph type="dt" sz="half" idx="10"/>
          </p:nvPr>
        </p:nvSpPr>
        <p:spPr/>
        <p:txBody>
          <a:bodyPr/>
          <a:lstStyle/>
          <a:p>
            <a:fld id="{8CC6E4E7-008D-0C47-A961-72E63B6C358C}" type="datetime1">
              <a:rPr lang="en-US" smtClean="0"/>
              <a:t>3/16/2023</a:t>
            </a:fld>
            <a:endParaRPr lang="en-US"/>
          </a:p>
        </p:txBody>
      </p:sp>
      <p:sp>
        <p:nvSpPr>
          <p:cNvPr id="3" name="Footer Placeholder 2">
            <a:extLst>
              <a:ext uri="{FF2B5EF4-FFF2-40B4-BE49-F238E27FC236}">
                <a16:creationId xmlns:a16="http://schemas.microsoft.com/office/drawing/2014/main" id="{7CF8111A-6824-042E-9A4B-C8795222B4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F1CA38-A9B4-498C-449E-16313CD0963E}"/>
              </a:ext>
            </a:extLst>
          </p:cNvPr>
          <p:cNvSpPr>
            <a:spLocks noGrp="1"/>
          </p:cNvSpPr>
          <p:nvPr>
            <p:ph type="sldNum" sz="quarter" idx="12"/>
          </p:nvPr>
        </p:nvSpPr>
        <p:spPr/>
        <p:txBody>
          <a:bodyPr/>
          <a:lstStyle/>
          <a:p>
            <a:fld id="{494B4E53-BCCB-BE4E-A28A-722B6992CCD5}" type="slidenum">
              <a:rPr lang="en-US" smtClean="0"/>
              <a:t>‹#›</a:t>
            </a:fld>
            <a:endParaRPr lang="en-US"/>
          </a:p>
        </p:txBody>
      </p:sp>
    </p:spTree>
    <p:extLst>
      <p:ext uri="{BB962C8B-B14F-4D97-AF65-F5344CB8AC3E}">
        <p14:creationId xmlns:p14="http://schemas.microsoft.com/office/powerpoint/2010/main" val="16705423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3B1D3-1065-2FD2-3741-0AFE4F7FC73E}"/>
              </a:ext>
            </a:extLst>
          </p:cNvPr>
          <p:cNvSpPr>
            <a:spLocks noGrp="1"/>
          </p:cNvSpPr>
          <p:nvPr>
            <p:ph type="title"/>
          </p:nvPr>
        </p:nvSpPr>
        <p:spPr>
          <a:xfrm>
            <a:off x="840318" y="457200"/>
            <a:ext cx="3932767" cy="1600200"/>
          </a:xfrm>
        </p:spPr>
        <p:txBody>
          <a:bodyPr anchor="b"/>
          <a:lstStyle>
            <a:lvl1pPr>
              <a:defRPr sz="4267"/>
            </a:lvl1pPr>
          </a:lstStyle>
          <a:p>
            <a:r>
              <a:rPr lang="en-US"/>
              <a:t>Click to edit Master title style</a:t>
            </a:r>
          </a:p>
        </p:txBody>
      </p:sp>
      <p:sp>
        <p:nvSpPr>
          <p:cNvPr id="3" name="Content Placeholder 2">
            <a:extLst>
              <a:ext uri="{FF2B5EF4-FFF2-40B4-BE49-F238E27FC236}">
                <a16:creationId xmlns:a16="http://schemas.microsoft.com/office/drawing/2014/main" id="{6DAD0010-60E5-461D-4F82-13518C4BB4E9}"/>
              </a:ext>
            </a:extLst>
          </p:cNvPr>
          <p:cNvSpPr>
            <a:spLocks noGrp="1"/>
          </p:cNvSpPr>
          <p:nvPr>
            <p:ph idx="1"/>
          </p:nvPr>
        </p:nvSpPr>
        <p:spPr>
          <a:xfrm>
            <a:off x="5183717" y="988485"/>
            <a:ext cx="6172200" cy="48725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841BF6-158D-B695-3A46-34A9510623E8}"/>
              </a:ext>
            </a:extLst>
          </p:cNvPr>
          <p:cNvSpPr>
            <a:spLocks noGrp="1"/>
          </p:cNvSpPr>
          <p:nvPr>
            <p:ph type="body" sz="half" idx="2"/>
          </p:nvPr>
        </p:nvSpPr>
        <p:spPr>
          <a:xfrm>
            <a:off x="840318" y="2057400"/>
            <a:ext cx="3932767" cy="381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a:extLst>
              <a:ext uri="{FF2B5EF4-FFF2-40B4-BE49-F238E27FC236}">
                <a16:creationId xmlns:a16="http://schemas.microsoft.com/office/drawing/2014/main" id="{132D884F-E899-9674-BB5A-94B72A04E998}"/>
              </a:ext>
            </a:extLst>
          </p:cNvPr>
          <p:cNvSpPr>
            <a:spLocks noGrp="1"/>
          </p:cNvSpPr>
          <p:nvPr>
            <p:ph type="dt" sz="half" idx="10"/>
          </p:nvPr>
        </p:nvSpPr>
        <p:spPr/>
        <p:txBody>
          <a:bodyPr/>
          <a:lstStyle/>
          <a:p>
            <a:fld id="{189BD1BE-3493-094C-A16D-66721E8AC0E5}" type="datetime1">
              <a:rPr lang="en-US" smtClean="0"/>
              <a:t>3/16/2023</a:t>
            </a:fld>
            <a:endParaRPr lang="en-US"/>
          </a:p>
        </p:txBody>
      </p:sp>
      <p:sp>
        <p:nvSpPr>
          <p:cNvPr id="6" name="Footer Placeholder 5">
            <a:extLst>
              <a:ext uri="{FF2B5EF4-FFF2-40B4-BE49-F238E27FC236}">
                <a16:creationId xmlns:a16="http://schemas.microsoft.com/office/drawing/2014/main" id="{BEAB422E-9546-87AF-BACF-D7C645CE8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F98731-259D-01F7-FB11-0A077C22B4BF}"/>
              </a:ext>
            </a:extLst>
          </p:cNvPr>
          <p:cNvSpPr>
            <a:spLocks noGrp="1"/>
          </p:cNvSpPr>
          <p:nvPr>
            <p:ph type="sldNum" sz="quarter" idx="12"/>
          </p:nvPr>
        </p:nvSpPr>
        <p:spPr/>
        <p:txBody>
          <a:bodyPr/>
          <a:lstStyle/>
          <a:p>
            <a:fld id="{494B4E53-BCCB-BE4E-A28A-722B6992CCD5}" type="slidenum">
              <a:rPr lang="en-US" smtClean="0"/>
              <a:t>‹#›</a:t>
            </a:fld>
            <a:endParaRPr lang="en-US"/>
          </a:p>
        </p:txBody>
      </p:sp>
    </p:spTree>
    <p:extLst>
      <p:ext uri="{BB962C8B-B14F-4D97-AF65-F5344CB8AC3E}">
        <p14:creationId xmlns:p14="http://schemas.microsoft.com/office/powerpoint/2010/main" val="4053697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73000C-2657-9F4F-C962-EC1B36781B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1F7DB28-42EC-AEA3-CF16-4CB28D78DF1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2FD81D-076A-5C62-3F20-392E43DD7317}"/>
              </a:ext>
            </a:extLst>
          </p:cNvPr>
          <p:cNvSpPr>
            <a:spLocks noGrp="1"/>
          </p:cNvSpPr>
          <p:nvPr>
            <p:ph type="dt" sz="half" idx="10"/>
          </p:nvPr>
        </p:nvSpPr>
        <p:spPr/>
        <p:txBody>
          <a:bodyPr/>
          <a:lstStyle/>
          <a:p>
            <a:fld id="{9BD4889A-7716-4C0B-8E06-5BB01FDA2B17}"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26989DE5-D78B-D23A-2B17-F3F9DC90A3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91E84B-D595-E642-8883-B98C9287CB72}"/>
              </a:ext>
            </a:extLst>
          </p:cNvPr>
          <p:cNvSpPr>
            <a:spLocks noGrp="1"/>
          </p:cNvSpPr>
          <p:nvPr>
            <p:ph type="sldNum" sz="quarter" idx="12"/>
          </p:nvPr>
        </p:nvSpPr>
        <p:spPr/>
        <p:txBody>
          <a:bodyPr/>
          <a:lstStyle/>
          <a:p>
            <a:fld id="{5E9C6264-62EA-486A-80E6-F421F30A60DD}" type="slidenum">
              <a:rPr lang="zh-CN" altLang="en-US" smtClean="0"/>
              <a:t>‹#›</a:t>
            </a:fld>
            <a:endParaRPr lang="zh-CN" altLang="en-US"/>
          </a:p>
        </p:txBody>
      </p:sp>
    </p:spTree>
    <p:extLst>
      <p:ext uri="{BB962C8B-B14F-4D97-AF65-F5344CB8AC3E}">
        <p14:creationId xmlns:p14="http://schemas.microsoft.com/office/powerpoint/2010/main" val="26656146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A7E66-0ED7-1E60-F71A-CFD4D3060E99}"/>
              </a:ext>
            </a:extLst>
          </p:cNvPr>
          <p:cNvSpPr>
            <a:spLocks noGrp="1"/>
          </p:cNvSpPr>
          <p:nvPr>
            <p:ph type="title"/>
          </p:nvPr>
        </p:nvSpPr>
        <p:spPr>
          <a:xfrm>
            <a:off x="840318" y="457200"/>
            <a:ext cx="3932767" cy="1600200"/>
          </a:xfrm>
        </p:spPr>
        <p:txBody>
          <a:bodyPr anchor="b"/>
          <a:lstStyle>
            <a:lvl1pPr>
              <a:defRPr sz="4267"/>
            </a:lvl1pPr>
          </a:lstStyle>
          <a:p>
            <a:r>
              <a:rPr lang="en-US"/>
              <a:t>Click to edit Master title style</a:t>
            </a:r>
          </a:p>
        </p:txBody>
      </p:sp>
      <p:sp>
        <p:nvSpPr>
          <p:cNvPr id="3" name="Picture Placeholder 2">
            <a:extLst>
              <a:ext uri="{FF2B5EF4-FFF2-40B4-BE49-F238E27FC236}">
                <a16:creationId xmlns:a16="http://schemas.microsoft.com/office/drawing/2014/main" id="{9746FFDE-ED0E-D887-D143-A72AB799B353}"/>
              </a:ext>
            </a:extLst>
          </p:cNvPr>
          <p:cNvSpPr>
            <a:spLocks noGrp="1"/>
          </p:cNvSpPr>
          <p:nvPr>
            <p:ph type="pic" idx="1"/>
          </p:nvPr>
        </p:nvSpPr>
        <p:spPr>
          <a:xfrm>
            <a:off x="5183717" y="988485"/>
            <a:ext cx="6172200" cy="4872567"/>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a:extLst>
              <a:ext uri="{FF2B5EF4-FFF2-40B4-BE49-F238E27FC236}">
                <a16:creationId xmlns:a16="http://schemas.microsoft.com/office/drawing/2014/main" id="{9FEDD3E6-00F7-7702-BE3F-C542A2150C6B}"/>
              </a:ext>
            </a:extLst>
          </p:cNvPr>
          <p:cNvSpPr>
            <a:spLocks noGrp="1"/>
          </p:cNvSpPr>
          <p:nvPr>
            <p:ph type="body" sz="half" idx="2"/>
          </p:nvPr>
        </p:nvSpPr>
        <p:spPr>
          <a:xfrm>
            <a:off x="840318" y="2057400"/>
            <a:ext cx="3932767" cy="381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a:extLst>
              <a:ext uri="{FF2B5EF4-FFF2-40B4-BE49-F238E27FC236}">
                <a16:creationId xmlns:a16="http://schemas.microsoft.com/office/drawing/2014/main" id="{2F24A936-9D1A-E484-A471-8432EA1DA6A8}"/>
              </a:ext>
            </a:extLst>
          </p:cNvPr>
          <p:cNvSpPr>
            <a:spLocks noGrp="1"/>
          </p:cNvSpPr>
          <p:nvPr>
            <p:ph type="dt" sz="half" idx="10"/>
          </p:nvPr>
        </p:nvSpPr>
        <p:spPr/>
        <p:txBody>
          <a:bodyPr/>
          <a:lstStyle/>
          <a:p>
            <a:fld id="{3BCD86DE-A76B-2A46-A8C3-C20F7F6C4013}" type="datetime1">
              <a:rPr lang="en-US" smtClean="0"/>
              <a:t>3/16/2023</a:t>
            </a:fld>
            <a:endParaRPr lang="en-US"/>
          </a:p>
        </p:txBody>
      </p:sp>
      <p:sp>
        <p:nvSpPr>
          <p:cNvPr id="6" name="Footer Placeholder 5">
            <a:extLst>
              <a:ext uri="{FF2B5EF4-FFF2-40B4-BE49-F238E27FC236}">
                <a16:creationId xmlns:a16="http://schemas.microsoft.com/office/drawing/2014/main" id="{785414D7-6C4A-C827-96B0-1091484C1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341C1F-78D1-77C1-D0F3-DB56275F5DE4}"/>
              </a:ext>
            </a:extLst>
          </p:cNvPr>
          <p:cNvSpPr>
            <a:spLocks noGrp="1"/>
          </p:cNvSpPr>
          <p:nvPr>
            <p:ph type="sldNum" sz="quarter" idx="12"/>
          </p:nvPr>
        </p:nvSpPr>
        <p:spPr/>
        <p:txBody>
          <a:bodyPr/>
          <a:lstStyle/>
          <a:p>
            <a:fld id="{494B4E53-BCCB-BE4E-A28A-722B6992CCD5}" type="slidenum">
              <a:rPr lang="en-US" smtClean="0"/>
              <a:t>‹#›</a:t>
            </a:fld>
            <a:endParaRPr lang="en-US"/>
          </a:p>
        </p:txBody>
      </p:sp>
    </p:spTree>
    <p:extLst>
      <p:ext uri="{BB962C8B-B14F-4D97-AF65-F5344CB8AC3E}">
        <p14:creationId xmlns:p14="http://schemas.microsoft.com/office/powerpoint/2010/main" val="36355080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58E8-2F56-B1DE-44EB-C50758791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E000DF-2575-1F2E-2628-DAA1ECB5FF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4AA503-AC3A-A586-A388-92E3A876AD2A}"/>
              </a:ext>
            </a:extLst>
          </p:cNvPr>
          <p:cNvSpPr>
            <a:spLocks noGrp="1"/>
          </p:cNvSpPr>
          <p:nvPr>
            <p:ph type="dt" sz="half" idx="10"/>
          </p:nvPr>
        </p:nvSpPr>
        <p:spPr/>
        <p:txBody>
          <a:bodyPr/>
          <a:lstStyle/>
          <a:p>
            <a:fld id="{BEF08D54-5E93-6344-9388-A56FB598AE94}" type="datetime1">
              <a:rPr lang="en-US" smtClean="0"/>
              <a:t>3/16/2023</a:t>
            </a:fld>
            <a:endParaRPr lang="en-US"/>
          </a:p>
        </p:txBody>
      </p:sp>
      <p:sp>
        <p:nvSpPr>
          <p:cNvPr id="5" name="Footer Placeholder 4">
            <a:extLst>
              <a:ext uri="{FF2B5EF4-FFF2-40B4-BE49-F238E27FC236}">
                <a16:creationId xmlns:a16="http://schemas.microsoft.com/office/drawing/2014/main" id="{F82495EA-4AA3-EDA3-687B-B669A0C422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E6635-2B34-FE66-B8E8-6301937585A2}"/>
              </a:ext>
            </a:extLst>
          </p:cNvPr>
          <p:cNvSpPr>
            <a:spLocks noGrp="1"/>
          </p:cNvSpPr>
          <p:nvPr>
            <p:ph type="sldNum" sz="quarter" idx="12"/>
          </p:nvPr>
        </p:nvSpPr>
        <p:spPr/>
        <p:txBody>
          <a:bodyPr/>
          <a:lstStyle/>
          <a:p>
            <a:fld id="{494B4E53-BCCB-BE4E-A28A-722B6992CCD5}" type="slidenum">
              <a:rPr lang="en-US" smtClean="0"/>
              <a:t>‹#›</a:t>
            </a:fld>
            <a:endParaRPr lang="en-US"/>
          </a:p>
        </p:txBody>
      </p:sp>
    </p:spTree>
    <p:extLst>
      <p:ext uri="{BB962C8B-B14F-4D97-AF65-F5344CB8AC3E}">
        <p14:creationId xmlns:p14="http://schemas.microsoft.com/office/powerpoint/2010/main" val="20777940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0365A2-D1CA-3D04-666A-65BC31861132}"/>
              </a:ext>
            </a:extLst>
          </p:cNvPr>
          <p:cNvSpPr>
            <a:spLocks noGrp="1"/>
          </p:cNvSpPr>
          <p:nvPr>
            <p:ph type="title" orient="vert"/>
          </p:nvPr>
        </p:nvSpPr>
        <p:spPr>
          <a:xfrm>
            <a:off x="8724901" y="366185"/>
            <a:ext cx="2628900" cy="581024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176808-C43F-176B-6267-A2BB40A9A0FD}"/>
              </a:ext>
            </a:extLst>
          </p:cNvPr>
          <p:cNvSpPr>
            <a:spLocks noGrp="1"/>
          </p:cNvSpPr>
          <p:nvPr>
            <p:ph type="body" orient="vert" idx="1"/>
          </p:nvPr>
        </p:nvSpPr>
        <p:spPr>
          <a:xfrm>
            <a:off x="838201" y="366185"/>
            <a:ext cx="7683500" cy="58102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DD595F-BAE9-DF65-A3B4-BF02ED1AE81A}"/>
              </a:ext>
            </a:extLst>
          </p:cNvPr>
          <p:cNvSpPr>
            <a:spLocks noGrp="1"/>
          </p:cNvSpPr>
          <p:nvPr>
            <p:ph type="dt" sz="half" idx="10"/>
          </p:nvPr>
        </p:nvSpPr>
        <p:spPr/>
        <p:txBody>
          <a:bodyPr/>
          <a:lstStyle/>
          <a:p>
            <a:fld id="{1ED38CD3-1EDF-9147-8D0D-F6D1E1520BA7}" type="datetime1">
              <a:rPr lang="en-US" smtClean="0"/>
              <a:t>3/16/2023</a:t>
            </a:fld>
            <a:endParaRPr lang="en-US"/>
          </a:p>
        </p:txBody>
      </p:sp>
      <p:sp>
        <p:nvSpPr>
          <p:cNvPr id="5" name="Footer Placeholder 4">
            <a:extLst>
              <a:ext uri="{FF2B5EF4-FFF2-40B4-BE49-F238E27FC236}">
                <a16:creationId xmlns:a16="http://schemas.microsoft.com/office/drawing/2014/main" id="{D4A48D14-BE1E-EE98-E556-59A63282F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A0B4F-0E52-F0EA-044A-A2C8C1412A8D}"/>
              </a:ext>
            </a:extLst>
          </p:cNvPr>
          <p:cNvSpPr>
            <a:spLocks noGrp="1"/>
          </p:cNvSpPr>
          <p:nvPr>
            <p:ph type="sldNum" sz="quarter" idx="12"/>
          </p:nvPr>
        </p:nvSpPr>
        <p:spPr/>
        <p:txBody>
          <a:bodyPr/>
          <a:lstStyle/>
          <a:p>
            <a:fld id="{494B4E53-BCCB-BE4E-A28A-722B6992CCD5}" type="slidenum">
              <a:rPr lang="en-US" smtClean="0"/>
              <a:t>‹#›</a:t>
            </a:fld>
            <a:endParaRPr lang="en-US"/>
          </a:p>
        </p:txBody>
      </p:sp>
    </p:spTree>
    <p:extLst>
      <p:ext uri="{BB962C8B-B14F-4D97-AF65-F5344CB8AC3E}">
        <p14:creationId xmlns:p14="http://schemas.microsoft.com/office/powerpoint/2010/main" val="2739176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dirty="0"/>
          </a:p>
        </p:txBody>
      </p:sp>
      <p:sp>
        <p:nvSpPr>
          <p:cNvPr id="16" name="Google Shape;16;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000596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325F-B64A-1FDB-339E-6218DD1CC9E8}"/>
              </a:ext>
            </a:extLst>
          </p:cNvPr>
          <p:cNvSpPr>
            <a:spLocks noGrp="1"/>
          </p:cNvSpPr>
          <p:nvPr>
            <p:ph type="ctrTitle"/>
          </p:nvPr>
        </p:nvSpPr>
        <p:spPr>
          <a:xfrm>
            <a:off x="1524000" y="1121833"/>
            <a:ext cx="9144000" cy="2387600"/>
          </a:xfrm>
        </p:spPr>
        <p:txBody>
          <a:bodyPr anchor="b"/>
          <a:lstStyle>
            <a:lvl1pPr algn="ctr">
              <a:defRPr sz="8000"/>
            </a:lvl1pPr>
          </a:lstStyle>
          <a:p>
            <a:r>
              <a:rPr lang="en-US" dirty="0"/>
              <a:t>Click to edit Master title style</a:t>
            </a:r>
          </a:p>
        </p:txBody>
      </p:sp>
      <p:sp>
        <p:nvSpPr>
          <p:cNvPr id="3" name="Subtitle 2">
            <a:extLst>
              <a:ext uri="{FF2B5EF4-FFF2-40B4-BE49-F238E27FC236}">
                <a16:creationId xmlns:a16="http://schemas.microsoft.com/office/drawing/2014/main" id="{148D2E9E-BF1E-3ED2-D9D7-7AEA036109AC}"/>
              </a:ext>
            </a:extLst>
          </p:cNvPr>
          <p:cNvSpPr>
            <a:spLocks noGrp="1"/>
          </p:cNvSpPr>
          <p:nvPr>
            <p:ph type="subTitle" idx="1"/>
          </p:nvPr>
        </p:nvSpPr>
        <p:spPr>
          <a:xfrm>
            <a:off x="1524000" y="3602568"/>
            <a:ext cx="9144000" cy="165523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p>
        </p:txBody>
      </p:sp>
      <p:sp>
        <p:nvSpPr>
          <p:cNvPr id="4" name="Date Placeholder 3">
            <a:extLst>
              <a:ext uri="{FF2B5EF4-FFF2-40B4-BE49-F238E27FC236}">
                <a16:creationId xmlns:a16="http://schemas.microsoft.com/office/drawing/2014/main" id="{72922F0C-1CE2-E0AE-1421-C32DD74761BA}"/>
              </a:ext>
            </a:extLst>
          </p:cNvPr>
          <p:cNvSpPr>
            <a:spLocks noGrp="1"/>
          </p:cNvSpPr>
          <p:nvPr>
            <p:ph type="dt" sz="half" idx="10"/>
          </p:nvPr>
        </p:nvSpPr>
        <p:spPr/>
        <p:txBody>
          <a:bodyPr/>
          <a:lstStyle>
            <a:lvl1pPr>
              <a:defRPr b="0" i="0"/>
            </a:lvl1pPr>
          </a:lstStyle>
          <a:p>
            <a:fld id="{0723600C-591F-E649-B256-AB1243C69204}" type="datetime1">
              <a:rPr lang="en-US" smtClean="0"/>
              <a:t>3/16/2023</a:t>
            </a:fld>
            <a:endParaRPr lang="en-US" dirty="0"/>
          </a:p>
        </p:txBody>
      </p:sp>
      <p:sp>
        <p:nvSpPr>
          <p:cNvPr id="5" name="Footer Placeholder 4">
            <a:extLst>
              <a:ext uri="{FF2B5EF4-FFF2-40B4-BE49-F238E27FC236}">
                <a16:creationId xmlns:a16="http://schemas.microsoft.com/office/drawing/2014/main" id="{EEE960AD-F339-AF31-21D4-8896DD28DA80}"/>
              </a:ext>
            </a:extLst>
          </p:cNvPr>
          <p:cNvSpPr>
            <a:spLocks noGrp="1"/>
          </p:cNvSpPr>
          <p:nvPr>
            <p:ph type="ftr" sz="quarter" idx="11"/>
          </p:nvPr>
        </p:nvSpPr>
        <p:spPr/>
        <p:txBody>
          <a:bodyPr/>
          <a:lstStyle>
            <a:lvl1pPr>
              <a:defRPr b="0" i="0"/>
            </a:lvl1pPr>
          </a:lstStyle>
          <a:p>
            <a:endParaRPr lang="en-US" dirty="0"/>
          </a:p>
        </p:txBody>
      </p:sp>
      <p:sp>
        <p:nvSpPr>
          <p:cNvPr id="6" name="Slide Number Placeholder 5">
            <a:extLst>
              <a:ext uri="{FF2B5EF4-FFF2-40B4-BE49-F238E27FC236}">
                <a16:creationId xmlns:a16="http://schemas.microsoft.com/office/drawing/2014/main" id="{4ADED264-DC16-D742-A0B7-C8E608D9A474}"/>
              </a:ext>
            </a:extLst>
          </p:cNvPr>
          <p:cNvSpPr>
            <a:spLocks noGrp="1"/>
          </p:cNvSpPr>
          <p:nvPr>
            <p:ph type="sldNum" sz="quarter" idx="12"/>
          </p:nvPr>
        </p:nvSpPr>
        <p:spPr/>
        <p:txBody>
          <a:bodyPr/>
          <a:lstStyle>
            <a:lvl1pPr>
              <a:defRPr b="0" i="0"/>
            </a:lvl1pPr>
          </a:lstStyle>
          <a:p>
            <a:fld id="{494B4E53-BCCB-BE4E-A28A-722B6992CCD5}" type="slidenum">
              <a:rPr lang="en-US" smtClean="0"/>
              <a:pPr/>
              <a:t>‹#›</a:t>
            </a:fld>
            <a:endParaRPr lang="en-US" dirty="0"/>
          </a:p>
        </p:txBody>
      </p:sp>
      <p:pic>
        <p:nvPicPr>
          <p:cNvPr id="7" name="Google Shape;13;p2">
            <a:extLst>
              <a:ext uri="{FF2B5EF4-FFF2-40B4-BE49-F238E27FC236}">
                <a16:creationId xmlns:a16="http://schemas.microsoft.com/office/drawing/2014/main" id="{69AE65CC-569E-8760-AD5D-909905ECC6B9}"/>
              </a:ext>
            </a:extLst>
          </p:cNvPr>
          <p:cNvPicPr preferRelativeResize="0"/>
          <p:nvPr userDrawn="1"/>
        </p:nvPicPr>
        <p:blipFill>
          <a:blip r:embed="rId2">
            <a:alphaModFix/>
          </a:blip>
          <a:stretch>
            <a:fillRect/>
          </a:stretch>
        </p:blipFill>
        <p:spPr>
          <a:xfrm>
            <a:off x="4153316" y="5058819"/>
            <a:ext cx="3885371" cy="950467"/>
          </a:xfrm>
          <a:prstGeom prst="rect">
            <a:avLst/>
          </a:prstGeom>
          <a:noFill/>
          <a:ln>
            <a:noFill/>
          </a:ln>
        </p:spPr>
      </p:pic>
    </p:spTree>
    <p:extLst>
      <p:ext uri="{BB962C8B-B14F-4D97-AF65-F5344CB8AC3E}">
        <p14:creationId xmlns:p14="http://schemas.microsoft.com/office/powerpoint/2010/main" val="2910199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C4444-7133-D539-9481-B31830ACC15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8D64B82-883B-0146-D24A-ACEC135009C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35FA57-251D-260D-1A0C-D317BEEDB147}"/>
              </a:ext>
            </a:extLst>
          </p:cNvPr>
          <p:cNvSpPr>
            <a:spLocks noGrp="1"/>
          </p:cNvSpPr>
          <p:nvPr>
            <p:ph type="dt" sz="half" idx="10"/>
          </p:nvPr>
        </p:nvSpPr>
        <p:spPr/>
        <p:txBody>
          <a:bodyPr/>
          <a:lstStyle>
            <a:lvl1pPr>
              <a:defRPr b="0" i="0"/>
            </a:lvl1pPr>
          </a:lstStyle>
          <a:p>
            <a:fld id="{8B08015C-387C-E04E-8549-BE7667BA7E8A}" type="datetime1">
              <a:rPr lang="en-US" smtClean="0"/>
              <a:t>3/16/2023</a:t>
            </a:fld>
            <a:endParaRPr lang="en-US" dirty="0"/>
          </a:p>
        </p:txBody>
      </p:sp>
      <p:sp>
        <p:nvSpPr>
          <p:cNvPr id="5" name="Footer Placeholder 4">
            <a:extLst>
              <a:ext uri="{FF2B5EF4-FFF2-40B4-BE49-F238E27FC236}">
                <a16:creationId xmlns:a16="http://schemas.microsoft.com/office/drawing/2014/main" id="{0ACF9F42-7B68-016F-2FC4-8A2052DAF307}"/>
              </a:ext>
            </a:extLst>
          </p:cNvPr>
          <p:cNvSpPr>
            <a:spLocks noGrp="1"/>
          </p:cNvSpPr>
          <p:nvPr>
            <p:ph type="ftr" sz="quarter" idx="11"/>
          </p:nvPr>
        </p:nvSpPr>
        <p:spPr/>
        <p:txBody>
          <a:bodyPr/>
          <a:lstStyle>
            <a:lvl1pPr>
              <a:defRPr b="0" i="0"/>
            </a:lvl1pPr>
          </a:lstStyle>
          <a:p>
            <a:endParaRPr lang="en-US" dirty="0"/>
          </a:p>
        </p:txBody>
      </p:sp>
      <p:sp>
        <p:nvSpPr>
          <p:cNvPr id="6" name="Slide Number Placeholder 5">
            <a:extLst>
              <a:ext uri="{FF2B5EF4-FFF2-40B4-BE49-F238E27FC236}">
                <a16:creationId xmlns:a16="http://schemas.microsoft.com/office/drawing/2014/main" id="{8EF7227B-0932-FFE1-D75F-55B3143AD405}"/>
              </a:ext>
            </a:extLst>
          </p:cNvPr>
          <p:cNvSpPr>
            <a:spLocks noGrp="1"/>
          </p:cNvSpPr>
          <p:nvPr>
            <p:ph type="sldNum" sz="quarter" idx="12"/>
          </p:nvPr>
        </p:nvSpPr>
        <p:spPr/>
        <p:txBody>
          <a:bodyPr/>
          <a:lstStyle>
            <a:lvl1pPr>
              <a:defRPr b="0" i="0"/>
            </a:lvl1pPr>
          </a:lstStyle>
          <a:p>
            <a:fld id="{494B4E53-BCCB-BE4E-A28A-722B6992CCD5}" type="slidenum">
              <a:rPr lang="en-US" smtClean="0"/>
              <a:pPr/>
              <a:t>‹#›</a:t>
            </a:fld>
            <a:endParaRPr lang="en-US" dirty="0"/>
          </a:p>
        </p:txBody>
      </p:sp>
    </p:spTree>
    <p:extLst>
      <p:ext uri="{BB962C8B-B14F-4D97-AF65-F5344CB8AC3E}">
        <p14:creationId xmlns:p14="http://schemas.microsoft.com/office/powerpoint/2010/main" val="39816331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3CECF-4E12-8F96-5835-21927479F445}"/>
              </a:ext>
            </a:extLst>
          </p:cNvPr>
          <p:cNvSpPr>
            <a:spLocks noGrp="1"/>
          </p:cNvSpPr>
          <p:nvPr>
            <p:ph type="title"/>
          </p:nvPr>
        </p:nvSpPr>
        <p:spPr>
          <a:xfrm>
            <a:off x="831851" y="1710267"/>
            <a:ext cx="10515600" cy="2853267"/>
          </a:xfrm>
        </p:spPr>
        <p:txBody>
          <a:bodyPr anchor="b"/>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F9B130D-63AF-5749-9069-0811F514A383}"/>
              </a:ext>
            </a:extLst>
          </p:cNvPr>
          <p:cNvSpPr>
            <a:spLocks noGrp="1"/>
          </p:cNvSpPr>
          <p:nvPr>
            <p:ph type="body" idx="1"/>
          </p:nvPr>
        </p:nvSpPr>
        <p:spPr>
          <a:xfrm>
            <a:off x="831851" y="4588934"/>
            <a:ext cx="10515600" cy="1500717"/>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BB1615-364B-1E5F-2A4E-4179242FECBD}"/>
              </a:ext>
            </a:extLst>
          </p:cNvPr>
          <p:cNvSpPr>
            <a:spLocks noGrp="1"/>
          </p:cNvSpPr>
          <p:nvPr>
            <p:ph type="dt" sz="half" idx="10"/>
          </p:nvPr>
        </p:nvSpPr>
        <p:spPr/>
        <p:txBody>
          <a:bodyPr/>
          <a:lstStyle>
            <a:lvl1pPr>
              <a:defRPr b="0" i="0"/>
            </a:lvl1pPr>
          </a:lstStyle>
          <a:p>
            <a:fld id="{DC7759A6-C086-9749-9527-9137A76001BE}" type="datetime1">
              <a:rPr lang="en-US" smtClean="0"/>
              <a:t>3/16/2023</a:t>
            </a:fld>
            <a:endParaRPr lang="en-US" dirty="0"/>
          </a:p>
        </p:txBody>
      </p:sp>
      <p:sp>
        <p:nvSpPr>
          <p:cNvPr id="5" name="Footer Placeholder 4">
            <a:extLst>
              <a:ext uri="{FF2B5EF4-FFF2-40B4-BE49-F238E27FC236}">
                <a16:creationId xmlns:a16="http://schemas.microsoft.com/office/drawing/2014/main" id="{EFEEA778-A517-C80B-13BA-8D3288B36354}"/>
              </a:ext>
            </a:extLst>
          </p:cNvPr>
          <p:cNvSpPr>
            <a:spLocks noGrp="1"/>
          </p:cNvSpPr>
          <p:nvPr>
            <p:ph type="ftr" sz="quarter" idx="11"/>
          </p:nvPr>
        </p:nvSpPr>
        <p:spPr/>
        <p:txBody>
          <a:bodyPr/>
          <a:lstStyle>
            <a:lvl1pPr>
              <a:defRPr b="0" i="0"/>
            </a:lvl1pPr>
          </a:lstStyle>
          <a:p>
            <a:endParaRPr lang="en-US" dirty="0"/>
          </a:p>
        </p:txBody>
      </p:sp>
      <p:sp>
        <p:nvSpPr>
          <p:cNvPr id="6" name="Slide Number Placeholder 5">
            <a:extLst>
              <a:ext uri="{FF2B5EF4-FFF2-40B4-BE49-F238E27FC236}">
                <a16:creationId xmlns:a16="http://schemas.microsoft.com/office/drawing/2014/main" id="{1A9C2196-B01F-AC54-C81C-075ADE8F4E81}"/>
              </a:ext>
            </a:extLst>
          </p:cNvPr>
          <p:cNvSpPr>
            <a:spLocks noGrp="1"/>
          </p:cNvSpPr>
          <p:nvPr>
            <p:ph type="sldNum" sz="quarter" idx="12"/>
          </p:nvPr>
        </p:nvSpPr>
        <p:spPr/>
        <p:txBody>
          <a:bodyPr/>
          <a:lstStyle>
            <a:lvl1pPr>
              <a:defRPr b="0" i="0"/>
            </a:lvl1pPr>
          </a:lstStyle>
          <a:p>
            <a:fld id="{494B4E53-BCCB-BE4E-A28A-722B6992CCD5}" type="slidenum">
              <a:rPr lang="en-US" smtClean="0"/>
              <a:pPr/>
              <a:t>‹#›</a:t>
            </a:fld>
            <a:endParaRPr lang="en-US" dirty="0"/>
          </a:p>
        </p:txBody>
      </p:sp>
    </p:spTree>
    <p:extLst>
      <p:ext uri="{BB962C8B-B14F-4D97-AF65-F5344CB8AC3E}">
        <p14:creationId xmlns:p14="http://schemas.microsoft.com/office/powerpoint/2010/main" val="40388230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7203B-AAF5-0504-F3A9-042F33F3CC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C4657C-AA19-8B44-6CCF-154CE2162EBA}"/>
              </a:ext>
            </a:extLst>
          </p:cNvPr>
          <p:cNvSpPr>
            <a:spLocks noGrp="1"/>
          </p:cNvSpPr>
          <p:nvPr>
            <p:ph sz="half" idx="1"/>
          </p:nvPr>
        </p:nvSpPr>
        <p:spPr>
          <a:xfrm>
            <a:off x="838200" y="1826684"/>
            <a:ext cx="5156200" cy="4349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242FE1-51AC-1C4E-BF14-863C8C103715}"/>
              </a:ext>
            </a:extLst>
          </p:cNvPr>
          <p:cNvSpPr>
            <a:spLocks noGrp="1"/>
          </p:cNvSpPr>
          <p:nvPr>
            <p:ph sz="half" idx="2"/>
          </p:nvPr>
        </p:nvSpPr>
        <p:spPr>
          <a:xfrm>
            <a:off x="6197600" y="1826684"/>
            <a:ext cx="5156200" cy="4349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A52665-A668-3186-75A3-3627013B25DD}"/>
              </a:ext>
            </a:extLst>
          </p:cNvPr>
          <p:cNvSpPr>
            <a:spLocks noGrp="1"/>
          </p:cNvSpPr>
          <p:nvPr>
            <p:ph type="dt" sz="half" idx="10"/>
          </p:nvPr>
        </p:nvSpPr>
        <p:spPr/>
        <p:txBody>
          <a:bodyPr/>
          <a:lstStyle>
            <a:lvl1pPr>
              <a:defRPr b="0" i="0"/>
            </a:lvl1pPr>
          </a:lstStyle>
          <a:p>
            <a:fld id="{8FBEEDE6-FD0E-794E-9EF3-E312DC2FE94E}" type="datetime1">
              <a:rPr lang="en-US" smtClean="0"/>
              <a:t>3/16/2023</a:t>
            </a:fld>
            <a:endParaRPr lang="en-US" dirty="0"/>
          </a:p>
        </p:txBody>
      </p:sp>
      <p:sp>
        <p:nvSpPr>
          <p:cNvPr id="6" name="Footer Placeholder 5">
            <a:extLst>
              <a:ext uri="{FF2B5EF4-FFF2-40B4-BE49-F238E27FC236}">
                <a16:creationId xmlns:a16="http://schemas.microsoft.com/office/drawing/2014/main" id="{62C27574-BE50-17C6-AD05-6C2BA06E2EEE}"/>
              </a:ext>
            </a:extLst>
          </p:cNvPr>
          <p:cNvSpPr>
            <a:spLocks noGrp="1"/>
          </p:cNvSpPr>
          <p:nvPr>
            <p:ph type="ftr" sz="quarter" idx="11"/>
          </p:nvPr>
        </p:nvSpPr>
        <p:spPr/>
        <p:txBody>
          <a:bodyPr/>
          <a:lstStyle>
            <a:lvl1pPr>
              <a:defRPr b="0" i="0"/>
            </a:lvl1pPr>
          </a:lstStyle>
          <a:p>
            <a:endParaRPr lang="en-US" dirty="0"/>
          </a:p>
        </p:txBody>
      </p:sp>
      <p:sp>
        <p:nvSpPr>
          <p:cNvPr id="7" name="Slide Number Placeholder 6">
            <a:extLst>
              <a:ext uri="{FF2B5EF4-FFF2-40B4-BE49-F238E27FC236}">
                <a16:creationId xmlns:a16="http://schemas.microsoft.com/office/drawing/2014/main" id="{0EAC1588-2E9B-B018-69B7-FA73E510F474}"/>
              </a:ext>
            </a:extLst>
          </p:cNvPr>
          <p:cNvSpPr>
            <a:spLocks noGrp="1"/>
          </p:cNvSpPr>
          <p:nvPr>
            <p:ph type="sldNum" sz="quarter" idx="12"/>
          </p:nvPr>
        </p:nvSpPr>
        <p:spPr/>
        <p:txBody>
          <a:bodyPr/>
          <a:lstStyle>
            <a:lvl1pPr>
              <a:defRPr b="0" i="0"/>
            </a:lvl1pPr>
          </a:lstStyle>
          <a:p>
            <a:fld id="{494B4E53-BCCB-BE4E-A28A-722B6992CCD5}" type="slidenum">
              <a:rPr lang="en-US" smtClean="0"/>
              <a:pPr/>
              <a:t>‹#›</a:t>
            </a:fld>
            <a:endParaRPr lang="en-US" dirty="0"/>
          </a:p>
        </p:txBody>
      </p:sp>
    </p:spTree>
    <p:extLst>
      <p:ext uri="{BB962C8B-B14F-4D97-AF65-F5344CB8AC3E}">
        <p14:creationId xmlns:p14="http://schemas.microsoft.com/office/powerpoint/2010/main" val="33260387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61F8C-3BFD-B3C1-742A-BA2B342496C3}"/>
              </a:ext>
            </a:extLst>
          </p:cNvPr>
          <p:cNvSpPr>
            <a:spLocks noGrp="1"/>
          </p:cNvSpPr>
          <p:nvPr>
            <p:ph type="title"/>
          </p:nvPr>
        </p:nvSpPr>
        <p:spPr>
          <a:xfrm>
            <a:off x="840317" y="366185"/>
            <a:ext cx="10515600" cy="132503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6A4E61-6019-3594-624C-15A8C82FE819}"/>
              </a:ext>
            </a:extLst>
          </p:cNvPr>
          <p:cNvSpPr>
            <a:spLocks noGrp="1"/>
          </p:cNvSpPr>
          <p:nvPr>
            <p:ph type="body" idx="1"/>
          </p:nvPr>
        </p:nvSpPr>
        <p:spPr>
          <a:xfrm>
            <a:off x="840318" y="1680634"/>
            <a:ext cx="5158316" cy="825500"/>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a:extLst>
              <a:ext uri="{FF2B5EF4-FFF2-40B4-BE49-F238E27FC236}">
                <a16:creationId xmlns:a16="http://schemas.microsoft.com/office/drawing/2014/main" id="{EC46F58A-26BF-177E-C960-26EFDF19F2E5}"/>
              </a:ext>
            </a:extLst>
          </p:cNvPr>
          <p:cNvSpPr>
            <a:spLocks noGrp="1"/>
          </p:cNvSpPr>
          <p:nvPr>
            <p:ph sz="half" idx="2"/>
          </p:nvPr>
        </p:nvSpPr>
        <p:spPr>
          <a:xfrm>
            <a:off x="840318" y="2506133"/>
            <a:ext cx="5158316" cy="368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5E3564-D18E-94D8-66B9-B76E1FBAE2CE}"/>
              </a:ext>
            </a:extLst>
          </p:cNvPr>
          <p:cNvSpPr>
            <a:spLocks noGrp="1"/>
          </p:cNvSpPr>
          <p:nvPr>
            <p:ph type="body" sz="quarter" idx="3"/>
          </p:nvPr>
        </p:nvSpPr>
        <p:spPr>
          <a:xfrm>
            <a:off x="6172200" y="1680634"/>
            <a:ext cx="5183717" cy="825500"/>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a:extLst>
              <a:ext uri="{FF2B5EF4-FFF2-40B4-BE49-F238E27FC236}">
                <a16:creationId xmlns:a16="http://schemas.microsoft.com/office/drawing/2014/main" id="{95E1CB1E-6C12-A976-396F-211F2A3D4020}"/>
              </a:ext>
            </a:extLst>
          </p:cNvPr>
          <p:cNvSpPr>
            <a:spLocks noGrp="1"/>
          </p:cNvSpPr>
          <p:nvPr>
            <p:ph sz="quarter" idx="4"/>
          </p:nvPr>
        </p:nvSpPr>
        <p:spPr>
          <a:xfrm>
            <a:off x="6172200" y="2506133"/>
            <a:ext cx="5183717" cy="368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66D648-85A6-8F65-52E0-F2B267F89284}"/>
              </a:ext>
            </a:extLst>
          </p:cNvPr>
          <p:cNvSpPr>
            <a:spLocks noGrp="1"/>
          </p:cNvSpPr>
          <p:nvPr>
            <p:ph type="dt" sz="half" idx="10"/>
          </p:nvPr>
        </p:nvSpPr>
        <p:spPr/>
        <p:txBody>
          <a:bodyPr/>
          <a:lstStyle>
            <a:lvl1pPr>
              <a:defRPr b="0" i="0"/>
            </a:lvl1pPr>
          </a:lstStyle>
          <a:p>
            <a:fld id="{F965DF63-658A-A946-A41B-CEF8E317A710}" type="datetime1">
              <a:rPr lang="en-US" smtClean="0"/>
              <a:t>3/16/2023</a:t>
            </a:fld>
            <a:endParaRPr lang="en-US" dirty="0"/>
          </a:p>
        </p:txBody>
      </p:sp>
      <p:sp>
        <p:nvSpPr>
          <p:cNvPr id="8" name="Footer Placeholder 7">
            <a:extLst>
              <a:ext uri="{FF2B5EF4-FFF2-40B4-BE49-F238E27FC236}">
                <a16:creationId xmlns:a16="http://schemas.microsoft.com/office/drawing/2014/main" id="{32259392-74EF-B9D8-AF82-F86E3D9BC8E8}"/>
              </a:ext>
            </a:extLst>
          </p:cNvPr>
          <p:cNvSpPr>
            <a:spLocks noGrp="1"/>
          </p:cNvSpPr>
          <p:nvPr>
            <p:ph type="ftr" sz="quarter" idx="11"/>
          </p:nvPr>
        </p:nvSpPr>
        <p:spPr/>
        <p:txBody>
          <a:bodyPr/>
          <a:lstStyle>
            <a:lvl1pPr>
              <a:defRPr b="0" i="0"/>
            </a:lvl1pPr>
          </a:lstStyle>
          <a:p>
            <a:endParaRPr lang="en-US" dirty="0"/>
          </a:p>
        </p:txBody>
      </p:sp>
      <p:sp>
        <p:nvSpPr>
          <p:cNvPr id="9" name="Slide Number Placeholder 8">
            <a:extLst>
              <a:ext uri="{FF2B5EF4-FFF2-40B4-BE49-F238E27FC236}">
                <a16:creationId xmlns:a16="http://schemas.microsoft.com/office/drawing/2014/main" id="{EB098990-F0D5-7AB1-E9E2-491A48F74CC5}"/>
              </a:ext>
            </a:extLst>
          </p:cNvPr>
          <p:cNvSpPr>
            <a:spLocks noGrp="1"/>
          </p:cNvSpPr>
          <p:nvPr>
            <p:ph type="sldNum" sz="quarter" idx="12"/>
          </p:nvPr>
        </p:nvSpPr>
        <p:spPr/>
        <p:txBody>
          <a:bodyPr/>
          <a:lstStyle>
            <a:lvl1pPr>
              <a:defRPr b="0" i="0"/>
            </a:lvl1pPr>
          </a:lstStyle>
          <a:p>
            <a:fld id="{494B4E53-BCCB-BE4E-A28A-722B6992CCD5}" type="slidenum">
              <a:rPr lang="en-US" smtClean="0"/>
              <a:pPr/>
              <a:t>‹#›</a:t>
            </a:fld>
            <a:endParaRPr lang="en-US" dirty="0"/>
          </a:p>
        </p:txBody>
      </p:sp>
    </p:spTree>
    <p:extLst>
      <p:ext uri="{BB962C8B-B14F-4D97-AF65-F5344CB8AC3E}">
        <p14:creationId xmlns:p14="http://schemas.microsoft.com/office/powerpoint/2010/main" val="24271991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464E8-593A-FFA9-A5A2-78578BB5E0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A76F70-128F-B1EE-B62C-3E732E49DCA2}"/>
              </a:ext>
            </a:extLst>
          </p:cNvPr>
          <p:cNvSpPr>
            <a:spLocks noGrp="1"/>
          </p:cNvSpPr>
          <p:nvPr>
            <p:ph type="dt" sz="half" idx="10"/>
          </p:nvPr>
        </p:nvSpPr>
        <p:spPr/>
        <p:txBody>
          <a:bodyPr/>
          <a:lstStyle>
            <a:lvl1pPr>
              <a:defRPr b="0" i="0"/>
            </a:lvl1pPr>
          </a:lstStyle>
          <a:p>
            <a:fld id="{016FEA7C-BBC5-C94B-A471-7BFAD9CE7919}" type="datetime1">
              <a:rPr lang="en-US" smtClean="0"/>
              <a:t>3/16/2023</a:t>
            </a:fld>
            <a:endParaRPr lang="en-US" dirty="0"/>
          </a:p>
        </p:txBody>
      </p:sp>
      <p:sp>
        <p:nvSpPr>
          <p:cNvPr id="4" name="Footer Placeholder 3">
            <a:extLst>
              <a:ext uri="{FF2B5EF4-FFF2-40B4-BE49-F238E27FC236}">
                <a16:creationId xmlns:a16="http://schemas.microsoft.com/office/drawing/2014/main" id="{684B5FA1-5AD8-1DA1-B241-442AB0DAA311}"/>
              </a:ext>
            </a:extLst>
          </p:cNvPr>
          <p:cNvSpPr>
            <a:spLocks noGrp="1"/>
          </p:cNvSpPr>
          <p:nvPr>
            <p:ph type="ftr" sz="quarter" idx="11"/>
          </p:nvPr>
        </p:nvSpPr>
        <p:spPr/>
        <p:txBody>
          <a:bodyPr/>
          <a:lstStyle>
            <a:lvl1pPr>
              <a:defRPr b="0" i="0"/>
            </a:lvl1pPr>
          </a:lstStyle>
          <a:p>
            <a:endParaRPr lang="en-US" dirty="0"/>
          </a:p>
        </p:txBody>
      </p:sp>
      <p:sp>
        <p:nvSpPr>
          <p:cNvPr id="5" name="Slide Number Placeholder 4">
            <a:extLst>
              <a:ext uri="{FF2B5EF4-FFF2-40B4-BE49-F238E27FC236}">
                <a16:creationId xmlns:a16="http://schemas.microsoft.com/office/drawing/2014/main" id="{B48FAA10-1975-D12A-1029-5EA05FD967BB}"/>
              </a:ext>
            </a:extLst>
          </p:cNvPr>
          <p:cNvSpPr>
            <a:spLocks noGrp="1"/>
          </p:cNvSpPr>
          <p:nvPr>
            <p:ph type="sldNum" sz="quarter" idx="12"/>
          </p:nvPr>
        </p:nvSpPr>
        <p:spPr/>
        <p:txBody>
          <a:bodyPr/>
          <a:lstStyle>
            <a:lvl1pPr>
              <a:defRPr b="0" i="0"/>
            </a:lvl1pPr>
          </a:lstStyle>
          <a:p>
            <a:fld id="{494B4E53-BCCB-BE4E-A28A-722B6992CCD5}" type="slidenum">
              <a:rPr lang="en-US" smtClean="0"/>
              <a:pPr/>
              <a:t>‹#›</a:t>
            </a:fld>
            <a:endParaRPr lang="en-US" dirty="0"/>
          </a:p>
        </p:txBody>
      </p:sp>
    </p:spTree>
    <p:extLst>
      <p:ext uri="{BB962C8B-B14F-4D97-AF65-F5344CB8AC3E}">
        <p14:creationId xmlns:p14="http://schemas.microsoft.com/office/powerpoint/2010/main" val="468375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85093-FE77-C373-05ED-6037A5AF8F9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79B758-7A7B-F38F-E414-2135A8E1FC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D2AFA62-83E3-3835-9810-56E0ADB8F25B}"/>
              </a:ext>
            </a:extLst>
          </p:cNvPr>
          <p:cNvSpPr>
            <a:spLocks noGrp="1"/>
          </p:cNvSpPr>
          <p:nvPr>
            <p:ph type="dt" sz="half" idx="10"/>
          </p:nvPr>
        </p:nvSpPr>
        <p:spPr/>
        <p:txBody>
          <a:bodyPr/>
          <a:lstStyle/>
          <a:p>
            <a:fld id="{9BD4889A-7716-4C0B-8E06-5BB01FDA2B17}"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223AE92B-192A-ABB7-5CD8-C3366CB57A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3E90B7-284D-4EC9-4112-D74A128CA517}"/>
              </a:ext>
            </a:extLst>
          </p:cNvPr>
          <p:cNvSpPr>
            <a:spLocks noGrp="1"/>
          </p:cNvSpPr>
          <p:nvPr>
            <p:ph type="sldNum" sz="quarter" idx="12"/>
          </p:nvPr>
        </p:nvSpPr>
        <p:spPr/>
        <p:txBody>
          <a:bodyPr/>
          <a:lstStyle/>
          <a:p>
            <a:fld id="{5E9C6264-62EA-486A-80E6-F421F30A60DD}" type="slidenum">
              <a:rPr lang="zh-CN" altLang="en-US" smtClean="0"/>
              <a:t>‹#›</a:t>
            </a:fld>
            <a:endParaRPr lang="zh-CN" altLang="en-US"/>
          </a:p>
        </p:txBody>
      </p:sp>
    </p:spTree>
    <p:extLst>
      <p:ext uri="{BB962C8B-B14F-4D97-AF65-F5344CB8AC3E}">
        <p14:creationId xmlns:p14="http://schemas.microsoft.com/office/powerpoint/2010/main" val="10845226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ED1FD2-1D69-9AF8-CC8C-6392A3C04372}"/>
              </a:ext>
            </a:extLst>
          </p:cNvPr>
          <p:cNvSpPr>
            <a:spLocks noGrp="1"/>
          </p:cNvSpPr>
          <p:nvPr>
            <p:ph type="dt" sz="half" idx="10"/>
          </p:nvPr>
        </p:nvSpPr>
        <p:spPr/>
        <p:txBody>
          <a:bodyPr/>
          <a:lstStyle>
            <a:lvl1pPr>
              <a:defRPr b="0" i="0"/>
            </a:lvl1pPr>
          </a:lstStyle>
          <a:p>
            <a:fld id="{34FC71BF-1B66-0D4B-9C9F-6530F42E7086}" type="datetime1">
              <a:rPr lang="en-US" smtClean="0"/>
              <a:t>3/16/2023</a:t>
            </a:fld>
            <a:endParaRPr lang="en-US" dirty="0"/>
          </a:p>
        </p:txBody>
      </p:sp>
      <p:sp>
        <p:nvSpPr>
          <p:cNvPr id="3" name="Footer Placeholder 2">
            <a:extLst>
              <a:ext uri="{FF2B5EF4-FFF2-40B4-BE49-F238E27FC236}">
                <a16:creationId xmlns:a16="http://schemas.microsoft.com/office/drawing/2014/main" id="{7CF8111A-6824-042E-9A4B-C8795222B4CA}"/>
              </a:ext>
            </a:extLst>
          </p:cNvPr>
          <p:cNvSpPr>
            <a:spLocks noGrp="1"/>
          </p:cNvSpPr>
          <p:nvPr>
            <p:ph type="ftr" sz="quarter" idx="11"/>
          </p:nvPr>
        </p:nvSpPr>
        <p:spPr/>
        <p:txBody>
          <a:bodyPr/>
          <a:lstStyle>
            <a:lvl1pPr>
              <a:defRPr b="0" i="0"/>
            </a:lvl1pPr>
          </a:lstStyle>
          <a:p>
            <a:endParaRPr lang="en-US" dirty="0"/>
          </a:p>
        </p:txBody>
      </p:sp>
      <p:sp>
        <p:nvSpPr>
          <p:cNvPr id="4" name="Slide Number Placeholder 3">
            <a:extLst>
              <a:ext uri="{FF2B5EF4-FFF2-40B4-BE49-F238E27FC236}">
                <a16:creationId xmlns:a16="http://schemas.microsoft.com/office/drawing/2014/main" id="{11F1CA38-A9B4-498C-449E-16313CD0963E}"/>
              </a:ext>
            </a:extLst>
          </p:cNvPr>
          <p:cNvSpPr>
            <a:spLocks noGrp="1"/>
          </p:cNvSpPr>
          <p:nvPr>
            <p:ph type="sldNum" sz="quarter" idx="12"/>
          </p:nvPr>
        </p:nvSpPr>
        <p:spPr/>
        <p:txBody>
          <a:bodyPr/>
          <a:lstStyle>
            <a:lvl1pPr>
              <a:defRPr b="0" i="0"/>
            </a:lvl1pPr>
          </a:lstStyle>
          <a:p>
            <a:fld id="{494B4E53-BCCB-BE4E-A28A-722B6992CCD5}" type="slidenum">
              <a:rPr lang="en-US" smtClean="0"/>
              <a:pPr/>
              <a:t>‹#›</a:t>
            </a:fld>
            <a:endParaRPr lang="en-US" dirty="0"/>
          </a:p>
        </p:txBody>
      </p:sp>
    </p:spTree>
    <p:extLst>
      <p:ext uri="{BB962C8B-B14F-4D97-AF65-F5344CB8AC3E}">
        <p14:creationId xmlns:p14="http://schemas.microsoft.com/office/powerpoint/2010/main" val="4285193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3B1D3-1065-2FD2-3741-0AFE4F7FC73E}"/>
              </a:ext>
            </a:extLst>
          </p:cNvPr>
          <p:cNvSpPr>
            <a:spLocks noGrp="1"/>
          </p:cNvSpPr>
          <p:nvPr>
            <p:ph type="title"/>
          </p:nvPr>
        </p:nvSpPr>
        <p:spPr>
          <a:xfrm>
            <a:off x="840318" y="457200"/>
            <a:ext cx="3932767" cy="1600200"/>
          </a:xfrm>
        </p:spPr>
        <p:txBody>
          <a:bodyPr anchor="b"/>
          <a:lstStyle>
            <a:lvl1pPr>
              <a:defRPr sz="4267"/>
            </a:lvl1pPr>
          </a:lstStyle>
          <a:p>
            <a:r>
              <a:rPr lang="en-US"/>
              <a:t>Click to edit Master title style</a:t>
            </a:r>
          </a:p>
        </p:txBody>
      </p:sp>
      <p:sp>
        <p:nvSpPr>
          <p:cNvPr id="3" name="Content Placeholder 2">
            <a:extLst>
              <a:ext uri="{FF2B5EF4-FFF2-40B4-BE49-F238E27FC236}">
                <a16:creationId xmlns:a16="http://schemas.microsoft.com/office/drawing/2014/main" id="{6DAD0010-60E5-461D-4F82-13518C4BB4E9}"/>
              </a:ext>
            </a:extLst>
          </p:cNvPr>
          <p:cNvSpPr>
            <a:spLocks noGrp="1"/>
          </p:cNvSpPr>
          <p:nvPr>
            <p:ph idx="1"/>
          </p:nvPr>
        </p:nvSpPr>
        <p:spPr>
          <a:xfrm>
            <a:off x="5183717" y="988485"/>
            <a:ext cx="6172200" cy="48725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841BF6-158D-B695-3A46-34A9510623E8}"/>
              </a:ext>
            </a:extLst>
          </p:cNvPr>
          <p:cNvSpPr>
            <a:spLocks noGrp="1"/>
          </p:cNvSpPr>
          <p:nvPr>
            <p:ph type="body" sz="half" idx="2"/>
          </p:nvPr>
        </p:nvSpPr>
        <p:spPr>
          <a:xfrm>
            <a:off x="840318" y="2057400"/>
            <a:ext cx="3932767" cy="381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a:extLst>
              <a:ext uri="{FF2B5EF4-FFF2-40B4-BE49-F238E27FC236}">
                <a16:creationId xmlns:a16="http://schemas.microsoft.com/office/drawing/2014/main" id="{132D884F-E899-9674-BB5A-94B72A04E998}"/>
              </a:ext>
            </a:extLst>
          </p:cNvPr>
          <p:cNvSpPr>
            <a:spLocks noGrp="1"/>
          </p:cNvSpPr>
          <p:nvPr>
            <p:ph type="dt" sz="half" idx="10"/>
          </p:nvPr>
        </p:nvSpPr>
        <p:spPr/>
        <p:txBody>
          <a:bodyPr/>
          <a:lstStyle>
            <a:lvl1pPr>
              <a:defRPr b="0" i="0"/>
            </a:lvl1pPr>
          </a:lstStyle>
          <a:p>
            <a:fld id="{DCF787B1-1D30-5D41-A074-26B5F2074808}" type="datetime1">
              <a:rPr lang="en-US" smtClean="0"/>
              <a:t>3/16/2023</a:t>
            </a:fld>
            <a:endParaRPr lang="en-US" dirty="0"/>
          </a:p>
        </p:txBody>
      </p:sp>
      <p:sp>
        <p:nvSpPr>
          <p:cNvPr id="6" name="Footer Placeholder 5">
            <a:extLst>
              <a:ext uri="{FF2B5EF4-FFF2-40B4-BE49-F238E27FC236}">
                <a16:creationId xmlns:a16="http://schemas.microsoft.com/office/drawing/2014/main" id="{BEAB422E-9546-87AF-BACF-D7C645CE8A82}"/>
              </a:ext>
            </a:extLst>
          </p:cNvPr>
          <p:cNvSpPr>
            <a:spLocks noGrp="1"/>
          </p:cNvSpPr>
          <p:nvPr>
            <p:ph type="ftr" sz="quarter" idx="11"/>
          </p:nvPr>
        </p:nvSpPr>
        <p:spPr/>
        <p:txBody>
          <a:bodyPr/>
          <a:lstStyle>
            <a:lvl1pPr>
              <a:defRPr b="0" i="0"/>
            </a:lvl1pPr>
          </a:lstStyle>
          <a:p>
            <a:endParaRPr lang="en-US" dirty="0"/>
          </a:p>
        </p:txBody>
      </p:sp>
      <p:sp>
        <p:nvSpPr>
          <p:cNvPr id="7" name="Slide Number Placeholder 6">
            <a:extLst>
              <a:ext uri="{FF2B5EF4-FFF2-40B4-BE49-F238E27FC236}">
                <a16:creationId xmlns:a16="http://schemas.microsoft.com/office/drawing/2014/main" id="{23F98731-259D-01F7-FB11-0A077C22B4BF}"/>
              </a:ext>
            </a:extLst>
          </p:cNvPr>
          <p:cNvSpPr>
            <a:spLocks noGrp="1"/>
          </p:cNvSpPr>
          <p:nvPr>
            <p:ph type="sldNum" sz="quarter" idx="12"/>
          </p:nvPr>
        </p:nvSpPr>
        <p:spPr/>
        <p:txBody>
          <a:bodyPr/>
          <a:lstStyle>
            <a:lvl1pPr>
              <a:defRPr b="0" i="0"/>
            </a:lvl1pPr>
          </a:lstStyle>
          <a:p>
            <a:fld id="{494B4E53-BCCB-BE4E-A28A-722B6992CCD5}" type="slidenum">
              <a:rPr lang="en-US" smtClean="0"/>
              <a:pPr/>
              <a:t>‹#›</a:t>
            </a:fld>
            <a:endParaRPr lang="en-US" dirty="0"/>
          </a:p>
        </p:txBody>
      </p:sp>
    </p:spTree>
    <p:extLst>
      <p:ext uri="{BB962C8B-B14F-4D97-AF65-F5344CB8AC3E}">
        <p14:creationId xmlns:p14="http://schemas.microsoft.com/office/powerpoint/2010/main" val="31712663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A7E66-0ED7-1E60-F71A-CFD4D3060E99}"/>
              </a:ext>
            </a:extLst>
          </p:cNvPr>
          <p:cNvSpPr>
            <a:spLocks noGrp="1"/>
          </p:cNvSpPr>
          <p:nvPr>
            <p:ph type="title"/>
          </p:nvPr>
        </p:nvSpPr>
        <p:spPr>
          <a:xfrm>
            <a:off x="840318" y="457200"/>
            <a:ext cx="3932767" cy="1600200"/>
          </a:xfrm>
        </p:spPr>
        <p:txBody>
          <a:bodyPr anchor="b"/>
          <a:lstStyle>
            <a:lvl1pPr>
              <a:defRPr sz="4267"/>
            </a:lvl1pPr>
          </a:lstStyle>
          <a:p>
            <a:r>
              <a:rPr lang="en-US"/>
              <a:t>Click to edit Master title style</a:t>
            </a:r>
          </a:p>
        </p:txBody>
      </p:sp>
      <p:sp>
        <p:nvSpPr>
          <p:cNvPr id="3" name="Picture Placeholder 2">
            <a:extLst>
              <a:ext uri="{FF2B5EF4-FFF2-40B4-BE49-F238E27FC236}">
                <a16:creationId xmlns:a16="http://schemas.microsoft.com/office/drawing/2014/main" id="{9746FFDE-ED0E-D887-D143-A72AB799B353}"/>
              </a:ext>
            </a:extLst>
          </p:cNvPr>
          <p:cNvSpPr>
            <a:spLocks noGrp="1"/>
          </p:cNvSpPr>
          <p:nvPr>
            <p:ph type="pic" idx="1"/>
          </p:nvPr>
        </p:nvSpPr>
        <p:spPr>
          <a:xfrm>
            <a:off x="5183717" y="988485"/>
            <a:ext cx="6172200" cy="4872567"/>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a:extLst>
              <a:ext uri="{FF2B5EF4-FFF2-40B4-BE49-F238E27FC236}">
                <a16:creationId xmlns:a16="http://schemas.microsoft.com/office/drawing/2014/main" id="{9FEDD3E6-00F7-7702-BE3F-C542A2150C6B}"/>
              </a:ext>
            </a:extLst>
          </p:cNvPr>
          <p:cNvSpPr>
            <a:spLocks noGrp="1"/>
          </p:cNvSpPr>
          <p:nvPr>
            <p:ph type="body" sz="half" idx="2"/>
          </p:nvPr>
        </p:nvSpPr>
        <p:spPr>
          <a:xfrm>
            <a:off x="840318" y="2057400"/>
            <a:ext cx="3932767" cy="381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a:extLst>
              <a:ext uri="{FF2B5EF4-FFF2-40B4-BE49-F238E27FC236}">
                <a16:creationId xmlns:a16="http://schemas.microsoft.com/office/drawing/2014/main" id="{2F24A936-9D1A-E484-A471-8432EA1DA6A8}"/>
              </a:ext>
            </a:extLst>
          </p:cNvPr>
          <p:cNvSpPr>
            <a:spLocks noGrp="1"/>
          </p:cNvSpPr>
          <p:nvPr>
            <p:ph type="dt" sz="half" idx="10"/>
          </p:nvPr>
        </p:nvSpPr>
        <p:spPr/>
        <p:txBody>
          <a:bodyPr/>
          <a:lstStyle>
            <a:lvl1pPr>
              <a:defRPr b="0" i="0"/>
            </a:lvl1pPr>
          </a:lstStyle>
          <a:p>
            <a:fld id="{1A6B4C16-F0C7-2D4F-9391-193C1772208C}" type="datetime1">
              <a:rPr lang="en-US" smtClean="0"/>
              <a:t>3/16/2023</a:t>
            </a:fld>
            <a:endParaRPr lang="en-US" dirty="0"/>
          </a:p>
        </p:txBody>
      </p:sp>
      <p:sp>
        <p:nvSpPr>
          <p:cNvPr id="6" name="Footer Placeholder 5">
            <a:extLst>
              <a:ext uri="{FF2B5EF4-FFF2-40B4-BE49-F238E27FC236}">
                <a16:creationId xmlns:a16="http://schemas.microsoft.com/office/drawing/2014/main" id="{785414D7-6C4A-C827-96B0-1091484C1E82}"/>
              </a:ext>
            </a:extLst>
          </p:cNvPr>
          <p:cNvSpPr>
            <a:spLocks noGrp="1"/>
          </p:cNvSpPr>
          <p:nvPr>
            <p:ph type="ftr" sz="quarter" idx="11"/>
          </p:nvPr>
        </p:nvSpPr>
        <p:spPr/>
        <p:txBody>
          <a:bodyPr/>
          <a:lstStyle>
            <a:lvl1pPr>
              <a:defRPr b="0" i="0"/>
            </a:lvl1pPr>
          </a:lstStyle>
          <a:p>
            <a:endParaRPr lang="en-US" dirty="0"/>
          </a:p>
        </p:txBody>
      </p:sp>
      <p:sp>
        <p:nvSpPr>
          <p:cNvPr id="7" name="Slide Number Placeholder 6">
            <a:extLst>
              <a:ext uri="{FF2B5EF4-FFF2-40B4-BE49-F238E27FC236}">
                <a16:creationId xmlns:a16="http://schemas.microsoft.com/office/drawing/2014/main" id="{B3341C1F-78D1-77C1-D0F3-DB56275F5DE4}"/>
              </a:ext>
            </a:extLst>
          </p:cNvPr>
          <p:cNvSpPr>
            <a:spLocks noGrp="1"/>
          </p:cNvSpPr>
          <p:nvPr>
            <p:ph type="sldNum" sz="quarter" idx="12"/>
          </p:nvPr>
        </p:nvSpPr>
        <p:spPr/>
        <p:txBody>
          <a:bodyPr/>
          <a:lstStyle>
            <a:lvl1pPr>
              <a:defRPr b="0" i="0"/>
            </a:lvl1pPr>
          </a:lstStyle>
          <a:p>
            <a:fld id="{494B4E53-BCCB-BE4E-A28A-722B6992CCD5}" type="slidenum">
              <a:rPr lang="en-US" smtClean="0"/>
              <a:pPr/>
              <a:t>‹#›</a:t>
            </a:fld>
            <a:endParaRPr lang="en-US" dirty="0"/>
          </a:p>
        </p:txBody>
      </p:sp>
    </p:spTree>
    <p:extLst>
      <p:ext uri="{BB962C8B-B14F-4D97-AF65-F5344CB8AC3E}">
        <p14:creationId xmlns:p14="http://schemas.microsoft.com/office/powerpoint/2010/main" val="37095616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58E8-2F56-B1DE-44EB-C50758791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E000DF-2575-1F2E-2628-DAA1ECB5FF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4AA503-AC3A-A586-A388-92E3A876AD2A}"/>
              </a:ext>
            </a:extLst>
          </p:cNvPr>
          <p:cNvSpPr>
            <a:spLocks noGrp="1"/>
          </p:cNvSpPr>
          <p:nvPr>
            <p:ph type="dt" sz="half" idx="10"/>
          </p:nvPr>
        </p:nvSpPr>
        <p:spPr/>
        <p:txBody>
          <a:bodyPr/>
          <a:lstStyle>
            <a:lvl1pPr>
              <a:defRPr b="0" i="0"/>
            </a:lvl1pPr>
          </a:lstStyle>
          <a:p>
            <a:fld id="{322E4512-E57D-354C-8A1C-AE200C5BC6F5}" type="datetime1">
              <a:rPr lang="en-US" smtClean="0"/>
              <a:t>3/16/2023</a:t>
            </a:fld>
            <a:endParaRPr lang="en-US" dirty="0"/>
          </a:p>
        </p:txBody>
      </p:sp>
      <p:sp>
        <p:nvSpPr>
          <p:cNvPr id="5" name="Footer Placeholder 4">
            <a:extLst>
              <a:ext uri="{FF2B5EF4-FFF2-40B4-BE49-F238E27FC236}">
                <a16:creationId xmlns:a16="http://schemas.microsoft.com/office/drawing/2014/main" id="{F82495EA-4AA3-EDA3-687B-B669A0C42207}"/>
              </a:ext>
            </a:extLst>
          </p:cNvPr>
          <p:cNvSpPr>
            <a:spLocks noGrp="1"/>
          </p:cNvSpPr>
          <p:nvPr>
            <p:ph type="ftr" sz="quarter" idx="11"/>
          </p:nvPr>
        </p:nvSpPr>
        <p:spPr/>
        <p:txBody>
          <a:bodyPr/>
          <a:lstStyle>
            <a:lvl1pPr>
              <a:defRPr b="0" i="0"/>
            </a:lvl1pPr>
          </a:lstStyle>
          <a:p>
            <a:endParaRPr lang="en-US" dirty="0"/>
          </a:p>
        </p:txBody>
      </p:sp>
      <p:sp>
        <p:nvSpPr>
          <p:cNvPr id="6" name="Slide Number Placeholder 5">
            <a:extLst>
              <a:ext uri="{FF2B5EF4-FFF2-40B4-BE49-F238E27FC236}">
                <a16:creationId xmlns:a16="http://schemas.microsoft.com/office/drawing/2014/main" id="{6B1E6635-2B34-FE66-B8E8-6301937585A2}"/>
              </a:ext>
            </a:extLst>
          </p:cNvPr>
          <p:cNvSpPr>
            <a:spLocks noGrp="1"/>
          </p:cNvSpPr>
          <p:nvPr>
            <p:ph type="sldNum" sz="quarter" idx="12"/>
          </p:nvPr>
        </p:nvSpPr>
        <p:spPr/>
        <p:txBody>
          <a:bodyPr/>
          <a:lstStyle>
            <a:lvl1pPr>
              <a:defRPr b="0" i="0"/>
            </a:lvl1pPr>
          </a:lstStyle>
          <a:p>
            <a:fld id="{494B4E53-BCCB-BE4E-A28A-722B6992CCD5}" type="slidenum">
              <a:rPr lang="en-US" smtClean="0"/>
              <a:pPr/>
              <a:t>‹#›</a:t>
            </a:fld>
            <a:endParaRPr lang="en-US" dirty="0"/>
          </a:p>
        </p:txBody>
      </p:sp>
    </p:spTree>
    <p:extLst>
      <p:ext uri="{BB962C8B-B14F-4D97-AF65-F5344CB8AC3E}">
        <p14:creationId xmlns:p14="http://schemas.microsoft.com/office/powerpoint/2010/main" val="16733753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0365A2-D1CA-3D04-666A-65BC31861132}"/>
              </a:ext>
            </a:extLst>
          </p:cNvPr>
          <p:cNvSpPr>
            <a:spLocks noGrp="1"/>
          </p:cNvSpPr>
          <p:nvPr>
            <p:ph type="title" orient="vert"/>
          </p:nvPr>
        </p:nvSpPr>
        <p:spPr>
          <a:xfrm>
            <a:off x="8724901" y="366185"/>
            <a:ext cx="2628900" cy="581024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176808-C43F-176B-6267-A2BB40A9A0FD}"/>
              </a:ext>
            </a:extLst>
          </p:cNvPr>
          <p:cNvSpPr>
            <a:spLocks noGrp="1"/>
          </p:cNvSpPr>
          <p:nvPr>
            <p:ph type="body" orient="vert" idx="1"/>
          </p:nvPr>
        </p:nvSpPr>
        <p:spPr>
          <a:xfrm>
            <a:off x="838201" y="366185"/>
            <a:ext cx="7683500" cy="58102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DD595F-BAE9-DF65-A3B4-BF02ED1AE81A}"/>
              </a:ext>
            </a:extLst>
          </p:cNvPr>
          <p:cNvSpPr>
            <a:spLocks noGrp="1"/>
          </p:cNvSpPr>
          <p:nvPr>
            <p:ph type="dt" sz="half" idx="10"/>
          </p:nvPr>
        </p:nvSpPr>
        <p:spPr/>
        <p:txBody>
          <a:bodyPr/>
          <a:lstStyle>
            <a:lvl1pPr>
              <a:defRPr b="0" i="0"/>
            </a:lvl1pPr>
          </a:lstStyle>
          <a:p>
            <a:fld id="{05A7AA0E-54D6-8440-AB55-C9BA7CDC7B73}" type="datetime1">
              <a:rPr lang="en-US" smtClean="0"/>
              <a:t>3/16/2023</a:t>
            </a:fld>
            <a:endParaRPr lang="en-US" dirty="0"/>
          </a:p>
        </p:txBody>
      </p:sp>
      <p:sp>
        <p:nvSpPr>
          <p:cNvPr id="5" name="Footer Placeholder 4">
            <a:extLst>
              <a:ext uri="{FF2B5EF4-FFF2-40B4-BE49-F238E27FC236}">
                <a16:creationId xmlns:a16="http://schemas.microsoft.com/office/drawing/2014/main" id="{D4A48D14-BE1E-EE98-E556-59A63282F8DC}"/>
              </a:ext>
            </a:extLst>
          </p:cNvPr>
          <p:cNvSpPr>
            <a:spLocks noGrp="1"/>
          </p:cNvSpPr>
          <p:nvPr>
            <p:ph type="ftr" sz="quarter" idx="11"/>
          </p:nvPr>
        </p:nvSpPr>
        <p:spPr/>
        <p:txBody>
          <a:bodyPr/>
          <a:lstStyle>
            <a:lvl1pPr>
              <a:defRPr b="0" i="0"/>
            </a:lvl1pPr>
          </a:lstStyle>
          <a:p>
            <a:endParaRPr lang="en-US" dirty="0"/>
          </a:p>
        </p:txBody>
      </p:sp>
      <p:sp>
        <p:nvSpPr>
          <p:cNvPr id="6" name="Slide Number Placeholder 5">
            <a:extLst>
              <a:ext uri="{FF2B5EF4-FFF2-40B4-BE49-F238E27FC236}">
                <a16:creationId xmlns:a16="http://schemas.microsoft.com/office/drawing/2014/main" id="{BECA0B4F-0E52-F0EA-044A-A2C8C1412A8D}"/>
              </a:ext>
            </a:extLst>
          </p:cNvPr>
          <p:cNvSpPr>
            <a:spLocks noGrp="1"/>
          </p:cNvSpPr>
          <p:nvPr>
            <p:ph type="sldNum" sz="quarter" idx="12"/>
          </p:nvPr>
        </p:nvSpPr>
        <p:spPr/>
        <p:txBody>
          <a:bodyPr/>
          <a:lstStyle>
            <a:lvl1pPr>
              <a:defRPr b="0" i="0"/>
            </a:lvl1pPr>
          </a:lstStyle>
          <a:p>
            <a:fld id="{494B4E53-BCCB-BE4E-A28A-722B6992CCD5}" type="slidenum">
              <a:rPr lang="en-US" smtClean="0"/>
              <a:pPr/>
              <a:t>‹#›</a:t>
            </a:fld>
            <a:endParaRPr lang="en-US" dirty="0"/>
          </a:p>
        </p:txBody>
      </p:sp>
    </p:spTree>
    <p:extLst>
      <p:ext uri="{BB962C8B-B14F-4D97-AF65-F5344CB8AC3E}">
        <p14:creationId xmlns:p14="http://schemas.microsoft.com/office/powerpoint/2010/main" val="19117960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type="secHead" preserve="1">
  <p:cSld name="1_Section 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dirty="0"/>
          </a:p>
        </p:txBody>
      </p:sp>
      <p:sp>
        <p:nvSpPr>
          <p:cNvPr id="16" name="Google Shape;16;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32958456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body" preserve="1" userDrawn="1">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9" name="Google Shape;19;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533387" lvl="0" indent="-380990">
              <a:spcBef>
                <a:spcPts val="0"/>
              </a:spcBef>
              <a:spcAft>
                <a:spcPts val="0"/>
              </a:spcAft>
              <a:buSzPts val="1800"/>
              <a:buFont typeface="Arial" panose="020B0604020202020204" pitchFamily="34" charset="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endParaRPr dirty="0"/>
          </a:p>
        </p:txBody>
      </p:sp>
      <p:sp>
        <p:nvSpPr>
          <p:cNvPr id="20" name="Google Shape;20;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2741777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9" name="Google Shape;39;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10158620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0"/>
        <p:cNvGrpSpPr/>
        <p:nvPr/>
      </p:nvGrpSpPr>
      <p:grpSpPr>
        <a:xfrm>
          <a:off x="0" y="0"/>
          <a:ext cx="0" cy="0"/>
          <a:chOff x="0" y="0"/>
          <a:chExt cx="0" cy="0"/>
        </a:xfrm>
      </p:grpSpPr>
      <p:sp>
        <p:nvSpPr>
          <p:cNvPr id="42" name="Google Shape;42;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43" name="Google Shape;43;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4" name="Google Shape;44;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5" name="Google Shape;45;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1042201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33" b="0" i="0">
                <a:solidFill>
                  <a:srgbClr val="202729"/>
                </a:solidFill>
                <a:latin typeface="Microsoft Sans Serif"/>
                <a:cs typeface="Microsoft Sans Serif"/>
              </a:defRPr>
            </a:lvl1pPr>
          </a:lstStyle>
          <a:p>
            <a:endParaRPr/>
          </a:p>
        </p:txBody>
      </p:sp>
      <p:sp>
        <p:nvSpPr>
          <p:cNvPr id="3" name="Holder 3"/>
          <p:cNvSpPr>
            <a:spLocks noGrp="1"/>
          </p:cNvSpPr>
          <p:nvPr>
            <p:ph sz="half" idx="2"/>
          </p:nvPr>
        </p:nvSpPr>
        <p:spPr>
          <a:xfrm>
            <a:off x="512967" y="1621807"/>
            <a:ext cx="4634653" cy="332399"/>
          </a:xfrm>
          <a:prstGeom prst="rect">
            <a:avLst/>
          </a:prstGeom>
        </p:spPr>
        <p:txBody>
          <a:bodyPr wrap="square" lIns="0" tIns="0" rIns="0" bIns="0">
            <a:spAutoFit/>
          </a:bodyPr>
          <a:lstStyle>
            <a:lvl1pPr>
              <a:defRPr sz="2400" b="0" i="0">
                <a:solidFill>
                  <a:srgbClr val="616161"/>
                </a:solidFill>
                <a:latin typeface="Microsoft Sans Serif"/>
                <a:cs typeface="Microsoft Sans Serif"/>
              </a:defRPr>
            </a:lvl1pPr>
          </a:lstStyle>
          <a:p>
            <a:endParaRPr/>
          </a:p>
        </p:txBody>
      </p:sp>
      <p:sp>
        <p:nvSpPr>
          <p:cNvPr id="4" name="Holder 4"/>
          <p:cNvSpPr>
            <a:spLocks noGrp="1"/>
          </p:cNvSpPr>
          <p:nvPr>
            <p:ph sz="half" idx="3"/>
          </p:nvPr>
        </p:nvSpPr>
        <p:spPr>
          <a:xfrm>
            <a:off x="6278880" y="1577340"/>
            <a:ext cx="5303520" cy="4431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b="0" i="0">
                <a:solidFill>
                  <a:schemeClr val="tx1">
                    <a:tint val="75000"/>
                  </a:schemeClr>
                </a:solidFill>
              </a:defRPr>
            </a:lvl1pPr>
          </a:lstStyle>
          <a:p>
            <a:endParaRPr lang="en-US" dirty="0"/>
          </a:p>
        </p:txBody>
      </p:sp>
      <p:sp>
        <p:nvSpPr>
          <p:cNvPr id="6" name="Holder 6"/>
          <p:cNvSpPr>
            <a:spLocks noGrp="1"/>
          </p:cNvSpPr>
          <p:nvPr>
            <p:ph type="dt" sz="half" idx="6"/>
          </p:nvPr>
        </p:nvSpPr>
        <p:spPr/>
        <p:txBody>
          <a:bodyPr lIns="0" tIns="0" rIns="0" bIns="0"/>
          <a:lstStyle>
            <a:lvl1pPr algn="l">
              <a:defRPr b="0" i="0">
                <a:solidFill>
                  <a:schemeClr val="tx1">
                    <a:tint val="75000"/>
                  </a:schemeClr>
                </a:solidFill>
              </a:defRPr>
            </a:lvl1pPr>
          </a:lstStyle>
          <a:p>
            <a:fld id="{5D1FD1A0-CCA4-504F-B42C-2C6C0262739C}" type="datetime1">
              <a:rPr lang="en-US" smtClean="0"/>
              <a:t>3/16/2023</a:t>
            </a:fld>
            <a:endParaRPr lang="en-US" dirty="0"/>
          </a:p>
        </p:txBody>
      </p:sp>
      <p:sp>
        <p:nvSpPr>
          <p:cNvPr id="7" name="Holder 7"/>
          <p:cNvSpPr>
            <a:spLocks noGrp="1"/>
          </p:cNvSpPr>
          <p:nvPr>
            <p:ph type="sldNum" sz="quarter" idx="7"/>
          </p:nvPr>
        </p:nvSpPr>
        <p:spPr/>
        <p:txBody>
          <a:bodyPr lIns="0" tIns="0" rIns="0" bIns="0"/>
          <a:lstStyle>
            <a:lvl1pPr>
              <a:defRPr sz="1333" b="0" i="0">
                <a:solidFill>
                  <a:srgbClr val="202729"/>
                </a:solidFill>
                <a:latin typeface="Microsoft Sans Serif"/>
                <a:cs typeface="Microsoft Sans Serif"/>
              </a:defRPr>
            </a:lvl1pPr>
          </a:lstStyle>
          <a:p>
            <a:pPr marL="50799">
              <a:spcBef>
                <a:spcPts val="27"/>
              </a:spcBef>
            </a:pPr>
            <a:fld id="{81D60167-4931-47E6-BA6A-407CBD079E47}" type="slidenum">
              <a:rPr lang="en-US" spc="-73" smtClean="0"/>
              <a:pPr marL="50799">
                <a:spcBef>
                  <a:spcPts val="27"/>
                </a:spcBef>
              </a:pPr>
              <a:t>‹#›</a:t>
            </a:fld>
            <a:endParaRPr lang="en-US" spc="-73" dirty="0"/>
          </a:p>
        </p:txBody>
      </p:sp>
    </p:spTree>
    <p:extLst>
      <p:ext uri="{BB962C8B-B14F-4D97-AF65-F5344CB8AC3E}">
        <p14:creationId xmlns:p14="http://schemas.microsoft.com/office/powerpoint/2010/main" val="142231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2E5F3A-425C-0A72-6189-56E17AC41D6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A4366F-E00B-1DCF-3107-BF14511A8F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EC54F61-6D54-75D9-FE72-EB8878B53D1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2B78246-018A-48FE-9758-34A050A5E0EF}"/>
              </a:ext>
            </a:extLst>
          </p:cNvPr>
          <p:cNvSpPr>
            <a:spLocks noGrp="1"/>
          </p:cNvSpPr>
          <p:nvPr>
            <p:ph type="dt" sz="half" idx="10"/>
          </p:nvPr>
        </p:nvSpPr>
        <p:spPr/>
        <p:txBody>
          <a:bodyPr/>
          <a:lstStyle/>
          <a:p>
            <a:fld id="{9BD4889A-7716-4C0B-8E06-5BB01FDA2B17}" type="datetimeFigureOut">
              <a:rPr lang="zh-CN" altLang="en-US" smtClean="0"/>
              <a:t>2023/3/16</a:t>
            </a:fld>
            <a:endParaRPr lang="zh-CN" altLang="en-US"/>
          </a:p>
        </p:txBody>
      </p:sp>
      <p:sp>
        <p:nvSpPr>
          <p:cNvPr id="6" name="页脚占位符 5">
            <a:extLst>
              <a:ext uri="{FF2B5EF4-FFF2-40B4-BE49-F238E27FC236}">
                <a16:creationId xmlns:a16="http://schemas.microsoft.com/office/drawing/2014/main" id="{F0DBBA57-AA3B-18B5-7515-97F531A8B30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12D79AB-3423-F667-0B31-66ED313E1E40}"/>
              </a:ext>
            </a:extLst>
          </p:cNvPr>
          <p:cNvSpPr>
            <a:spLocks noGrp="1"/>
          </p:cNvSpPr>
          <p:nvPr>
            <p:ph type="sldNum" sz="quarter" idx="12"/>
          </p:nvPr>
        </p:nvSpPr>
        <p:spPr/>
        <p:txBody>
          <a:bodyPr/>
          <a:lstStyle/>
          <a:p>
            <a:fld id="{5E9C6264-62EA-486A-80E6-F421F30A60DD}" type="slidenum">
              <a:rPr lang="zh-CN" altLang="en-US" smtClean="0"/>
              <a:t>‹#›</a:t>
            </a:fld>
            <a:endParaRPr lang="zh-CN" altLang="en-US"/>
          </a:p>
        </p:txBody>
      </p:sp>
    </p:spTree>
    <p:extLst>
      <p:ext uri="{BB962C8B-B14F-4D97-AF65-F5344CB8AC3E}">
        <p14:creationId xmlns:p14="http://schemas.microsoft.com/office/powerpoint/2010/main" val="14864667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1_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33" b="0" i="0">
                <a:solidFill>
                  <a:srgbClr val="202729"/>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b="0" i="0">
                <a:solidFill>
                  <a:schemeClr val="tx1">
                    <a:tint val="75000"/>
                  </a:schemeClr>
                </a:solidFill>
              </a:defRPr>
            </a:lvl1pPr>
          </a:lstStyle>
          <a:p>
            <a:endParaRPr lang="en-US" dirty="0"/>
          </a:p>
        </p:txBody>
      </p:sp>
      <p:sp>
        <p:nvSpPr>
          <p:cNvPr id="4" name="Holder 4"/>
          <p:cNvSpPr>
            <a:spLocks noGrp="1"/>
          </p:cNvSpPr>
          <p:nvPr>
            <p:ph type="dt" sz="half" idx="6"/>
          </p:nvPr>
        </p:nvSpPr>
        <p:spPr/>
        <p:txBody>
          <a:bodyPr lIns="0" tIns="0" rIns="0" bIns="0"/>
          <a:lstStyle>
            <a:lvl1pPr algn="l">
              <a:defRPr b="0" i="0">
                <a:solidFill>
                  <a:schemeClr val="tx1">
                    <a:tint val="75000"/>
                  </a:schemeClr>
                </a:solidFill>
              </a:defRPr>
            </a:lvl1pPr>
          </a:lstStyle>
          <a:p>
            <a:fld id="{6737F516-4C25-BE4E-9D58-906C8F8D3B88}" type="datetime1">
              <a:rPr lang="en-US" smtClean="0"/>
              <a:t>3/16/2023</a:t>
            </a:fld>
            <a:endParaRPr lang="en-US" dirty="0"/>
          </a:p>
        </p:txBody>
      </p:sp>
      <p:sp>
        <p:nvSpPr>
          <p:cNvPr id="5" name="Holder 5"/>
          <p:cNvSpPr>
            <a:spLocks noGrp="1"/>
          </p:cNvSpPr>
          <p:nvPr>
            <p:ph type="sldNum" sz="quarter" idx="7"/>
          </p:nvPr>
        </p:nvSpPr>
        <p:spPr/>
        <p:txBody>
          <a:bodyPr lIns="0" tIns="0" rIns="0" bIns="0"/>
          <a:lstStyle>
            <a:lvl1pPr>
              <a:defRPr sz="1333" b="0" i="0">
                <a:solidFill>
                  <a:srgbClr val="202729"/>
                </a:solidFill>
                <a:latin typeface="Microsoft Sans Serif"/>
                <a:cs typeface="Microsoft Sans Serif"/>
              </a:defRPr>
            </a:lvl1pPr>
          </a:lstStyle>
          <a:p>
            <a:pPr marL="50799">
              <a:spcBef>
                <a:spcPts val="27"/>
              </a:spcBef>
            </a:pPr>
            <a:fld id="{81D60167-4931-47E6-BA6A-407CBD079E47}" type="slidenum">
              <a:rPr lang="en-US" spc="-73" smtClean="0"/>
              <a:pPr marL="50799">
                <a:spcBef>
                  <a:spcPts val="27"/>
                </a:spcBef>
              </a:pPr>
              <a:t>‹#›</a:t>
            </a:fld>
            <a:endParaRPr lang="en-US" spc="-73" dirty="0"/>
          </a:p>
        </p:txBody>
      </p:sp>
    </p:spTree>
    <p:extLst>
      <p:ext uri="{BB962C8B-B14F-4D97-AF65-F5344CB8AC3E}">
        <p14:creationId xmlns:p14="http://schemas.microsoft.com/office/powerpoint/2010/main" val="14396158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77965" y="2229030"/>
            <a:ext cx="10636067" cy="886397"/>
          </a:xfrm>
          <a:prstGeom prst="rect">
            <a:avLst/>
          </a:prstGeom>
        </p:spPr>
        <p:txBody>
          <a:bodyPr wrap="square" lIns="0" tIns="0" rIns="0" bIns="0">
            <a:spAutoFit/>
          </a:bodyPr>
          <a:lstStyle>
            <a:lvl1pPr>
              <a:defRPr sz="6400" b="0" i="0">
                <a:solidFill>
                  <a:schemeClr val="bg1"/>
                </a:solidFill>
                <a:latin typeface="Microsoft Sans Serif"/>
                <a:cs typeface="Microsoft Sans Serif"/>
              </a:defRPr>
            </a:lvl1pPr>
          </a:lstStyle>
          <a:p>
            <a:endParaRPr/>
          </a:p>
        </p:txBody>
      </p:sp>
      <p:sp>
        <p:nvSpPr>
          <p:cNvPr id="3" name="Holder 3"/>
          <p:cNvSpPr>
            <a:spLocks noGrp="1"/>
          </p:cNvSpPr>
          <p:nvPr>
            <p:ph type="subTitle" idx="4"/>
          </p:nvPr>
        </p:nvSpPr>
        <p:spPr>
          <a:xfrm>
            <a:off x="1828800" y="3840481"/>
            <a:ext cx="8534400" cy="4431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b="0" i="0">
                <a:solidFill>
                  <a:schemeClr val="tx1">
                    <a:tint val="75000"/>
                  </a:schemeClr>
                </a:solidFill>
              </a:defRPr>
            </a:lvl1pPr>
          </a:lstStyle>
          <a:p>
            <a:endParaRPr lang="en-US" dirty="0"/>
          </a:p>
        </p:txBody>
      </p:sp>
      <p:sp>
        <p:nvSpPr>
          <p:cNvPr id="5" name="Holder 5"/>
          <p:cNvSpPr>
            <a:spLocks noGrp="1"/>
          </p:cNvSpPr>
          <p:nvPr>
            <p:ph type="dt" sz="half" idx="6"/>
          </p:nvPr>
        </p:nvSpPr>
        <p:spPr/>
        <p:txBody>
          <a:bodyPr lIns="0" tIns="0" rIns="0" bIns="0"/>
          <a:lstStyle>
            <a:lvl1pPr algn="l">
              <a:defRPr b="0" i="0">
                <a:solidFill>
                  <a:schemeClr val="tx1">
                    <a:tint val="75000"/>
                  </a:schemeClr>
                </a:solidFill>
              </a:defRPr>
            </a:lvl1pPr>
          </a:lstStyle>
          <a:p>
            <a:fld id="{2FDF5679-A2FC-1A44-B147-013D815F92D4}" type="datetime1">
              <a:rPr lang="en-US" smtClean="0"/>
              <a:t>3/16/2023</a:t>
            </a:fld>
            <a:endParaRPr lang="en-US" dirty="0"/>
          </a:p>
        </p:txBody>
      </p:sp>
      <p:sp>
        <p:nvSpPr>
          <p:cNvPr id="6" name="Holder 6"/>
          <p:cNvSpPr>
            <a:spLocks noGrp="1"/>
          </p:cNvSpPr>
          <p:nvPr>
            <p:ph type="sldNum" sz="quarter" idx="7"/>
          </p:nvPr>
        </p:nvSpPr>
        <p:spPr/>
        <p:txBody>
          <a:bodyPr lIns="0" tIns="0" rIns="0" bIns="0"/>
          <a:lstStyle>
            <a:lvl1pPr>
              <a:defRPr sz="1333" b="0" i="0">
                <a:solidFill>
                  <a:srgbClr val="202729"/>
                </a:solidFill>
                <a:latin typeface="Microsoft Sans Serif"/>
                <a:cs typeface="Microsoft Sans Serif"/>
              </a:defRPr>
            </a:lvl1pPr>
          </a:lstStyle>
          <a:p>
            <a:pPr marL="50799">
              <a:spcBef>
                <a:spcPts val="27"/>
              </a:spcBef>
            </a:pPr>
            <a:fld id="{81D60167-4931-47E6-BA6A-407CBD079E47}" type="slidenum">
              <a:rPr lang="en-US" spc="-73" smtClean="0"/>
              <a:pPr marL="50799">
                <a:spcBef>
                  <a:spcPts val="27"/>
                </a:spcBef>
              </a:pPr>
              <a:t>‹#›</a:t>
            </a:fld>
            <a:endParaRPr lang="en-US" spc="-73" dirty="0"/>
          </a:p>
        </p:txBody>
      </p:sp>
    </p:spTree>
    <p:extLst>
      <p:ext uri="{BB962C8B-B14F-4D97-AF65-F5344CB8AC3E}">
        <p14:creationId xmlns:p14="http://schemas.microsoft.com/office/powerpoint/2010/main" val="17600733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b="0" i="0">
                <a:solidFill>
                  <a:schemeClr val="tx1">
                    <a:tint val="75000"/>
                  </a:schemeClr>
                </a:solidFill>
              </a:defRPr>
            </a:lvl1pPr>
          </a:lstStyle>
          <a:p>
            <a:endParaRPr lang="en-US" dirty="0"/>
          </a:p>
        </p:txBody>
      </p:sp>
      <p:sp>
        <p:nvSpPr>
          <p:cNvPr id="3" name="Holder 3"/>
          <p:cNvSpPr>
            <a:spLocks noGrp="1"/>
          </p:cNvSpPr>
          <p:nvPr>
            <p:ph type="dt" sz="half" idx="6"/>
          </p:nvPr>
        </p:nvSpPr>
        <p:spPr/>
        <p:txBody>
          <a:bodyPr lIns="0" tIns="0" rIns="0" bIns="0"/>
          <a:lstStyle>
            <a:lvl1pPr algn="l">
              <a:defRPr b="0" i="0">
                <a:solidFill>
                  <a:schemeClr val="tx1">
                    <a:tint val="75000"/>
                  </a:schemeClr>
                </a:solidFill>
              </a:defRPr>
            </a:lvl1pPr>
          </a:lstStyle>
          <a:p>
            <a:fld id="{D7228DF2-CB6C-EE40-A393-9943CF405118}" type="datetime1">
              <a:rPr lang="en-US" smtClean="0"/>
              <a:t>3/16/2023</a:t>
            </a:fld>
            <a:endParaRPr lang="en-US" dirty="0"/>
          </a:p>
        </p:txBody>
      </p:sp>
      <p:sp>
        <p:nvSpPr>
          <p:cNvPr id="4" name="Holder 4"/>
          <p:cNvSpPr>
            <a:spLocks noGrp="1"/>
          </p:cNvSpPr>
          <p:nvPr>
            <p:ph type="sldNum" sz="quarter" idx="7"/>
          </p:nvPr>
        </p:nvSpPr>
        <p:spPr/>
        <p:txBody>
          <a:bodyPr lIns="0" tIns="0" rIns="0" bIns="0"/>
          <a:lstStyle>
            <a:lvl1pPr>
              <a:defRPr sz="1333" b="0" i="0">
                <a:solidFill>
                  <a:srgbClr val="202729"/>
                </a:solidFill>
                <a:latin typeface="Microsoft Sans Serif"/>
                <a:cs typeface="Microsoft Sans Serif"/>
              </a:defRPr>
            </a:lvl1pPr>
          </a:lstStyle>
          <a:p>
            <a:pPr marL="50799">
              <a:spcBef>
                <a:spcPts val="27"/>
              </a:spcBef>
            </a:pPr>
            <a:fld id="{81D60167-4931-47E6-BA6A-407CBD079E47}" type="slidenum">
              <a:rPr lang="en-US" spc="-73" smtClean="0"/>
              <a:pPr marL="50799">
                <a:spcBef>
                  <a:spcPts val="27"/>
                </a:spcBef>
              </a:pPr>
              <a:t>‹#›</a:t>
            </a:fld>
            <a:endParaRPr lang="en-US" spc="-73" dirty="0"/>
          </a:p>
        </p:txBody>
      </p:sp>
    </p:spTree>
    <p:extLst>
      <p:ext uri="{BB962C8B-B14F-4D97-AF65-F5344CB8AC3E}">
        <p14:creationId xmlns:p14="http://schemas.microsoft.com/office/powerpoint/2010/main" val="277973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813B7-6EFD-5D86-017C-BDAED0CCA23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66B9A61-2125-4F49-7CE2-B61E251B82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7067875-BD6D-BC45-20BB-837DA0DC222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26292D8-4610-7B32-2381-950D802E14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3D1FCB4-D46D-4148-677C-AEA78485E7F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140C093-14C8-8616-5681-3A3EB3939216}"/>
              </a:ext>
            </a:extLst>
          </p:cNvPr>
          <p:cNvSpPr>
            <a:spLocks noGrp="1"/>
          </p:cNvSpPr>
          <p:nvPr>
            <p:ph type="dt" sz="half" idx="10"/>
          </p:nvPr>
        </p:nvSpPr>
        <p:spPr/>
        <p:txBody>
          <a:bodyPr/>
          <a:lstStyle/>
          <a:p>
            <a:fld id="{9BD4889A-7716-4C0B-8E06-5BB01FDA2B17}" type="datetimeFigureOut">
              <a:rPr lang="zh-CN" altLang="en-US" smtClean="0"/>
              <a:t>2023/3/16</a:t>
            </a:fld>
            <a:endParaRPr lang="zh-CN" altLang="en-US"/>
          </a:p>
        </p:txBody>
      </p:sp>
      <p:sp>
        <p:nvSpPr>
          <p:cNvPr id="8" name="页脚占位符 7">
            <a:extLst>
              <a:ext uri="{FF2B5EF4-FFF2-40B4-BE49-F238E27FC236}">
                <a16:creationId xmlns:a16="http://schemas.microsoft.com/office/drawing/2014/main" id="{D32573F8-498B-D34F-0B13-A2F93F2010A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0962496-E0FD-A275-E1A4-ECE591DB6BD9}"/>
              </a:ext>
            </a:extLst>
          </p:cNvPr>
          <p:cNvSpPr>
            <a:spLocks noGrp="1"/>
          </p:cNvSpPr>
          <p:nvPr>
            <p:ph type="sldNum" sz="quarter" idx="12"/>
          </p:nvPr>
        </p:nvSpPr>
        <p:spPr/>
        <p:txBody>
          <a:bodyPr/>
          <a:lstStyle/>
          <a:p>
            <a:fld id="{5E9C6264-62EA-486A-80E6-F421F30A60DD}" type="slidenum">
              <a:rPr lang="zh-CN" altLang="en-US" smtClean="0"/>
              <a:t>‹#›</a:t>
            </a:fld>
            <a:endParaRPr lang="zh-CN" altLang="en-US"/>
          </a:p>
        </p:txBody>
      </p:sp>
    </p:spTree>
    <p:extLst>
      <p:ext uri="{BB962C8B-B14F-4D97-AF65-F5344CB8AC3E}">
        <p14:creationId xmlns:p14="http://schemas.microsoft.com/office/powerpoint/2010/main" val="604956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27C4D-B696-B91D-F757-1341B38F4D7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B419832-F8FD-A100-C6C7-1062489BDD29}"/>
              </a:ext>
            </a:extLst>
          </p:cNvPr>
          <p:cNvSpPr>
            <a:spLocks noGrp="1"/>
          </p:cNvSpPr>
          <p:nvPr>
            <p:ph type="dt" sz="half" idx="10"/>
          </p:nvPr>
        </p:nvSpPr>
        <p:spPr/>
        <p:txBody>
          <a:bodyPr/>
          <a:lstStyle/>
          <a:p>
            <a:fld id="{9BD4889A-7716-4C0B-8E06-5BB01FDA2B17}" type="datetimeFigureOut">
              <a:rPr lang="zh-CN" altLang="en-US" smtClean="0"/>
              <a:t>2023/3/16</a:t>
            </a:fld>
            <a:endParaRPr lang="zh-CN" altLang="en-US"/>
          </a:p>
        </p:txBody>
      </p:sp>
      <p:sp>
        <p:nvSpPr>
          <p:cNvPr id="4" name="页脚占位符 3">
            <a:extLst>
              <a:ext uri="{FF2B5EF4-FFF2-40B4-BE49-F238E27FC236}">
                <a16:creationId xmlns:a16="http://schemas.microsoft.com/office/drawing/2014/main" id="{B4348905-6304-785D-F1E8-78645AA0E39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9564F7-CE94-CA80-BAB3-31EBF0AD1459}"/>
              </a:ext>
            </a:extLst>
          </p:cNvPr>
          <p:cNvSpPr>
            <a:spLocks noGrp="1"/>
          </p:cNvSpPr>
          <p:nvPr>
            <p:ph type="sldNum" sz="quarter" idx="12"/>
          </p:nvPr>
        </p:nvSpPr>
        <p:spPr/>
        <p:txBody>
          <a:bodyPr/>
          <a:lstStyle/>
          <a:p>
            <a:fld id="{5E9C6264-62EA-486A-80E6-F421F30A60DD}" type="slidenum">
              <a:rPr lang="zh-CN" altLang="en-US" smtClean="0"/>
              <a:t>‹#›</a:t>
            </a:fld>
            <a:endParaRPr lang="zh-CN" altLang="en-US"/>
          </a:p>
        </p:txBody>
      </p:sp>
    </p:spTree>
    <p:extLst>
      <p:ext uri="{BB962C8B-B14F-4D97-AF65-F5344CB8AC3E}">
        <p14:creationId xmlns:p14="http://schemas.microsoft.com/office/powerpoint/2010/main" val="765776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CFC78EF-3ED3-EFE9-D16E-4484F83B787A}"/>
              </a:ext>
            </a:extLst>
          </p:cNvPr>
          <p:cNvSpPr>
            <a:spLocks noGrp="1"/>
          </p:cNvSpPr>
          <p:nvPr>
            <p:ph type="dt" sz="half" idx="10"/>
          </p:nvPr>
        </p:nvSpPr>
        <p:spPr/>
        <p:txBody>
          <a:bodyPr/>
          <a:lstStyle/>
          <a:p>
            <a:fld id="{9BD4889A-7716-4C0B-8E06-5BB01FDA2B17}" type="datetimeFigureOut">
              <a:rPr lang="zh-CN" altLang="en-US" smtClean="0"/>
              <a:t>2023/3/16</a:t>
            </a:fld>
            <a:endParaRPr lang="zh-CN" altLang="en-US"/>
          </a:p>
        </p:txBody>
      </p:sp>
      <p:sp>
        <p:nvSpPr>
          <p:cNvPr id="3" name="页脚占位符 2">
            <a:extLst>
              <a:ext uri="{FF2B5EF4-FFF2-40B4-BE49-F238E27FC236}">
                <a16:creationId xmlns:a16="http://schemas.microsoft.com/office/drawing/2014/main" id="{7C6F099D-9543-BA06-8155-8AEAAA80CEF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D2B349B-0C6E-5E18-24BB-78C9C6C1D2A6}"/>
              </a:ext>
            </a:extLst>
          </p:cNvPr>
          <p:cNvSpPr>
            <a:spLocks noGrp="1"/>
          </p:cNvSpPr>
          <p:nvPr>
            <p:ph type="sldNum" sz="quarter" idx="12"/>
          </p:nvPr>
        </p:nvSpPr>
        <p:spPr/>
        <p:txBody>
          <a:bodyPr/>
          <a:lstStyle/>
          <a:p>
            <a:fld id="{5E9C6264-62EA-486A-80E6-F421F30A60DD}" type="slidenum">
              <a:rPr lang="zh-CN" altLang="en-US" smtClean="0"/>
              <a:t>‹#›</a:t>
            </a:fld>
            <a:endParaRPr lang="zh-CN" altLang="en-US"/>
          </a:p>
        </p:txBody>
      </p:sp>
    </p:spTree>
    <p:extLst>
      <p:ext uri="{BB962C8B-B14F-4D97-AF65-F5344CB8AC3E}">
        <p14:creationId xmlns:p14="http://schemas.microsoft.com/office/powerpoint/2010/main" val="3978966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3E9CA1-A283-CC4C-9EC2-DB6E55A36D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6C7C3EA-3987-144B-EBF9-BEB9760C50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A6A64E6-A3A6-FC27-3423-6D8CFF21D8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27430A-B2AF-F304-BC95-6D8B0BB316E8}"/>
              </a:ext>
            </a:extLst>
          </p:cNvPr>
          <p:cNvSpPr>
            <a:spLocks noGrp="1"/>
          </p:cNvSpPr>
          <p:nvPr>
            <p:ph type="dt" sz="half" idx="10"/>
          </p:nvPr>
        </p:nvSpPr>
        <p:spPr/>
        <p:txBody>
          <a:bodyPr/>
          <a:lstStyle/>
          <a:p>
            <a:fld id="{9BD4889A-7716-4C0B-8E06-5BB01FDA2B17}" type="datetimeFigureOut">
              <a:rPr lang="zh-CN" altLang="en-US" smtClean="0"/>
              <a:t>2023/3/16</a:t>
            </a:fld>
            <a:endParaRPr lang="zh-CN" altLang="en-US"/>
          </a:p>
        </p:txBody>
      </p:sp>
      <p:sp>
        <p:nvSpPr>
          <p:cNvPr id="6" name="页脚占位符 5">
            <a:extLst>
              <a:ext uri="{FF2B5EF4-FFF2-40B4-BE49-F238E27FC236}">
                <a16:creationId xmlns:a16="http://schemas.microsoft.com/office/drawing/2014/main" id="{D889E983-A2EC-83D4-C589-831D22CB84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513FD5-8CF4-378E-F33D-531FF93FE2EB}"/>
              </a:ext>
            </a:extLst>
          </p:cNvPr>
          <p:cNvSpPr>
            <a:spLocks noGrp="1"/>
          </p:cNvSpPr>
          <p:nvPr>
            <p:ph type="sldNum" sz="quarter" idx="12"/>
          </p:nvPr>
        </p:nvSpPr>
        <p:spPr/>
        <p:txBody>
          <a:bodyPr/>
          <a:lstStyle/>
          <a:p>
            <a:fld id="{5E9C6264-62EA-486A-80E6-F421F30A60DD}" type="slidenum">
              <a:rPr lang="zh-CN" altLang="en-US" smtClean="0"/>
              <a:t>‹#›</a:t>
            </a:fld>
            <a:endParaRPr lang="zh-CN" altLang="en-US"/>
          </a:p>
        </p:txBody>
      </p:sp>
    </p:spTree>
    <p:extLst>
      <p:ext uri="{BB962C8B-B14F-4D97-AF65-F5344CB8AC3E}">
        <p14:creationId xmlns:p14="http://schemas.microsoft.com/office/powerpoint/2010/main" val="201676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6812D-7477-AD63-4354-CD09700C39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11E27D1-3B43-B372-91D0-13EB40744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4036040-F83E-8A55-8B5D-A569197CB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2FC7501-9C8C-834A-A4E7-BA81BC944D39}"/>
              </a:ext>
            </a:extLst>
          </p:cNvPr>
          <p:cNvSpPr>
            <a:spLocks noGrp="1"/>
          </p:cNvSpPr>
          <p:nvPr>
            <p:ph type="dt" sz="half" idx="10"/>
          </p:nvPr>
        </p:nvSpPr>
        <p:spPr/>
        <p:txBody>
          <a:bodyPr/>
          <a:lstStyle/>
          <a:p>
            <a:fld id="{9BD4889A-7716-4C0B-8E06-5BB01FDA2B17}" type="datetimeFigureOut">
              <a:rPr lang="zh-CN" altLang="en-US" smtClean="0"/>
              <a:t>2023/3/16</a:t>
            </a:fld>
            <a:endParaRPr lang="zh-CN" altLang="en-US"/>
          </a:p>
        </p:txBody>
      </p:sp>
      <p:sp>
        <p:nvSpPr>
          <p:cNvPr id="6" name="页脚占位符 5">
            <a:extLst>
              <a:ext uri="{FF2B5EF4-FFF2-40B4-BE49-F238E27FC236}">
                <a16:creationId xmlns:a16="http://schemas.microsoft.com/office/drawing/2014/main" id="{CF6D9F66-E0A3-5D77-C839-C88F954044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C2E550-F696-1579-1483-2052CCEFDB35}"/>
              </a:ext>
            </a:extLst>
          </p:cNvPr>
          <p:cNvSpPr>
            <a:spLocks noGrp="1"/>
          </p:cNvSpPr>
          <p:nvPr>
            <p:ph type="sldNum" sz="quarter" idx="12"/>
          </p:nvPr>
        </p:nvSpPr>
        <p:spPr/>
        <p:txBody>
          <a:bodyPr/>
          <a:lstStyle/>
          <a:p>
            <a:fld id="{5E9C6264-62EA-486A-80E6-F421F30A60DD}" type="slidenum">
              <a:rPr lang="zh-CN" altLang="en-US" smtClean="0"/>
              <a:t>‹#›</a:t>
            </a:fld>
            <a:endParaRPr lang="zh-CN" altLang="en-US"/>
          </a:p>
        </p:txBody>
      </p:sp>
    </p:spTree>
    <p:extLst>
      <p:ext uri="{BB962C8B-B14F-4D97-AF65-F5344CB8AC3E}">
        <p14:creationId xmlns:p14="http://schemas.microsoft.com/office/powerpoint/2010/main" val="283674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theme" Target="../theme/theme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5C91BE5-1FAB-7E35-5924-25508CBADA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D60C9CE-AA04-B7E5-4C32-563382B8CD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025D94-72E8-077B-0339-0CF10AD506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4889A-7716-4C0B-8E06-5BB01FDA2B17}"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2D3E2E96-70E4-15AB-FF3A-107AB1CBC0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3406D87-1E93-9FF7-B336-F46F77E6ED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9C6264-62EA-486A-80E6-F421F30A60DD}" type="slidenum">
              <a:rPr lang="zh-CN" altLang="en-US" smtClean="0"/>
              <a:t>‹#›</a:t>
            </a:fld>
            <a:endParaRPr lang="zh-CN" altLang="en-US"/>
          </a:p>
        </p:txBody>
      </p:sp>
    </p:spTree>
    <p:extLst>
      <p:ext uri="{BB962C8B-B14F-4D97-AF65-F5344CB8AC3E}">
        <p14:creationId xmlns:p14="http://schemas.microsoft.com/office/powerpoint/2010/main" val="485227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B206E2-5A60-EC5D-B72C-D0EC52ED11D2}"/>
              </a:ext>
            </a:extLst>
          </p:cNvPr>
          <p:cNvSpPr>
            <a:spLocks noGrp="1"/>
          </p:cNvSpPr>
          <p:nvPr>
            <p:ph type="title"/>
          </p:nvPr>
        </p:nvSpPr>
        <p:spPr>
          <a:xfrm>
            <a:off x="376845" y="366185"/>
            <a:ext cx="11438311" cy="99452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0166697-03E1-580F-29FD-12452D59F17A}"/>
              </a:ext>
            </a:extLst>
          </p:cNvPr>
          <p:cNvSpPr>
            <a:spLocks noGrp="1"/>
          </p:cNvSpPr>
          <p:nvPr>
            <p:ph type="body" idx="1"/>
          </p:nvPr>
        </p:nvSpPr>
        <p:spPr>
          <a:xfrm>
            <a:off x="376845" y="1540625"/>
            <a:ext cx="11438311" cy="46358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F9E5D4E-A313-FE25-3B10-91109ECEBE22}"/>
              </a:ext>
            </a:extLst>
          </p:cNvPr>
          <p:cNvSpPr>
            <a:spLocks noGrp="1"/>
          </p:cNvSpPr>
          <p:nvPr>
            <p:ph type="dt" sz="half" idx="2"/>
          </p:nvPr>
        </p:nvSpPr>
        <p:spPr>
          <a:xfrm>
            <a:off x="328352"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B88C33D0-5D5A-2540-86CF-C83EEEB57166}" type="datetime1">
              <a:rPr lang="en-US" smtClean="0"/>
              <a:t>3/16/2023</a:t>
            </a:fld>
            <a:endParaRPr lang="en-US"/>
          </a:p>
        </p:txBody>
      </p:sp>
      <p:sp>
        <p:nvSpPr>
          <p:cNvPr id="5" name="Footer Placeholder 4">
            <a:extLst>
              <a:ext uri="{FF2B5EF4-FFF2-40B4-BE49-F238E27FC236}">
                <a16:creationId xmlns:a16="http://schemas.microsoft.com/office/drawing/2014/main" id="{F91890C0-FDE1-3451-8037-9531FC8124B0}"/>
              </a:ext>
            </a:extLst>
          </p:cNvPr>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910436-D8A7-29F0-39D7-2D1A4B979F4B}"/>
              </a:ext>
            </a:extLst>
          </p:cNvPr>
          <p:cNvSpPr>
            <a:spLocks noGrp="1"/>
          </p:cNvSpPr>
          <p:nvPr>
            <p:ph type="sldNum" sz="quarter" idx="4"/>
          </p:nvPr>
        </p:nvSpPr>
        <p:spPr>
          <a:xfrm>
            <a:off x="9087197"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494B4E53-BCCB-BE4E-A28A-722B6992CCD5}" type="slidenum">
              <a:rPr lang="en-US" smtClean="0"/>
              <a:t>‹#›</a:t>
            </a:fld>
            <a:endParaRPr lang="en-US"/>
          </a:p>
        </p:txBody>
      </p:sp>
    </p:spTree>
    <p:extLst>
      <p:ext uri="{BB962C8B-B14F-4D97-AF65-F5344CB8AC3E}">
        <p14:creationId xmlns:p14="http://schemas.microsoft.com/office/powerpoint/2010/main" val="1567463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121917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200"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133"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133"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B206E2-5A60-EC5D-B72C-D0EC52ED11D2}"/>
              </a:ext>
            </a:extLst>
          </p:cNvPr>
          <p:cNvSpPr>
            <a:spLocks noGrp="1"/>
          </p:cNvSpPr>
          <p:nvPr>
            <p:ph type="title"/>
          </p:nvPr>
        </p:nvSpPr>
        <p:spPr>
          <a:xfrm>
            <a:off x="376845" y="366185"/>
            <a:ext cx="11438311" cy="99452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0166697-03E1-580F-29FD-12452D59F17A}"/>
              </a:ext>
            </a:extLst>
          </p:cNvPr>
          <p:cNvSpPr>
            <a:spLocks noGrp="1"/>
          </p:cNvSpPr>
          <p:nvPr>
            <p:ph type="body" idx="1"/>
          </p:nvPr>
        </p:nvSpPr>
        <p:spPr>
          <a:xfrm>
            <a:off x="376845" y="1540625"/>
            <a:ext cx="11438311" cy="46358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F9E5D4E-A313-FE25-3B10-91109ECEBE22}"/>
              </a:ext>
            </a:extLst>
          </p:cNvPr>
          <p:cNvSpPr>
            <a:spLocks noGrp="1"/>
          </p:cNvSpPr>
          <p:nvPr>
            <p:ph type="dt" sz="half" idx="2"/>
          </p:nvPr>
        </p:nvSpPr>
        <p:spPr>
          <a:xfrm>
            <a:off x="328352" y="6356351"/>
            <a:ext cx="2743200" cy="366183"/>
          </a:xfrm>
          <a:prstGeom prst="rect">
            <a:avLst/>
          </a:prstGeom>
        </p:spPr>
        <p:txBody>
          <a:bodyPr vert="horz" lIns="91440" tIns="45720" rIns="91440" bIns="45720" rtlCol="0" anchor="ctr"/>
          <a:lstStyle>
            <a:lvl1pPr algn="l">
              <a:defRPr sz="1600" b="0" i="0">
                <a:solidFill>
                  <a:schemeClr val="tx1">
                    <a:tint val="75000"/>
                  </a:schemeClr>
                </a:solidFill>
                <a:latin typeface="Corbel" panose="020B0503020204020204" pitchFamily="34" charset="0"/>
              </a:defRPr>
            </a:lvl1pPr>
          </a:lstStyle>
          <a:p>
            <a:fld id="{548C9D66-A2F0-574D-8F24-F83AF988297D}" type="datetime1">
              <a:rPr lang="en-US" smtClean="0"/>
              <a:t>3/16/2023</a:t>
            </a:fld>
            <a:endParaRPr lang="en-US" dirty="0"/>
          </a:p>
        </p:txBody>
      </p:sp>
      <p:sp>
        <p:nvSpPr>
          <p:cNvPr id="5" name="Footer Placeholder 4">
            <a:extLst>
              <a:ext uri="{FF2B5EF4-FFF2-40B4-BE49-F238E27FC236}">
                <a16:creationId xmlns:a16="http://schemas.microsoft.com/office/drawing/2014/main" id="{F91890C0-FDE1-3451-8037-9531FC8124B0}"/>
              </a:ext>
            </a:extLst>
          </p:cNvPr>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b="0" i="0">
                <a:solidFill>
                  <a:schemeClr val="tx1">
                    <a:tint val="75000"/>
                  </a:schemeClr>
                </a:solidFill>
                <a:latin typeface="Corbel" panose="020B0503020204020204" pitchFamily="34" charset="0"/>
              </a:defRPr>
            </a:lvl1pPr>
          </a:lstStyle>
          <a:p>
            <a:endParaRPr lang="en-US" dirty="0"/>
          </a:p>
        </p:txBody>
      </p:sp>
      <p:sp>
        <p:nvSpPr>
          <p:cNvPr id="6" name="Slide Number Placeholder 5">
            <a:extLst>
              <a:ext uri="{FF2B5EF4-FFF2-40B4-BE49-F238E27FC236}">
                <a16:creationId xmlns:a16="http://schemas.microsoft.com/office/drawing/2014/main" id="{DF910436-D8A7-29F0-39D7-2D1A4B979F4B}"/>
              </a:ext>
            </a:extLst>
          </p:cNvPr>
          <p:cNvSpPr>
            <a:spLocks noGrp="1"/>
          </p:cNvSpPr>
          <p:nvPr>
            <p:ph type="sldNum" sz="quarter" idx="4"/>
          </p:nvPr>
        </p:nvSpPr>
        <p:spPr>
          <a:xfrm>
            <a:off x="9087197" y="6356351"/>
            <a:ext cx="2743200" cy="366183"/>
          </a:xfrm>
          <a:prstGeom prst="rect">
            <a:avLst/>
          </a:prstGeom>
        </p:spPr>
        <p:txBody>
          <a:bodyPr vert="horz" lIns="91440" tIns="45720" rIns="91440" bIns="45720" rtlCol="0" anchor="ctr"/>
          <a:lstStyle>
            <a:lvl1pPr algn="r">
              <a:defRPr sz="1600" b="0" i="0">
                <a:solidFill>
                  <a:schemeClr val="tx1">
                    <a:tint val="75000"/>
                  </a:schemeClr>
                </a:solidFill>
                <a:latin typeface="Corbel" panose="020B0503020204020204" pitchFamily="34" charset="0"/>
              </a:defRPr>
            </a:lvl1pPr>
          </a:lstStyle>
          <a:p>
            <a:fld id="{494B4E53-BCCB-BE4E-A28A-722B6992CCD5}" type="slidenum">
              <a:rPr lang="en-US" smtClean="0"/>
              <a:pPr/>
              <a:t>‹#›</a:t>
            </a:fld>
            <a:endParaRPr lang="en-US" dirty="0"/>
          </a:p>
        </p:txBody>
      </p:sp>
    </p:spTree>
    <p:extLst>
      <p:ext uri="{BB962C8B-B14F-4D97-AF65-F5344CB8AC3E}">
        <p14:creationId xmlns:p14="http://schemas.microsoft.com/office/powerpoint/2010/main" val="83435784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Lst>
  <p:hf hdr="0" ftr="0" dt="0"/>
  <p:txStyles>
    <p:titleStyle>
      <a:lvl1pPr algn="l" defTabSz="121917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200"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133"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133"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0.png"/><Relationship Id="rId7"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210.png"/><Relationship Id="rId4" Type="http://schemas.openxmlformats.org/officeDocument/2006/relationships/image" Target="../media/image200.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标题 3">
            <a:extLst>
              <a:ext uri="{FF2B5EF4-FFF2-40B4-BE49-F238E27FC236}">
                <a16:creationId xmlns:a16="http://schemas.microsoft.com/office/drawing/2014/main" id="{194B7A82-B2A7-BFEA-5292-65F5DC6E270E}"/>
              </a:ext>
            </a:extLst>
          </p:cNvPr>
          <p:cNvSpPr>
            <a:spLocks noGrp="1"/>
          </p:cNvSpPr>
          <p:nvPr>
            <p:ph type="ctrTitle"/>
          </p:nvPr>
        </p:nvSpPr>
        <p:spPr>
          <a:solidFill>
            <a:srgbClr val="D4D4FF"/>
          </a:solidFill>
        </p:spPr>
        <p:txBody>
          <a:bodyPr>
            <a:normAutofit/>
          </a:bodyPr>
          <a:lstStyle/>
          <a:p>
            <a:r>
              <a:rPr lang="en-US" altLang="zh-CN" b="1" smtClean="0"/>
              <a:t>Chain of Thought</a:t>
            </a:r>
            <a:endParaRPr lang="zh-CN" altLang="en-US" b="1" dirty="0"/>
          </a:p>
        </p:txBody>
      </p:sp>
      <p:sp>
        <p:nvSpPr>
          <p:cNvPr id="6" name="副标题 5">
            <a:extLst>
              <a:ext uri="{FF2B5EF4-FFF2-40B4-BE49-F238E27FC236}">
                <a16:creationId xmlns:a16="http://schemas.microsoft.com/office/drawing/2014/main" id="{ECA95355-EAFF-3571-5F20-BD52D5261946}"/>
              </a:ext>
            </a:extLst>
          </p:cNvPr>
          <p:cNvSpPr>
            <a:spLocks noGrp="1"/>
          </p:cNvSpPr>
          <p:nvPr>
            <p:ph type="subTitle" idx="1"/>
          </p:nvPr>
        </p:nvSpPr>
        <p:spPr>
          <a:xfrm>
            <a:off x="1524000" y="4143576"/>
            <a:ext cx="9144000" cy="1655762"/>
          </a:xfrm>
        </p:spPr>
        <p:txBody>
          <a:bodyPr/>
          <a:lstStyle/>
          <a:p>
            <a:r>
              <a:rPr lang="en-US" altLang="zh-CN" b="1" err="1"/>
              <a:t>AntNLP</a:t>
            </a:r>
            <a:r>
              <a:rPr lang="en-US" altLang="zh-CN" b="1"/>
              <a:t> </a:t>
            </a:r>
            <a:r>
              <a:rPr lang="en-US" altLang="zh-CN" b="1" smtClean="0"/>
              <a:t>2023 spring Seminar</a:t>
            </a:r>
            <a:endParaRPr lang="en-US" altLang="zh-CN" b="1" dirty="0"/>
          </a:p>
          <a:p>
            <a:r>
              <a:rPr lang="en-US" altLang="zh-CN" b="1" dirty="0" smtClean="0"/>
              <a:t>Liu </a:t>
            </a:r>
            <a:r>
              <a:rPr lang="en-US" altLang="zh-CN" b="1" dirty="0" err="1" smtClean="0"/>
              <a:t>Yanting</a:t>
            </a:r>
            <a:endParaRPr lang="zh-CN" altLang="en-US" dirty="0"/>
          </a:p>
        </p:txBody>
      </p:sp>
    </p:spTree>
  </p:cSld>
  <p:clrMapOvr>
    <a:masterClrMapping/>
  </p:clrMapOvr>
  <mc:AlternateContent xmlns:mc="http://schemas.openxmlformats.org/markup-compatibility/2006">
    <mc:Choice xmlns="" xmlns:p159="http://schemas.microsoft.com/office/powerpoint/2015/09/main" Requires="p159">
      <p:transition>
        <p159:morph option="byObject"/>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0829" y="753382"/>
            <a:ext cx="2444900" cy="523220"/>
          </a:xfrm>
          <a:prstGeom prst="rect">
            <a:avLst/>
          </a:prstGeom>
        </p:spPr>
        <p:txBody>
          <a:bodyPr wrap="none">
            <a:spAutoFit/>
          </a:bodyPr>
          <a:lstStyle/>
          <a:p>
            <a:r>
              <a:rPr lang="zh-CN" altLang="en-US" sz="2800"/>
              <a:t>Ablation Study</a:t>
            </a:r>
          </a:p>
        </p:txBody>
      </p:sp>
      <p:pic>
        <p:nvPicPr>
          <p:cNvPr id="5" name="图片 4"/>
          <p:cNvPicPr>
            <a:picLocks noChangeAspect="1"/>
          </p:cNvPicPr>
          <p:nvPr/>
        </p:nvPicPr>
        <p:blipFill>
          <a:blip r:embed="rId3"/>
          <a:stretch>
            <a:fillRect/>
          </a:stretch>
        </p:blipFill>
        <p:spPr>
          <a:xfrm>
            <a:off x="1309058" y="1994576"/>
            <a:ext cx="3162574" cy="3604572"/>
          </a:xfrm>
          <a:prstGeom prst="rect">
            <a:avLst/>
          </a:prstGeom>
        </p:spPr>
      </p:pic>
      <p:pic>
        <p:nvPicPr>
          <p:cNvPr id="6" name="图片 5"/>
          <p:cNvPicPr>
            <a:picLocks noChangeAspect="1"/>
          </p:cNvPicPr>
          <p:nvPr/>
        </p:nvPicPr>
        <p:blipFill>
          <a:blip r:embed="rId4"/>
          <a:stretch>
            <a:fillRect/>
          </a:stretch>
        </p:blipFill>
        <p:spPr>
          <a:xfrm>
            <a:off x="5156919" y="1276602"/>
            <a:ext cx="3577780" cy="636281"/>
          </a:xfrm>
          <a:prstGeom prst="rect">
            <a:avLst/>
          </a:prstGeom>
        </p:spPr>
      </p:pic>
      <p:sp>
        <p:nvSpPr>
          <p:cNvPr id="7" name="矩形 6"/>
          <p:cNvSpPr/>
          <p:nvPr/>
        </p:nvSpPr>
        <p:spPr>
          <a:xfrm>
            <a:off x="5686699" y="1994577"/>
            <a:ext cx="5380694" cy="646331"/>
          </a:xfrm>
          <a:prstGeom prst="rect">
            <a:avLst/>
          </a:prstGeom>
        </p:spPr>
        <p:txBody>
          <a:bodyPr wrap="square">
            <a:spAutoFit/>
          </a:bodyPr>
          <a:lstStyle/>
          <a:p>
            <a:r>
              <a:rPr lang="zh-CN" altLang="en-US" smtClean="0"/>
              <a:t>prompted </a:t>
            </a:r>
            <a:r>
              <a:rPr lang="zh-CN" altLang="en-US"/>
              <a:t>to output only a mathematical equation before giving the answer</a:t>
            </a:r>
          </a:p>
        </p:txBody>
      </p:sp>
      <p:sp>
        <p:nvSpPr>
          <p:cNvPr id="8" name="矩形 7"/>
          <p:cNvSpPr/>
          <p:nvPr/>
        </p:nvSpPr>
        <p:spPr>
          <a:xfrm>
            <a:off x="5686699" y="3219584"/>
            <a:ext cx="5244662" cy="369332"/>
          </a:xfrm>
          <a:prstGeom prst="rect">
            <a:avLst/>
          </a:prstGeom>
        </p:spPr>
        <p:txBody>
          <a:bodyPr wrap="square">
            <a:spAutoFit/>
          </a:bodyPr>
          <a:lstStyle/>
          <a:p>
            <a:r>
              <a:rPr lang="zh-CN" altLang="en-US" smtClean="0"/>
              <a:t>prompted </a:t>
            </a:r>
            <a:r>
              <a:rPr lang="zh-CN" altLang="en-US"/>
              <a:t>to output a only sequence of dots (. </a:t>
            </a:r>
            <a:r>
              <a:rPr lang="zh-CN" altLang="en-US" smtClean="0"/>
              <a:t>. .)</a:t>
            </a:r>
            <a:endParaRPr lang="zh-CN" altLang="en-US"/>
          </a:p>
        </p:txBody>
      </p:sp>
      <p:pic>
        <p:nvPicPr>
          <p:cNvPr id="9" name="图片 8"/>
          <p:cNvPicPr>
            <a:picLocks noChangeAspect="1"/>
          </p:cNvPicPr>
          <p:nvPr/>
        </p:nvPicPr>
        <p:blipFill>
          <a:blip r:embed="rId5"/>
          <a:stretch>
            <a:fillRect/>
          </a:stretch>
        </p:blipFill>
        <p:spPr>
          <a:xfrm>
            <a:off x="5156919" y="2788077"/>
            <a:ext cx="2836296" cy="331388"/>
          </a:xfrm>
          <a:prstGeom prst="rect">
            <a:avLst/>
          </a:prstGeom>
        </p:spPr>
      </p:pic>
      <p:pic>
        <p:nvPicPr>
          <p:cNvPr id="11" name="图片 10"/>
          <p:cNvPicPr>
            <a:picLocks noChangeAspect="1"/>
          </p:cNvPicPr>
          <p:nvPr/>
        </p:nvPicPr>
        <p:blipFill>
          <a:blip r:embed="rId6"/>
          <a:stretch>
            <a:fillRect/>
          </a:stretch>
        </p:blipFill>
        <p:spPr>
          <a:xfrm>
            <a:off x="5156919" y="3789155"/>
            <a:ext cx="3685640" cy="756873"/>
          </a:xfrm>
          <a:prstGeom prst="rect">
            <a:avLst/>
          </a:prstGeom>
        </p:spPr>
      </p:pic>
    </p:spTree>
    <p:extLst>
      <p:ext uri="{BB962C8B-B14F-4D97-AF65-F5344CB8AC3E}">
        <p14:creationId xmlns:p14="http://schemas.microsoft.com/office/powerpoint/2010/main" val="993499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8148" y="805934"/>
            <a:ext cx="5126724" cy="523220"/>
          </a:xfrm>
          <a:prstGeom prst="rect">
            <a:avLst/>
          </a:prstGeom>
        </p:spPr>
        <p:txBody>
          <a:bodyPr wrap="none">
            <a:spAutoFit/>
          </a:bodyPr>
          <a:lstStyle/>
          <a:p>
            <a:r>
              <a:rPr lang="zh-CN" altLang="en-US" sz="2800"/>
              <a:t>Robustness of Chain of Thought</a:t>
            </a:r>
          </a:p>
        </p:txBody>
      </p:sp>
      <p:pic>
        <p:nvPicPr>
          <p:cNvPr id="5" name="图片 4"/>
          <p:cNvPicPr>
            <a:picLocks noChangeAspect="1"/>
          </p:cNvPicPr>
          <p:nvPr/>
        </p:nvPicPr>
        <p:blipFill>
          <a:blip r:embed="rId3"/>
          <a:stretch>
            <a:fillRect/>
          </a:stretch>
        </p:blipFill>
        <p:spPr>
          <a:xfrm>
            <a:off x="1502980" y="1705400"/>
            <a:ext cx="3941538" cy="4122192"/>
          </a:xfrm>
          <a:prstGeom prst="rect">
            <a:avLst/>
          </a:prstGeom>
        </p:spPr>
      </p:pic>
      <p:pic>
        <p:nvPicPr>
          <p:cNvPr id="6" name="图片 5"/>
          <p:cNvPicPr>
            <a:picLocks noChangeAspect="1"/>
          </p:cNvPicPr>
          <p:nvPr/>
        </p:nvPicPr>
        <p:blipFill>
          <a:blip r:embed="rId4"/>
          <a:stretch>
            <a:fillRect/>
          </a:stretch>
        </p:blipFill>
        <p:spPr>
          <a:xfrm>
            <a:off x="6308965" y="1887427"/>
            <a:ext cx="3063505" cy="2057578"/>
          </a:xfrm>
          <a:prstGeom prst="rect">
            <a:avLst/>
          </a:prstGeom>
        </p:spPr>
      </p:pic>
      <p:sp>
        <p:nvSpPr>
          <p:cNvPr id="7" name="矩形 6"/>
          <p:cNvSpPr/>
          <p:nvPr/>
        </p:nvSpPr>
        <p:spPr>
          <a:xfrm>
            <a:off x="5799112" y="4209420"/>
            <a:ext cx="5940943" cy="1477328"/>
          </a:xfrm>
          <a:prstGeom prst="rect">
            <a:avLst/>
          </a:prstGeom>
        </p:spPr>
        <p:txBody>
          <a:bodyPr wrap="square">
            <a:spAutoFit/>
          </a:bodyPr>
          <a:lstStyle/>
          <a:p>
            <a:r>
              <a:rPr lang="en-US" altLang="zh-CN"/>
              <a:t>chain-of-thought prompting for arithmetic reasoning is robust to </a:t>
            </a:r>
            <a:r>
              <a:rPr lang="en-US" altLang="zh-CN">
                <a:solidFill>
                  <a:srgbClr val="FF0000"/>
                </a:solidFill>
              </a:rPr>
              <a:t>annotators, independently-written chains of thought, different exemplars</a:t>
            </a:r>
            <a:r>
              <a:rPr lang="en-US" altLang="zh-CN" smtClean="0">
                <a:solidFill>
                  <a:srgbClr val="FF0000"/>
                </a:solidFill>
              </a:rPr>
              <a:t>, various </a:t>
            </a:r>
            <a:r>
              <a:rPr lang="en-US" altLang="zh-CN">
                <a:solidFill>
                  <a:srgbClr val="FF0000"/>
                </a:solidFill>
              </a:rPr>
              <a:t>language </a:t>
            </a:r>
            <a:r>
              <a:rPr lang="en-US" altLang="zh-CN" smtClean="0">
                <a:solidFill>
                  <a:srgbClr val="FF0000"/>
                </a:solidFill>
              </a:rPr>
              <a:t>models</a:t>
            </a:r>
            <a:r>
              <a:rPr lang="en-US" altLang="zh-CN">
                <a:solidFill>
                  <a:srgbClr val="FF0000"/>
                </a:solidFill>
              </a:rPr>
              <a:t>,</a:t>
            </a:r>
            <a:r>
              <a:rPr lang="en-US" altLang="zh-CN" smtClean="0">
                <a:solidFill>
                  <a:srgbClr val="FF0000"/>
                </a:solidFill>
              </a:rPr>
              <a:t> </a:t>
            </a:r>
            <a:r>
              <a:rPr lang="en-US" altLang="zh-CN">
                <a:solidFill>
                  <a:srgbClr val="FF0000"/>
                </a:solidFill>
              </a:rPr>
              <a:t>different exemplar orders and varying numbers of </a:t>
            </a:r>
            <a:r>
              <a:rPr lang="en-US" altLang="zh-CN" smtClean="0">
                <a:solidFill>
                  <a:srgbClr val="FF0000"/>
                </a:solidFill>
              </a:rPr>
              <a:t>exemplars.</a:t>
            </a:r>
            <a:endParaRPr lang="zh-CN" altLang="en-US">
              <a:solidFill>
                <a:srgbClr val="FF0000"/>
              </a:solidFill>
            </a:endParaRPr>
          </a:p>
        </p:txBody>
      </p:sp>
      <p:sp>
        <p:nvSpPr>
          <p:cNvPr id="2" name="矩形 1"/>
          <p:cNvSpPr/>
          <p:nvPr/>
        </p:nvSpPr>
        <p:spPr>
          <a:xfrm>
            <a:off x="573205" y="1520734"/>
            <a:ext cx="1470274" cy="369332"/>
          </a:xfrm>
          <a:prstGeom prst="rect">
            <a:avLst/>
          </a:prstGeom>
        </p:spPr>
        <p:txBody>
          <a:bodyPr wrap="none">
            <a:spAutoFit/>
          </a:bodyPr>
          <a:lstStyle/>
          <a:p>
            <a:r>
              <a:rPr lang="zh-CN" altLang="en-US" smtClean="0"/>
              <a:t>LaMDA </a:t>
            </a:r>
            <a:r>
              <a:rPr lang="zh-CN" altLang="en-US"/>
              <a:t>137B</a:t>
            </a:r>
          </a:p>
        </p:txBody>
      </p:sp>
    </p:spTree>
    <p:extLst>
      <p:ext uri="{BB962C8B-B14F-4D97-AF65-F5344CB8AC3E}">
        <p14:creationId xmlns:p14="http://schemas.microsoft.com/office/powerpoint/2010/main" val="388261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9741" y="732360"/>
            <a:ext cx="4176143" cy="523220"/>
          </a:xfrm>
          <a:prstGeom prst="rect">
            <a:avLst/>
          </a:prstGeom>
        </p:spPr>
        <p:txBody>
          <a:bodyPr wrap="none">
            <a:spAutoFit/>
          </a:bodyPr>
          <a:lstStyle/>
          <a:p>
            <a:r>
              <a:rPr lang="zh-CN" altLang="en-US" sz="2800"/>
              <a:t>Commonsense Reasoning</a:t>
            </a:r>
          </a:p>
        </p:txBody>
      </p:sp>
      <p:pic>
        <p:nvPicPr>
          <p:cNvPr id="5" name="图片 4"/>
          <p:cNvPicPr>
            <a:picLocks noChangeAspect="1"/>
          </p:cNvPicPr>
          <p:nvPr/>
        </p:nvPicPr>
        <p:blipFill>
          <a:blip r:embed="rId2"/>
          <a:stretch>
            <a:fillRect/>
          </a:stretch>
        </p:blipFill>
        <p:spPr>
          <a:xfrm>
            <a:off x="1996966" y="1361513"/>
            <a:ext cx="8352244" cy="3680779"/>
          </a:xfrm>
          <a:prstGeom prst="rect">
            <a:avLst/>
          </a:prstGeom>
        </p:spPr>
      </p:pic>
      <p:sp>
        <p:nvSpPr>
          <p:cNvPr id="6" name="矩形 5"/>
          <p:cNvSpPr/>
          <p:nvPr/>
        </p:nvSpPr>
        <p:spPr>
          <a:xfrm>
            <a:off x="1274508" y="1361513"/>
            <a:ext cx="1290738" cy="369332"/>
          </a:xfrm>
          <a:prstGeom prst="rect">
            <a:avLst/>
          </a:prstGeom>
        </p:spPr>
        <p:txBody>
          <a:bodyPr wrap="none">
            <a:spAutoFit/>
          </a:bodyPr>
          <a:lstStyle/>
          <a:p>
            <a:r>
              <a:rPr lang="zh-CN" altLang="en-US"/>
              <a:t>PaLM 540B</a:t>
            </a:r>
          </a:p>
        </p:txBody>
      </p:sp>
      <p:sp>
        <p:nvSpPr>
          <p:cNvPr id="7" name="矩形 6"/>
          <p:cNvSpPr/>
          <p:nvPr/>
        </p:nvSpPr>
        <p:spPr>
          <a:xfrm>
            <a:off x="2067022" y="5090073"/>
            <a:ext cx="5320687" cy="369332"/>
          </a:xfrm>
          <a:prstGeom prst="rect">
            <a:avLst/>
          </a:prstGeom>
        </p:spPr>
        <p:txBody>
          <a:bodyPr wrap="none">
            <a:spAutoFit/>
          </a:bodyPr>
          <a:lstStyle/>
          <a:p>
            <a:pPr marL="285750" indent="-285750">
              <a:buFont typeface="Arial" panose="020B0604020202020204" pitchFamily="34" charset="0"/>
              <a:buChar char="•"/>
            </a:pPr>
            <a:r>
              <a:rPr lang="zh-CN" altLang="en-US"/>
              <a:t>scaling up model size improved the performance</a:t>
            </a:r>
          </a:p>
        </p:txBody>
      </p:sp>
      <p:sp>
        <p:nvSpPr>
          <p:cNvPr id="8" name="矩形 7"/>
          <p:cNvSpPr/>
          <p:nvPr/>
        </p:nvSpPr>
        <p:spPr>
          <a:xfrm>
            <a:off x="2067022" y="5507186"/>
            <a:ext cx="6096000" cy="923330"/>
          </a:xfrm>
          <a:prstGeom prst="rect">
            <a:avLst/>
          </a:prstGeom>
        </p:spPr>
        <p:txBody>
          <a:bodyPr>
            <a:spAutoFit/>
          </a:bodyPr>
          <a:lstStyle/>
          <a:p>
            <a:pPr marL="285750" indent="-285750">
              <a:buFont typeface="Arial" panose="020B0604020202020204" pitchFamily="34" charset="0"/>
              <a:buChar char="•"/>
            </a:pPr>
            <a:r>
              <a:rPr lang="zh-CN" altLang="en-US"/>
              <a:t>chain-of-thought prompting can also improve performance on tasks requiring a range of commonsense reasoning abilities</a:t>
            </a:r>
          </a:p>
        </p:txBody>
      </p:sp>
    </p:spTree>
    <p:extLst>
      <p:ext uri="{BB962C8B-B14F-4D97-AF65-F5344CB8AC3E}">
        <p14:creationId xmlns:p14="http://schemas.microsoft.com/office/powerpoint/2010/main" val="2741834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79543" y="553686"/>
            <a:ext cx="3273653" cy="523220"/>
          </a:xfrm>
          <a:prstGeom prst="rect">
            <a:avLst/>
          </a:prstGeom>
        </p:spPr>
        <p:txBody>
          <a:bodyPr wrap="none">
            <a:spAutoFit/>
          </a:bodyPr>
          <a:lstStyle/>
          <a:p>
            <a:r>
              <a:rPr lang="zh-CN" altLang="en-US" sz="2800"/>
              <a:t>Symbolic Reasoning</a:t>
            </a:r>
          </a:p>
        </p:txBody>
      </p:sp>
      <p:pic>
        <p:nvPicPr>
          <p:cNvPr id="5" name="图片 4"/>
          <p:cNvPicPr>
            <a:picLocks noChangeAspect="1"/>
          </p:cNvPicPr>
          <p:nvPr/>
        </p:nvPicPr>
        <p:blipFill>
          <a:blip r:embed="rId2"/>
          <a:stretch>
            <a:fillRect/>
          </a:stretch>
        </p:blipFill>
        <p:spPr>
          <a:xfrm>
            <a:off x="1266862" y="1553753"/>
            <a:ext cx="3688400" cy="4633362"/>
          </a:xfrm>
          <a:prstGeom prst="rect">
            <a:avLst/>
          </a:prstGeom>
        </p:spPr>
      </p:pic>
      <p:sp>
        <p:nvSpPr>
          <p:cNvPr id="6" name="矩形 5"/>
          <p:cNvSpPr/>
          <p:nvPr/>
        </p:nvSpPr>
        <p:spPr>
          <a:xfrm>
            <a:off x="5055476" y="3870434"/>
            <a:ext cx="6096000" cy="1477328"/>
          </a:xfrm>
          <a:prstGeom prst="rect">
            <a:avLst/>
          </a:prstGeom>
        </p:spPr>
        <p:txBody>
          <a:bodyPr>
            <a:spAutoFit/>
          </a:bodyPr>
          <a:lstStyle/>
          <a:p>
            <a:r>
              <a:rPr lang="en-US" altLang="zh-CN"/>
              <a:t>C</a:t>
            </a:r>
            <a:r>
              <a:rPr lang="zh-CN" altLang="en-US" smtClean="0"/>
              <a:t>hain</a:t>
            </a:r>
            <a:r>
              <a:rPr lang="zh-CN" altLang="en-US"/>
              <a:t>-</a:t>
            </a:r>
            <a:r>
              <a:rPr lang="zh-CN" altLang="en-US" smtClean="0"/>
              <a:t>of</a:t>
            </a:r>
            <a:r>
              <a:rPr lang="en-US" altLang="zh-CN" smtClean="0"/>
              <a:t>-</a:t>
            </a:r>
            <a:r>
              <a:rPr lang="zh-CN" altLang="en-US" smtClean="0"/>
              <a:t>thought </a:t>
            </a:r>
            <a:r>
              <a:rPr lang="zh-CN" altLang="en-US"/>
              <a:t>prompting </a:t>
            </a:r>
            <a:r>
              <a:rPr lang="zh-CN" altLang="en-US" smtClean="0"/>
              <a:t>enables </a:t>
            </a:r>
            <a:r>
              <a:rPr lang="zh-CN" altLang="en-US"/>
              <a:t>language models to perform symbolic reasoning tasks that are challenging in the standard prompting </a:t>
            </a:r>
            <a:r>
              <a:rPr lang="zh-CN" altLang="en-US" smtClean="0"/>
              <a:t>setting </a:t>
            </a:r>
            <a:r>
              <a:rPr lang="en-US" altLang="zh-CN" smtClean="0"/>
              <a:t>and </a:t>
            </a:r>
            <a:r>
              <a:rPr lang="zh-CN" altLang="en-US" smtClean="0"/>
              <a:t>facilitates </a:t>
            </a:r>
            <a:r>
              <a:rPr lang="zh-CN" altLang="en-US"/>
              <a:t>length generalization to inference-time inputs longer than those seen in the few-shot exemplars.</a:t>
            </a:r>
          </a:p>
        </p:txBody>
      </p:sp>
      <p:sp>
        <p:nvSpPr>
          <p:cNvPr id="7" name="矩形 6"/>
          <p:cNvSpPr/>
          <p:nvPr/>
        </p:nvSpPr>
        <p:spPr>
          <a:xfrm>
            <a:off x="5055476" y="1862060"/>
            <a:ext cx="6096000" cy="646331"/>
          </a:xfrm>
          <a:prstGeom prst="rect">
            <a:avLst/>
          </a:prstGeom>
        </p:spPr>
        <p:txBody>
          <a:bodyPr>
            <a:spAutoFit/>
          </a:bodyPr>
          <a:lstStyle/>
          <a:p>
            <a:r>
              <a:rPr lang="zh-CN" altLang="en-US"/>
              <a:t>in-domain test set </a:t>
            </a:r>
            <a:r>
              <a:rPr lang="en-US" altLang="zh-CN" smtClean="0"/>
              <a:t>: </a:t>
            </a:r>
            <a:r>
              <a:rPr lang="zh-CN" altLang="en-US" smtClean="0"/>
              <a:t>the </a:t>
            </a:r>
            <a:r>
              <a:rPr lang="zh-CN" altLang="en-US"/>
              <a:t>same number of steps as the training/few-shot exemplars</a:t>
            </a:r>
          </a:p>
        </p:txBody>
      </p:sp>
      <p:sp>
        <p:nvSpPr>
          <p:cNvPr id="8" name="矩形 7"/>
          <p:cNvSpPr/>
          <p:nvPr/>
        </p:nvSpPr>
        <p:spPr>
          <a:xfrm>
            <a:off x="5055476" y="2519911"/>
            <a:ext cx="6096000" cy="646331"/>
          </a:xfrm>
          <a:prstGeom prst="rect">
            <a:avLst/>
          </a:prstGeom>
        </p:spPr>
        <p:txBody>
          <a:bodyPr>
            <a:spAutoFit/>
          </a:bodyPr>
          <a:lstStyle/>
          <a:p>
            <a:r>
              <a:rPr lang="zh-CN" altLang="en-US" smtClean="0"/>
              <a:t>out</a:t>
            </a:r>
            <a:r>
              <a:rPr lang="zh-CN" altLang="en-US"/>
              <a:t>-of-domain (OOD) test </a:t>
            </a:r>
            <a:r>
              <a:rPr lang="zh-CN" altLang="en-US" smtClean="0"/>
              <a:t>set</a:t>
            </a:r>
            <a:r>
              <a:rPr lang="en-US" altLang="zh-CN" smtClean="0"/>
              <a:t>: </a:t>
            </a:r>
            <a:r>
              <a:rPr lang="zh-CN" altLang="en-US" smtClean="0"/>
              <a:t>more </a:t>
            </a:r>
            <a:r>
              <a:rPr lang="zh-CN" altLang="en-US"/>
              <a:t>steps than those in the exemplars</a:t>
            </a:r>
          </a:p>
        </p:txBody>
      </p:sp>
      <p:sp>
        <p:nvSpPr>
          <p:cNvPr id="9" name="矩形 8"/>
          <p:cNvSpPr/>
          <p:nvPr/>
        </p:nvSpPr>
        <p:spPr>
          <a:xfrm>
            <a:off x="1020117" y="1457614"/>
            <a:ext cx="734496" cy="369332"/>
          </a:xfrm>
          <a:prstGeom prst="rect">
            <a:avLst/>
          </a:prstGeom>
        </p:spPr>
        <p:txBody>
          <a:bodyPr wrap="none">
            <a:spAutoFit/>
          </a:bodyPr>
          <a:lstStyle/>
          <a:p>
            <a:r>
              <a:rPr lang="zh-CN" altLang="en-US"/>
              <a:t>PaLM</a:t>
            </a:r>
          </a:p>
        </p:txBody>
      </p:sp>
    </p:spTree>
    <p:extLst>
      <p:ext uri="{BB962C8B-B14F-4D97-AF65-F5344CB8AC3E}">
        <p14:creationId xmlns:p14="http://schemas.microsoft.com/office/powerpoint/2010/main" val="3198159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5573" y="618365"/>
            <a:ext cx="2023311" cy="523220"/>
          </a:xfrm>
          <a:prstGeom prst="rect">
            <a:avLst/>
          </a:prstGeom>
        </p:spPr>
        <p:txBody>
          <a:bodyPr wrap="none">
            <a:spAutoFit/>
          </a:bodyPr>
          <a:lstStyle/>
          <a:p>
            <a:r>
              <a:rPr lang="zh-CN" altLang="en-US" sz="2800"/>
              <a:t>Conclusions</a:t>
            </a:r>
          </a:p>
        </p:txBody>
      </p:sp>
      <p:sp>
        <p:nvSpPr>
          <p:cNvPr id="5" name="矩形 4"/>
          <p:cNvSpPr/>
          <p:nvPr/>
        </p:nvSpPr>
        <p:spPr>
          <a:xfrm>
            <a:off x="1254368" y="1600089"/>
            <a:ext cx="8874369" cy="646331"/>
          </a:xfrm>
          <a:prstGeom prst="rect">
            <a:avLst/>
          </a:prstGeom>
        </p:spPr>
        <p:txBody>
          <a:bodyPr wrap="square">
            <a:spAutoFit/>
          </a:bodyPr>
          <a:lstStyle/>
          <a:p>
            <a:pPr marL="285750" indent="-285750">
              <a:buFont typeface="Arial" panose="020B0604020202020204" pitchFamily="34" charset="0"/>
              <a:buChar char="•"/>
            </a:pPr>
            <a:r>
              <a:rPr lang="en-US" altLang="zh-CN" smtClean="0"/>
              <a:t>C</a:t>
            </a:r>
            <a:r>
              <a:rPr lang="zh-CN" altLang="en-US" smtClean="0"/>
              <a:t>hain</a:t>
            </a:r>
            <a:r>
              <a:rPr lang="zh-CN" altLang="en-US"/>
              <a:t>-of-thought prompting improves performance by a large margin on </a:t>
            </a:r>
            <a:r>
              <a:rPr lang="en-US" altLang="zh-CN" smtClean="0"/>
              <a:t>reasoning tasks </a:t>
            </a:r>
            <a:r>
              <a:rPr lang="zh-CN" altLang="en-US" smtClean="0"/>
              <a:t>and </a:t>
            </a:r>
            <a:r>
              <a:rPr lang="en-US" altLang="zh-CN" smtClean="0"/>
              <a:t>is</a:t>
            </a:r>
            <a:r>
              <a:rPr lang="zh-CN" altLang="en-US" smtClean="0"/>
              <a:t> </a:t>
            </a:r>
            <a:r>
              <a:rPr lang="zh-CN" altLang="en-US"/>
              <a:t>robust to different annotators, exemplars, and language models</a:t>
            </a:r>
          </a:p>
        </p:txBody>
      </p:sp>
      <p:sp>
        <p:nvSpPr>
          <p:cNvPr id="6" name="矩形 5"/>
          <p:cNvSpPr/>
          <p:nvPr/>
        </p:nvSpPr>
        <p:spPr>
          <a:xfrm>
            <a:off x="1254367" y="2704924"/>
            <a:ext cx="8382001" cy="646331"/>
          </a:xfrm>
          <a:prstGeom prst="rect">
            <a:avLst/>
          </a:prstGeom>
        </p:spPr>
        <p:txBody>
          <a:bodyPr wrap="square">
            <a:spAutoFit/>
          </a:bodyPr>
          <a:lstStyle/>
          <a:p>
            <a:pPr marL="285750" indent="-285750">
              <a:buFont typeface="Arial" panose="020B0604020202020204" pitchFamily="34" charset="0"/>
              <a:buChar char="•"/>
            </a:pPr>
            <a:r>
              <a:rPr lang="zh-CN" altLang="en-US"/>
              <a:t>For many reasoning tasks where standard prompting has a flat scaling curve, </a:t>
            </a:r>
            <a:r>
              <a:rPr lang="zh-CN" altLang="en-US" smtClean="0"/>
              <a:t>chain</a:t>
            </a:r>
            <a:r>
              <a:rPr lang="en-US" altLang="zh-CN" smtClean="0"/>
              <a:t>-</a:t>
            </a:r>
            <a:r>
              <a:rPr lang="zh-CN" altLang="en-US" smtClean="0"/>
              <a:t>of</a:t>
            </a:r>
            <a:r>
              <a:rPr lang="zh-CN" altLang="en-US"/>
              <a:t>-thought prompting leads to dramatically increasing scaling curves.</a:t>
            </a:r>
          </a:p>
        </p:txBody>
      </p:sp>
      <p:sp>
        <p:nvSpPr>
          <p:cNvPr id="7" name="矩形 6"/>
          <p:cNvSpPr/>
          <p:nvPr/>
        </p:nvSpPr>
        <p:spPr>
          <a:xfrm>
            <a:off x="1254367" y="3893459"/>
            <a:ext cx="9132276" cy="646331"/>
          </a:xfrm>
          <a:prstGeom prst="rect">
            <a:avLst/>
          </a:prstGeom>
        </p:spPr>
        <p:txBody>
          <a:bodyPr wrap="square">
            <a:spAutoFit/>
          </a:bodyPr>
          <a:lstStyle/>
          <a:p>
            <a:pPr marL="285750" indent="-285750">
              <a:buFont typeface="Arial" panose="020B0604020202020204" pitchFamily="34" charset="0"/>
              <a:buChar char="•"/>
            </a:pPr>
            <a:r>
              <a:rPr lang="en-US" altLang="zh-CN" smtClean="0"/>
              <a:t>A</a:t>
            </a:r>
            <a:r>
              <a:rPr lang="zh-CN" altLang="en-US" smtClean="0"/>
              <a:t>lthough </a:t>
            </a:r>
            <a:r>
              <a:rPr lang="zh-CN" altLang="en-US"/>
              <a:t>chain of thought emulates the thought processes of human reasoners, this does not answer whether the neural network is actually “reasoning,”</a:t>
            </a:r>
          </a:p>
        </p:txBody>
      </p:sp>
    </p:spTree>
    <p:extLst>
      <p:ext uri="{BB962C8B-B14F-4D97-AF65-F5344CB8AC3E}">
        <p14:creationId xmlns:p14="http://schemas.microsoft.com/office/powerpoint/2010/main" val="1936615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207346" y="1935350"/>
            <a:ext cx="9777307" cy="2987299"/>
          </a:xfrm>
          <a:prstGeom prst="rect">
            <a:avLst/>
          </a:prstGeom>
        </p:spPr>
      </p:pic>
    </p:spTree>
    <p:extLst>
      <p:ext uri="{BB962C8B-B14F-4D97-AF65-F5344CB8AC3E}">
        <p14:creationId xmlns:p14="http://schemas.microsoft.com/office/powerpoint/2010/main" val="1212259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58701" y="1177443"/>
            <a:ext cx="9640135" cy="4343776"/>
          </a:xfrm>
          <a:prstGeom prst="rect">
            <a:avLst/>
          </a:prstGeom>
        </p:spPr>
      </p:pic>
      <p:sp>
        <p:nvSpPr>
          <p:cNvPr id="3" name="矩形 2"/>
          <p:cNvSpPr/>
          <p:nvPr/>
        </p:nvSpPr>
        <p:spPr>
          <a:xfrm>
            <a:off x="750277" y="808111"/>
            <a:ext cx="9438959" cy="369332"/>
          </a:xfrm>
          <a:prstGeom prst="rect">
            <a:avLst/>
          </a:prstGeom>
        </p:spPr>
        <p:txBody>
          <a:bodyPr wrap="square">
            <a:spAutoFit/>
          </a:bodyPr>
          <a:lstStyle/>
          <a:p>
            <a:r>
              <a:rPr lang="zh-CN" altLang="en-US">
                <a:latin typeface="Ink Free" panose="03080402000500000000" pitchFamily="66" charset="0"/>
              </a:rPr>
              <a:t>complex reasoning tasks typically admit multiple reasoning paths that reach a correct answer</a:t>
            </a:r>
          </a:p>
        </p:txBody>
      </p:sp>
      <p:sp>
        <p:nvSpPr>
          <p:cNvPr id="5" name="矩形 4"/>
          <p:cNvSpPr/>
          <p:nvPr/>
        </p:nvSpPr>
        <p:spPr>
          <a:xfrm>
            <a:off x="1197637" y="5755680"/>
            <a:ext cx="9601199" cy="646331"/>
          </a:xfrm>
          <a:prstGeom prst="rect">
            <a:avLst/>
          </a:prstGeom>
        </p:spPr>
        <p:txBody>
          <a:bodyPr wrap="square">
            <a:spAutoFit/>
          </a:bodyPr>
          <a:lstStyle/>
          <a:p>
            <a:r>
              <a:rPr lang="zh-CN" altLang="en-US">
                <a:latin typeface="Ink Free" panose="03080402000500000000" pitchFamily="66" charset="0"/>
              </a:rPr>
              <a:t>Such an approach is analogous to the human experience that if multiple different ways of thinking lead to the same answer, one has greater confidence that the final answer is correct.</a:t>
            </a:r>
          </a:p>
        </p:txBody>
      </p:sp>
    </p:spTree>
    <p:extLst>
      <p:ext uri="{BB962C8B-B14F-4D97-AF65-F5344CB8AC3E}">
        <p14:creationId xmlns:p14="http://schemas.microsoft.com/office/powerpoint/2010/main" val="531900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231695" y="2904264"/>
            <a:ext cx="9236240" cy="2972058"/>
          </a:xfrm>
          <a:prstGeom prst="rect">
            <a:avLst/>
          </a:prstGeom>
        </p:spPr>
      </p:pic>
      <p:pic>
        <p:nvPicPr>
          <p:cNvPr id="3" name="图片 2"/>
          <p:cNvPicPr>
            <a:picLocks noChangeAspect="1"/>
          </p:cNvPicPr>
          <p:nvPr/>
        </p:nvPicPr>
        <p:blipFill>
          <a:blip r:embed="rId4"/>
          <a:stretch>
            <a:fillRect/>
          </a:stretch>
        </p:blipFill>
        <p:spPr>
          <a:xfrm>
            <a:off x="2491149" y="868948"/>
            <a:ext cx="6881456" cy="571550"/>
          </a:xfrm>
          <a:prstGeom prst="rect">
            <a:avLst/>
          </a:prstGeom>
        </p:spPr>
      </p:pic>
      <p:pic>
        <p:nvPicPr>
          <p:cNvPr id="5" name="图片 4"/>
          <p:cNvPicPr>
            <a:picLocks noChangeAspect="1"/>
          </p:cNvPicPr>
          <p:nvPr/>
        </p:nvPicPr>
        <p:blipFill>
          <a:blip r:embed="rId5"/>
          <a:stretch>
            <a:fillRect/>
          </a:stretch>
        </p:blipFill>
        <p:spPr>
          <a:xfrm>
            <a:off x="2491149" y="1813539"/>
            <a:ext cx="6820491" cy="487722"/>
          </a:xfrm>
          <a:prstGeom prst="rect">
            <a:avLst/>
          </a:prstGeom>
        </p:spPr>
      </p:pic>
    </p:spTree>
    <p:extLst>
      <p:ext uri="{BB962C8B-B14F-4D97-AF65-F5344CB8AC3E}">
        <p14:creationId xmlns:p14="http://schemas.microsoft.com/office/powerpoint/2010/main" val="1002363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912126" y="4654062"/>
            <a:ext cx="9896551" cy="1735015"/>
          </a:xfrm>
          <a:prstGeom prst="rect">
            <a:avLst/>
          </a:prstGeom>
          <a:solidFill>
            <a:srgbClr val="D4D4FF"/>
          </a:solidFill>
          <a:ln>
            <a:solidFill>
              <a:srgbClr val="D4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12126" y="723872"/>
            <a:ext cx="2893741" cy="523220"/>
          </a:xfrm>
          <a:prstGeom prst="rect">
            <a:avLst/>
          </a:prstGeom>
        </p:spPr>
        <p:txBody>
          <a:bodyPr wrap="none">
            <a:spAutoFit/>
          </a:bodyPr>
          <a:lstStyle/>
          <a:p>
            <a:r>
              <a:rPr lang="zh-CN" altLang="en-US" sz="2800"/>
              <a:t>Sampling scheme</a:t>
            </a:r>
          </a:p>
        </p:txBody>
      </p:sp>
      <p:sp>
        <p:nvSpPr>
          <p:cNvPr id="6" name="矩形 5"/>
          <p:cNvSpPr/>
          <p:nvPr/>
        </p:nvSpPr>
        <p:spPr>
          <a:xfrm>
            <a:off x="1242327" y="5202088"/>
            <a:ext cx="2375971" cy="369332"/>
          </a:xfrm>
          <a:prstGeom prst="rect">
            <a:avLst/>
          </a:prstGeom>
        </p:spPr>
        <p:txBody>
          <a:bodyPr wrap="none">
            <a:spAutoFit/>
          </a:bodyPr>
          <a:lstStyle/>
          <a:p>
            <a:r>
              <a:rPr lang="zh-CN" altLang="en-US"/>
              <a:t>temperature sampling</a:t>
            </a:r>
          </a:p>
        </p:txBody>
      </p:sp>
      <p:sp>
        <p:nvSpPr>
          <p:cNvPr id="7" name="矩形 6"/>
          <p:cNvSpPr/>
          <p:nvPr/>
        </p:nvSpPr>
        <p:spPr>
          <a:xfrm>
            <a:off x="1958430" y="5571420"/>
            <a:ext cx="748923" cy="369332"/>
          </a:xfrm>
          <a:prstGeom prst="rect">
            <a:avLst/>
          </a:prstGeom>
        </p:spPr>
        <p:txBody>
          <a:bodyPr wrap="none">
            <a:spAutoFit/>
          </a:bodyPr>
          <a:lstStyle/>
          <a:p>
            <a:r>
              <a:rPr lang="zh-CN" altLang="en-US"/>
              <a:t>top-k</a:t>
            </a:r>
          </a:p>
        </p:txBody>
      </p:sp>
      <p:sp>
        <p:nvSpPr>
          <p:cNvPr id="8" name="矩形 7"/>
          <p:cNvSpPr/>
          <p:nvPr/>
        </p:nvSpPr>
        <p:spPr>
          <a:xfrm>
            <a:off x="4056175" y="4832756"/>
            <a:ext cx="2691763" cy="369332"/>
          </a:xfrm>
          <a:prstGeom prst="rect">
            <a:avLst/>
          </a:prstGeom>
        </p:spPr>
        <p:txBody>
          <a:bodyPr wrap="none">
            <a:spAutoFit/>
          </a:bodyPr>
          <a:lstStyle/>
          <a:p>
            <a:r>
              <a:rPr lang="zh-CN" altLang="en-US"/>
              <a:t>UL2-20</a:t>
            </a:r>
            <a:r>
              <a:rPr lang="zh-CN" altLang="en-US" smtClean="0"/>
              <a:t>B </a:t>
            </a:r>
            <a:r>
              <a:rPr lang="en-US" altLang="zh-CN"/>
              <a:t>&amp; LaMDA-137B</a:t>
            </a:r>
            <a:endParaRPr lang="zh-CN" altLang="en-US"/>
          </a:p>
        </p:txBody>
      </p:sp>
      <p:sp>
        <p:nvSpPr>
          <p:cNvPr id="9" name="矩形 8"/>
          <p:cNvSpPr/>
          <p:nvPr/>
        </p:nvSpPr>
        <p:spPr>
          <a:xfrm>
            <a:off x="7335043" y="4832756"/>
            <a:ext cx="1343638" cy="369332"/>
          </a:xfrm>
          <a:prstGeom prst="rect">
            <a:avLst/>
          </a:prstGeom>
        </p:spPr>
        <p:txBody>
          <a:bodyPr wrap="none">
            <a:spAutoFit/>
          </a:bodyPr>
          <a:lstStyle/>
          <a:p>
            <a:r>
              <a:rPr lang="zh-CN" altLang="en-US"/>
              <a:t>PaLM-540B</a:t>
            </a:r>
          </a:p>
        </p:txBody>
      </p:sp>
      <p:sp>
        <p:nvSpPr>
          <p:cNvPr id="10" name="矩形 9"/>
          <p:cNvSpPr/>
          <p:nvPr/>
        </p:nvSpPr>
        <p:spPr>
          <a:xfrm>
            <a:off x="9265786" y="4832756"/>
            <a:ext cx="824265" cy="369332"/>
          </a:xfrm>
          <a:prstGeom prst="rect">
            <a:avLst/>
          </a:prstGeom>
        </p:spPr>
        <p:txBody>
          <a:bodyPr wrap="none">
            <a:spAutoFit/>
          </a:bodyPr>
          <a:lstStyle/>
          <a:p>
            <a:r>
              <a:rPr lang="zh-CN" altLang="en-US"/>
              <a:t>GPT-3</a:t>
            </a:r>
          </a:p>
        </p:txBody>
      </p:sp>
      <p:sp>
        <p:nvSpPr>
          <p:cNvPr id="11" name="文本框 10"/>
          <p:cNvSpPr txBox="1"/>
          <p:nvPr/>
        </p:nvSpPr>
        <p:spPr>
          <a:xfrm>
            <a:off x="5402056" y="5202088"/>
            <a:ext cx="479618" cy="369332"/>
          </a:xfrm>
          <a:prstGeom prst="rect">
            <a:avLst/>
          </a:prstGeom>
          <a:noFill/>
        </p:spPr>
        <p:txBody>
          <a:bodyPr wrap="none" rtlCol="0">
            <a:spAutoFit/>
          </a:bodyPr>
          <a:lstStyle/>
          <a:p>
            <a:r>
              <a:rPr lang="en-US" altLang="zh-CN" smtClean="0"/>
              <a:t>0.5</a:t>
            </a:r>
            <a:endParaRPr lang="zh-CN" altLang="en-US"/>
          </a:p>
        </p:txBody>
      </p:sp>
      <p:sp>
        <p:nvSpPr>
          <p:cNvPr id="12" name="文本框 11"/>
          <p:cNvSpPr txBox="1"/>
          <p:nvPr/>
        </p:nvSpPr>
        <p:spPr>
          <a:xfrm>
            <a:off x="5402056" y="5571420"/>
            <a:ext cx="428322" cy="369332"/>
          </a:xfrm>
          <a:prstGeom prst="rect">
            <a:avLst/>
          </a:prstGeom>
          <a:noFill/>
        </p:spPr>
        <p:txBody>
          <a:bodyPr wrap="none" rtlCol="0">
            <a:spAutoFit/>
          </a:bodyPr>
          <a:lstStyle/>
          <a:p>
            <a:r>
              <a:rPr lang="en-US" altLang="zh-CN" smtClean="0"/>
              <a:t>40</a:t>
            </a:r>
            <a:endParaRPr lang="zh-CN" altLang="en-US"/>
          </a:p>
        </p:txBody>
      </p:sp>
      <p:sp>
        <p:nvSpPr>
          <p:cNvPr id="13" name="文本框 12"/>
          <p:cNvSpPr txBox="1"/>
          <p:nvPr/>
        </p:nvSpPr>
        <p:spPr>
          <a:xfrm>
            <a:off x="7767053" y="5202088"/>
            <a:ext cx="479618" cy="369332"/>
          </a:xfrm>
          <a:prstGeom prst="rect">
            <a:avLst/>
          </a:prstGeom>
          <a:noFill/>
        </p:spPr>
        <p:txBody>
          <a:bodyPr wrap="none" rtlCol="0">
            <a:spAutoFit/>
          </a:bodyPr>
          <a:lstStyle/>
          <a:p>
            <a:r>
              <a:rPr lang="en-US" altLang="zh-CN" smtClean="0"/>
              <a:t>0.7</a:t>
            </a:r>
            <a:endParaRPr lang="zh-CN" altLang="en-US"/>
          </a:p>
        </p:txBody>
      </p:sp>
      <p:sp>
        <p:nvSpPr>
          <p:cNvPr id="14" name="文本框 13"/>
          <p:cNvSpPr txBox="1"/>
          <p:nvPr/>
        </p:nvSpPr>
        <p:spPr>
          <a:xfrm>
            <a:off x="7792701" y="5571420"/>
            <a:ext cx="428322" cy="369332"/>
          </a:xfrm>
          <a:prstGeom prst="rect">
            <a:avLst/>
          </a:prstGeom>
          <a:noFill/>
        </p:spPr>
        <p:txBody>
          <a:bodyPr wrap="none" rtlCol="0">
            <a:spAutoFit/>
          </a:bodyPr>
          <a:lstStyle/>
          <a:p>
            <a:r>
              <a:rPr lang="en-US" altLang="zh-CN" smtClean="0"/>
              <a:t>40</a:t>
            </a:r>
            <a:endParaRPr lang="zh-CN" altLang="en-US"/>
          </a:p>
        </p:txBody>
      </p:sp>
      <p:sp>
        <p:nvSpPr>
          <p:cNvPr id="15" name="文本框 14"/>
          <p:cNvSpPr txBox="1"/>
          <p:nvPr/>
        </p:nvSpPr>
        <p:spPr>
          <a:xfrm>
            <a:off x="9442641" y="5202088"/>
            <a:ext cx="479618" cy="369332"/>
          </a:xfrm>
          <a:prstGeom prst="rect">
            <a:avLst/>
          </a:prstGeom>
          <a:noFill/>
        </p:spPr>
        <p:txBody>
          <a:bodyPr wrap="none" rtlCol="0">
            <a:spAutoFit/>
          </a:bodyPr>
          <a:lstStyle/>
          <a:p>
            <a:r>
              <a:rPr lang="en-US" altLang="zh-CN" smtClean="0"/>
              <a:t>0.7</a:t>
            </a:r>
            <a:endParaRPr lang="zh-CN" altLang="en-US"/>
          </a:p>
        </p:txBody>
      </p:sp>
      <p:sp>
        <p:nvSpPr>
          <p:cNvPr id="16" name="文本框 15"/>
          <p:cNvSpPr txBox="1"/>
          <p:nvPr/>
        </p:nvSpPr>
        <p:spPr>
          <a:xfrm>
            <a:off x="9450191" y="5571420"/>
            <a:ext cx="566181" cy="369332"/>
          </a:xfrm>
          <a:prstGeom prst="rect">
            <a:avLst/>
          </a:prstGeom>
          <a:noFill/>
        </p:spPr>
        <p:txBody>
          <a:bodyPr wrap="none" rtlCol="0">
            <a:spAutoFit/>
          </a:bodyPr>
          <a:lstStyle/>
          <a:p>
            <a:r>
              <a:rPr lang="en-US" altLang="zh-CN" smtClean="0"/>
              <a:t>w/o</a:t>
            </a:r>
            <a:endParaRPr lang="zh-CN" altLang="en-US"/>
          </a:p>
        </p:txBody>
      </p:sp>
      <p:pic>
        <p:nvPicPr>
          <p:cNvPr id="17" name="图片 16"/>
          <p:cNvPicPr>
            <a:picLocks noChangeAspect="1"/>
          </p:cNvPicPr>
          <p:nvPr/>
        </p:nvPicPr>
        <p:blipFill>
          <a:blip r:embed="rId3"/>
          <a:stretch>
            <a:fillRect/>
          </a:stretch>
        </p:blipFill>
        <p:spPr>
          <a:xfrm>
            <a:off x="1319755" y="2767493"/>
            <a:ext cx="4597086" cy="1050271"/>
          </a:xfrm>
          <a:prstGeom prst="rect">
            <a:avLst/>
          </a:prstGeom>
        </p:spPr>
      </p:pic>
      <p:sp>
        <p:nvSpPr>
          <p:cNvPr id="18" name="矩形 17"/>
          <p:cNvSpPr/>
          <p:nvPr/>
        </p:nvSpPr>
        <p:spPr>
          <a:xfrm>
            <a:off x="1153081" y="1971776"/>
            <a:ext cx="3108543" cy="461665"/>
          </a:xfrm>
          <a:prstGeom prst="rect">
            <a:avLst/>
          </a:prstGeom>
        </p:spPr>
        <p:txBody>
          <a:bodyPr wrap="none">
            <a:spAutoFit/>
          </a:bodyPr>
          <a:lstStyle/>
          <a:p>
            <a:r>
              <a:rPr lang="zh-CN" altLang="en-US" sz="2400"/>
              <a:t>temperature sampling</a:t>
            </a:r>
          </a:p>
        </p:txBody>
      </p:sp>
      <p:sp>
        <p:nvSpPr>
          <p:cNvPr id="19" name="矩形 18"/>
          <p:cNvSpPr/>
          <p:nvPr/>
        </p:nvSpPr>
        <p:spPr>
          <a:xfrm>
            <a:off x="6747938" y="1933534"/>
            <a:ext cx="933269" cy="461665"/>
          </a:xfrm>
          <a:prstGeom prst="rect">
            <a:avLst/>
          </a:prstGeom>
        </p:spPr>
        <p:txBody>
          <a:bodyPr wrap="none">
            <a:spAutoFit/>
          </a:bodyPr>
          <a:lstStyle/>
          <a:p>
            <a:r>
              <a:rPr lang="zh-CN" altLang="en-US" sz="2400"/>
              <a:t>top-k</a:t>
            </a:r>
            <a:endParaRPr lang="zh-CN" altLang="en-US" sz="1600"/>
          </a:p>
        </p:txBody>
      </p:sp>
      <mc:AlternateContent xmlns:mc="http://schemas.openxmlformats.org/markup-compatibility/2006" xmlns:a14="http://schemas.microsoft.com/office/drawing/2010/main">
        <mc:Choice Requires="a14">
          <p:sp>
            <p:nvSpPr>
              <p:cNvPr id="20" name="文本框 19"/>
              <p:cNvSpPr txBox="1"/>
              <p:nvPr/>
            </p:nvSpPr>
            <p:spPr>
              <a:xfrm>
                <a:off x="6747938" y="2611450"/>
                <a:ext cx="4574266" cy="8842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m:t>
                                      </m:r>
                                    </m:sup>
                                  </m:sSup>
                                </m:den>
                              </m:f>
                              <m:r>
                                <a:rPr lang="en-US" altLang="zh-CN" b="0" i="1" smtClean="0">
                                  <a:latin typeface="Cambria Math" panose="02040503050406030204" pitchFamily="18" charset="0"/>
                                </a:rPr>
                                <m:t>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 ∈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𝑉</m:t>
                                  </m:r>
                                </m:e>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sup>
                              </m:sSup>
                            </m:e>
                            <m:e>
                              <m:r>
                                <a:rPr lang="en-US" altLang="zh-CN" b="0" i="1" smtClean="0">
                                  <a:latin typeface="Cambria Math" panose="02040503050406030204" pitchFamily="18" charset="0"/>
                                </a:rPr>
                                <m:t>0                     </m:t>
                              </m:r>
                              <m:r>
                                <a:rPr lang="en-US" altLang="zh-CN" b="0" i="1" smtClean="0">
                                  <a:latin typeface="Cambria Math" panose="02040503050406030204" pitchFamily="18" charset="0"/>
                                </a:rPr>
                                <m:t>𝑜𝑡h𝑒𝑟𝑤𝑖𝑠𝑒</m:t>
                              </m:r>
                            </m:e>
                          </m:eqArr>
                        </m:e>
                      </m:d>
                    </m:oMath>
                  </m:oMathPara>
                </a14:m>
                <a:endParaRPr lang="zh-CN" altLang="en-US"/>
              </a:p>
            </p:txBody>
          </p:sp>
        </mc:Choice>
        <mc:Fallback xmlns="">
          <p:sp>
            <p:nvSpPr>
              <p:cNvPr id="20" name="文本框 19"/>
              <p:cNvSpPr txBox="1">
                <a:spLocks noRot="1" noChangeAspect="1" noMove="1" noResize="1" noEditPoints="1" noAdjustHandles="1" noChangeArrowheads="1" noChangeShapeType="1" noTextEdit="1"/>
              </p:cNvSpPr>
              <p:nvPr/>
            </p:nvSpPr>
            <p:spPr>
              <a:xfrm>
                <a:off x="6747938" y="2611450"/>
                <a:ext cx="4574266" cy="88428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7513105" y="3816392"/>
                <a:ext cx="3124702" cy="300980"/>
              </a:xfrm>
              <a:prstGeom prst="rect">
                <a:avLst/>
              </a:prstGeom>
              <a:noFill/>
            </p:spPr>
            <p:txBody>
              <a:bodyPr wrap="none" lIns="0" tIns="0" rIns="0" bIns="0" rtlCol="0">
                <a:spAutoFit/>
              </a:bodyPr>
              <a:lstStyle/>
              <a:p>
                <a:r>
                  <a:rPr lang="zh-CN" altLang="en-US" smtClean="0"/>
                  <a:t>其中</a:t>
                </a:r>
                <a14:m>
                  <m:oMath xmlns:m="http://schemas.openxmlformats.org/officeDocument/2006/math">
                    <m:r>
                      <a:rPr lang="zh-CN" altLang="en-US"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 </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𝑥</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𝑉</m:t>
                            </m:r>
                          </m:e>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sup>
                        </m:sSup>
                      </m:sub>
                      <m:sup/>
                      <m:e>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e>
                    </m:nary>
                  </m:oMath>
                </a14:m>
                <a:endParaRPr lang="zh-CN" altLang="en-US"/>
              </a:p>
            </p:txBody>
          </p:sp>
        </mc:Choice>
        <mc:Fallback xmlns="">
          <p:sp>
            <p:nvSpPr>
              <p:cNvPr id="21" name="文本框 20"/>
              <p:cNvSpPr txBox="1">
                <a:spLocks noRot="1" noChangeAspect="1" noMove="1" noResize="1" noEditPoints="1" noAdjustHandles="1" noChangeArrowheads="1" noChangeShapeType="1" noTextEdit="1"/>
              </p:cNvSpPr>
              <p:nvPr/>
            </p:nvSpPr>
            <p:spPr>
              <a:xfrm>
                <a:off x="7513105" y="3816392"/>
                <a:ext cx="3124702" cy="300980"/>
              </a:xfrm>
              <a:prstGeom prst="rect">
                <a:avLst/>
              </a:prstGeom>
              <a:blipFill>
                <a:blip r:embed="rId5"/>
                <a:stretch>
                  <a:fillRect l="-4483" t="-161224" r="-2924" b="-2408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73815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573124" y="1403086"/>
            <a:ext cx="9350550" cy="3840813"/>
          </a:xfrm>
          <a:prstGeom prst="rect">
            <a:avLst/>
          </a:prstGeom>
        </p:spPr>
      </p:pic>
      <p:sp>
        <p:nvSpPr>
          <p:cNvPr id="5" name="矩形 4"/>
          <p:cNvSpPr/>
          <p:nvPr/>
        </p:nvSpPr>
        <p:spPr>
          <a:xfrm>
            <a:off x="961212" y="688703"/>
            <a:ext cx="2521844" cy="523220"/>
          </a:xfrm>
          <a:prstGeom prst="rect">
            <a:avLst/>
          </a:prstGeom>
        </p:spPr>
        <p:txBody>
          <a:bodyPr wrap="none">
            <a:spAutoFit/>
          </a:bodyPr>
          <a:lstStyle/>
          <a:p>
            <a:r>
              <a:rPr lang="zh-CN" altLang="en-US" sz="2800"/>
              <a:t>MAIN RESULTS</a:t>
            </a:r>
          </a:p>
        </p:txBody>
      </p:sp>
      <p:sp>
        <p:nvSpPr>
          <p:cNvPr id="6" name="矩形 5"/>
          <p:cNvSpPr/>
          <p:nvPr/>
        </p:nvSpPr>
        <p:spPr>
          <a:xfrm>
            <a:off x="1573124" y="5982343"/>
            <a:ext cx="8567338" cy="369332"/>
          </a:xfrm>
          <a:prstGeom prst="rect">
            <a:avLst/>
          </a:prstGeom>
        </p:spPr>
        <p:txBody>
          <a:bodyPr wrap="square">
            <a:spAutoFit/>
          </a:bodyPr>
          <a:lstStyle/>
          <a:p>
            <a:pPr marL="285750" indent="-285750">
              <a:buFont typeface="Arial" panose="020B0604020202020204" pitchFamily="34" charset="0"/>
              <a:buChar char="•"/>
            </a:pPr>
            <a:r>
              <a:rPr lang="zh-CN" altLang="en-US"/>
              <a:t>the gains become more significant when the language model’s scale increases</a:t>
            </a:r>
          </a:p>
        </p:txBody>
      </p:sp>
      <p:sp>
        <p:nvSpPr>
          <p:cNvPr id="7" name="矩形 6"/>
          <p:cNvSpPr/>
          <p:nvPr/>
        </p:nvSpPr>
        <p:spPr>
          <a:xfrm>
            <a:off x="1573124" y="5435062"/>
            <a:ext cx="9876083" cy="369332"/>
          </a:xfrm>
          <a:prstGeom prst="rect">
            <a:avLst/>
          </a:prstGeom>
        </p:spPr>
        <p:txBody>
          <a:bodyPr wrap="square">
            <a:spAutoFit/>
          </a:bodyPr>
          <a:lstStyle/>
          <a:p>
            <a:pPr marL="285750" indent="-285750">
              <a:buFont typeface="Arial" panose="020B0604020202020204" pitchFamily="34" charset="0"/>
              <a:buChar char="•"/>
            </a:pPr>
            <a:r>
              <a:rPr lang="zh-CN" altLang="en-US"/>
              <a:t>improves the arithmetic reasoning performance over all four language models significantly</a:t>
            </a:r>
          </a:p>
        </p:txBody>
      </p:sp>
    </p:spTree>
    <p:extLst>
      <p:ext uri="{BB962C8B-B14F-4D97-AF65-F5344CB8AC3E}">
        <p14:creationId xmlns:p14="http://schemas.microsoft.com/office/powerpoint/2010/main" val="334123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70184" y="2118153"/>
            <a:ext cx="6600094" cy="646331"/>
          </a:xfrm>
          <a:prstGeom prst="rect">
            <a:avLst/>
          </a:prstGeom>
        </p:spPr>
        <p:txBody>
          <a:bodyPr wrap="square">
            <a:spAutoFit/>
          </a:bodyPr>
          <a:lstStyle/>
          <a:p>
            <a:r>
              <a:rPr lang="en-US" altLang="zh-CN"/>
              <a:t>Scaling up the size of language models </a:t>
            </a:r>
            <a:r>
              <a:rPr lang="en-US" altLang="zh-CN" smtClean="0"/>
              <a:t>can confer </a:t>
            </a:r>
            <a:r>
              <a:rPr lang="en-US" altLang="zh-CN"/>
              <a:t>a range of benefits, such as improved performance and sample efficiency</a:t>
            </a:r>
            <a:endParaRPr lang="zh-CN" altLang="en-US"/>
          </a:p>
        </p:txBody>
      </p:sp>
      <p:sp>
        <p:nvSpPr>
          <p:cNvPr id="5" name="矩形 4"/>
          <p:cNvSpPr/>
          <p:nvPr/>
        </p:nvSpPr>
        <p:spPr>
          <a:xfrm>
            <a:off x="1770184" y="3207965"/>
            <a:ext cx="6705601" cy="923330"/>
          </a:xfrm>
          <a:prstGeom prst="rect">
            <a:avLst/>
          </a:prstGeom>
        </p:spPr>
        <p:txBody>
          <a:bodyPr wrap="square">
            <a:spAutoFit/>
          </a:bodyPr>
          <a:lstStyle/>
          <a:p>
            <a:r>
              <a:rPr lang="zh-CN" altLang="en-US" smtClean="0"/>
              <a:t>However not </a:t>
            </a:r>
            <a:r>
              <a:rPr lang="zh-CN" altLang="en-US"/>
              <a:t>sufficient for achieving high performance on challenging tasks such as arithmetic, commonsense, and symbolic reasoning</a:t>
            </a:r>
          </a:p>
        </p:txBody>
      </p:sp>
      <p:sp>
        <p:nvSpPr>
          <p:cNvPr id="6" name="矩形 5"/>
          <p:cNvSpPr/>
          <p:nvPr/>
        </p:nvSpPr>
        <p:spPr>
          <a:xfrm>
            <a:off x="1113691" y="4489157"/>
            <a:ext cx="9284678" cy="461665"/>
          </a:xfrm>
          <a:prstGeom prst="rect">
            <a:avLst/>
          </a:prstGeom>
        </p:spPr>
        <p:txBody>
          <a:bodyPr wrap="square">
            <a:spAutoFit/>
          </a:bodyPr>
          <a:lstStyle/>
          <a:p>
            <a:r>
              <a:rPr lang="en-US" altLang="zh-CN" sz="2400" smtClean="0"/>
              <a:t>H</a:t>
            </a:r>
            <a:r>
              <a:rPr lang="zh-CN" altLang="en-US" sz="2400" smtClean="0"/>
              <a:t>ow </a:t>
            </a:r>
            <a:r>
              <a:rPr lang="zh-CN" altLang="en-US" sz="2400"/>
              <a:t>the reasoning ability of large language models can be </a:t>
            </a:r>
            <a:r>
              <a:rPr lang="zh-CN" altLang="en-US" sz="2400" smtClean="0"/>
              <a:t>unlocked</a:t>
            </a:r>
            <a:r>
              <a:rPr lang="en-US" altLang="zh-CN" sz="2400" smtClean="0"/>
              <a:t>?</a:t>
            </a:r>
            <a:endParaRPr lang="zh-CN" altLang="en-US" sz="2400"/>
          </a:p>
        </p:txBody>
      </p:sp>
      <p:sp>
        <p:nvSpPr>
          <p:cNvPr id="7" name="文本框 6"/>
          <p:cNvSpPr txBox="1"/>
          <p:nvPr/>
        </p:nvSpPr>
        <p:spPr>
          <a:xfrm>
            <a:off x="1113691" y="773722"/>
            <a:ext cx="2029723" cy="523220"/>
          </a:xfrm>
          <a:prstGeom prst="rect">
            <a:avLst/>
          </a:prstGeom>
          <a:noFill/>
        </p:spPr>
        <p:txBody>
          <a:bodyPr wrap="none" rtlCol="0">
            <a:spAutoFit/>
          </a:bodyPr>
          <a:lstStyle/>
          <a:p>
            <a:r>
              <a:rPr lang="en-US" altLang="zh-CN" sz="2800" smtClean="0"/>
              <a:t>Background</a:t>
            </a:r>
            <a:endParaRPr lang="zh-CN" altLang="en-US" sz="2800"/>
          </a:p>
        </p:txBody>
      </p:sp>
    </p:spTree>
    <p:extLst>
      <p:ext uri="{BB962C8B-B14F-4D97-AF65-F5344CB8AC3E}">
        <p14:creationId xmlns:p14="http://schemas.microsoft.com/office/powerpoint/2010/main" val="1594448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1212" y="688703"/>
            <a:ext cx="2521844" cy="523220"/>
          </a:xfrm>
          <a:prstGeom prst="rect">
            <a:avLst/>
          </a:prstGeom>
        </p:spPr>
        <p:txBody>
          <a:bodyPr wrap="none">
            <a:spAutoFit/>
          </a:bodyPr>
          <a:lstStyle/>
          <a:p>
            <a:r>
              <a:rPr lang="zh-CN" altLang="en-US" sz="2800"/>
              <a:t>MAIN RESULTS</a:t>
            </a:r>
          </a:p>
        </p:txBody>
      </p:sp>
      <p:pic>
        <p:nvPicPr>
          <p:cNvPr id="2" name="图片 1"/>
          <p:cNvPicPr>
            <a:picLocks noChangeAspect="1"/>
          </p:cNvPicPr>
          <p:nvPr/>
        </p:nvPicPr>
        <p:blipFill>
          <a:blip r:embed="rId2"/>
          <a:stretch>
            <a:fillRect/>
          </a:stretch>
        </p:blipFill>
        <p:spPr>
          <a:xfrm>
            <a:off x="1347744" y="1402283"/>
            <a:ext cx="9449619" cy="3787468"/>
          </a:xfrm>
          <a:prstGeom prst="rect">
            <a:avLst/>
          </a:prstGeom>
        </p:spPr>
      </p:pic>
      <p:sp>
        <p:nvSpPr>
          <p:cNvPr id="3" name="矩形 2"/>
          <p:cNvSpPr/>
          <p:nvPr/>
        </p:nvSpPr>
        <p:spPr>
          <a:xfrm>
            <a:off x="1735016" y="5380112"/>
            <a:ext cx="7385538" cy="369332"/>
          </a:xfrm>
          <a:prstGeom prst="rect">
            <a:avLst/>
          </a:prstGeom>
        </p:spPr>
        <p:txBody>
          <a:bodyPr wrap="square">
            <a:spAutoFit/>
          </a:bodyPr>
          <a:lstStyle/>
          <a:p>
            <a:r>
              <a:rPr lang="zh-CN" altLang="en-US"/>
              <a:t>self-consistency yields large gains across all four language models</a:t>
            </a:r>
          </a:p>
        </p:txBody>
      </p:sp>
    </p:spTree>
    <p:extLst>
      <p:ext uri="{BB962C8B-B14F-4D97-AF65-F5344CB8AC3E}">
        <p14:creationId xmlns:p14="http://schemas.microsoft.com/office/powerpoint/2010/main" val="2827520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1212" y="688703"/>
            <a:ext cx="2521844" cy="523220"/>
          </a:xfrm>
          <a:prstGeom prst="rect">
            <a:avLst/>
          </a:prstGeom>
        </p:spPr>
        <p:txBody>
          <a:bodyPr wrap="none">
            <a:spAutoFit/>
          </a:bodyPr>
          <a:lstStyle/>
          <a:p>
            <a:r>
              <a:rPr lang="zh-CN" altLang="en-US" sz="2800"/>
              <a:t>MAIN RESULTS</a:t>
            </a:r>
          </a:p>
        </p:txBody>
      </p:sp>
      <p:pic>
        <p:nvPicPr>
          <p:cNvPr id="4" name="图片 3"/>
          <p:cNvPicPr>
            <a:picLocks noChangeAspect="1"/>
          </p:cNvPicPr>
          <p:nvPr/>
        </p:nvPicPr>
        <p:blipFill>
          <a:blip r:embed="rId2"/>
          <a:stretch>
            <a:fillRect/>
          </a:stretch>
        </p:blipFill>
        <p:spPr>
          <a:xfrm>
            <a:off x="1500436" y="2084743"/>
            <a:ext cx="9472481" cy="2484335"/>
          </a:xfrm>
          <a:prstGeom prst="rect">
            <a:avLst/>
          </a:prstGeom>
        </p:spPr>
      </p:pic>
      <p:sp>
        <p:nvSpPr>
          <p:cNvPr id="6" name="矩形 5"/>
          <p:cNvSpPr/>
          <p:nvPr/>
        </p:nvSpPr>
        <p:spPr>
          <a:xfrm>
            <a:off x="1676399" y="4969804"/>
            <a:ext cx="7784123" cy="646331"/>
          </a:xfrm>
          <a:prstGeom prst="rect">
            <a:avLst/>
          </a:prstGeom>
        </p:spPr>
        <p:txBody>
          <a:bodyPr wrap="square">
            <a:spAutoFit/>
          </a:bodyPr>
          <a:lstStyle/>
          <a:p>
            <a:r>
              <a:rPr lang="zh-CN" altLang="en-US"/>
              <a:t>sampling a higher number </a:t>
            </a:r>
            <a:r>
              <a:rPr lang="zh-CN" altLang="en-US" smtClean="0"/>
              <a:t>of </a:t>
            </a:r>
            <a:r>
              <a:rPr lang="zh-CN" altLang="en-US"/>
              <a:t>reasoning paths leads to </a:t>
            </a:r>
            <a:r>
              <a:rPr lang="zh-CN" altLang="en-US" smtClean="0"/>
              <a:t>a </a:t>
            </a:r>
            <a:r>
              <a:rPr lang="en-US" altLang="zh-CN"/>
              <a:t>consistently better performance</a:t>
            </a:r>
            <a:endParaRPr lang="zh-CN" altLang="en-US"/>
          </a:p>
        </p:txBody>
      </p:sp>
      <p:sp>
        <p:nvSpPr>
          <p:cNvPr id="7" name="矩形 6"/>
          <p:cNvSpPr/>
          <p:nvPr/>
        </p:nvSpPr>
        <p:spPr>
          <a:xfrm>
            <a:off x="1676399" y="1463667"/>
            <a:ext cx="5412059" cy="369332"/>
          </a:xfrm>
          <a:prstGeom prst="rect">
            <a:avLst/>
          </a:prstGeom>
        </p:spPr>
        <p:txBody>
          <a:bodyPr wrap="none">
            <a:spAutoFit/>
          </a:bodyPr>
          <a:lstStyle/>
          <a:p>
            <a:r>
              <a:rPr lang="zh-CN" altLang="en-US"/>
              <a:t>the effect of the number of sampled reasoning paths</a:t>
            </a:r>
          </a:p>
        </p:txBody>
      </p:sp>
    </p:spTree>
    <p:extLst>
      <p:ext uri="{BB962C8B-B14F-4D97-AF65-F5344CB8AC3E}">
        <p14:creationId xmlns:p14="http://schemas.microsoft.com/office/powerpoint/2010/main" val="482420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61920" y="723872"/>
            <a:ext cx="8294258" cy="369332"/>
          </a:xfrm>
          <a:prstGeom prst="rect">
            <a:avLst/>
          </a:prstGeom>
        </p:spPr>
        <p:txBody>
          <a:bodyPr wrap="none">
            <a:spAutoFit/>
          </a:bodyPr>
          <a:lstStyle/>
          <a:p>
            <a:r>
              <a:rPr lang="en-US" altLang="zh-CN"/>
              <a:t>SELF-CONSISTENCY HELPS WHEN CHAIN-OF-THOUGHT HURTS PERFORMANCE</a:t>
            </a:r>
            <a:endParaRPr lang="zh-CN" altLang="en-US"/>
          </a:p>
        </p:txBody>
      </p:sp>
      <p:pic>
        <p:nvPicPr>
          <p:cNvPr id="2" name="图片 1"/>
          <p:cNvPicPr>
            <a:picLocks noChangeAspect="1"/>
          </p:cNvPicPr>
          <p:nvPr/>
        </p:nvPicPr>
        <p:blipFill>
          <a:blip r:embed="rId2"/>
          <a:stretch>
            <a:fillRect/>
          </a:stretch>
        </p:blipFill>
        <p:spPr>
          <a:xfrm>
            <a:off x="1439776" y="1821093"/>
            <a:ext cx="9312447" cy="1996613"/>
          </a:xfrm>
          <a:prstGeom prst="rect">
            <a:avLst/>
          </a:prstGeom>
        </p:spPr>
      </p:pic>
      <p:sp>
        <p:nvSpPr>
          <p:cNvPr id="3" name="矩形 2"/>
          <p:cNvSpPr/>
          <p:nvPr/>
        </p:nvSpPr>
        <p:spPr>
          <a:xfrm>
            <a:off x="1570893" y="4360929"/>
            <a:ext cx="9542584" cy="369332"/>
          </a:xfrm>
          <a:prstGeom prst="rect">
            <a:avLst/>
          </a:prstGeom>
        </p:spPr>
        <p:txBody>
          <a:bodyPr wrap="square">
            <a:spAutoFit/>
          </a:bodyPr>
          <a:lstStyle/>
          <a:p>
            <a:r>
              <a:rPr lang="zh-CN" altLang="en-US"/>
              <a:t>adding chain-of-thought does hurt performance compared to standard prompting</a:t>
            </a:r>
          </a:p>
        </p:txBody>
      </p:sp>
      <p:sp>
        <p:nvSpPr>
          <p:cNvPr id="8" name="矩形 7"/>
          <p:cNvSpPr/>
          <p:nvPr/>
        </p:nvSpPr>
        <p:spPr>
          <a:xfrm>
            <a:off x="1570892" y="4950318"/>
            <a:ext cx="9905999" cy="369332"/>
          </a:xfrm>
          <a:prstGeom prst="rect">
            <a:avLst/>
          </a:prstGeom>
        </p:spPr>
        <p:txBody>
          <a:bodyPr wrap="square">
            <a:spAutoFit/>
          </a:bodyPr>
          <a:lstStyle/>
          <a:p>
            <a:r>
              <a:rPr lang="zh-CN" altLang="en-US"/>
              <a:t>self-consistency is able to robustly boost the performance and outperform standard prompting</a:t>
            </a:r>
          </a:p>
        </p:txBody>
      </p:sp>
    </p:spTree>
    <p:extLst>
      <p:ext uri="{BB962C8B-B14F-4D97-AF65-F5344CB8AC3E}">
        <p14:creationId xmlns:p14="http://schemas.microsoft.com/office/powerpoint/2010/main" val="983419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2670" y="374860"/>
            <a:ext cx="6335389" cy="461665"/>
          </a:xfrm>
          <a:prstGeom prst="rect">
            <a:avLst/>
          </a:prstGeom>
        </p:spPr>
        <p:txBody>
          <a:bodyPr wrap="none">
            <a:spAutoFit/>
          </a:bodyPr>
          <a:lstStyle/>
          <a:p>
            <a:r>
              <a:rPr lang="zh-CN" altLang="en-US" sz="2400"/>
              <a:t>COMPARE TO OTHER EXISTING APPROACHES</a:t>
            </a:r>
          </a:p>
        </p:txBody>
      </p:sp>
      <p:sp>
        <p:nvSpPr>
          <p:cNvPr id="5" name="矩形 4"/>
          <p:cNvSpPr/>
          <p:nvPr/>
        </p:nvSpPr>
        <p:spPr>
          <a:xfrm>
            <a:off x="709964" y="1178258"/>
            <a:ext cx="1740157" cy="918054"/>
          </a:xfrm>
          <a:prstGeom prst="rect">
            <a:avLst/>
          </a:prstGeom>
        </p:spPr>
        <p:txBody>
          <a:bodyPr wrap="square">
            <a:spAutoFit/>
          </a:bodyPr>
          <a:lstStyle/>
          <a:p>
            <a:r>
              <a:rPr lang="zh-CN" altLang="en-US"/>
              <a:t>Comparison to Sample-and-Rank</a:t>
            </a:r>
          </a:p>
        </p:txBody>
      </p:sp>
      <p:pic>
        <p:nvPicPr>
          <p:cNvPr id="6" name="图片 5"/>
          <p:cNvPicPr>
            <a:picLocks noChangeAspect="1"/>
          </p:cNvPicPr>
          <p:nvPr/>
        </p:nvPicPr>
        <p:blipFill>
          <a:blip r:embed="rId3"/>
          <a:stretch>
            <a:fillRect/>
          </a:stretch>
        </p:blipFill>
        <p:spPr>
          <a:xfrm>
            <a:off x="2842777" y="984966"/>
            <a:ext cx="7577001" cy="2052364"/>
          </a:xfrm>
          <a:prstGeom prst="rect">
            <a:avLst/>
          </a:prstGeom>
        </p:spPr>
      </p:pic>
      <p:sp>
        <p:nvSpPr>
          <p:cNvPr id="9" name="矩形 8"/>
          <p:cNvSpPr/>
          <p:nvPr/>
        </p:nvSpPr>
        <p:spPr>
          <a:xfrm>
            <a:off x="1167909" y="2425967"/>
            <a:ext cx="824265" cy="369332"/>
          </a:xfrm>
          <a:prstGeom prst="rect">
            <a:avLst/>
          </a:prstGeom>
        </p:spPr>
        <p:txBody>
          <a:bodyPr wrap="none">
            <a:spAutoFit/>
          </a:bodyPr>
          <a:lstStyle/>
          <a:p>
            <a:r>
              <a:rPr lang="zh-CN" altLang="en-US"/>
              <a:t>GPT-3</a:t>
            </a:r>
          </a:p>
        </p:txBody>
      </p:sp>
      <p:pic>
        <p:nvPicPr>
          <p:cNvPr id="10" name="图片 9"/>
          <p:cNvPicPr>
            <a:picLocks noChangeAspect="1"/>
          </p:cNvPicPr>
          <p:nvPr/>
        </p:nvPicPr>
        <p:blipFill>
          <a:blip r:embed="rId4"/>
          <a:stretch>
            <a:fillRect/>
          </a:stretch>
        </p:blipFill>
        <p:spPr>
          <a:xfrm>
            <a:off x="2989385" y="3185771"/>
            <a:ext cx="6973219" cy="1872005"/>
          </a:xfrm>
          <a:prstGeom prst="rect">
            <a:avLst/>
          </a:prstGeom>
        </p:spPr>
      </p:pic>
      <p:sp>
        <p:nvSpPr>
          <p:cNvPr id="11" name="矩形 10"/>
          <p:cNvSpPr/>
          <p:nvPr/>
        </p:nvSpPr>
        <p:spPr>
          <a:xfrm>
            <a:off x="742566" y="3341285"/>
            <a:ext cx="2074200" cy="646331"/>
          </a:xfrm>
          <a:prstGeom prst="rect">
            <a:avLst/>
          </a:prstGeom>
        </p:spPr>
        <p:txBody>
          <a:bodyPr wrap="square">
            <a:spAutoFit/>
          </a:bodyPr>
          <a:lstStyle/>
          <a:p>
            <a:r>
              <a:rPr lang="zh-CN" altLang="en-US"/>
              <a:t>Comparison to Beam Search</a:t>
            </a:r>
          </a:p>
        </p:txBody>
      </p:sp>
      <p:sp>
        <p:nvSpPr>
          <p:cNvPr id="12" name="矩形 11"/>
          <p:cNvSpPr/>
          <p:nvPr/>
        </p:nvSpPr>
        <p:spPr>
          <a:xfrm>
            <a:off x="948051" y="4197241"/>
            <a:ext cx="1055097" cy="369332"/>
          </a:xfrm>
          <a:prstGeom prst="rect">
            <a:avLst/>
          </a:prstGeom>
        </p:spPr>
        <p:txBody>
          <a:bodyPr wrap="none">
            <a:spAutoFit/>
          </a:bodyPr>
          <a:lstStyle/>
          <a:p>
            <a:r>
              <a:rPr lang="zh-CN" altLang="en-US"/>
              <a:t>UL2-20B</a:t>
            </a:r>
          </a:p>
        </p:txBody>
      </p:sp>
      <p:pic>
        <p:nvPicPr>
          <p:cNvPr id="13" name="图片 12"/>
          <p:cNvPicPr>
            <a:picLocks noChangeAspect="1"/>
          </p:cNvPicPr>
          <p:nvPr/>
        </p:nvPicPr>
        <p:blipFill>
          <a:blip r:embed="rId5"/>
          <a:stretch>
            <a:fillRect/>
          </a:stretch>
        </p:blipFill>
        <p:spPr>
          <a:xfrm>
            <a:off x="2989385" y="5206217"/>
            <a:ext cx="6973219" cy="1511436"/>
          </a:xfrm>
          <a:prstGeom prst="rect">
            <a:avLst/>
          </a:prstGeom>
        </p:spPr>
      </p:pic>
      <p:sp>
        <p:nvSpPr>
          <p:cNvPr id="14" name="矩形 13"/>
          <p:cNvSpPr/>
          <p:nvPr/>
        </p:nvSpPr>
        <p:spPr>
          <a:xfrm>
            <a:off x="709964" y="5232589"/>
            <a:ext cx="2059515" cy="923330"/>
          </a:xfrm>
          <a:prstGeom prst="rect">
            <a:avLst/>
          </a:prstGeom>
        </p:spPr>
        <p:txBody>
          <a:bodyPr wrap="square">
            <a:spAutoFit/>
          </a:bodyPr>
          <a:lstStyle/>
          <a:p>
            <a:r>
              <a:rPr lang="zh-CN" altLang="en-US"/>
              <a:t>Comparison to Ensemble-based Approaches</a:t>
            </a:r>
          </a:p>
        </p:txBody>
      </p:sp>
    </p:spTree>
    <p:extLst>
      <p:ext uri="{BB962C8B-B14F-4D97-AF65-F5344CB8AC3E}">
        <p14:creationId xmlns:p14="http://schemas.microsoft.com/office/powerpoint/2010/main" val="808580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184212" y="1263326"/>
            <a:ext cx="9342930" cy="2994920"/>
          </a:xfrm>
          <a:prstGeom prst="rect">
            <a:avLst/>
          </a:prstGeom>
        </p:spPr>
      </p:pic>
      <p:sp>
        <p:nvSpPr>
          <p:cNvPr id="7" name="矩形 6"/>
          <p:cNvSpPr/>
          <p:nvPr/>
        </p:nvSpPr>
        <p:spPr>
          <a:xfrm>
            <a:off x="1664677" y="5241611"/>
            <a:ext cx="8382000" cy="646331"/>
          </a:xfrm>
          <a:prstGeom prst="rect">
            <a:avLst/>
          </a:prstGeom>
        </p:spPr>
        <p:txBody>
          <a:bodyPr wrap="square">
            <a:spAutoFit/>
          </a:bodyPr>
          <a:lstStyle/>
          <a:p>
            <a:pPr marL="285750" indent="-285750">
              <a:buFont typeface="Arial" panose="020B0604020202020204" pitchFamily="34" charset="0"/>
              <a:buChar char="•"/>
            </a:pPr>
            <a:r>
              <a:rPr lang="zh-CN" altLang="en-US"/>
              <a:t>The gain is relatively lower for smaller models due to certain abilities </a:t>
            </a:r>
            <a:r>
              <a:rPr lang="zh-CN" altLang="en-US" smtClean="0"/>
              <a:t>only </a:t>
            </a:r>
            <a:r>
              <a:rPr lang="zh-CN" altLang="en-US"/>
              <a:t>emerge when the model reaches a sufficient scale</a:t>
            </a:r>
          </a:p>
        </p:txBody>
      </p:sp>
      <p:sp>
        <p:nvSpPr>
          <p:cNvPr id="8" name="矩形 7"/>
          <p:cNvSpPr/>
          <p:nvPr/>
        </p:nvSpPr>
        <p:spPr>
          <a:xfrm>
            <a:off x="1664677" y="4667086"/>
            <a:ext cx="8100646" cy="369332"/>
          </a:xfrm>
          <a:prstGeom prst="rect">
            <a:avLst/>
          </a:prstGeom>
        </p:spPr>
        <p:txBody>
          <a:bodyPr wrap="square">
            <a:spAutoFit/>
          </a:bodyPr>
          <a:lstStyle/>
          <a:p>
            <a:pPr marL="285750" indent="-285750">
              <a:buFont typeface="Arial" panose="020B0604020202020204" pitchFamily="34" charset="0"/>
              <a:buChar char="•"/>
            </a:pPr>
            <a:r>
              <a:rPr lang="en-US" altLang="zh-CN" smtClean="0"/>
              <a:t>S</a:t>
            </a:r>
            <a:r>
              <a:rPr lang="zh-CN" altLang="en-US" smtClean="0"/>
              <a:t>elf</a:t>
            </a:r>
            <a:r>
              <a:rPr lang="en-US" altLang="zh-CN" smtClean="0"/>
              <a:t>-</a:t>
            </a:r>
            <a:r>
              <a:rPr lang="zh-CN" altLang="en-US" smtClean="0"/>
              <a:t>consistency </a:t>
            </a:r>
            <a:r>
              <a:rPr lang="zh-CN" altLang="en-US"/>
              <a:t>is robust to sampling strategies and parameters</a:t>
            </a:r>
          </a:p>
        </p:txBody>
      </p:sp>
    </p:spTree>
    <p:extLst>
      <p:ext uri="{BB962C8B-B14F-4D97-AF65-F5344CB8AC3E}">
        <p14:creationId xmlns:p14="http://schemas.microsoft.com/office/powerpoint/2010/main" val="2049175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90865" y="1806746"/>
            <a:ext cx="10905165" cy="2613887"/>
          </a:xfrm>
          <a:prstGeom prst="rect">
            <a:avLst/>
          </a:prstGeom>
        </p:spPr>
      </p:pic>
      <p:sp>
        <p:nvSpPr>
          <p:cNvPr id="5" name="文本框 4"/>
          <p:cNvSpPr txBox="1"/>
          <p:nvPr/>
        </p:nvSpPr>
        <p:spPr>
          <a:xfrm>
            <a:off x="5213132" y="4420633"/>
            <a:ext cx="1452642" cy="369332"/>
          </a:xfrm>
          <a:prstGeom prst="rect">
            <a:avLst/>
          </a:prstGeom>
          <a:noFill/>
        </p:spPr>
        <p:txBody>
          <a:bodyPr wrap="none" rtlCol="0">
            <a:spAutoFit/>
          </a:bodyPr>
          <a:lstStyle/>
          <a:p>
            <a:r>
              <a:rPr lang="en-US" altLang="zh-CN" smtClean="0"/>
              <a:t>EMNLP 2022</a:t>
            </a:r>
            <a:endParaRPr lang="zh-CN" altLang="en-US"/>
          </a:p>
        </p:txBody>
      </p:sp>
    </p:spTree>
    <p:extLst>
      <p:ext uri="{BB962C8B-B14F-4D97-AF65-F5344CB8AC3E}">
        <p14:creationId xmlns:p14="http://schemas.microsoft.com/office/powerpoint/2010/main" val="322008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54617" y="1099331"/>
            <a:ext cx="6632446" cy="3883060"/>
          </a:xfrm>
          <a:prstGeom prst="rect">
            <a:avLst/>
          </a:prstGeom>
        </p:spPr>
      </p:pic>
      <p:sp>
        <p:nvSpPr>
          <p:cNvPr id="5" name="矩形 4"/>
          <p:cNvSpPr/>
          <p:nvPr/>
        </p:nvSpPr>
        <p:spPr>
          <a:xfrm>
            <a:off x="725213" y="686487"/>
            <a:ext cx="8818179" cy="369332"/>
          </a:xfrm>
          <a:prstGeom prst="rect">
            <a:avLst/>
          </a:prstGeom>
        </p:spPr>
        <p:txBody>
          <a:bodyPr wrap="square">
            <a:spAutoFit/>
          </a:bodyPr>
          <a:lstStyle/>
          <a:p>
            <a:r>
              <a:rPr lang="zh-CN" altLang="en-US"/>
              <a:t>How to shepherd a PLM to recall a series of stored knowledge</a:t>
            </a:r>
          </a:p>
        </p:txBody>
      </p:sp>
      <p:sp>
        <p:nvSpPr>
          <p:cNvPr id="6" name="矩形 5"/>
          <p:cNvSpPr/>
          <p:nvPr/>
        </p:nvSpPr>
        <p:spPr>
          <a:xfrm>
            <a:off x="1054617" y="5123545"/>
            <a:ext cx="9343696" cy="369332"/>
          </a:xfrm>
          <a:prstGeom prst="rect">
            <a:avLst/>
          </a:prstGeom>
        </p:spPr>
        <p:txBody>
          <a:bodyPr wrap="square">
            <a:spAutoFit/>
          </a:bodyPr>
          <a:lstStyle/>
          <a:p>
            <a:r>
              <a:rPr lang="zh-CN" altLang="en-US"/>
              <a:t>A natural thought is to directly apply existing prompting methods in an iterative </a:t>
            </a:r>
            <a:r>
              <a:rPr lang="zh-CN" altLang="en-US" smtClean="0"/>
              <a:t>fashion</a:t>
            </a:r>
            <a:r>
              <a:rPr lang="en-US" altLang="zh-CN" smtClean="0"/>
              <a:t>.</a:t>
            </a:r>
            <a:r>
              <a:rPr lang="en-US" altLang="zh-CN" smtClean="0">
                <a:solidFill>
                  <a:srgbClr val="FF0000"/>
                </a:solidFill>
              </a:rPr>
              <a:t> </a:t>
            </a:r>
            <a:endParaRPr lang="zh-CN" altLang="en-US">
              <a:solidFill>
                <a:srgbClr val="FF0000"/>
              </a:solidFill>
            </a:endParaRPr>
          </a:p>
        </p:txBody>
      </p:sp>
      <p:sp>
        <p:nvSpPr>
          <p:cNvPr id="7" name="乘号 6"/>
          <p:cNvSpPr/>
          <p:nvPr/>
        </p:nvSpPr>
        <p:spPr>
          <a:xfrm>
            <a:off x="9956879" y="5009402"/>
            <a:ext cx="220717" cy="609600"/>
          </a:xfrm>
          <a:prstGeom prst="mathMultiply">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403314" y="5775186"/>
            <a:ext cx="6418447" cy="369332"/>
          </a:xfrm>
          <a:prstGeom prst="rect">
            <a:avLst/>
          </a:prstGeom>
        </p:spPr>
        <p:txBody>
          <a:bodyPr wrap="square">
            <a:spAutoFit/>
          </a:bodyPr>
          <a:lstStyle/>
          <a:p>
            <a:r>
              <a:rPr lang="en-US" altLang="zh-CN"/>
              <a:t>A</a:t>
            </a:r>
            <a:r>
              <a:rPr lang="zh-CN" altLang="en-US" smtClean="0"/>
              <a:t>ugment </a:t>
            </a:r>
            <a:r>
              <a:rPr lang="zh-CN" altLang="en-US"/>
              <a:t>the PLM with an iterative Context-Aware Prompter</a:t>
            </a:r>
          </a:p>
        </p:txBody>
      </p:sp>
      <p:sp>
        <p:nvSpPr>
          <p:cNvPr id="9" name="下箭头 8"/>
          <p:cNvSpPr/>
          <p:nvPr/>
        </p:nvSpPr>
        <p:spPr>
          <a:xfrm>
            <a:off x="5451315" y="5492877"/>
            <a:ext cx="112240" cy="2823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76717" y="2136558"/>
            <a:ext cx="3933350" cy="923330"/>
          </a:xfrm>
          <a:prstGeom prst="rect">
            <a:avLst/>
          </a:prstGeom>
        </p:spPr>
        <p:txBody>
          <a:bodyPr wrap="square">
            <a:spAutoFit/>
          </a:bodyPr>
          <a:lstStyle/>
          <a:p>
            <a:pPr marL="285750" indent="-285750">
              <a:buFont typeface="Arial" panose="020B0604020202020204" pitchFamily="34" charset="0"/>
              <a:buChar char="•"/>
            </a:pPr>
            <a:r>
              <a:rPr lang="zh-CN" altLang="en-US"/>
              <a:t>At different inference steps, the prompts need to focus on different components of the complex query.</a:t>
            </a:r>
          </a:p>
        </p:txBody>
      </p:sp>
      <p:sp>
        <p:nvSpPr>
          <p:cNvPr id="10" name="矩形 9"/>
          <p:cNvSpPr/>
          <p:nvPr/>
        </p:nvSpPr>
        <p:spPr>
          <a:xfrm>
            <a:off x="7576717" y="3483253"/>
            <a:ext cx="3933350" cy="1200329"/>
          </a:xfrm>
          <a:prstGeom prst="rect">
            <a:avLst/>
          </a:prstGeom>
        </p:spPr>
        <p:txBody>
          <a:bodyPr wrap="square">
            <a:spAutoFit/>
          </a:bodyPr>
          <a:lstStyle/>
          <a:p>
            <a:pPr marL="285750" indent="-285750">
              <a:buFont typeface="Arial" panose="020B0604020202020204" pitchFamily="34" charset="0"/>
              <a:buChar char="•"/>
            </a:pPr>
            <a:r>
              <a:rPr lang="zh-CN" altLang="en-US"/>
              <a:t>The prompts should appropriately integrate knowledge gathered in previous steps into the current step</a:t>
            </a:r>
          </a:p>
        </p:txBody>
      </p:sp>
    </p:spTree>
    <p:extLst>
      <p:ext uri="{BB962C8B-B14F-4D97-AF65-F5344CB8AC3E}">
        <p14:creationId xmlns:p14="http://schemas.microsoft.com/office/powerpoint/2010/main" val="1433739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1029" y="606237"/>
            <a:ext cx="2467342" cy="523220"/>
          </a:xfrm>
          <a:prstGeom prst="rect">
            <a:avLst/>
          </a:prstGeom>
        </p:spPr>
        <p:txBody>
          <a:bodyPr wrap="none">
            <a:spAutoFit/>
          </a:bodyPr>
          <a:lstStyle/>
          <a:p>
            <a:r>
              <a:rPr lang="en-US" altLang="zh-CN" sz="2800"/>
              <a:t>Problem Setup</a:t>
            </a:r>
            <a:endParaRPr lang="zh-CN" altLang="en-US" sz="2800"/>
          </a:p>
        </p:txBody>
      </p:sp>
      <mc:AlternateContent xmlns:mc="http://schemas.openxmlformats.org/markup-compatibility/2006" xmlns:a14="http://schemas.microsoft.com/office/drawing/2010/main">
        <mc:Choice Requires="a14">
          <p:sp>
            <p:nvSpPr>
              <p:cNvPr id="6" name="矩形 5"/>
              <p:cNvSpPr/>
              <p:nvPr/>
            </p:nvSpPr>
            <p:spPr>
              <a:xfrm>
                <a:off x="2438399" y="1745614"/>
                <a:ext cx="2123090" cy="7567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 complex query </a:t>
                </a:r>
                <a14:m>
                  <m:oMath xmlns:m="http://schemas.openxmlformats.org/officeDocument/2006/math">
                    <m:r>
                      <a:rPr lang="en-US" altLang="zh-CN" i="1" smtClean="0">
                        <a:solidFill>
                          <a:schemeClr val="tx1"/>
                        </a:solidFill>
                        <a:latin typeface="Cambria Math" panose="02040503050406030204" pitchFamily="18" charset="0"/>
                      </a:rPr>
                      <m:t>𝑞</m:t>
                    </m:r>
                  </m:oMath>
                </a14:m>
                <a:endParaRPr lang="zh-CN" altLang="en-US">
                  <a:solidFill>
                    <a:schemeClr val="tx1"/>
                  </a:solidFill>
                </a:endParaRPr>
              </a:p>
            </p:txBody>
          </p:sp>
        </mc:Choice>
        <mc:Fallback xmlns="">
          <p:sp>
            <p:nvSpPr>
              <p:cNvPr id="6" name="矩形 5"/>
              <p:cNvSpPr>
                <a:spLocks noRot="1" noChangeAspect="1" noMove="1" noResize="1" noEditPoints="1" noAdjustHandles="1" noChangeArrowheads="1" noChangeShapeType="1" noTextEdit="1"/>
              </p:cNvSpPr>
              <p:nvPr/>
            </p:nvSpPr>
            <p:spPr>
              <a:xfrm>
                <a:off x="2438399" y="1745614"/>
                <a:ext cx="2123090" cy="756745"/>
              </a:xfrm>
              <a:prstGeom prst="rect">
                <a:avLst/>
              </a:prstGeom>
              <a:blipFill>
                <a:blip r:embed="rId3"/>
                <a:stretch>
                  <a:fillRect/>
                </a:stretch>
              </a:blipFill>
              <a:ln>
                <a:solidFill>
                  <a:schemeClr val="tx1"/>
                </a:solidFill>
              </a:ln>
            </p:spPr>
            <p:txBody>
              <a:bodyPr/>
              <a:lstStyle/>
              <a:p>
                <a:r>
                  <a:rPr lang="zh-CN" altLang="en-US">
                    <a:noFill/>
                  </a:rPr>
                  <a:t> </a:t>
                </a:r>
              </a:p>
            </p:txBody>
          </p:sp>
        </mc:Fallback>
      </mc:AlternateContent>
      <p:sp>
        <p:nvSpPr>
          <p:cNvPr id="7" name="矩形 6"/>
          <p:cNvSpPr/>
          <p:nvPr/>
        </p:nvSpPr>
        <p:spPr>
          <a:xfrm>
            <a:off x="1744717" y="3090939"/>
            <a:ext cx="3510455" cy="1250731"/>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PLM M</a:t>
            </a:r>
            <a:endParaRPr lang="zh-CN" altLang="en-US">
              <a:solidFill>
                <a:schemeClr val="tx1"/>
              </a:solidFill>
            </a:endParaRPr>
          </a:p>
        </p:txBody>
      </p:sp>
      <p:cxnSp>
        <p:nvCxnSpPr>
          <p:cNvPr id="9" name="直接箭头连接符 8"/>
          <p:cNvCxnSpPr>
            <a:stCxn id="6" idx="2"/>
          </p:cNvCxnSpPr>
          <p:nvPr/>
        </p:nvCxnSpPr>
        <p:spPr>
          <a:xfrm>
            <a:off x="3499944" y="2502359"/>
            <a:ext cx="0" cy="546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7" idx="2"/>
          </p:cNvCxnSpPr>
          <p:nvPr/>
        </p:nvCxnSpPr>
        <p:spPr>
          <a:xfrm flipH="1">
            <a:off x="3499944" y="4341670"/>
            <a:ext cx="1" cy="5885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矩形 11"/>
              <p:cNvSpPr/>
              <p:nvPr/>
            </p:nvSpPr>
            <p:spPr>
              <a:xfrm>
                <a:off x="2517506" y="5010970"/>
                <a:ext cx="2056332" cy="4218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𝑞</m:t>
                          </m:r>
                        </m:sub>
                      </m:sSub>
                      <m:r>
                        <a:rPr lang="zh-CN" altLang="en-US" i="1" smtClean="0">
                          <a:latin typeface="Cambria Math" panose="02040503050406030204" pitchFamily="18" charset="0"/>
                        </a:rPr>
                        <m:t> =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zh-CN" altLang="en-US" i="1" smtClean="0">
                          <a:latin typeface="Cambria Math" panose="02040503050406030204" pitchFamily="18" charset="0"/>
                        </a:rPr>
                        <m:t>, …,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𝑞</m:t>
                              </m:r>
                            </m:sub>
                          </m:sSub>
                        </m:sub>
                      </m:sSub>
                      <m:r>
                        <a:rPr lang="zh-CN" altLang="en-US" i="1" smtClean="0">
                          <a:latin typeface="Cambria Math" panose="02040503050406030204" pitchFamily="18" charset="0"/>
                        </a:rPr>
                        <m:t> ] </m:t>
                      </m:r>
                    </m:oMath>
                  </m:oMathPara>
                </a14:m>
                <a:endParaRPr lang="zh-CN" altLang="en-US"/>
              </a:p>
            </p:txBody>
          </p:sp>
        </mc:Choice>
        <mc:Fallback xmlns="">
          <p:sp>
            <p:nvSpPr>
              <p:cNvPr id="12" name="矩形 11"/>
              <p:cNvSpPr>
                <a:spLocks noRot="1" noChangeAspect="1" noMove="1" noResize="1" noEditPoints="1" noAdjustHandles="1" noChangeArrowheads="1" noChangeShapeType="1" noTextEdit="1"/>
              </p:cNvSpPr>
              <p:nvPr/>
            </p:nvSpPr>
            <p:spPr>
              <a:xfrm>
                <a:off x="2517506" y="5010970"/>
                <a:ext cx="2056332" cy="421847"/>
              </a:xfrm>
              <a:prstGeom prst="rect">
                <a:avLst/>
              </a:prstGeom>
              <a:blipFill>
                <a:blip r:embed="rId4"/>
                <a:stretch>
                  <a:fillRect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9888710" y="2889365"/>
                <a:ext cx="1579599" cy="3190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sub>
                      </m:sSub>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sSubSup>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9888710" y="2889365"/>
                <a:ext cx="1579599" cy="319062"/>
              </a:xfrm>
              <a:prstGeom prst="rect">
                <a:avLst/>
              </a:prstGeom>
              <a:blipFill>
                <a:blip r:embed="rId5"/>
                <a:stretch>
                  <a:fillRect l="-2703" r="-1158" b="-25000"/>
                </a:stretch>
              </a:blipFill>
            </p:spPr>
            <p:txBody>
              <a:bodyPr/>
              <a:lstStyle/>
              <a:p>
                <a:r>
                  <a:rPr lang="zh-CN" altLang="en-US">
                    <a:noFill/>
                  </a:rPr>
                  <a:t> </a:t>
                </a:r>
              </a:p>
            </p:txBody>
          </p:sp>
        </mc:Fallback>
      </mc:AlternateContent>
      <p:sp>
        <p:nvSpPr>
          <p:cNvPr id="16" name="矩形 15"/>
          <p:cNvSpPr/>
          <p:nvPr/>
        </p:nvSpPr>
        <p:spPr>
          <a:xfrm>
            <a:off x="5730177" y="1622262"/>
            <a:ext cx="4948333" cy="646331"/>
          </a:xfrm>
          <a:prstGeom prst="rect">
            <a:avLst/>
          </a:prstGeom>
        </p:spPr>
        <p:txBody>
          <a:bodyPr wrap="square">
            <a:spAutoFit/>
          </a:bodyPr>
          <a:lstStyle/>
          <a:p>
            <a:r>
              <a:rPr lang="en-US" altLang="zh-CN"/>
              <a:t>T</a:t>
            </a:r>
            <a:r>
              <a:rPr lang="zh-CN" altLang="en-US" smtClean="0"/>
              <a:t>raining </a:t>
            </a:r>
            <a:r>
              <a:rPr lang="zh-CN" altLang="en-US"/>
              <a:t>objective is to learn how to find T which could maximize the log-likelihood</a:t>
            </a:r>
          </a:p>
        </p:txBody>
      </p:sp>
      <p:pic>
        <p:nvPicPr>
          <p:cNvPr id="17" name="图片 16"/>
          <p:cNvPicPr>
            <a:picLocks noChangeAspect="1"/>
          </p:cNvPicPr>
          <p:nvPr/>
        </p:nvPicPr>
        <p:blipFill>
          <a:blip r:embed="rId6"/>
          <a:stretch>
            <a:fillRect/>
          </a:stretch>
        </p:blipFill>
        <p:spPr>
          <a:xfrm>
            <a:off x="6000327" y="2656432"/>
            <a:ext cx="3680779" cy="784928"/>
          </a:xfrm>
          <a:prstGeom prst="rect">
            <a:avLst/>
          </a:prstGeom>
        </p:spPr>
      </p:pic>
      <p:sp>
        <p:nvSpPr>
          <p:cNvPr id="18" name="矩形 17"/>
          <p:cNvSpPr/>
          <p:nvPr/>
        </p:nvSpPr>
        <p:spPr>
          <a:xfrm>
            <a:off x="5730177" y="3685726"/>
            <a:ext cx="5465379" cy="655944"/>
          </a:xfrm>
          <a:prstGeom prst="rect">
            <a:avLst/>
          </a:prstGeom>
        </p:spPr>
        <p:txBody>
          <a:bodyPr wrap="square">
            <a:spAutoFit/>
          </a:bodyPr>
          <a:lstStyle/>
          <a:p>
            <a:r>
              <a:rPr lang="zh-CN" altLang="en-US"/>
              <a:t>Inspired by the sequential nature of multi-step inference tasks</a:t>
            </a:r>
          </a:p>
        </p:txBody>
      </p:sp>
      <p:pic>
        <p:nvPicPr>
          <p:cNvPr id="19" name="图片 18"/>
          <p:cNvPicPr>
            <a:picLocks noChangeAspect="1"/>
          </p:cNvPicPr>
          <p:nvPr/>
        </p:nvPicPr>
        <p:blipFill>
          <a:blip r:embed="rId7"/>
          <a:stretch>
            <a:fillRect/>
          </a:stretch>
        </p:blipFill>
        <p:spPr>
          <a:xfrm>
            <a:off x="5792675" y="4586036"/>
            <a:ext cx="5357324" cy="792549"/>
          </a:xfrm>
          <a:prstGeom prst="rect">
            <a:avLst/>
          </a:prstGeom>
        </p:spPr>
      </p:pic>
    </p:spTree>
    <p:extLst>
      <p:ext uri="{BB962C8B-B14F-4D97-AF65-F5344CB8AC3E}">
        <p14:creationId xmlns:p14="http://schemas.microsoft.com/office/powerpoint/2010/main" val="3400677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46175" y="627259"/>
            <a:ext cx="4078361" cy="523220"/>
          </a:xfrm>
          <a:prstGeom prst="rect">
            <a:avLst/>
          </a:prstGeom>
        </p:spPr>
        <p:txBody>
          <a:bodyPr wrap="none">
            <a:spAutoFit/>
          </a:bodyPr>
          <a:lstStyle/>
          <a:p>
            <a:r>
              <a:rPr lang="zh-CN" altLang="en-US" sz="2800"/>
              <a:t>Context-Aware Prompter</a:t>
            </a:r>
          </a:p>
        </p:txBody>
      </p:sp>
      <p:pic>
        <p:nvPicPr>
          <p:cNvPr id="5" name="图片 4"/>
          <p:cNvPicPr>
            <a:picLocks noChangeAspect="1"/>
          </p:cNvPicPr>
          <p:nvPr/>
        </p:nvPicPr>
        <p:blipFill>
          <a:blip r:embed="rId2"/>
          <a:stretch>
            <a:fillRect/>
          </a:stretch>
        </p:blipFill>
        <p:spPr>
          <a:xfrm>
            <a:off x="705458" y="1150479"/>
            <a:ext cx="5455043" cy="5220341"/>
          </a:xfrm>
          <a:prstGeom prst="rect">
            <a:avLst/>
          </a:prstGeom>
        </p:spPr>
      </p:pic>
      <p:sp>
        <p:nvSpPr>
          <p:cNvPr id="6" name="矩形 5"/>
          <p:cNvSpPr/>
          <p:nvPr/>
        </p:nvSpPr>
        <p:spPr>
          <a:xfrm>
            <a:off x="6316718" y="1150479"/>
            <a:ext cx="3731172" cy="646331"/>
          </a:xfrm>
          <a:prstGeom prst="rect">
            <a:avLst/>
          </a:prstGeom>
        </p:spPr>
        <p:txBody>
          <a:bodyPr wrap="square">
            <a:spAutoFit/>
          </a:bodyPr>
          <a:lstStyle/>
          <a:p>
            <a:pPr marL="285750" indent="-285750">
              <a:buFont typeface="Arial" panose="020B0604020202020204" pitchFamily="34" charset="0"/>
              <a:buChar char="•"/>
            </a:pPr>
            <a:r>
              <a:rPr lang="zh-CN" altLang="en-US" smtClean="0"/>
              <a:t>dynamically </a:t>
            </a:r>
            <a:r>
              <a:rPr lang="zh-CN" altLang="en-US"/>
              <a:t>synthesizes T w.r.t. the current step input context</a:t>
            </a:r>
          </a:p>
        </p:txBody>
      </p:sp>
      <p:pic>
        <p:nvPicPr>
          <p:cNvPr id="7" name="图片 6"/>
          <p:cNvPicPr>
            <a:picLocks noChangeAspect="1"/>
          </p:cNvPicPr>
          <p:nvPr/>
        </p:nvPicPr>
        <p:blipFill>
          <a:blip r:embed="rId3"/>
          <a:stretch>
            <a:fillRect/>
          </a:stretch>
        </p:blipFill>
        <p:spPr>
          <a:xfrm>
            <a:off x="6597206" y="1796810"/>
            <a:ext cx="3170195" cy="518205"/>
          </a:xfrm>
          <a:prstGeom prst="rect">
            <a:avLst/>
          </a:prstGeom>
        </p:spPr>
      </p:pic>
      <p:sp>
        <p:nvSpPr>
          <p:cNvPr id="8" name="矩形 7"/>
          <p:cNvSpPr/>
          <p:nvPr/>
        </p:nvSpPr>
        <p:spPr>
          <a:xfrm>
            <a:off x="6316718" y="2678382"/>
            <a:ext cx="4335518" cy="646331"/>
          </a:xfrm>
          <a:prstGeom prst="rect">
            <a:avLst/>
          </a:prstGeom>
        </p:spPr>
        <p:txBody>
          <a:bodyPr wrap="square">
            <a:spAutoFit/>
          </a:bodyPr>
          <a:lstStyle/>
          <a:p>
            <a:pPr marL="285750" indent="-285750">
              <a:buFont typeface="Arial" panose="020B0604020202020204" pitchFamily="34" charset="0"/>
              <a:buChar char="•"/>
            </a:pPr>
            <a:r>
              <a:rPr lang="zh-CN" altLang="en-US"/>
              <a:t>adopt an </a:t>
            </a:r>
            <a:r>
              <a:rPr lang="en-US" altLang="zh-CN" smtClean="0"/>
              <a:t>Transformer-based </a:t>
            </a:r>
            <a:r>
              <a:rPr lang="zh-CN" altLang="en-US" smtClean="0"/>
              <a:t>PLM </a:t>
            </a:r>
            <a:r>
              <a:rPr lang="en-US" altLang="zh-CN" smtClean="0"/>
              <a:t>as Prompter(Roberta-base)</a:t>
            </a:r>
            <a:endParaRPr lang="zh-CN" altLang="en-US"/>
          </a:p>
        </p:txBody>
      </p:sp>
      <p:sp>
        <p:nvSpPr>
          <p:cNvPr id="9" name="矩形 8"/>
          <p:cNvSpPr/>
          <p:nvPr/>
        </p:nvSpPr>
        <p:spPr>
          <a:xfrm>
            <a:off x="6316718" y="3688080"/>
            <a:ext cx="4616006" cy="646331"/>
          </a:xfrm>
          <a:prstGeom prst="rect">
            <a:avLst/>
          </a:prstGeom>
        </p:spPr>
        <p:txBody>
          <a:bodyPr wrap="square">
            <a:spAutoFit/>
          </a:bodyPr>
          <a:lstStyle/>
          <a:p>
            <a:pPr marL="285750" indent="-285750">
              <a:buFont typeface="Arial" panose="020B0604020202020204" pitchFamily="34" charset="0"/>
              <a:buChar char="•"/>
            </a:pPr>
            <a:r>
              <a:rPr lang="zh-CN" altLang="en-US"/>
              <a:t>prompts </a:t>
            </a:r>
            <a:r>
              <a:rPr lang="zh-CN" altLang="en-US" smtClean="0"/>
              <a:t>are </a:t>
            </a:r>
            <a:r>
              <a:rPr lang="zh-CN" altLang="en-US"/>
              <a:t>prepended to both the PLM’s encoder inputs and decoder inputs</a:t>
            </a:r>
          </a:p>
        </p:txBody>
      </p:sp>
      <p:sp>
        <p:nvSpPr>
          <p:cNvPr id="10" name="矩形 9"/>
          <p:cNvSpPr/>
          <p:nvPr/>
        </p:nvSpPr>
        <p:spPr>
          <a:xfrm>
            <a:off x="6316718" y="4840042"/>
            <a:ext cx="4876799" cy="646331"/>
          </a:xfrm>
          <a:prstGeom prst="rect">
            <a:avLst/>
          </a:prstGeom>
        </p:spPr>
        <p:txBody>
          <a:bodyPr wrap="square">
            <a:spAutoFit/>
          </a:bodyPr>
          <a:lstStyle/>
          <a:p>
            <a:pPr marL="285750" indent="-285750">
              <a:buFont typeface="Arial" panose="020B0604020202020204" pitchFamily="34" charset="0"/>
              <a:buChar char="•"/>
            </a:pPr>
            <a:r>
              <a:rPr lang="zh-CN" altLang="en-US" smtClean="0"/>
              <a:t>model </a:t>
            </a:r>
            <a:r>
              <a:rPr lang="zh-CN" altLang="en-US"/>
              <a:t>the prompts to be continuous virtual tokens instead of discrete tokens.</a:t>
            </a:r>
          </a:p>
        </p:txBody>
      </p:sp>
    </p:spTree>
    <p:extLst>
      <p:ext uri="{BB962C8B-B14F-4D97-AF65-F5344CB8AC3E}">
        <p14:creationId xmlns:p14="http://schemas.microsoft.com/office/powerpoint/2010/main" val="340787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46175" y="627259"/>
            <a:ext cx="4078361" cy="523220"/>
          </a:xfrm>
          <a:prstGeom prst="rect">
            <a:avLst/>
          </a:prstGeom>
        </p:spPr>
        <p:txBody>
          <a:bodyPr wrap="none">
            <a:spAutoFit/>
          </a:bodyPr>
          <a:lstStyle/>
          <a:p>
            <a:r>
              <a:rPr lang="zh-CN" altLang="en-US" sz="2800"/>
              <a:t>Context-Aware Prompter</a:t>
            </a:r>
          </a:p>
        </p:txBody>
      </p:sp>
      <p:sp>
        <p:nvSpPr>
          <p:cNvPr id="2" name="矩形 1"/>
          <p:cNvSpPr/>
          <p:nvPr/>
        </p:nvSpPr>
        <p:spPr>
          <a:xfrm>
            <a:off x="6067259" y="2707886"/>
            <a:ext cx="4273927" cy="369332"/>
          </a:xfrm>
          <a:prstGeom prst="rect">
            <a:avLst/>
          </a:prstGeom>
        </p:spPr>
        <p:txBody>
          <a:bodyPr wrap="none">
            <a:spAutoFit/>
          </a:bodyPr>
          <a:lstStyle/>
          <a:p>
            <a:pPr marL="285750" indent="-285750">
              <a:buFont typeface="Arial" panose="020B0604020202020204" pitchFamily="34" charset="0"/>
              <a:buChar char="•"/>
            </a:pPr>
            <a:r>
              <a:rPr lang="zh-CN" altLang="en-US"/>
              <a:t>use teacher-forcing for model training</a:t>
            </a:r>
          </a:p>
        </p:txBody>
      </p:sp>
      <p:pic>
        <p:nvPicPr>
          <p:cNvPr id="3" name="图片 2"/>
          <p:cNvPicPr>
            <a:picLocks noChangeAspect="1"/>
          </p:cNvPicPr>
          <p:nvPr/>
        </p:nvPicPr>
        <p:blipFill>
          <a:blip r:embed="rId2"/>
          <a:stretch>
            <a:fillRect/>
          </a:stretch>
        </p:blipFill>
        <p:spPr>
          <a:xfrm>
            <a:off x="946175" y="1426044"/>
            <a:ext cx="5121084" cy="4901609"/>
          </a:xfrm>
          <a:prstGeom prst="rect">
            <a:avLst/>
          </a:prstGeom>
        </p:spPr>
      </p:pic>
      <p:sp>
        <p:nvSpPr>
          <p:cNvPr id="5" name="矩形 4"/>
          <p:cNvSpPr/>
          <p:nvPr/>
        </p:nvSpPr>
        <p:spPr>
          <a:xfrm>
            <a:off x="6067259" y="3307890"/>
            <a:ext cx="5000087" cy="369332"/>
          </a:xfrm>
          <a:prstGeom prst="rect">
            <a:avLst/>
          </a:prstGeom>
        </p:spPr>
        <p:txBody>
          <a:bodyPr wrap="none">
            <a:spAutoFit/>
          </a:bodyPr>
          <a:lstStyle/>
          <a:p>
            <a:pPr marL="285750" indent="-285750">
              <a:buFont typeface="Arial" panose="020B0604020202020204" pitchFamily="34" charset="0"/>
              <a:buChar char="•"/>
            </a:pPr>
            <a:r>
              <a:rPr lang="zh-CN" altLang="en-US"/>
              <a:t>execute for some predefined number of steps</a:t>
            </a:r>
          </a:p>
        </p:txBody>
      </p:sp>
      <p:sp>
        <p:nvSpPr>
          <p:cNvPr id="6" name="矩形 5"/>
          <p:cNvSpPr/>
          <p:nvPr/>
        </p:nvSpPr>
        <p:spPr>
          <a:xfrm>
            <a:off x="6096000" y="4394877"/>
            <a:ext cx="6096000" cy="369332"/>
          </a:xfrm>
          <a:prstGeom prst="rect">
            <a:avLst/>
          </a:prstGeom>
        </p:spPr>
        <p:txBody>
          <a:bodyPr>
            <a:spAutoFit/>
          </a:bodyPr>
          <a:lstStyle/>
          <a:p>
            <a:pPr marL="285750" indent="-285750">
              <a:buFont typeface="Arial" panose="020B0604020202020204" pitchFamily="34" charset="0"/>
              <a:buChar char="•"/>
            </a:pPr>
            <a:r>
              <a:rPr lang="zh-CN" altLang="en-US" smtClean="0"/>
              <a:t>jointly </a:t>
            </a:r>
            <a:r>
              <a:rPr lang="zh-CN" altLang="en-US"/>
              <a:t>training the prompter with a </a:t>
            </a:r>
            <a:r>
              <a:rPr lang="zh-CN" altLang="en-US" smtClean="0">
                <a:solidFill>
                  <a:srgbClr val="FF0000"/>
                </a:solidFill>
              </a:rPr>
              <a:t>“stopper”</a:t>
            </a:r>
            <a:endParaRPr lang="zh-CN" altLang="en-US">
              <a:solidFill>
                <a:srgbClr val="FF0000"/>
              </a:solidFill>
            </a:endParaRPr>
          </a:p>
        </p:txBody>
      </p:sp>
      <p:sp>
        <p:nvSpPr>
          <p:cNvPr id="7" name="矩形 6"/>
          <p:cNvSpPr/>
          <p:nvPr/>
        </p:nvSpPr>
        <p:spPr>
          <a:xfrm>
            <a:off x="6412523" y="3677222"/>
            <a:ext cx="6096000" cy="646331"/>
          </a:xfrm>
          <a:prstGeom prst="rect">
            <a:avLst/>
          </a:prstGeom>
        </p:spPr>
        <p:txBody>
          <a:bodyPr>
            <a:spAutoFit/>
          </a:bodyPr>
          <a:lstStyle/>
          <a:p>
            <a:r>
              <a:rPr lang="zh-CN" altLang="en-US"/>
              <a:t>2Wiki and R4C：</a:t>
            </a:r>
            <a:r>
              <a:rPr lang="en-US" altLang="zh-CN"/>
              <a:t>4</a:t>
            </a:r>
            <a:r>
              <a:rPr lang="zh-CN" altLang="en-US"/>
              <a:t>. </a:t>
            </a:r>
            <a:endParaRPr lang="en-US" altLang="zh-CN"/>
          </a:p>
          <a:p>
            <a:r>
              <a:rPr lang="zh-CN" altLang="en-US"/>
              <a:t>LoT：2.</a:t>
            </a:r>
          </a:p>
        </p:txBody>
      </p:sp>
    </p:spTree>
    <p:extLst>
      <p:ext uri="{BB962C8B-B14F-4D97-AF65-F5344CB8AC3E}">
        <p14:creationId xmlns:p14="http://schemas.microsoft.com/office/powerpoint/2010/main" val="53319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670366" y="961670"/>
            <a:ext cx="8626588" cy="4656223"/>
          </a:xfrm>
          <a:prstGeom prst="rect">
            <a:avLst/>
          </a:prstGeom>
        </p:spPr>
      </p:pic>
    </p:spTree>
    <p:extLst>
      <p:ext uri="{BB962C8B-B14F-4D97-AF65-F5344CB8AC3E}">
        <p14:creationId xmlns:p14="http://schemas.microsoft.com/office/powerpoint/2010/main" val="34179733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89707" y="721851"/>
            <a:ext cx="4120039" cy="523220"/>
          </a:xfrm>
          <a:prstGeom prst="rect">
            <a:avLst/>
          </a:prstGeom>
        </p:spPr>
        <p:txBody>
          <a:bodyPr wrap="none">
            <a:spAutoFit/>
          </a:bodyPr>
          <a:lstStyle/>
          <a:p>
            <a:r>
              <a:rPr lang="zh-CN" altLang="en-US" sz="2800"/>
              <a:t>Datasets &amp; Preprocessing</a:t>
            </a:r>
          </a:p>
        </p:txBody>
      </p:sp>
      <p:sp>
        <p:nvSpPr>
          <p:cNvPr id="5" name="矩形 4"/>
          <p:cNvSpPr/>
          <p:nvPr/>
        </p:nvSpPr>
        <p:spPr>
          <a:xfrm>
            <a:off x="889707" y="1762376"/>
            <a:ext cx="8550739" cy="369332"/>
          </a:xfrm>
          <a:prstGeom prst="rect">
            <a:avLst/>
          </a:prstGeom>
        </p:spPr>
        <p:txBody>
          <a:bodyPr wrap="none">
            <a:spAutoFit/>
          </a:bodyPr>
          <a:lstStyle/>
          <a:p>
            <a:r>
              <a:rPr lang="zh-CN" altLang="en-US"/>
              <a:t>2</a:t>
            </a:r>
            <a:r>
              <a:rPr lang="zh-CN" altLang="en-US" smtClean="0"/>
              <a:t>WikiMultiHopQA：</a:t>
            </a:r>
            <a:r>
              <a:rPr lang="en-US" altLang="zh-CN" smtClean="0"/>
              <a:t>include detailed </a:t>
            </a:r>
            <a:r>
              <a:rPr lang="en-US" altLang="zh-CN"/>
              <a:t>annotations of evidence paths for each question</a:t>
            </a:r>
            <a:endParaRPr lang="zh-CN" altLang="en-US"/>
          </a:p>
        </p:txBody>
      </p:sp>
      <p:sp>
        <p:nvSpPr>
          <p:cNvPr id="6" name="矩形 5"/>
          <p:cNvSpPr/>
          <p:nvPr/>
        </p:nvSpPr>
        <p:spPr>
          <a:xfrm>
            <a:off x="2799387" y="2464347"/>
            <a:ext cx="3839513" cy="369332"/>
          </a:xfrm>
          <a:prstGeom prst="rect">
            <a:avLst/>
          </a:prstGeom>
        </p:spPr>
        <p:txBody>
          <a:bodyPr wrap="none">
            <a:spAutoFit/>
          </a:bodyPr>
          <a:lstStyle/>
          <a:p>
            <a:r>
              <a:rPr lang="zh-CN" altLang="en-US"/>
              <a:t>(subject entity, relation, object entity)</a:t>
            </a:r>
          </a:p>
        </p:txBody>
      </p:sp>
      <p:sp>
        <p:nvSpPr>
          <p:cNvPr id="7" name="矩形 6"/>
          <p:cNvSpPr/>
          <p:nvPr/>
        </p:nvSpPr>
        <p:spPr>
          <a:xfrm>
            <a:off x="991156" y="3265355"/>
            <a:ext cx="4532010" cy="369332"/>
          </a:xfrm>
          <a:prstGeom prst="rect">
            <a:avLst/>
          </a:prstGeom>
        </p:spPr>
        <p:txBody>
          <a:bodyPr wrap="none">
            <a:spAutoFit/>
          </a:bodyPr>
          <a:lstStyle/>
          <a:p>
            <a:r>
              <a:rPr lang="zh-CN" altLang="en-US"/>
              <a:t>R4</a:t>
            </a:r>
            <a:r>
              <a:rPr lang="zh-CN" altLang="en-US" smtClean="0"/>
              <a:t>C：</a:t>
            </a:r>
            <a:r>
              <a:rPr lang="en-US" altLang="zh-CN"/>
              <a:t>containing annotated evidence paths.</a:t>
            </a:r>
            <a:endParaRPr lang="zh-CN" altLang="en-US"/>
          </a:p>
        </p:txBody>
      </p:sp>
      <p:sp>
        <p:nvSpPr>
          <p:cNvPr id="8" name="矩形 7"/>
          <p:cNvSpPr/>
          <p:nvPr/>
        </p:nvSpPr>
        <p:spPr>
          <a:xfrm>
            <a:off x="2722180" y="3743197"/>
            <a:ext cx="6096000" cy="646331"/>
          </a:xfrm>
          <a:prstGeom prst="rect">
            <a:avLst/>
          </a:prstGeom>
        </p:spPr>
        <p:txBody>
          <a:bodyPr>
            <a:spAutoFit/>
          </a:bodyPr>
          <a:lstStyle/>
          <a:p>
            <a:r>
              <a:rPr lang="zh-CN" altLang="en-US"/>
              <a:t>collect the evidence paths in the form of simple subject-verb-object natural language sentences</a:t>
            </a:r>
          </a:p>
        </p:txBody>
      </p:sp>
      <p:sp>
        <p:nvSpPr>
          <p:cNvPr id="9" name="矩形 8"/>
          <p:cNvSpPr/>
          <p:nvPr/>
        </p:nvSpPr>
        <p:spPr>
          <a:xfrm>
            <a:off x="991156" y="4797973"/>
            <a:ext cx="545342" cy="369332"/>
          </a:xfrm>
          <a:prstGeom prst="rect">
            <a:avLst/>
          </a:prstGeom>
        </p:spPr>
        <p:txBody>
          <a:bodyPr wrap="none">
            <a:spAutoFit/>
          </a:bodyPr>
          <a:lstStyle/>
          <a:p>
            <a:r>
              <a:rPr lang="zh-CN" altLang="en-US" smtClean="0"/>
              <a:t>LoT</a:t>
            </a:r>
            <a:endParaRPr lang="zh-CN" altLang="en-US"/>
          </a:p>
        </p:txBody>
      </p:sp>
    </p:spTree>
    <p:extLst>
      <p:ext uri="{BB962C8B-B14F-4D97-AF65-F5344CB8AC3E}">
        <p14:creationId xmlns:p14="http://schemas.microsoft.com/office/powerpoint/2010/main" val="4161149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14797" y="875413"/>
            <a:ext cx="11362405" cy="4541914"/>
          </a:xfrm>
          <a:prstGeom prst="rect">
            <a:avLst/>
          </a:prstGeom>
        </p:spPr>
      </p:pic>
      <p:sp>
        <p:nvSpPr>
          <p:cNvPr id="5" name="矩形 4"/>
          <p:cNvSpPr/>
          <p:nvPr/>
        </p:nvSpPr>
        <p:spPr>
          <a:xfrm>
            <a:off x="1085418" y="613803"/>
            <a:ext cx="1258678" cy="523220"/>
          </a:xfrm>
          <a:prstGeom prst="rect">
            <a:avLst/>
          </a:prstGeom>
        </p:spPr>
        <p:txBody>
          <a:bodyPr wrap="none">
            <a:spAutoFit/>
          </a:bodyPr>
          <a:lstStyle/>
          <a:p>
            <a:r>
              <a:rPr lang="zh-CN" altLang="en-US" sz="2800"/>
              <a:t>Results</a:t>
            </a:r>
          </a:p>
        </p:txBody>
      </p:sp>
      <p:sp>
        <p:nvSpPr>
          <p:cNvPr id="7" name="矩形 6"/>
          <p:cNvSpPr/>
          <p:nvPr/>
        </p:nvSpPr>
        <p:spPr>
          <a:xfrm>
            <a:off x="1714757" y="5509065"/>
            <a:ext cx="9222874" cy="369332"/>
          </a:xfrm>
          <a:prstGeom prst="rect">
            <a:avLst/>
          </a:prstGeom>
        </p:spPr>
        <p:txBody>
          <a:bodyPr wrap="square">
            <a:spAutoFit/>
          </a:bodyPr>
          <a:lstStyle/>
          <a:p>
            <a:r>
              <a:rPr lang="zh-CN" altLang="en-US" smtClean="0"/>
              <a:t>compared </a:t>
            </a:r>
            <a:r>
              <a:rPr lang="zh-CN" altLang="en-US"/>
              <a:t>methods benefit from the iterative </a:t>
            </a:r>
            <a:r>
              <a:rPr lang="zh-CN" altLang="en-US" smtClean="0"/>
              <a:t>setting over </a:t>
            </a:r>
            <a:r>
              <a:rPr lang="zh-CN" altLang="en-US"/>
              <a:t>the noniterative setting</a:t>
            </a:r>
            <a:r>
              <a:rPr lang="zh-CN" altLang="en-US" smtClean="0"/>
              <a:t>.</a:t>
            </a:r>
            <a:endParaRPr lang="zh-CN" altLang="en-US"/>
          </a:p>
        </p:txBody>
      </p:sp>
    </p:spTree>
    <p:extLst>
      <p:ext uri="{BB962C8B-B14F-4D97-AF65-F5344CB8AC3E}">
        <p14:creationId xmlns:p14="http://schemas.microsoft.com/office/powerpoint/2010/main" val="4047472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85418" y="613803"/>
            <a:ext cx="1258678" cy="523220"/>
          </a:xfrm>
          <a:prstGeom prst="rect">
            <a:avLst/>
          </a:prstGeom>
        </p:spPr>
        <p:txBody>
          <a:bodyPr wrap="none">
            <a:spAutoFit/>
          </a:bodyPr>
          <a:lstStyle/>
          <a:p>
            <a:r>
              <a:rPr lang="zh-CN" altLang="en-US" sz="2800"/>
              <a:t>Results</a:t>
            </a:r>
          </a:p>
        </p:txBody>
      </p:sp>
      <p:pic>
        <p:nvPicPr>
          <p:cNvPr id="2" name="图片 1"/>
          <p:cNvPicPr>
            <a:picLocks noChangeAspect="1"/>
          </p:cNvPicPr>
          <p:nvPr/>
        </p:nvPicPr>
        <p:blipFill>
          <a:blip r:embed="rId3"/>
          <a:stretch>
            <a:fillRect/>
          </a:stretch>
        </p:blipFill>
        <p:spPr>
          <a:xfrm>
            <a:off x="1085418" y="1137023"/>
            <a:ext cx="5422752" cy="5075519"/>
          </a:xfrm>
          <a:prstGeom prst="rect">
            <a:avLst/>
          </a:prstGeom>
        </p:spPr>
      </p:pic>
      <p:sp>
        <p:nvSpPr>
          <p:cNvPr id="3" name="矩形 2"/>
          <p:cNvSpPr/>
          <p:nvPr/>
        </p:nvSpPr>
        <p:spPr>
          <a:xfrm>
            <a:off x="6981092" y="3711694"/>
            <a:ext cx="3998255" cy="646331"/>
          </a:xfrm>
          <a:prstGeom prst="rect">
            <a:avLst/>
          </a:prstGeom>
        </p:spPr>
        <p:txBody>
          <a:bodyPr wrap="square">
            <a:spAutoFit/>
          </a:bodyPr>
          <a:lstStyle/>
          <a:p>
            <a:pPr marL="285750" indent="-285750">
              <a:buFont typeface="Arial" panose="020B0604020202020204" pitchFamily="34" charset="0"/>
              <a:buChar char="•"/>
            </a:pPr>
            <a:r>
              <a:rPr lang="zh-CN" altLang="en-US"/>
              <a:t>Helpfulness of Knowledge Recall for Multi-step Inference</a:t>
            </a:r>
          </a:p>
        </p:txBody>
      </p:sp>
      <p:sp>
        <p:nvSpPr>
          <p:cNvPr id="6" name="矩形 5"/>
          <p:cNvSpPr/>
          <p:nvPr/>
        </p:nvSpPr>
        <p:spPr>
          <a:xfrm>
            <a:off x="2614246" y="690747"/>
            <a:ext cx="8733692" cy="369332"/>
          </a:xfrm>
          <a:prstGeom prst="rect">
            <a:avLst/>
          </a:prstGeom>
        </p:spPr>
        <p:txBody>
          <a:bodyPr wrap="square">
            <a:spAutoFit/>
          </a:bodyPr>
          <a:lstStyle/>
          <a:p>
            <a:pPr>
              <a:defRPr/>
            </a:pPr>
            <a:r>
              <a:rPr lang="en-US" altLang="zh-CN"/>
              <a:t>measuring how much the recalled knowledge help find the response to the query</a:t>
            </a:r>
            <a:endParaRPr lang="zh-CN" altLang="en-US"/>
          </a:p>
        </p:txBody>
      </p:sp>
      <p:sp>
        <p:nvSpPr>
          <p:cNvPr id="8" name="矩形 7"/>
          <p:cNvSpPr/>
          <p:nvPr/>
        </p:nvSpPr>
        <p:spPr>
          <a:xfrm>
            <a:off x="6981092" y="2247387"/>
            <a:ext cx="4360985" cy="923330"/>
          </a:xfrm>
          <a:prstGeom prst="rect">
            <a:avLst/>
          </a:prstGeom>
        </p:spPr>
        <p:txBody>
          <a:bodyPr wrap="square">
            <a:spAutoFit/>
          </a:bodyPr>
          <a:lstStyle/>
          <a:p>
            <a:pPr marL="285750" indent="-285750">
              <a:buFont typeface="Arial" panose="020B0604020202020204" pitchFamily="34" charset="0"/>
              <a:buChar char="•"/>
            </a:pPr>
            <a:r>
              <a:rPr lang="zh-CN" altLang="en-US"/>
              <a:t>a large room for improvements with better methods for knowledge elicitation from PLMs.</a:t>
            </a:r>
          </a:p>
        </p:txBody>
      </p:sp>
    </p:spTree>
    <p:extLst>
      <p:ext uri="{BB962C8B-B14F-4D97-AF65-F5344CB8AC3E}">
        <p14:creationId xmlns:p14="http://schemas.microsoft.com/office/powerpoint/2010/main" val="1586593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26157" y="2461011"/>
            <a:ext cx="5268157" cy="1446550"/>
          </a:xfrm>
          <a:prstGeom prst="rect">
            <a:avLst/>
          </a:prstGeom>
          <a:noFill/>
        </p:spPr>
        <p:txBody>
          <a:bodyPr wrap="square" rtlCol="0">
            <a:spAutoFit/>
          </a:bodyPr>
          <a:lstStyle/>
          <a:p>
            <a:r>
              <a:rPr lang="en-US" altLang="zh-CN" sz="8800" b="1" dirty="0" smtClean="0"/>
              <a:t>Thanks</a:t>
            </a:r>
          </a:p>
        </p:txBody>
      </p:sp>
    </p:spTree>
    <p:extLst>
      <p:ext uri="{BB962C8B-B14F-4D97-AF65-F5344CB8AC3E}">
        <p14:creationId xmlns:p14="http://schemas.microsoft.com/office/powerpoint/2010/main" val="2480269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773244" y="1130886"/>
            <a:ext cx="8687553" cy="3650296"/>
          </a:xfrm>
          <a:prstGeom prst="rect">
            <a:avLst/>
          </a:prstGeom>
        </p:spPr>
      </p:pic>
      <p:sp>
        <p:nvSpPr>
          <p:cNvPr id="2" name="矩形 1"/>
          <p:cNvSpPr/>
          <p:nvPr/>
        </p:nvSpPr>
        <p:spPr>
          <a:xfrm>
            <a:off x="5121000" y="4781182"/>
            <a:ext cx="1529586" cy="369332"/>
          </a:xfrm>
          <a:prstGeom prst="rect">
            <a:avLst/>
          </a:prstGeom>
        </p:spPr>
        <p:txBody>
          <a:bodyPr wrap="none">
            <a:spAutoFit/>
          </a:bodyPr>
          <a:lstStyle/>
          <a:p>
            <a:r>
              <a:rPr lang="zh-CN" altLang="en-US"/>
              <a:t>NeurIPS 2022</a:t>
            </a:r>
          </a:p>
        </p:txBody>
      </p:sp>
    </p:spTree>
    <p:extLst>
      <p:ext uri="{BB962C8B-B14F-4D97-AF65-F5344CB8AC3E}">
        <p14:creationId xmlns:p14="http://schemas.microsoft.com/office/powerpoint/2010/main" val="484579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0317" y="683172"/>
            <a:ext cx="1837362" cy="523220"/>
          </a:xfrm>
          <a:prstGeom prst="rect">
            <a:avLst/>
          </a:prstGeom>
          <a:noFill/>
        </p:spPr>
        <p:txBody>
          <a:bodyPr wrap="none" rtlCol="0">
            <a:spAutoFit/>
          </a:bodyPr>
          <a:lstStyle/>
          <a:p>
            <a:r>
              <a:rPr lang="en-US" altLang="zh-CN" sz="2800" smtClean="0"/>
              <a:t>Motivation</a:t>
            </a:r>
            <a:endParaRPr lang="zh-CN" altLang="en-US" sz="2800"/>
          </a:p>
        </p:txBody>
      </p:sp>
      <p:sp>
        <p:nvSpPr>
          <p:cNvPr id="3" name="文本框 2"/>
          <p:cNvSpPr txBox="1"/>
          <p:nvPr/>
        </p:nvSpPr>
        <p:spPr>
          <a:xfrm>
            <a:off x="1601320" y="1598453"/>
            <a:ext cx="8755117" cy="646331"/>
          </a:xfrm>
          <a:prstGeom prst="rect">
            <a:avLst/>
          </a:prstGeom>
          <a:noFill/>
        </p:spPr>
        <p:txBody>
          <a:bodyPr wrap="square" rtlCol="0">
            <a:spAutoFit/>
          </a:bodyPr>
          <a:lstStyle/>
          <a:p>
            <a:pPr marL="342900" indent="-342900">
              <a:buFont typeface="Arial" panose="020B0604020202020204" pitchFamily="34" charset="0"/>
              <a:buChar char="•"/>
            </a:pPr>
            <a:r>
              <a:rPr lang="en-US" altLang="zh-CN"/>
              <a:t>techniques for arithmetic reasoning can benefit from generating natural language rationales that lead to the final answer</a:t>
            </a:r>
            <a:endParaRPr lang="zh-CN" altLang="en-US"/>
          </a:p>
        </p:txBody>
      </p:sp>
      <p:sp>
        <p:nvSpPr>
          <p:cNvPr id="4" name="矩形 3"/>
          <p:cNvSpPr/>
          <p:nvPr/>
        </p:nvSpPr>
        <p:spPr>
          <a:xfrm>
            <a:off x="1601320" y="3458919"/>
            <a:ext cx="8523889" cy="646331"/>
          </a:xfrm>
          <a:prstGeom prst="rect">
            <a:avLst/>
          </a:prstGeom>
        </p:spPr>
        <p:txBody>
          <a:bodyPr wrap="square">
            <a:spAutoFit/>
          </a:bodyPr>
          <a:lstStyle/>
          <a:p>
            <a:pPr marL="285750" indent="-285750">
              <a:buFont typeface="Arial" panose="020B0604020202020204" pitchFamily="34" charset="0"/>
              <a:buChar char="•"/>
            </a:pPr>
            <a:r>
              <a:rPr lang="zh-CN" altLang="en-US"/>
              <a:t>large language models offer the exciting prospect of in-context few-shot learning via prompting</a:t>
            </a:r>
          </a:p>
        </p:txBody>
      </p:sp>
      <p:sp>
        <p:nvSpPr>
          <p:cNvPr id="5" name="矩形 4"/>
          <p:cNvSpPr/>
          <p:nvPr/>
        </p:nvSpPr>
        <p:spPr>
          <a:xfrm>
            <a:off x="2572022" y="2428148"/>
            <a:ext cx="5282215" cy="369332"/>
          </a:xfrm>
          <a:prstGeom prst="rect">
            <a:avLst/>
          </a:prstGeom>
        </p:spPr>
        <p:txBody>
          <a:bodyPr wrap="none">
            <a:spAutoFit/>
          </a:bodyPr>
          <a:lstStyle/>
          <a:p>
            <a:r>
              <a:rPr lang="zh-CN" altLang="en-US"/>
              <a:t>costly to create a large set of high quality rationales</a:t>
            </a:r>
          </a:p>
        </p:txBody>
      </p:sp>
      <p:sp>
        <p:nvSpPr>
          <p:cNvPr id="6" name="矩形 5"/>
          <p:cNvSpPr/>
          <p:nvPr/>
        </p:nvSpPr>
        <p:spPr>
          <a:xfrm>
            <a:off x="2572022" y="4231424"/>
            <a:ext cx="4756430" cy="369332"/>
          </a:xfrm>
          <a:prstGeom prst="rect">
            <a:avLst/>
          </a:prstGeom>
        </p:spPr>
        <p:txBody>
          <a:bodyPr wrap="none">
            <a:spAutoFit/>
          </a:bodyPr>
          <a:lstStyle/>
          <a:p>
            <a:r>
              <a:rPr lang="zh-CN" altLang="en-US"/>
              <a:t>poorly on tasks that require reasoning abilities</a:t>
            </a:r>
          </a:p>
        </p:txBody>
      </p:sp>
      <p:sp>
        <p:nvSpPr>
          <p:cNvPr id="7" name="矩形 6"/>
          <p:cNvSpPr/>
          <p:nvPr/>
        </p:nvSpPr>
        <p:spPr>
          <a:xfrm>
            <a:off x="2572022" y="4841311"/>
            <a:ext cx="6582487" cy="369332"/>
          </a:xfrm>
          <a:prstGeom prst="rect">
            <a:avLst/>
          </a:prstGeom>
        </p:spPr>
        <p:txBody>
          <a:bodyPr wrap="square">
            <a:spAutoFit/>
          </a:bodyPr>
          <a:lstStyle/>
          <a:p>
            <a:r>
              <a:rPr lang="zh-CN" altLang="en-US"/>
              <a:t>not improve substantially with increasing language model scale</a:t>
            </a:r>
          </a:p>
        </p:txBody>
      </p:sp>
    </p:spTree>
    <p:extLst>
      <p:ext uri="{BB962C8B-B14F-4D97-AF65-F5344CB8AC3E}">
        <p14:creationId xmlns:p14="http://schemas.microsoft.com/office/powerpoint/2010/main" val="2150138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0826" y="746235"/>
            <a:ext cx="2871299" cy="523220"/>
          </a:xfrm>
          <a:prstGeom prst="rect">
            <a:avLst/>
          </a:prstGeom>
          <a:noFill/>
        </p:spPr>
        <p:txBody>
          <a:bodyPr wrap="none" rtlCol="0">
            <a:spAutoFit/>
          </a:bodyPr>
          <a:lstStyle/>
          <a:p>
            <a:r>
              <a:rPr lang="en-US" altLang="zh-CN" sz="2800" smtClean="0"/>
              <a:t>Chain of Thought</a:t>
            </a:r>
            <a:endParaRPr lang="zh-CN" altLang="en-US" sz="2800"/>
          </a:p>
        </p:txBody>
      </p:sp>
      <mc:AlternateContent xmlns:mc="http://schemas.openxmlformats.org/markup-compatibility/2006" xmlns:a14="http://schemas.microsoft.com/office/drawing/2010/main">
        <mc:Choice Requires="a14">
          <p:sp>
            <p:nvSpPr>
              <p:cNvPr id="5" name="文本框 4"/>
              <p:cNvSpPr txBox="1"/>
              <p:nvPr/>
            </p:nvSpPr>
            <p:spPr>
              <a:xfrm>
                <a:off x="2948151" y="1649353"/>
                <a:ext cx="58284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&lt;</m:t>
                      </m:r>
                      <m:r>
                        <a:rPr lang="en-US" altLang="zh-CN" sz="2800" b="0" i="1" smtClean="0">
                          <a:latin typeface="Cambria Math" panose="02040503050406030204" pitchFamily="18" charset="0"/>
                        </a:rPr>
                        <m:t>𝑖𝑛𝑝𝑢𝑡</m:t>
                      </m:r>
                      <m:r>
                        <a:rPr lang="en-US" altLang="zh-CN" sz="2800" b="0" i="1" smtClean="0">
                          <a:latin typeface="Cambria Math" panose="02040503050406030204" pitchFamily="18" charset="0"/>
                        </a:rPr>
                        <m:t>, </m:t>
                      </m:r>
                      <m:r>
                        <a:rPr lang="en-US" altLang="zh-CN" sz="2800" b="0" i="1" smtClean="0">
                          <a:solidFill>
                            <a:srgbClr val="FF0000"/>
                          </a:solidFill>
                          <a:latin typeface="Cambria Math" panose="02040503050406030204" pitchFamily="18" charset="0"/>
                        </a:rPr>
                        <m:t>𝑐h𝑎𝑖𝑛</m:t>
                      </m:r>
                      <m:r>
                        <a:rPr lang="en-US" altLang="zh-CN" sz="2800" b="0" i="1" smtClean="0">
                          <a:solidFill>
                            <a:srgbClr val="FF0000"/>
                          </a:solidFill>
                          <a:latin typeface="Cambria Math" panose="02040503050406030204" pitchFamily="18" charset="0"/>
                        </a:rPr>
                        <m:t> </m:t>
                      </m:r>
                      <m:r>
                        <a:rPr lang="en-US" altLang="zh-CN" sz="2800" b="0" i="1" smtClean="0">
                          <a:solidFill>
                            <a:srgbClr val="FF0000"/>
                          </a:solidFill>
                          <a:latin typeface="Cambria Math" panose="02040503050406030204" pitchFamily="18" charset="0"/>
                        </a:rPr>
                        <m:t>𝑜𝑓</m:t>
                      </m:r>
                      <m:r>
                        <a:rPr lang="en-US" altLang="zh-CN" sz="2800" b="0" i="1" smtClean="0">
                          <a:solidFill>
                            <a:srgbClr val="FF0000"/>
                          </a:solidFill>
                          <a:latin typeface="Cambria Math" panose="02040503050406030204" pitchFamily="18" charset="0"/>
                        </a:rPr>
                        <m:t> </m:t>
                      </m:r>
                      <m:r>
                        <a:rPr lang="en-US" altLang="zh-CN" sz="2800" b="0" i="1" smtClean="0">
                          <a:solidFill>
                            <a:srgbClr val="FF0000"/>
                          </a:solidFill>
                          <a:latin typeface="Cambria Math" panose="02040503050406030204" pitchFamily="18" charset="0"/>
                        </a:rPr>
                        <m:t>𝑡h𝑜𝑢𝑔h𝑡</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𝑜𝑢𝑡𝑝𝑢𝑡</m:t>
                      </m:r>
                      <m:r>
                        <a:rPr lang="en-US" altLang="zh-CN" sz="2800" b="0" i="1" smtClean="0">
                          <a:latin typeface="Cambria Math" panose="02040503050406030204" pitchFamily="18" charset="0"/>
                        </a:rPr>
                        <m:t>&gt;</m:t>
                      </m:r>
                    </m:oMath>
                  </m:oMathPara>
                </a14:m>
                <a:endParaRPr lang="zh-CN" altLang="en-US" sz="2800"/>
              </a:p>
            </p:txBody>
          </p:sp>
        </mc:Choice>
        <mc:Fallback xmlns="">
          <p:sp>
            <p:nvSpPr>
              <p:cNvPr id="5" name="文本框 4"/>
              <p:cNvSpPr txBox="1">
                <a:spLocks noRot="1" noChangeAspect="1" noMove="1" noResize="1" noEditPoints="1" noAdjustHandles="1" noChangeArrowheads="1" noChangeShapeType="1" noTextEdit="1"/>
              </p:cNvSpPr>
              <p:nvPr/>
            </p:nvSpPr>
            <p:spPr>
              <a:xfrm>
                <a:off x="2948151" y="1649353"/>
                <a:ext cx="5828455" cy="430887"/>
              </a:xfrm>
              <a:prstGeom prst="rect">
                <a:avLst/>
              </a:prstGeom>
              <a:blipFill>
                <a:blip r:embed="rId2"/>
                <a:stretch>
                  <a:fillRect/>
                </a:stretch>
              </a:blipFill>
            </p:spPr>
            <p:txBody>
              <a:bodyPr/>
              <a:lstStyle/>
              <a:p>
                <a:r>
                  <a:rPr lang="zh-CN" altLang="en-US">
                    <a:noFill/>
                  </a:rPr>
                  <a:t> </a:t>
                </a:r>
              </a:p>
            </p:txBody>
          </p:sp>
        </mc:Fallback>
      </mc:AlternateContent>
      <p:pic>
        <p:nvPicPr>
          <p:cNvPr id="6" name="图片 5"/>
          <p:cNvPicPr>
            <a:picLocks noChangeAspect="1"/>
          </p:cNvPicPr>
          <p:nvPr/>
        </p:nvPicPr>
        <p:blipFill>
          <a:blip r:embed="rId3"/>
          <a:stretch>
            <a:fillRect/>
          </a:stretch>
        </p:blipFill>
        <p:spPr>
          <a:xfrm>
            <a:off x="2364828" y="2460138"/>
            <a:ext cx="7194996" cy="3497075"/>
          </a:xfrm>
          <a:prstGeom prst="rect">
            <a:avLst/>
          </a:prstGeom>
        </p:spPr>
      </p:pic>
    </p:spTree>
    <p:extLst>
      <p:ext uri="{BB962C8B-B14F-4D97-AF65-F5344CB8AC3E}">
        <p14:creationId xmlns:p14="http://schemas.microsoft.com/office/powerpoint/2010/main" val="3855101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0826" y="746235"/>
            <a:ext cx="2871299" cy="523220"/>
          </a:xfrm>
          <a:prstGeom prst="rect">
            <a:avLst/>
          </a:prstGeom>
          <a:noFill/>
        </p:spPr>
        <p:txBody>
          <a:bodyPr wrap="none" rtlCol="0">
            <a:spAutoFit/>
          </a:bodyPr>
          <a:lstStyle/>
          <a:p>
            <a:r>
              <a:rPr lang="en-US" altLang="zh-CN" sz="2800" smtClean="0"/>
              <a:t>Chain of Thought</a:t>
            </a:r>
            <a:endParaRPr lang="zh-CN" altLang="en-US" sz="2800"/>
          </a:p>
        </p:txBody>
      </p:sp>
      <p:sp>
        <p:nvSpPr>
          <p:cNvPr id="2" name="矩形 1"/>
          <p:cNvSpPr/>
          <p:nvPr/>
        </p:nvSpPr>
        <p:spPr>
          <a:xfrm>
            <a:off x="1608082" y="1865614"/>
            <a:ext cx="7662042" cy="646331"/>
          </a:xfrm>
          <a:prstGeom prst="rect">
            <a:avLst/>
          </a:prstGeom>
        </p:spPr>
        <p:txBody>
          <a:bodyPr wrap="square">
            <a:spAutoFit/>
          </a:bodyPr>
          <a:lstStyle/>
          <a:p>
            <a:pPr marL="285750" indent="-285750">
              <a:buFont typeface="Arial" panose="020B0604020202020204" pitchFamily="34" charset="0"/>
              <a:buChar char="•"/>
            </a:pPr>
            <a:r>
              <a:rPr lang="zh-CN" altLang="en-US"/>
              <a:t>allows models to decompose multi-step problems into intermediate steps</a:t>
            </a:r>
          </a:p>
        </p:txBody>
      </p:sp>
      <p:sp>
        <p:nvSpPr>
          <p:cNvPr id="3" name="矩形 2"/>
          <p:cNvSpPr/>
          <p:nvPr/>
        </p:nvSpPr>
        <p:spPr>
          <a:xfrm>
            <a:off x="1608082" y="2738772"/>
            <a:ext cx="7026252" cy="369332"/>
          </a:xfrm>
          <a:prstGeom prst="rect">
            <a:avLst/>
          </a:prstGeom>
        </p:spPr>
        <p:txBody>
          <a:bodyPr wrap="square">
            <a:spAutoFit/>
          </a:bodyPr>
          <a:lstStyle/>
          <a:p>
            <a:pPr marL="285750" indent="-285750">
              <a:buFont typeface="Arial" panose="020B0604020202020204" pitchFamily="34" charset="0"/>
              <a:buChar char="•"/>
            </a:pPr>
            <a:r>
              <a:rPr lang="zh-CN" altLang="en-US"/>
              <a:t>provides an interpretable window into the behavior of the </a:t>
            </a:r>
            <a:r>
              <a:rPr lang="zh-CN" altLang="en-US" smtClean="0"/>
              <a:t>model</a:t>
            </a:r>
            <a:endParaRPr lang="zh-CN" altLang="en-US"/>
          </a:p>
        </p:txBody>
      </p:sp>
      <p:sp>
        <p:nvSpPr>
          <p:cNvPr id="7" name="矩形 6"/>
          <p:cNvSpPr/>
          <p:nvPr/>
        </p:nvSpPr>
        <p:spPr>
          <a:xfrm>
            <a:off x="1608082" y="3526249"/>
            <a:ext cx="7588469" cy="369332"/>
          </a:xfrm>
          <a:prstGeom prst="rect">
            <a:avLst/>
          </a:prstGeom>
        </p:spPr>
        <p:txBody>
          <a:bodyPr wrap="square">
            <a:spAutoFit/>
          </a:bodyPr>
          <a:lstStyle/>
          <a:p>
            <a:pPr marL="285750" indent="-285750">
              <a:buFont typeface="Arial" panose="020B0604020202020204" pitchFamily="34" charset="0"/>
              <a:buChar char="•"/>
            </a:pPr>
            <a:r>
              <a:rPr lang="zh-CN" altLang="en-US"/>
              <a:t>be readily elicited in sufficiently large off-the-shelf language models</a:t>
            </a:r>
          </a:p>
        </p:txBody>
      </p:sp>
    </p:spTree>
    <p:extLst>
      <p:ext uri="{BB962C8B-B14F-4D97-AF65-F5344CB8AC3E}">
        <p14:creationId xmlns:p14="http://schemas.microsoft.com/office/powerpoint/2010/main" val="2995586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10514" y="753382"/>
            <a:ext cx="3469219" cy="523220"/>
          </a:xfrm>
          <a:prstGeom prst="rect">
            <a:avLst/>
          </a:prstGeom>
        </p:spPr>
        <p:txBody>
          <a:bodyPr wrap="none">
            <a:spAutoFit/>
          </a:bodyPr>
          <a:lstStyle/>
          <a:p>
            <a:r>
              <a:rPr lang="zh-CN" altLang="en-US" sz="2800"/>
              <a:t>Arithmetic Reasoning</a:t>
            </a:r>
          </a:p>
        </p:txBody>
      </p:sp>
      <p:sp>
        <p:nvSpPr>
          <p:cNvPr id="5" name="矩形 4"/>
          <p:cNvSpPr/>
          <p:nvPr/>
        </p:nvSpPr>
        <p:spPr>
          <a:xfrm>
            <a:off x="910514" y="1573189"/>
            <a:ext cx="2095445" cy="369332"/>
          </a:xfrm>
          <a:prstGeom prst="rect">
            <a:avLst/>
          </a:prstGeom>
        </p:spPr>
        <p:txBody>
          <a:bodyPr wrap="none">
            <a:spAutoFit/>
          </a:bodyPr>
          <a:lstStyle/>
          <a:p>
            <a:r>
              <a:rPr lang="zh-CN" altLang="en-US"/>
              <a:t>Experimental Setup</a:t>
            </a:r>
          </a:p>
        </p:txBody>
      </p:sp>
      <p:sp>
        <p:nvSpPr>
          <p:cNvPr id="6" name="矩形 5"/>
          <p:cNvSpPr/>
          <p:nvPr/>
        </p:nvSpPr>
        <p:spPr>
          <a:xfrm>
            <a:off x="1625453" y="2054442"/>
            <a:ext cx="1431802" cy="369332"/>
          </a:xfrm>
          <a:prstGeom prst="rect">
            <a:avLst/>
          </a:prstGeom>
        </p:spPr>
        <p:txBody>
          <a:bodyPr wrap="none">
            <a:spAutoFit/>
          </a:bodyPr>
          <a:lstStyle/>
          <a:p>
            <a:r>
              <a:rPr lang="zh-CN" altLang="en-US" smtClean="0"/>
              <a:t>Benchmarks</a:t>
            </a:r>
            <a:r>
              <a:rPr lang="en-US" altLang="zh-CN" smtClean="0"/>
              <a:t>:</a:t>
            </a:r>
            <a:endParaRPr lang="zh-CN" altLang="en-US"/>
          </a:p>
        </p:txBody>
      </p:sp>
      <p:sp>
        <p:nvSpPr>
          <p:cNvPr id="7" name="矩形 6"/>
          <p:cNvSpPr/>
          <p:nvPr/>
        </p:nvSpPr>
        <p:spPr>
          <a:xfrm>
            <a:off x="2190511" y="2535695"/>
            <a:ext cx="4083169" cy="369332"/>
          </a:xfrm>
          <a:prstGeom prst="rect">
            <a:avLst/>
          </a:prstGeom>
        </p:spPr>
        <p:txBody>
          <a:bodyPr wrap="none">
            <a:spAutoFit/>
          </a:bodyPr>
          <a:lstStyle/>
          <a:p>
            <a:r>
              <a:rPr lang="zh-CN" altLang="en-US"/>
              <a:t>GSM8</a:t>
            </a:r>
            <a:r>
              <a:rPr lang="zh-CN" altLang="en-US" smtClean="0"/>
              <a:t>K</a:t>
            </a:r>
            <a:r>
              <a:rPr lang="en-US" altLang="zh-CN"/>
              <a:t>, SVAMP, ASDiv, AQuA, MAWPS</a:t>
            </a:r>
            <a:endParaRPr lang="zh-CN" altLang="en-US"/>
          </a:p>
        </p:txBody>
      </p:sp>
      <p:sp>
        <p:nvSpPr>
          <p:cNvPr id="8" name="矩形 7"/>
          <p:cNvSpPr/>
          <p:nvPr/>
        </p:nvSpPr>
        <p:spPr>
          <a:xfrm>
            <a:off x="1671138" y="3097189"/>
            <a:ext cx="2061783" cy="369332"/>
          </a:xfrm>
          <a:prstGeom prst="rect">
            <a:avLst/>
          </a:prstGeom>
        </p:spPr>
        <p:txBody>
          <a:bodyPr wrap="none">
            <a:spAutoFit/>
          </a:bodyPr>
          <a:lstStyle/>
          <a:p>
            <a:r>
              <a:rPr lang="zh-CN" altLang="en-US"/>
              <a:t>Language </a:t>
            </a:r>
            <a:r>
              <a:rPr lang="zh-CN" altLang="en-US" smtClean="0"/>
              <a:t>models</a:t>
            </a:r>
            <a:r>
              <a:rPr lang="en-US" altLang="zh-CN" smtClean="0"/>
              <a:t>: </a:t>
            </a:r>
            <a:endParaRPr lang="zh-CN" altLang="en-US"/>
          </a:p>
        </p:txBody>
      </p:sp>
      <p:sp>
        <p:nvSpPr>
          <p:cNvPr id="9" name="矩形 8"/>
          <p:cNvSpPr/>
          <p:nvPr/>
        </p:nvSpPr>
        <p:spPr>
          <a:xfrm>
            <a:off x="2289896" y="3658683"/>
            <a:ext cx="4868640" cy="369332"/>
          </a:xfrm>
          <a:prstGeom prst="rect">
            <a:avLst/>
          </a:prstGeom>
        </p:spPr>
        <p:txBody>
          <a:bodyPr wrap="none">
            <a:spAutoFit/>
          </a:bodyPr>
          <a:lstStyle/>
          <a:p>
            <a:r>
              <a:rPr lang="zh-CN" altLang="en-US"/>
              <a:t>GPT-</a:t>
            </a:r>
            <a:r>
              <a:rPr lang="zh-CN" altLang="en-US" smtClean="0"/>
              <a:t>3</a:t>
            </a:r>
            <a:r>
              <a:rPr lang="en-US" altLang="zh-CN"/>
              <a:t>:  350M, 1.3B, 6.7B, and 175B parameters</a:t>
            </a:r>
            <a:endParaRPr lang="zh-CN" altLang="en-US"/>
          </a:p>
        </p:txBody>
      </p:sp>
      <p:sp>
        <p:nvSpPr>
          <p:cNvPr id="10" name="矩形 9"/>
          <p:cNvSpPr/>
          <p:nvPr/>
        </p:nvSpPr>
        <p:spPr>
          <a:xfrm>
            <a:off x="2319337" y="4139936"/>
            <a:ext cx="5086649" cy="369332"/>
          </a:xfrm>
          <a:prstGeom prst="rect">
            <a:avLst/>
          </a:prstGeom>
        </p:spPr>
        <p:txBody>
          <a:bodyPr wrap="none">
            <a:spAutoFit/>
          </a:bodyPr>
          <a:lstStyle/>
          <a:p>
            <a:r>
              <a:rPr lang="zh-CN" altLang="en-US" smtClean="0"/>
              <a:t>LaMDA</a:t>
            </a:r>
            <a:r>
              <a:rPr lang="en-US" altLang="zh-CN"/>
              <a:t>: 422M, 2B, 8B, 68B, and 137B parameters.</a:t>
            </a:r>
            <a:endParaRPr lang="zh-CN" altLang="en-US"/>
          </a:p>
        </p:txBody>
      </p:sp>
      <p:sp>
        <p:nvSpPr>
          <p:cNvPr id="11" name="矩形 10"/>
          <p:cNvSpPr/>
          <p:nvPr/>
        </p:nvSpPr>
        <p:spPr>
          <a:xfrm>
            <a:off x="2341354" y="4621189"/>
            <a:ext cx="3812262" cy="369332"/>
          </a:xfrm>
          <a:prstGeom prst="rect">
            <a:avLst/>
          </a:prstGeom>
        </p:spPr>
        <p:txBody>
          <a:bodyPr wrap="none">
            <a:spAutoFit/>
          </a:bodyPr>
          <a:lstStyle/>
          <a:p>
            <a:r>
              <a:rPr lang="zh-CN" altLang="en-US" smtClean="0"/>
              <a:t>PaLM</a:t>
            </a:r>
            <a:r>
              <a:rPr lang="en-US" altLang="zh-CN"/>
              <a:t>: 8B, 62B, and 540B parameters</a:t>
            </a:r>
            <a:endParaRPr lang="zh-CN" altLang="en-US"/>
          </a:p>
        </p:txBody>
      </p:sp>
      <p:sp>
        <p:nvSpPr>
          <p:cNvPr id="12" name="矩形 11"/>
          <p:cNvSpPr/>
          <p:nvPr/>
        </p:nvSpPr>
        <p:spPr>
          <a:xfrm>
            <a:off x="2371889" y="5102442"/>
            <a:ext cx="1053494" cy="369332"/>
          </a:xfrm>
          <a:prstGeom prst="rect">
            <a:avLst/>
          </a:prstGeom>
        </p:spPr>
        <p:txBody>
          <a:bodyPr wrap="none">
            <a:spAutoFit/>
          </a:bodyPr>
          <a:lstStyle/>
          <a:p>
            <a:r>
              <a:rPr lang="zh-CN" altLang="en-US"/>
              <a:t>UL</a:t>
            </a:r>
            <a:r>
              <a:rPr lang="zh-CN" altLang="en-US" smtClean="0"/>
              <a:t>2</a:t>
            </a:r>
            <a:r>
              <a:rPr lang="en-US" altLang="zh-CN" smtClean="0"/>
              <a:t>: </a:t>
            </a:r>
            <a:r>
              <a:rPr lang="zh-CN" altLang="en-US" smtClean="0"/>
              <a:t>20</a:t>
            </a:r>
            <a:r>
              <a:rPr lang="zh-CN" altLang="en-US"/>
              <a:t>B</a:t>
            </a:r>
          </a:p>
        </p:txBody>
      </p:sp>
      <p:sp>
        <p:nvSpPr>
          <p:cNvPr id="13" name="矩形 12"/>
          <p:cNvSpPr/>
          <p:nvPr/>
        </p:nvSpPr>
        <p:spPr>
          <a:xfrm>
            <a:off x="2371889" y="5583695"/>
            <a:ext cx="1420582" cy="369332"/>
          </a:xfrm>
          <a:prstGeom prst="rect">
            <a:avLst/>
          </a:prstGeom>
        </p:spPr>
        <p:txBody>
          <a:bodyPr wrap="none">
            <a:spAutoFit/>
          </a:bodyPr>
          <a:lstStyle/>
          <a:p>
            <a:r>
              <a:rPr lang="zh-CN" altLang="en-US" smtClean="0"/>
              <a:t>Codex</a:t>
            </a:r>
            <a:r>
              <a:rPr lang="en-US" altLang="zh-CN"/>
              <a:t>: </a:t>
            </a:r>
            <a:r>
              <a:rPr lang="en-US" altLang="zh-CN" smtClean="0"/>
              <a:t>175B</a:t>
            </a:r>
            <a:endParaRPr lang="zh-CN" altLang="en-US"/>
          </a:p>
        </p:txBody>
      </p:sp>
    </p:spTree>
    <p:extLst>
      <p:ext uri="{BB962C8B-B14F-4D97-AF65-F5344CB8AC3E}">
        <p14:creationId xmlns:p14="http://schemas.microsoft.com/office/powerpoint/2010/main" val="2451006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4596" y="658789"/>
            <a:ext cx="3469219" cy="523220"/>
          </a:xfrm>
          <a:prstGeom prst="rect">
            <a:avLst/>
          </a:prstGeom>
        </p:spPr>
        <p:txBody>
          <a:bodyPr wrap="none">
            <a:spAutoFit/>
          </a:bodyPr>
          <a:lstStyle/>
          <a:p>
            <a:r>
              <a:rPr lang="zh-CN" altLang="en-US" sz="2800"/>
              <a:t>Arithmetic Reasoning</a:t>
            </a:r>
          </a:p>
        </p:txBody>
      </p:sp>
      <p:pic>
        <p:nvPicPr>
          <p:cNvPr id="6" name="图片 5"/>
          <p:cNvPicPr>
            <a:picLocks noChangeAspect="1"/>
          </p:cNvPicPr>
          <p:nvPr/>
        </p:nvPicPr>
        <p:blipFill>
          <a:blip r:embed="rId3"/>
          <a:stretch>
            <a:fillRect/>
          </a:stretch>
        </p:blipFill>
        <p:spPr>
          <a:xfrm>
            <a:off x="9072137" y="1318643"/>
            <a:ext cx="3002540" cy="967824"/>
          </a:xfrm>
          <a:prstGeom prst="rect">
            <a:avLst/>
          </a:prstGeom>
        </p:spPr>
      </p:pic>
      <p:pic>
        <p:nvPicPr>
          <p:cNvPr id="5" name="图片 4"/>
          <p:cNvPicPr>
            <a:picLocks noChangeAspect="1"/>
          </p:cNvPicPr>
          <p:nvPr/>
        </p:nvPicPr>
        <p:blipFill>
          <a:blip r:embed="rId4"/>
          <a:stretch>
            <a:fillRect/>
          </a:stretch>
        </p:blipFill>
        <p:spPr>
          <a:xfrm>
            <a:off x="5047414" y="795423"/>
            <a:ext cx="4115157" cy="5578323"/>
          </a:xfrm>
          <a:prstGeom prst="rect">
            <a:avLst/>
          </a:prstGeom>
        </p:spPr>
      </p:pic>
      <p:pic>
        <p:nvPicPr>
          <p:cNvPr id="7" name="图片 6"/>
          <p:cNvPicPr>
            <a:picLocks noChangeAspect="1"/>
          </p:cNvPicPr>
          <p:nvPr/>
        </p:nvPicPr>
        <p:blipFill>
          <a:blip r:embed="rId5"/>
          <a:stretch>
            <a:fillRect/>
          </a:stretch>
        </p:blipFill>
        <p:spPr>
          <a:xfrm>
            <a:off x="8942142" y="3405352"/>
            <a:ext cx="3249858" cy="1267093"/>
          </a:xfrm>
          <a:prstGeom prst="rect">
            <a:avLst/>
          </a:prstGeom>
        </p:spPr>
      </p:pic>
      <p:sp>
        <p:nvSpPr>
          <p:cNvPr id="8" name="矩形 7"/>
          <p:cNvSpPr/>
          <p:nvPr/>
        </p:nvSpPr>
        <p:spPr>
          <a:xfrm>
            <a:off x="861849" y="1824802"/>
            <a:ext cx="3783724" cy="923330"/>
          </a:xfrm>
          <a:prstGeom prst="rect">
            <a:avLst/>
          </a:prstGeom>
        </p:spPr>
        <p:txBody>
          <a:bodyPr wrap="square">
            <a:spAutoFit/>
          </a:bodyPr>
          <a:lstStyle/>
          <a:p>
            <a:pPr marL="285750" indent="-285750">
              <a:buFont typeface="Arial" panose="020B0604020202020204" pitchFamily="34" charset="0"/>
              <a:buChar char="•"/>
            </a:pPr>
            <a:r>
              <a:rPr lang="zh-CN" altLang="en-US"/>
              <a:t>chain-of-thought prompting is an emergent ability of model scale</a:t>
            </a:r>
          </a:p>
        </p:txBody>
      </p:sp>
      <p:sp>
        <p:nvSpPr>
          <p:cNvPr id="9" name="矩形 8"/>
          <p:cNvSpPr/>
          <p:nvPr/>
        </p:nvSpPr>
        <p:spPr>
          <a:xfrm>
            <a:off x="884640" y="3115568"/>
            <a:ext cx="3689130" cy="923330"/>
          </a:xfrm>
          <a:prstGeom prst="rect">
            <a:avLst/>
          </a:prstGeom>
        </p:spPr>
        <p:txBody>
          <a:bodyPr wrap="square">
            <a:spAutoFit/>
          </a:bodyPr>
          <a:lstStyle/>
          <a:p>
            <a:pPr marL="285750" indent="-285750">
              <a:buFont typeface="Arial" panose="020B0604020202020204" pitchFamily="34" charset="0"/>
              <a:buChar char="•"/>
            </a:pPr>
            <a:r>
              <a:rPr lang="zh-CN" altLang="en-US"/>
              <a:t>chain-of-thought prompting has larger performance gains for more-complicated problems</a:t>
            </a:r>
          </a:p>
        </p:txBody>
      </p:sp>
      <p:sp>
        <p:nvSpPr>
          <p:cNvPr id="10" name="矩形 9"/>
          <p:cNvSpPr/>
          <p:nvPr/>
        </p:nvSpPr>
        <p:spPr>
          <a:xfrm>
            <a:off x="924911" y="4493200"/>
            <a:ext cx="3657599" cy="1200329"/>
          </a:xfrm>
          <a:prstGeom prst="rect">
            <a:avLst/>
          </a:prstGeom>
        </p:spPr>
        <p:txBody>
          <a:bodyPr wrap="square">
            <a:spAutoFit/>
          </a:bodyPr>
          <a:lstStyle/>
          <a:p>
            <a:pPr marL="285750" indent="-285750">
              <a:buFont typeface="Arial" panose="020B0604020202020204" pitchFamily="34" charset="0"/>
              <a:buChar char="•"/>
            </a:pPr>
            <a:r>
              <a:rPr lang="zh-CN" altLang="en-US"/>
              <a:t>chain-of-thought prompting via GPT-3 175B and PaLM 540B compares favorably to prior state of the art</a:t>
            </a:r>
          </a:p>
        </p:txBody>
      </p:sp>
    </p:spTree>
    <p:extLst>
      <p:ext uri="{BB962C8B-B14F-4D97-AF65-F5344CB8AC3E}">
        <p14:creationId xmlns:p14="http://schemas.microsoft.com/office/powerpoint/2010/main" val="35896398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7016</TotalTime>
  <Words>1760</Words>
  <Application>Microsoft Office PowerPoint</Application>
  <PresentationFormat>宽屏</PresentationFormat>
  <Paragraphs>170</Paragraphs>
  <Slides>33</Slides>
  <Notes>17</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33</vt:i4>
      </vt:variant>
    </vt:vector>
  </HeadingPairs>
  <TitlesOfParts>
    <vt:vector size="43" baseType="lpstr">
      <vt:lpstr>等线</vt:lpstr>
      <vt:lpstr>等线 Light</vt:lpstr>
      <vt:lpstr>Arial</vt:lpstr>
      <vt:lpstr>Cambria Math</vt:lpstr>
      <vt:lpstr>Corbel</vt:lpstr>
      <vt:lpstr>Ink Free</vt:lpstr>
      <vt:lpstr>Microsoft Sans Serif</vt:lpstr>
      <vt:lpstr>Office 主题​​</vt:lpstr>
      <vt:lpstr>Custom Design</vt:lpstr>
      <vt:lpstr>1_Custom Design</vt:lpstr>
      <vt:lpstr>Chain of Thought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LYQ</dc:creator>
  <cp:lastModifiedBy>liuyanting0629@163.com</cp:lastModifiedBy>
  <cp:revision>228</cp:revision>
  <dcterms:created xsi:type="dcterms:W3CDTF">2022-10-17T11:56:25Z</dcterms:created>
  <dcterms:modified xsi:type="dcterms:W3CDTF">2023-03-16T11:54:56Z</dcterms:modified>
</cp:coreProperties>
</file>