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62" r:id="rId2"/>
    <p:sldId id="303" r:id="rId3"/>
    <p:sldId id="272" r:id="rId4"/>
    <p:sldId id="273" r:id="rId5"/>
    <p:sldId id="274" r:id="rId6"/>
    <p:sldId id="304" r:id="rId7"/>
    <p:sldId id="275" r:id="rId8"/>
    <p:sldId id="276" r:id="rId9"/>
    <p:sldId id="305" r:id="rId10"/>
    <p:sldId id="277" r:id="rId11"/>
    <p:sldId id="278" r:id="rId12"/>
    <p:sldId id="306" r:id="rId13"/>
    <p:sldId id="279" r:id="rId14"/>
    <p:sldId id="280" r:id="rId15"/>
    <p:sldId id="307" r:id="rId16"/>
    <p:sldId id="281" r:id="rId17"/>
    <p:sldId id="282" r:id="rId18"/>
    <p:sldId id="283" r:id="rId19"/>
    <p:sldId id="284" r:id="rId20"/>
    <p:sldId id="285" r:id="rId21"/>
    <p:sldId id="286" r:id="rId22"/>
    <p:sldId id="308" r:id="rId23"/>
    <p:sldId id="287" r:id="rId24"/>
    <p:sldId id="26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1F34"/>
    <a:srgbClr val="30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5"/>
    <p:restoredTop sz="88220" autoAdjust="0"/>
  </p:normalViewPr>
  <p:slideViewPr>
    <p:cSldViewPr snapToGrid="0" snapToObjects="1">
      <p:cViewPr varScale="1">
        <p:scale>
          <a:sx n="72" d="100"/>
          <a:sy n="72" d="100"/>
        </p:scale>
        <p:origin x="10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72782-C10C-410B-9CCA-678BAE167682}" type="datetimeFigureOut">
              <a:rPr lang="zh-CN" altLang="en-US" smtClean="0"/>
              <a:t>2023/3/29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FF442-D87A-4995-A341-E1D885F5169F}" type="slidenum">
              <a:rPr lang="zh-CN" altLang="en-US" smtClean="0"/>
              <a:t>‹#›</a:t>
            </a:fld>
            <a:endParaRPr lang="zh-CN" altLang="en-US"/>
          </a:p>
        </p:txBody>
      </p:sp>
    </p:spTree>
    <p:extLst>
      <p:ext uri="{BB962C8B-B14F-4D97-AF65-F5344CB8AC3E}">
        <p14:creationId xmlns:p14="http://schemas.microsoft.com/office/powerpoint/2010/main" val="2407106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持续学习，其实就是迁移学习。以机器翻译来举例的话，可以将</a:t>
            </a:r>
            <a:r>
              <a:rPr lang="en-US" altLang="zh-CN" dirty="0"/>
              <a:t>out-domain knowledge</a:t>
            </a:r>
            <a:r>
              <a:rPr lang="zh-CN" altLang="en-US" dirty="0"/>
              <a:t>理解为模型在</a:t>
            </a:r>
            <a:r>
              <a:rPr lang="en-US" altLang="zh-CN" dirty="0"/>
              <a:t>En-De</a:t>
            </a:r>
            <a:r>
              <a:rPr lang="zh-CN" altLang="en-US" dirty="0"/>
              <a:t>数据集上训练的参数，然后</a:t>
            </a:r>
            <a:r>
              <a:rPr lang="en-US" altLang="zh-CN" dirty="0"/>
              <a:t>in-domain knowledge</a:t>
            </a:r>
            <a:r>
              <a:rPr lang="zh-CN" altLang="en-US" dirty="0"/>
              <a:t>可以理解为模型在</a:t>
            </a:r>
            <a:r>
              <a:rPr lang="en-US" altLang="zh-CN" dirty="0"/>
              <a:t>En-Vi</a:t>
            </a:r>
            <a:r>
              <a:rPr lang="zh-CN" altLang="en-US" dirty="0"/>
              <a:t>数据集上训练。这两个数据集一个是高资源一个是低资源，模型首先在高资源数据集上训练，然后再在低资源数据集上微调，这样比起随机初始化的参数，可以在低资源数据集上取得更好的效果。</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3</a:t>
            </a:fld>
            <a:endParaRPr lang="zh-CN" altLang="en-US"/>
          </a:p>
        </p:txBody>
      </p:sp>
    </p:spTree>
    <p:extLst>
      <p:ext uri="{BB962C8B-B14F-4D97-AF65-F5344CB8AC3E}">
        <p14:creationId xmlns:p14="http://schemas.microsoft.com/office/powerpoint/2010/main" val="279478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作者在通过在机器翻译的数据集上进行实验来评估</a:t>
            </a:r>
            <a:r>
              <a:rPr lang="en-US" altLang="zh-CN" dirty="0"/>
              <a:t>COKD</a:t>
            </a:r>
            <a:r>
              <a:rPr lang="zh-CN" altLang="en-US" dirty="0"/>
              <a:t>的效果，其中低资源数据集有</a:t>
            </a:r>
            <a:r>
              <a:rPr lang="en-US" altLang="zh-CN" dirty="0"/>
              <a:t>WMT17</a:t>
            </a:r>
            <a:r>
              <a:rPr lang="zh-CN" altLang="en-US" dirty="0"/>
              <a:t>的英语到土耳其语的翻译，</a:t>
            </a:r>
            <a:r>
              <a:rPr lang="en-US" altLang="zh-CN" dirty="0"/>
              <a:t>IWSLT15</a:t>
            </a:r>
            <a:r>
              <a:rPr lang="zh-CN" altLang="en-US" dirty="0"/>
              <a:t>的英语到越南语的翻译和</a:t>
            </a:r>
            <a:r>
              <a:rPr lang="en-US" altLang="zh-CN" dirty="0"/>
              <a:t>TED</a:t>
            </a:r>
            <a:r>
              <a:rPr lang="zh-CN" altLang="en-US" dirty="0"/>
              <a:t>双语数据集。高资源的有</a:t>
            </a:r>
            <a:r>
              <a:rPr lang="en-US" altLang="zh-CN" dirty="0"/>
              <a:t>WMT14 </a:t>
            </a:r>
            <a:r>
              <a:rPr lang="zh-CN" altLang="en-US" dirty="0"/>
              <a:t>英语到德语的翻译。知识蒸馏中的教师模型的个数为</a:t>
            </a:r>
            <a:r>
              <a:rPr lang="en-US" altLang="zh-CN" dirty="0"/>
              <a:t>1</a:t>
            </a:r>
            <a:r>
              <a:rPr lang="zh-CN" altLang="en-US" dirty="0"/>
              <a:t>，</a:t>
            </a:r>
            <a:r>
              <a:rPr lang="en-US" altLang="zh-CN" dirty="0"/>
              <a:t>loss</a:t>
            </a:r>
            <a:r>
              <a:rPr lang="zh-CN" altLang="en-US" dirty="0"/>
              <a:t>的权值为</a:t>
            </a:r>
            <a:r>
              <a:rPr lang="en-US" altLang="zh-CN" dirty="0"/>
              <a:t>0.95.</a:t>
            </a:r>
            <a:endParaRPr lang="zh-CN" altLang="en-US" dirty="0"/>
          </a:p>
        </p:txBody>
      </p:sp>
      <p:sp>
        <p:nvSpPr>
          <p:cNvPr id="4" name="灯片编号占位符 3"/>
          <p:cNvSpPr>
            <a:spLocks noGrp="1"/>
          </p:cNvSpPr>
          <p:nvPr>
            <p:ph type="sldNum" sz="quarter" idx="5"/>
          </p:nvPr>
        </p:nvSpPr>
        <p:spPr/>
        <p:txBody>
          <a:bodyPr/>
          <a:lstStyle/>
          <a:p>
            <a:fld id="{3B2FF442-D87A-4995-A341-E1D885F5169F}" type="slidenum">
              <a:rPr lang="zh-CN" altLang="en-US" smtClean="0"/>
              <a:t>16</a:t>
            </a:fld>
            <a:endParaRPr lang="zh-CN" altLang="en-US"/>
          </a:p>
        </p:txBody>
      </p:sp>
    </p:spTree>
    <p:extLst>
      <p:ext uri="{BB962C8B-B14F-4D97-AF65-F5344CB8AC3E}">
        <p14:creationId xmlns:p14="http://schemas.microsoft.com/office/powerpoint/2010/main" val="396159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a:t>
            </a:r>
            <a:r>
              <a:rPr lang="en-US" altLang="zh-CN" dirty="0"/>
              <a:t>ODC</a:t>
            </a:r>
            <a:r>
              <a:rPr lang="zh-CN" altLang="en-US" dirty="0"/>
              <a:t>指的是动态的知识蒸馏，也使用了检查点平均的方法。与作者的方法相比，这个</a:t>
            </a:r>
            <a:r>
              <a:rPr lang="en-US" altLang="zh-CN" dirty="0"/>
              <a:t>ODC</a:t>
            </a:r>
            <a:r>
              <a:rPr lang="zh-CN" altLang="en-US" dirty="0"/>
              <a:t>并没有在每个</a:t>
            </a:r>
            <a:r>
              <a:rPr lang="en-US" altLang="zh-CN" dirty="0"/>
              <a:t>epoch</a:t>
            </a:r>
            <a:r>
              <a:rPr lang="zh-CN" altLang="en-US" dirty="0"/>
              <a:t>开始时重新初始化教师模型。作者的方法实际上就是</a:t>
            </a:r>
            <a:r>
              <a:rPr lang="en-US" altLang="zh-CN" dirty="0"/>
              <a:t>ODC</a:t>
            </a:r>
            <a:r>
              <a:rPr lang="zh-CN" altLang="en-US" dirty="0"/>
              <a:t>和这个</a:t>
            </a:r>
            <a:r>
              <a:rPr lang="en-US" altLang="zh-CN" dirty="0"/>
              <a:t>Mutual</a:t>
            </a:r>
            <a:r>
              <a:rPr lang="zh-CN" altLang="en-US" dirty="0"/>
              <a:t>也就是互学习的方法的结合，在低资源任务上效果显著，但在高资源任务上效果 没有那么明显。</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17</a:t>
            </a:fld>
            <a:endParaRPr lang="zh-CN" altLang="en-US"/>
          </a:p>
        </p:txBody>
      </p:sp>
    </p:spTree>
    <p:extLst>
      <p:ext uri="{BB962C8B-B14F-4D97-AF65-F5344CB8AC3E}">
        <p14:creationId xmlns:p14="http://schemas.microsoft.com/office/powerpoint/2010/main" val="320638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然后这个是模型在</a:t>
            </a:r>
            <a:r>
              <a:rPr lang="en-US" altLang="zh-CN" dirty="0"/>
              <a:t>TED</a:t>
            </a:r>
            <a:r>
              <a:rPr lang="zh-CN" altLang="en-US" dirty="0"/>
              <a:t>双语数据集上的表现，相比于作为</a:t>
            </a:r>
            <a:r>
              <a:rPr lang="en-US" altLang="zh-CN" dirty="0"/>
              <a:t>baseline</a:t>
            </a:r>
            <a:r>
              <a:rPr lang="zh-CN" altLang="en-US" dirty="0"/>
              <a:t>的</a:t>
            </a:r>
            <a:r>
              <a:rPr lang="en-US" altLang="zh-CN" dirty="0"/>
              <a:t>Transformer</a:t>
            </a:r>
            <a:r>
              <a:rPr lang="zh-CN" altLang="en-US" dirty="0"/>
              <a:t>，模型的提升还是比较大的。</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18</a:t>
            </a:fld>
            <a:endParaRPr lang="zh-CN" altLang="en-US"/>
          </a:p>
        </p:txBody>
      </p:sp>
    </p:spTree>
    <p:extLst>
      <p:ext uri="{BB962C8B-B14F-4D97-AF65-F5344CB8AC3E}">
        <p14:creationId xmlns:p14="http://schemas.microsoft.com/office/powerpoint/2010/main" val="250293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接下来是消融实验。</a:t>
            </a:r>
            <a:r>
              <a:rPr lang="en-US" altLang="zh-CN" dirty="0"/>
              <a:t>CT</a:t>
            </a:r>
            <a:r>
              <a:rPr lang="zh-CN" altLang="en-US" dirty="0"/>
              <a:t>表示教师补充，</a:t>
            </a:r>
            <a:r>
              <a:rPr lang="en-US" altLang="zh-CN" dirty="0"/>
              <a:t>TR</a:t>
            </a:r>
            <a:r>
              <a:rPr lang="zh-CN" altLang="en-US" dirty="0"/>
              <a:t>表示教师重新初始化。作者通过随机数据顺序而不是用之前的偏移顺序来训练教师模型，从而达到了消除教师补充知识的效果。从消融实验可以看出，去掉了教师再初始化，模型性能下降更多，说明互学习确实有效。</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19</a:t>
            </a:fld>
            <a:endParaRPr lang="zh-CN" altLang="en-US"/>
          </a:p>
        </p:txBody>
      </p:sp>
    </p:spTree>
    <p:extLst>
      <p:ext uri="{BB962C8B-B14F-4D97-AF65-F5344CB8AC3E}">
        <p14:creationId xmlns:p14="http://schemas.microsoft.com/office/powerpoint/2010/main" val="293173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之后就是超参数的实验，虽然教师模型增多确实对模型性能提升有帮助，但帮助不是很大，而且时间开销更多，因此作者认为一个教师是最佳的。相比之下，</a:t>
            </a:r>
            <a:r>
              <a:rPr lang="en-US" altLang="zh-CN" dirty="0"/>
              <a:t>alpha</a:t>
            </a:r>
            <a:r>
              <a:rPr lang="zh-CN" altLang="en-US" dirty="0"/>
              <a:t>的改变对模型性能影响更大。由于</a:t>
            </a:r>
            <a:r>
              <a:rPr lang="en-US" altLang="zh-CN" dirty="0"/>
              <a:t>loss</a:t>
            </a:r>
            <a:r>
              <a:rPr lang="zh-CN" altLang="en-US" dirty="0"/>
              <a:t>函数由知识蒸馏</a:t>
            </a:r>
            <a:r>
              <a:rPr lang="en-US" altLang="zh-CN" dirty="0"/>
              <a:t>loss</a:t>
            </a:r>
            <a:r>
              <a:rPr lang="zh-CN" altLang="en-US" dirty="0"/>
              <a:t>和交叉熵</a:t>
            </a:r>
            <a:r>
              <a:rPr lang="en-US" altLang="zh-CN" dirty="0"/>
              <a:t>loss</a:t>
            </a:r>
            <a:r>
              <a:rPr lang="zh-CN" altLang="en-US" dirty="0"/>
              <a:t>组成，所以作者将这个</a:t>
            </a:r>
            <a:r>
              <a:rPr lang="en-US" altLang="zh-CN" dirty="0"/>
              <a:t>loss</a:t>
            </a:r>
            <a:r>
              <a:rPr lang="zh-CN" altLang="en-US" dirty="0"/>
              <a:t>函数解释为旧知识与新知识的加权，</a:t>
            </a:r>
            <a:r>
              <a:rPr lang="en-US" altLang="zh-CN" dirty="0"/>
              <a:t>alpha</a:t>
            </a:r>
            <a:r>
              <a:rPr lang="zh-CN" altLang="en-US" dirty="0"/>
              <a:t>越大，旧知识的权重就越大。这里</a:t>
            </a:r>
            <a:r>
              <a:rPr lang="en-US" altLang="zh-CN" dirty="0"/>
              <a:t>alpha</a:t>
            </a:r>
            <a:r>
              <a:rPr lang="zh-CN" altLang="en-US" dirty="0"/>
              <a:t>等于</a:t>
            </a:r>
            <a:r>
              <a:rPr lang="en-US" altLang="zh-CN" dirty="0"/>
              <a:t>0.75</a:t>
            </a:r>
            <a:r>
              <a:rPr lang="zh-CN" altLang="en-US" dirty="0"/>
              <a:t>时模型表现最差，可以看出补充知识的重要性。</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20</a:t>
            </a:fld>
            <a:endParaRPr lang="zh-CN" altLang="en-US"/>
          </a:p>
        </p:txBody>
      </p:sp>
    </p:spTree>
    <p:extLst>
      <p:ext uri="{BB962C8B-B14F-4D97-AF65-F5344CB8AC3E}">
        <p14:creationId xmlns:p14="http://schemas.microsoft.com/office/powerpoint/2010/main" val="865677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作者在这个英语土耳其语的低资源数据集上重新又做了一个实验，之前使用</a:t>
            </a:r>
            <a:r>
              <a:rPr lang="en-US" altLang="zh-CN" dirty="0"/>
              <a:t>Transformer</a:t>
            </a:r>
            <a:r>
              <a:rPr lang="zh-CN" altLang="en-US" dirty="0"/>
              <a:t>的话，</a:t>
            </a:r>
            <a:r>
              <a:rPr lang="en-US" altLang="zh-CN" dirty="0"/>
              <a:t>Spearman</a:t>
            </a:r>
            <a:r>
              <a:rPr lang="zh-CN" altLang="en-US" dirty="0"/>
              <a:t>相关系数是</a:t>
            </a:r>
            <a:r>
              <a:rPr lang="en-US" altLang="zh-CN" dirty="0"/>
              <a:t>-0.64</a:t>
            </a:r>
            <a:r>
              <a:rPr lang="zh-CN" altLang="en-US" dirty="0"/>
              <a:t>，但使用作者的模型就降到了</a:t>
            </a:r>
            <a:r>
              <a:rPr lang="en-US" altLang="zh-CN" dirty="0"/>
              <a:t>-0.16</a:t>
            </a:r>
            <a:r>
              <a:rPr lang="zh-CN" altLang="en-US" dirty="0"/>
              <a:t>，说明</a:t>
            </a:r>
            <a:r>
              <a:rPr lang="en-US" altLang="zh-CN" dirty="0"/>
              <a:t>COKD</a:t>
            </a:r>
            <a:r>
              <a:rPr lang="zh-CN" altLang="en-US" dirty="0"/>
              <a:t>确实能缓解训练失衡的问题。</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21</a:t>
            </a:fld>
            <a:endParaRPr lang="zh-CN" altLang="en-US"/>
          </a:p>
        </p:txBody>
      </p:sp>
    </p:spTree>
    <p:extLst>
      <p:ext uri="{BB962C8B-B14F-4D97-AF65-F5344CB8AC3E}">
        <p14:creationId xmlns:p14="http://schemas.microsoft.com/office/powerpoint/2010/main" val="432747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我的角度来看，这篇文章的优点主要是作者做了足够的实验，而且实验也比较合理，能够直观地证明训练失衡的存在和方法的有效性。然后缺点的话，我觉得这篇文章创新还不够，因为动态知识蒸馏前面已经有人做了，作者实际的工作只是加了一个教师模型的重新初始化。光凭这么一点篇幅肯定不够，所以作者才做了这么多实验把篇幅撑了起来，总体而言，这篇文章的方法没有让人眼前一亮的感觉，就是前人的方法的排列组合。</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23</a:t>
            </a:fld>
            <a:endParaRPr lang="zh-CN" altLang="en-US"/>
          </a:p>
        </p:txBody>
      </p:sp>
    </p:spTree>
    <p:extLst>
      <p:ext uri="{BB962C8B-B14F-4D97-AF65-F5344CB8AC3E}">
        <p14:creationId xmlns:p14="http://schemas.microsoft.com/office/powerpoint/2010/main" val="4238695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所谓的灾难性遗忘，就是指最终的模型对训练样例的关注不平衡。在训练的最终阶段，最近出现的样例获得的关注更多，所以</a:t>
            </a:r>
            <a:r>
              <a:rPr lang="en-US" altLang="zh-CN" dirty="0"/>
              <a:t>loss</a:t>
            </a:r>
            <a:r>
              <a:rPr lang="zh-CN" altLang="en-US" dirty="0"/>
              <a:t>更低，而早出现的样例被模型遗忘。从而</a:t>
            </a:r>
            <a:r>
              <a:rPr lang="en-US" altLang="zh-CN" dirty="0"/>
              <a:t>loss</a:t>
            </a:r>
            <a:r>
              <a:rPr lang="zh-CN" altLang="en-US" dirty="0"/>
              <a:t>更高。也就是说，越是最近被模型训练的样例，它们的</a:t>
            </a:r>
            <a:r>
              <a:rPr lang="en-US" altLang="zh-CN" dirty="0"/>
              <a:t>loss</a:t>
            </a:r>
            <a:r>
              <a:rPr lang="zh-CN" altLang="en-US" dirty="0"/>
              <a:t>就越低。作者认为这种现象的原因是小批梯度下降，由于小批训练，每个批不能得到平衡的关注，作者将这个问题称为</a:t>
            </a:r>
            <a:r>
              <a:rPr lang="en-US" altLang="zh-CN" dirty="0"/>
              <a:t>imbalanced training</a:t>
            </a:r>
            <a:r>
              <a:rPr lang="zh-CN" altLang="en-US" dirty="0"/>
              <a:t>，也就是失衡训练。在低资源机器翻译的任务中，失衡训练的影响尤其严重。通过归一化来限制模型参数的更新， 使用</a:t>
            </a:r>
            <a:r>
              <a:rPr lang="en-US" altLang="zh-CN" dirty="0"/>
              <a:t>dropout</a:t>
            </a:r>
            <a:r>
              <a:rPr lang="zh-CN" altLang="en-US" dirty="0"/>
              <a:t>随机丢弃参数，或者使用知识蒸馏都能在一定程度上缓解该问题。</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4</a:t>
            </a:fld>
            <a:endParaRPr lang="zh-CN" altLang="en-US"/>
          </a:p>
        </p:txBody>
      </p:sp>
    </p:spTree>
    <p:extLst>
      <p:ext uri="{BB962C8B-B14F-4D97-AF65-F5344CB8AC3E}">
        <p14:creationId xmlns:p14="http://schemas.microsoft.com/office/powerpoint/2010/main" val="372124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所谓知识蒸馏，就是将教师模型的知识迁移给学生模型。在这篇文章中，使用到的知识就是教师模型的</a:t>
            </a:r>
            <a:r>
              <a:rPr lang="en-US" altLang="zh-CN" dirty="0"/>
              <a:t>logits</a:t>
            </a:r>
            <a:r>
              <a:rPr lang="zh-CN" altLang="en-US" dirty="0"/>
              <a:t>。知识蒸馏的</a:t>
            </a:r>
            <a:r>
              <a:rPr lang="en-US" altLang="zh-CN" dirty="0"/>
              <a:t>loss</a:t>
            </a:r>
            <a:r>
              <a:rPr lang="zh-CN" altLang="en-US" dirty="0"/>
              <a:t>函数就是这个</a:t>
            </a:r>
            <a:r>
              <a:rPr lang="en-US" altLang="zh-CN" dirty="0"/>
              <a:t>1</a:t>
            </a:r>
            <a:r>
              <a:rPr lang="zh-CN" altLang="en-US" dirty="0"/>
              <a:t>式，其中的</a:t>
            </a:r>
            <a:r>
              <a:rPr lang="en-US" altLang="zh-CN" dirty="0"/>
              <a:t>q</a:t>
            </a:r>
            <a:r>
              <a:rPr lang="zh-CN" altLang="en-US" dirty="0"/>
              <a:t>就是教师模型的预测，在知识蒸馏中被称作软目标，学生模型的任务就是学习这个教师模型的预测分布。在机器翻译中，使用的是交叉熵</a:t>
            </a:r>
            <a:r>
              <a:rPr lang="en-US" altLang="zh-CN" dirty="0"/>
              <a:t>loss</a:t>
            </a:r>
            <a:r>
              <a:rPr lang="zh-CN" altLang="en-US" dirty="0"/>
              <a:t>函数，</a:t>
            </a:r>
            <a:r>
              <a:rPr lang="en-US" altLang="zh-CN" dirty="0"/>
              <a:t>X</a:t>
            </a:r>
            <a:r>
              <a:rPr lang="zh-CN" altLang="en-US" dirty="0"/>
              <a:t>表示输入句，</a:t>
            </a:r>
            <a:r>
              <a:rPr lang="en-US" altLang="zh-CN" dirty="0"/>
              <a:t>y&lt;t</a:t>
            </a:r>
            <a:r>
              <a:rPr lang="zh-CN" altLang="en-US" dirty="0"/>
              <a:t>表示的是输出句在</a:t>
            </a:r>
            <a:r>
              <a:rPr lang="en-US" altLang="zh-CN" dirty="0"/>
              <a:t>t</a:t>
            </a:r>
            <a:r>
              <a:rPr lang="zh-CN" altLang="en-US" dirty="0"/>
              <a:t>时刻之前的部分，目标就是根据输入句和当前已输出的输出部分，使当前时刻的输出的</a:t>
            </a:r>
            <a:r>
              <a:rPr lang="en-US" altLang="zh-CN" dirty="0"/>
              <a:t>loss</a:t>
            </a:r>
            <a:r>
              <a:rPr lang="zh-CN" altLang="en-US" dirty="0"/>
              <a:t>最低。在机器翻译任务中使用知识蒸馏，计算</a:t>
            </a:r>
            <a:r>
              <a:rPr lang="en-US" altLang="zh-CN" dirty="0"/>
              <a:t>loss</a:t>
            </a:r>
            <a:r>
              <a:rPr lang="zh-CN" altLang="en-US" dirty="0"/>
              <a:t>一般以单词为单位，所以称作词级知识蒸馏。</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5</a:t>
            </a:fld>
            <a:endParaRPr lang="zh-CN" altLang="en-US"/>
          </a:p>
        </p:txBody>
      </p:sp>
    </p:spTree>
    <p:extLst>
      <p:ext uri="{BB962C8B-B14F-4D97-AF65-F5344CB8AC3E}">
        <p14:creationId xmlns:p14="http://schemas.microsoft.com/office/powerpoint/2010/main" val="85171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为了证明训练失衡的存在，作者在图像分类、文本分类和机器翻译三个任务上进行了实验。作者将三个任务中的模型训练至收敛，然后选取最后一个检查点的模型，根据最后一个</a:t>
            </a:r>
            <a:r>
              <a:rPr lang="en-US" altLang="zh-CN" dirty="0"/>
              <a:t>epoch</a:t>
            </a:r>
            <a:r>
              <a:rPr lang="zh-CN" altLang="en-US" dirty="0"/>
              <a:t>的数据顺序开始训练。如果训练失衡的现象存在，那么在</a:t>
            </a:r>
            <a:r>
              <a:rPr lang="en-US" altLang="zh-CN" dirty="0"/>
              <a:t>epoch</a:t>
            </a:r>
            <a:r>
              <a:rPr lang="zh-CN" altLang="en-US" dirty="0"/>
              <a:t>的最后被训练的样例的</a:t>
            </a:r>
            <a:r>
              <a:rPr lang="en-US" altLang="zh-CN" dirty="0"/>
              <a:t>loss</a:t>
            </a:r>
            <a:r>
              <a:rPr lang="zh-CN" altLang="en-US" dirty="0"/>
              <a:t>更小，</a:t>
            </a:r>
            <a:r>
              <a:rPr lang="en-US" altLang="zh-CN" dirty="0"/>
              <a:t>epoch</a:t>
            </a:r>
            <a:r>
              <a:rPr lang="zh-CN" altLang="en-US" dirty="0"/>
              <a:t>开始时的训练样例的</a:t>
            </a:r>
            <a:r>
              <a:rPr lang="en-US" altLang="zh-CN" dirty="0"/>
              <a:t>loss</a:t>
            </a:r>
            <a:r>
              <a:rPr lang="zh-CN" altLang="en-US" dirty="0"/>
              <a:t>会更大。作者使用</a:t>
            </a:r>
            <a:r>
              <a:rPr lang="en-US" altLang="zh-CN" dirty="0"/>
              <a:t>spearman</a:t>
            </a:r>
            <a:r>
              <a:rPr lang="zh-CN" altLang="en-US" dirty="0"/>
              <a:t>相关系数来度量训练失衡的程度。这个</a:t>
            </a:r>
            <a:r>
              <a:rPr lang="en-US" altLang="zh-CN" dirty="0"/>
              <a:t>spearman</a:t>
            </a:r>
            <a:r>
              <a:rPr lang="zh-CN" altLang="en-US" dirty="0"/>
              <a:t>相关系数是两个变量的线性相关性的度量。它的绝对值越大，说明两个变量的相关性越强。正值表明正相关，负值表明负相关。也就是说，如果</a:t>
            </a:r>
            <a:r>
              <a:rPr lang="en-US" altLang="zh-CN" dirty="0"/>
              <a:t>spearman</a:t>
            </a:r>
            <a:r>
              <a:rPr lang="zh-CN" altLang="en-US" dirty="0"/>
              <a:t>相关系数是个比较大的负值，则说明训练失衡的问题较为严重。作者将数据的顺序定义为训练中的</a:t>
            </a:r>
            <a:r>
              <a:rPr lang="en-US" altLang="zh-CN" dirty="0"/>
              <a:t>batch</a:t>
            </a:r>
            <a:r>
              <a:rPr lang="zh-CN" altLang="en-US" dirty="0"/>
              <a:t>的</a:t>
            </a:r>
            <a:r>
              <a:rPr lang="en-US" altLang="zh-CN" dirty="0"/>
              <a:t>id</a:t>
            </a:r>
            <a:r>
              <a:rPr lang="zh-CN" altLang="en-US" dirty="0"/>
              <a:t>。</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7</a:t>
            </a:fld>
            <a:endParaRPr lang="zh-CN" altLang="en-US"/>
          </a:p>
        </p:txBody>
      </p:sp>
    </p:spTree>
    <p:extLst>
      <p:ext uri="{BB962C8B-B14F-4D97-AF65-F5344CB8AC3E}">
        <p14:creationId xmlns:p14="http://schemas.microsoft.com/office/powerpoint/2010/main" val="1086547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这个就是作者在三个任务上的实验结果。第</a:t>
            </a:r>
            <a:r>
              <a:rPr lang="en-US" altLang="zh-CN" dirty="0"/>
              <a:t>1</a:t>
            </a:r>
            <a:r>
              <a:rPr lang="zh-CN" altLang="en-US" dirty="0"/>
              <a:t>和第</a:t>
            </a:r>
            <a:r>
              <a:rPr lang="en-US" altLang="zh-CN" dirty="0"/>
              <a:t>2</a:t>
            </a:r>
            <a:r>
              <a:rPr lang="zh-CN" altLang="en-US" dirty="0"/>
              <a:t>张图是图像分类任务，第</a:t>
            </a:r>
            <a:r>
              <a:rPr lang="en-US" altLang="zh-CN" dirty="0"/>
              <a:t>3</a:t>
            </a:r>
            <a:r>
              <a:rPr lang="zh-CN" altLang="en-US" dirty="0"/>
              <a:t>张图是文本分类任务，第</a:t>
            </a:r>
            <a:r>
              <a:rPr lang="en-US" altLang="zh-CN" dirty="0"/>
              <a:t>4</a:t>
            </a:r>
            <a:r>
              <a:rPr lang="zh-CN" altLang="en-US" dirty="0"/>
              <a:t>、</a:t>
            </a:r>
            <a:r>
              <a:rPr lang="en-US" altLang="zh-CN" dirty="0"/>
              <a:t>5</a:t>
            </a:r>
            <a:r>
              <a:rPr lang="zh-CN" altLang="en-US" dirty="0"/>
              <a:t>、</a:t>
            </a:r>
            <a:r>
              <a:rPr lang="en-US" altLang="zh-CN" dirty="0"/>
              <a:t>6</a:t>
            </a:r>
            <a:r>
              <a:rPr lang="zh-CN" altLang="en-US" dirty="0"/>
              <a:t>张图为机器翻译任务。从实验结果来看，训练失衡确实存在，除了第</a:t>
            </a:r>
            <a:r>
              <a:rPr lang="en-US" altLang="zh-CN" dirty="0"/>
              <a:t>1</a:t>
            </a:r>
            <a:r>
              <a:rPr lang="zh-CN" altLang="en-US" dirty="0"/>
              <a:t>个结果，其余结果的</a:t>
            </a:r>
            <a:r>
              <a:rPr lang="en-US" altLang="zh-CN" dirty="0"/>
              <a:t>spearman</a:t>
            </a:r>
            <a:r>
              <a:rPr lang="zh-CN" altLang="en-US" dirty="0"/>
              <a:t>相关系数都是负值。最后两个低资源的机器翻译任务中的相关系数的值要比其余的任务小得多，也说明低资源任务中的训练失衡更严重。从实验结果还可以看出，越复杂的任务训练失衡也越严重。</a:t>
            </a:r>
            <a:r>
              <a:rPr lang="en-US" altLang="zh-CN" dirty="0"/>
              <a:t>CIFAR-100</a:t>
            </a:r>
            <a:r>
              <a:rPr lang="zh-CN" altLang="en-US" dirty="0"/>
              <a:t>的分类比</a:t>
            </a:r>
            <a:r>
              <a:rPr lang="en-US" altLang="zh-CN" dirty="0"/>
              <a:t>CIFAR-10</a:t>
            </a:r>
            <a:r>
              <a:rPr lang="zh-CN" altLang="en-US" dirty="0"/>
              <a:t>的分类更多，所以相关系数也更低。</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8</a:t>
            </a:fld>
            <a:endParaRPr lang="zh-CN" altLang="en-US"/>
          </a:p>
        </p:txBody>
      </p:sp>
    </p:spTree>
    <p:extLst>
      <p:ext uri="{BB962C8B-B14F-4D97-AF65-F5344CB8AC3E}">
        <p14:creationId xmlns:p14="http://schemas.microsoft.com/office/powerpoint/2010/main" val="161696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检查点平均就是将最后几个检查点的模型参数做平均，作为最后的模型。作者认为，每个检查点，训练样例的被关注的程度不同，每个检查点的失衡情况也不同。作者将这种训练失衡理解为检查点的噪声，那么这些噪声可被视为独立同分布的随机变量。通过平均操作，随机噪声的方差就减小了，从而缓解了失衡训练的问题。在这一节，作者提出了一个假设，就是通过缓解失衡训练的问题，检查点平均提升了模型的性能。</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10</a:t>
            </a:fld>
            <a:endParaRPr lang="zh-CN" altLang="en-US"/>
          </a:p>
        </p:txBody>
      </p:sp>
    </p:spTree>
    <p:extLst>
      <p:ext uri="{BB962C8B-B14F-4D97-AF65-F5344CB8AC3E}">
        <p14:creationId xmlns:p14="http://schemas.microsoft.com/office/powerpoint/2010/main" val="1563482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在之前的六个数据集上又进行了检查点平均的实验。从实验结果可以看出，检查点平均这个方法对模型性能有微小提升，其中对低资源任务的提升最大，证明了作者的假设。作者认为如果使用检查点平均的方法，对检查点的间隔也有要求。如果检查点挨得太近，训练失衡就不能视为独立同分布，如果检查点间距太大，那么检查点的参数空间就不一致了，做平均操作有问题。</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11</a:t>
            </a:fld>
            <a:endParaRPr lang="zh-CN" altLang="en-US"/>
          </a:p>
        </p:txBody>
      </p:sp>
    </p:spTree>
    <p:extLst>
      <p:ext uri="{BB962C8B-B14F-4D97-AF65-F5344CB8AC3E}">
        <p14:creationId xmlns:p14="http://schemas.microsoft.com/office/powerpoint/2010/main" val="1254341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作者提出了一种动态的知识蒸馏方法，让教师模型能够动态地补充学生模型的知识。具体的方法，就是按不同的数据顺序训练教师。首先将数据集分成</a:t>
            </a:r>
            <a:r>
              <a:rPr lang="en-US" altLang="zh-CN" dirty="0"/>
              <a:t>n+1</a:t>
            </a:r>
            <a:r>
              <a:rPr lang="zh-CN" altLang="en-US" dirty="0"/>
              <a:t>个子集，学生模型按照正常从</a:t>
            </a:r>
            <a:r>
              <a:rPr lang="en-US" altLang="zh-CN" dirty="0"/>
              <a:t>1</a:t>
            </a:r>
            <a:r>
              <a:rPr lang="zh-CN" altLang="en-US" dirty="0"/>
              <a:t>到</a:t>
            </a:r>
            <a:r>
              <a:rPr lang="en-US" altLang="zh-CN" dirty="0"/>
              <a:t>n+1</a:t>
            </a:r>
            <a:r>
              <a:rPr lang="zh-CN" altLang="en-US" dirty="0"/>
              <a:t>的顺序训练，教师模型按照一个偏移顺序训练。对于教师模型</a:t>
            </a:r>
            <a:r>
              <a:rPr lang="en-US" altLang="zh-CN" dirty="0" err="1"/>
              <a:t>T_i</a:t>
            </a:r>
            <a:r>
              <a:rPr lang="zh-CN" altLang="en-US" dirty="0"/>
              <a:t>，在当前时刻</a:t>
            </a:r>
            <a:r>
              <a:rPr lang="en-US" altLang="zh-CN" dirty="0"/>
              <a:t>t</a:t>
            </a:r>
            <a:r>
              <a:rPr lang="zh-CN" altLang="en-US" dirty="0"/>
              <a:t>，教师模型</a:t>
            </a:r>
            <a:r>
              <a:rPr lang="en-US" altLang="zh-CN" dirty="0" err="1"/>
              <a:t>T_i</a:t>
            </a:r>
            <a:r>
              <a:rPr lang="zh-CN" altLang="en-US" dirty="0"/>
              <a:t>的训练数据比学生模型偏移了</a:t>
            </a:r>
            <a:r>
              <a:rPr lang="en-US" altLang="zh-CN" dirty="0" err="1"/>
              <a:t>i</a:t>
            </a:r>
            <a:r>
              <a:rPr lang="zh-CN" altLang="en-US" dirty="0"/>
              <a:t>个单位。</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13</a:t>
            </a:fld>
            <a:endParaRPr lang="zh-CN" altLang="en-US"/>
          </a:p>
        </p:txBody>
      </p:sp>
    </p:spTree>
    <p:extLst>
      <p:ext uri="{BB962C8B-B14F-4D97-AF65-F5344CB8AC3E}">
        <p14:creationId xmlns:p14="http://schemas.microsoft.com/office/powerpoint/2010/main" val="3686232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通过词级的知识蒸馏，教师模型的知识可以传递给学生模型。整体</a:t>
            </a:r>
            <a:r>
              <a:rPr lang="en-US" altLang="zh-CN" dirty="0"/>
              <a:t>loss</a:t>
            </a:r>
            <a:r>
              <a:rPr lang="zh-CN" altLang="en-US" dirty="0"/>
              <a:t>为知识蒸馏</a:t>
            </a:r>
            <a:r>
              <a:rPr lang="en-US" altLang="zh-CN" dirty="0"/>
              <a:t>loss</a:t>
            </a:r>
            <a:r>
              <a:rPr lang="zh-CN" altLang="en-US" dirty="0"/>
              <a:t>和交叉熵</a:t>
            </a:r>
            <a:r>
              <a:rPr lang="en-US" altLang="zh-CN" dirty="0"/>
              <a:t>loss</a:t>
            </a:r>
            <a:r>
              <a:rPr lang="zh-CN" altLang="en-US" dirty="0"/>
              <a:t>的加权平均。但现在只有学生得到了训练，教师没有得到提升，所以作者又引入了互学习的思想，在每个</a:t>
            </a:r>
            <a:r>
              <a:rPr lang="en-US" altLang="zh-CN" dirty="0"/>
              <a:t>epoch</a:t>
            </a:r>
            <a:r>
              <a:rPr lang="zh-CN" altLang="en-US" dirty="0"/>
              <a:t>结束时，使用学生模型的参数重新初始化教师模型。因此，在每个</a:t>
            </a:r>
            <a:r>
              <a:rPr lang="en-US" altLang="zh-CN" dirty="0"/>
              <a:t>epoch</a:t>
            </a:r>
            <a:r>
              <a:rPr lang="zh-CN" altLang="en-US" dirty="0"/>
              <a:t>开始时，教师和学生是相同的，教师在</a:t>
            </a:r>
            <a:r>
              <a:rPr lang="en-US" altLang="zh-CN" dirty="0"/>
              <a:t>epoch</a:t>
            </a:r>
            <a:r>
              <a:rPr lang="zh-CN" altLang="en-US" dirty="0"/>
              <a:t>的最后也会获得学生的知识。右边就是这个动态知识蒸馏的算法。</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14</a:t>
            </a:fld>
            <a:endParaRPr lang="zh-CN" altLang="en-US"/>
          </a:p>
        </p:txBody>
      </p:sp>
    </p:spTree>
    <p:extLst>
      <p:ext uri="{BB962C8B-B14F-4D97-AF65-F5344CB8AC3E}">
        <p14:creationId xmlns:p14="http://schemas.microsoft.com/office/powerpoint/2010/main" val="2985115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219189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374015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283198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416181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2989906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2023/3/29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141680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FE38356-F4FA-BE4C-8312-07B82216BF60}" type="datetimeFigureOut">
              <a:rPr kumimoji="1" lang="zh-CN" altLang="en-US" smtClean="0"/>
              <a:t>2023/3/29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4330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E38356-F4FA-BE4C-8312-07B82216BF60}" type="datetimeFigureOut">
              <a:rPr kumimoji="1" lang="zh-CN" altLang="en-US" smtClean="0"/>
              <a:t>2023/3/29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411112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38356-F4FA-BE4C-8312-07B82216BF60}" type="datetimeFigureOut">
              <a:rPr kumimoji="1" lang="zh-CN" altLang="en-US" smtClean="0"/>
              <a:t>2023/3/29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1993348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2023/3/29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101342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2023/3/29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61907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38356-F4FA-BE4C-8312-07B82216BF60}" type="datetimeFigureOut">
              <a:rPr kumimoji="1" lang="zh-CN" altLang="en-US" smtClean="0"/>
              <a:t>2023/3/29</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27218136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7614CCA-EDC2-6807-233C-D0C0B483F748}"/>
              </a:ext>
            </a:extLst>
          </p:cNvPr>
          <p:cNvPicPr>
            <a:picLocks noChangeAspect="1"/>
          </p:cNvPicPr>
          <p:nvPr/>
        </p:nvPicPr>
        <p:blipFill>
          <a:blip r:embed="rId3"/>
          <a:stretch>
            <a:fillRect/>
          </a:stretch>
        </p:blipFill>
        <p:spPr>
          <a:xfrm>
            <a:off x="483438" y="1692129"/>
            <a:ext cx="8975846" cy="2604568"/>
          </a:xfrm>
          <a:prstGeom prst="rect">
            <a:avLst/>
          </a:prstGeom>
        </p:spPr>
      </p:pic>
      <p:sp>
        <p:nvSpPr>
          <p:cNvPr id="6" name="文本框 5">
            <a:extLst>
              <a:ext uri="{FF2B5EF4-FFF2-40B4-BE49-F238E27FC236}">
                <a16:creationId xmlns:a16="http://schemas.microsoft.com/office/drawing/2014/main" id="{EAE87179-D4EC-A5E8-0CED-030D5A35138C}"/>
              </a:ext>
            </a:extLst>
          </p:cNvPr>
          <p:cNvSpPr txBox="1"/>
          <p:nvPr/>
        </p:nvSpPr>
        <p:spPr>
          <a:xfrm>
            <a:off x="802481" y="4538576"/>
            <a:ext cx="8101781"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Keywords: Low-Resource NMT, Knowledge Distillation</a:t>
            </a:r>
            <a:endParaRPr lang="zh-CN" altLang="en-US" sz="16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0871D7D9-5E60-CE0C-269B-9704A445DCEE}"/>
              </a:ext>
            </a:extLst>
          </p:cNvPr>
          <p:cNvSpPr txBox="1"/>
          <p:nvPr/>
        </p:nvSpPr>
        <p:spPr>
          <a:xfrm>
            <a:off x="802480" y="4901712"/>
            <a:ext cx="8101781"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汇报人：</a:t>
            </a:r>
            <a:r>
              <a:rPr lang="en-US" altLang="zh-CN" sz="1600" dirty="0">
                <a:latin typeface="宋体" panose="02010600030101010101" pitchFamily="2" charset="-122"/>
                <a:ea typeface="宋体" panose="02010600030101010101" pitchFamily="2" charset="-122"/>
                <a:cs typeface="Times New Roman" panose="02020603050405020304" pitchFamily="18" charset="0"/>
              </a:rPr>
              <a:t>51255901024 </a:t>
            </a:r>
            <a:r>
              <a:rPr lang="zh-CN" altLang="en-US" sz="1600" dirty="0">
                <a:latin typeface="宋体" panose="02010600030101010101" pitchFamily="2" charset="-122"/>
                <a:ea typeface="宋体" panose="02010600030101010101" pitchFamily="2" charset="-122"/>
                <a:cs typeface="Times New Roman" panose="02020603050405020304" pitchFamily="18" charset="0"/>
              </a:rPr>
              <a:t>殷炜</a:t>
            </a:r>
          </a:p>
        </p:txBody>
      </p:sp>
      <p:sp>
        <p:nvSpPr>
          <p:cNvPr id="2" name="文本框 1">
            <a:extLst>
              <a:ext uri="{FF2B5EF4-FFF2-40B4-BE49-F238E27FC236}">
                <a16:creationId xmlns:a16="http://schemas.microsoft.com/office/drawing/2014/main" id="{FA737037-0FC5-563E-1FAC-3AC8D7CCB07F}"/>
              </a:ext>
            </a:extLst>
          </p:cNvPr>
          <p:cNvSpPr txBox="1"/>
          <p:nvPr/>
        </p:nvSpPr>
        <p:spPr>
          <a:xfrm>
            <a:off x="483438" y="1292019"/>
            <a:ext cx="1765004"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ACL 2022</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44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833F4A-7CAE-0506-BF84-0BFDE38B00A1}"/>
              </a:ext>
            </a:extLst>
          </p:cNvPr>
          <p:cNvSpPr txBox="1"/>
          <p:nvPr/>
        </p:nvSpPr>
        <p:spPr>
          <a:xfrm>
            <a:off x="2649793" y="2545847"/>
            <a:ext cx="6892413" cy="461665"/>
          </a:xfrm>
          <a:prstGeom prst="rect">
            <a:avLst/>
          </a:prstGeom>
          <a:noFill/>
        </p:spPr>
        <p:txBody>
          <a:bodyPr wrap="square" rtlCol="0">
            <a:spAutoFit/>
          </a:bodyPr>
          <a:lstStyle/>
          <a:p>
            <a:endParaRPr lang="en-US" altLang="zh-CN" sz="24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F0401A92-4378-C2F9-3EFF-768EF2F052F1}"/>
              </a:ext>
            </a:extLst>
          </p:cNvPr>
          <p:cNvSpPr txBox="1"/>
          <p:nvPr/>
        </p:nvSpPr>
        <p:spPr>
          <a:xfrm>
            <a:off x="1445790" y="1120676"/>
            <a:ext cx="8971936"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Checkpoint averaging directly takes the average of parameters of the last few checkpoints as the final model.</a:t>
            </a: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By averaging checkpoints, the variance of random noise is reduced and thereby alleviating the problem of imbalanced training.</a:t>
            </a:r>
            <a:endParaRPr lang="zh-CN" altLang="en-US" sz="2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B282E2E9-457D-6621-9B46-FB83D795930C}"/>
              </a:ext>
            </a:extLst>
          </p:cNvPr>
          <p:cNvPicPr>
            <a:picLocks noChangeAspect="1"/>
          </p:cNvPicPr>
          <p:nvPr/>
        </p:nvPicPr>
        <p:blipFill>
          <a:blip r:embed="rId4"/>
          <a:stretch>
            <a:fillRect/>
          </a:stretch>
        </p:blipFill>
        <p:spPr>
          <a:xfrm>
            <a:off x="1775619" y="3646787"/>
            <a:ext cx="7997646" cy="1571792"/>
          </a:xfrm>
          <a:prstGeom prst="rect">
            <a:avLst/>
          </a:prstGeom>
        </p:spPr>
      </p:pic>
    </p:spTree>
    <p:extLst>
      <p:ext uri="{BB962C8B-B14F-4D97-AF65-F5344CB8AC3E}">
        <p14:creationId xmlns:p14="http://schemas.microsoft.com/office/powerpoint/2010/main" val="78248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5364FE0-A160-CAC3-2DA8-9C55CE9781FF}"/>
              </a:ext>
            </a:extLst>
          </p:cNvPr>
          <p:cNvPicPr>
            <a:picLocks noChangeAspect="1"/>
          </p:cNvPicPr>
          <p:nvPr/>
        </p:nvPicPr>
        <p:blipFill>
          <a:blip r:embed="rId4"/>
          <a:stretch>
            <a:fillRect/>
          </a:stretch>
        </p:blipFill>
        <p:spPr>
          <a:xfrm>
            <a:off x="2989312" y="817955"/>
            <a:ext cx="6533308" cy="4019516"/>
          </a:xfrm>
          <a:prstGeom prst="rect">
            <a:avLst/>
          </a:prstGeom>
        </p:spPr>
      </p:pic>
    </p:spTree>
    <p:extLst>
      <p:ext uri="{BB962C8B-B14F-4D97-AF65-F5344CB8AC3E}">
        <p14:creationId xmlns:p14="http://schemas.microsoft.com/office/powerpoint/2010/main" val="30801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FD8F-64C1-6846-87D2-82BB66F6B2AD}"/>
              </a:ext>
            </a:extLst>
          </p:cNvPr>
          <p:cNvSpPr>
            <a:spLocks noGrp="1"/>
          </p:cNvSpPr>
          <p:nvPr>
            <p:ph type="title"/>
          </p:nvPr>
        </p:nvSpPr>
        <p:spPr>
          <a:xfrm>
            <a:off x="5009695" y="2118924"/>
            <a:ext cx="2172607" cy="1066574"/>
          </a:xfrm>
        </p:spPr>
        <p:txBody>
          <a:bodyPr>
            <a:normAutofit fontScale="90000"/>
          </a:bodyPr>
          <a:lstStyle/>
          <a:p>
            <a:pPr algn="ctr"/>
            <a:r>
              <a:rPr kumimoji="1" lang="en-US" altLang="zh-CN" sz="9600" b="1" i="1" dirty="0">
                <a:solidFill>
                  <a:schemeClr val="bg1">
                    <a:lumMod val="85000"/>
                  </a:schemeClr>
                </a:solidFill>
                <a:latin typeface="Arial" panose="020B0604020202020204" pitchFamily="34" charset="0"/>
                <a:cs typeface="Arial" panose="020B0604020202020204" pitchFamily="34" charset="0"/>
              </a:rPr>
              <a:t>4.</a:t>
            </a:r>
            <a:endParaRPr kumimoji="1" lang="zh-CN" altLang="en-US" dirty="0">
              <a:solidFill>
                <a:schemeClr val="bg1">
                  <a:lumMod val="85000"/>
                </a:schemeClr>
              </a:solidFill>
            </a:endParaRPr>
          </a:p>
        </p:txBody>
      </p:sp>
      <p:sp>
        <p:nvSpPr>
          <p:cNvPr id="4" name="内容占位符 2">
            <a:extLst>
              <a:ext uri="{FF2B5EF4-FFF2-40B4-BE49-F238E27FC236}">
                <a16:creationId xmlns:a16="http://schemas.microsoft.com/office/drawing/2014/main" id="{1469A92A-6A7F-A742-9CDF-D712970091EB}"/>
              </a:ext>
            </a:extLst>
          </p:cNvPr>
          <p:cNvSpPr txBox="1">
            <a:spLocks/>
          </p:cNvSpPr>
          <p:nvPr/>
        </p:nvSpPr>
        <p:spPr>
          <a:xfrm>
            <a:off x="4205316" y="3185498"/>
            <a:ext cx="3781364" cy="435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zh-CN" sz="3600" b="1" dirty="0">
                <a:solidFill>
                  <a:schemeClr val="bg1">
                    <a:lumMod val="85000"/>
                  </a:schemeClr>
                </a:solidFill>
                <a:latin typeface="Arial" panose="020B0604020202020204" pitchFamily="34" charset="0"/>
                <a:cs typeface="Arial" panose="020B0604020202020204" pitchFamily="34" charset="0"/>
              </a:rPr>
              <a:t>APPROACH</a:t>
            </a:r>
            <a:endParaRPr kumimoji="1" lang="zh-CN" altLang="en-US" sz="3600" dirty="0">
              <a:solidFill>
                <a:schemeClr val="bg1">
                  <a:lumMod val="85000"/>
                </a:schemeClr>
              </a:solidFill>
            </a:endParaRPr>
          </a:p>
        </p:txBody>
      </p:sp>
    </p:spTree>
    <p:extLst>
      <p:ext uri="{BB962C8B-B14F-4D97-AF65-F5344CB8AC3E}">
        <p14:creationId xmlns:p14="http://schemas.microsoft.com/office/powerpoint/2010/main" val="25330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9AD77E6-5EEA-68FE-D13E-5B54B56974B2}"/>
                  </a:ext>
                </a:extLst>
              </p:cNvPr>
              <p:cNvSpPr txBox="1"/>
              <p:nvPr/>
            </p:nvSpPr>
            <p:spPr>
              <a:xfrm>
                <a:off x="1445790" y="1258327"/>
                <a:ext cx="9438520" cy="341632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We apply knowledge distillation with dynamically updated complementary teachers to re-provide the forgotten knowledge to the student model.</a:t>
                </a: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𝑛</m:t>
                    </m:r>
                  </m:oMath>
                </a14:m>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teacher model </a:t>
                </a:r>
                <a14:m>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𝑇</m:t>
                        </m:r>
                      </m:e>
                      <m:sub>
                        <m:r>
                          <a:rPr lang="en-US" altLang="zh-CN" sz="2400" b="0" i="1" smtClean="0">
                            <a:latin typeface="Cambria Math" panose="02040503050406030204" pitchFamily="18" charset="0"/>
                            <a:ea typeface="微软雅黑" panose="020B0503020204020204" pitchFamily="34" charset="-122"/>
                          </a:rPr>
                          <m:t>1:</m:t>
                        </m:r>
                        <m:r>
                          <a:rPr lang="en-US" altLang="zh-CN" sz="2400" b="0" i="1" smtClean="0">
                            <a:latin typeface="Cambria Math" panose="02040503050406030204" pitchFamily="18" charset="0"/>
                            <a:ea typeface="微软雅黑" panose="020B0503020204020204" pitchFamily="34" charset="-122"/>
                          </a:rPr>
                          <m:t>𝑛</m:t>
                        </m:r>
                      </m:sub>
                    </m:sSub>
                  </m:oMath>
                </a14:m>
                <a:r>
                  <a:rPr lang="en-US" altLang="zh-CN" sz="2400" dirty="0">
                    <a:latin typeface="微软雅黑" panose="020B0503020204020204" pitchFamily="34" charset="-122"/>
                    <a:ea typeface="微软雅黑" panose="020B0503020204020204" pitchFamily="34" charset="-122"/>
                  </a:rPr>
                  <a:t> , a student model </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𝑆</m:t>
                    </m:r>
                  </m:oMath>
                </a14:m>
                <a:r>
                  <a:rPr lang="en-US" altLang="zh-CN" sz="2400" dirty="0">
                    <a:latin typeface="微软雅黑" panose="020B0503020204020204" pitchFamily="34" charset="-122"/>
                    <a:ea typeface="微软雅黑" panose="020B0503020204020204" pitchFamily="34" charset="-122"/>
                  </a:rPr>
                  <a:t>. </a:t>
                </a: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Train teachers in different data orders.</a:t>
                </a: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𝐷</m:t>
                    </m:r>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𝐷</m:t>
                        </m:r>
                      </m:e>
                      <m:sub>
                        <m:r>
                          <a:rPr lang="en-US" altLang="zh-CN" sz="2400" b="0" i="1" smtClean="0">
                            <a:latin typeface="Cambria Math" panose="02040503050406030204" pitchFamily="18" charset="0"/>
                            <a:ea typeface="微软雅黑" panose="020B0503020204020204" pitchFamily="34" charset="-122"/>
                          </a:rPr>
                          <m:t>1</m:t>
                        </m:r>
                      </m:sub>
                    </m:sSub>
                    <m:r>
                      <a:rPr lang="en-US" altLang="zh-CN" sz="2400" b="0" i="1" smtClean="0">
                        <a:latin typeface="Cambria Math" panose="02040503050406030204" pitchFamily="18" charset="0"/>
                        <a:ea typeface="微软雅黑" panose="020B0503020204020204" pitchFamily="34" charset="-122"/>
                      </a:rPr>
                      <m:t>, </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𝐷</m:t>
                        </m:r>
                      </m:e>
                      <m:sub>
                        <m:r>
                          <a:rPr lang="en-US" altLang="zh-CN" sz="2400" b="0" i="1" smtClean="0">
                            <a:latin typeface="Cambria Math" panose="02040503050406030204" pitchFamily="18" charset="0"/>
                            <a:ea typeface="微软雅黑" panose="020B0503020204020204" pitchFamily="34" charset="-122"/>
                          </a:rPr>
                          <m:t>2</m:t>
                        </m:r>
                      </m:sub>
                    </m:sSub>
                    <m:r>
                      <a:rPr lang="en-US" altLang="zh-CN" sz="2400" b="0" i="1" smtClean="0">
                        <a:latin typeface="Cambria Math" panose="02040503050406030204" pitchFamily="18" charset="0"/>
                        <a:ea typeface="微软雅黑" panose="020B0503020204020204" pitchFamily="34" charset="-122"/>
                      </a:rPr>
                      <m:t>, …, </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𝐷</m:t>
                        </m:r>
                      </m:e>
                      <m:sub>
                        <m:r>
                          <a:rPr lang="en-US" altLang="zh-CN" sz="2400" b="0" i="1" smtClean="0">
                            <a:latin typeface="Cambria Math" panose="02040503050406030204" pitchFamily="18" charset="0"/>
                            <a:ea typeface="微软雅黑" panose="020B0503020204020204" pitchFamily="34" charset="-122"/>
                          </a:rPr>
                          <m:t>𝑛</m:t>
                        </m:r>
                        <m:r>
                          <a:rPr lang="en-US" altLang="zh-CN" sz="2400" b="0" i="1" smtClean="0">
                            <a:latin typeface="Cambria Math" panose="02040503050406030204" pitchFamily="18" charset="0"/>
                            <a:ea typeface="微软雅黑" panose="020B0503020204020204" pitchFamily="34" charset="-122"/>
                          </a:rPr>
                          <m:t>+1</m:t>
                        </m:r>
                      </m:sub>
                    </m:sSub>
                    <m:r>
                      <a:rPr lang="en-US" altLang="zh-CN" sz="2400" b="0" i="1" smtClean="0">
                        <a:latin typeface="Cambria Math" panose="02040503050406030204" pitchFamily="18" charset="0"/>
                        <a:ea typeface="微软雅黑" panose="020B0503020204020204" pitchFamily="34" charset="-122"/>
                      </a:rPr>
                      <m:t>)</m:t>
                    </m:r>
                  </m:oMath>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39AD77E6-5EEA-68FE-D13E-5B54B56974B2}"/>
                  </a:ext>
                </a:extLst>
              </p:cNvPr>
              <p:cNvSpPr txBox="1">
                <a:spLocks noRot="1" noChangeAspect="1" noMove="1" noResize="1" noEditPoints="1" noAdjustHandles="1" noChangeArrowheads="1" noChangeShapeType="1" noTextEdit="1"/>
              </p:cNvSpPr>
              <p:nvPr/>
            </p:nvSpPr>
            <p:spPr>
              <a:xfrm>
                <a:off x="1445790" y="1258327"/>
                <a:ext cx="9438520" cy="3416320"/>
              </a:xfrm>
              <a:prstGeom prst="rect">
                <a:avLst/>
              </a:prstGeom>
              <a:blipFill>
                <a:blip r:embed="rId4"/>
                <a:stretch>
                  <a:fillRect l="-840" t="-1426" b="-249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513EC17-BB71-4F0E-A582-1F074E086481}"/>
              </a:ext>
            </a:extLst>
          </p:cNvPr>
          <p:cNvPicPr>
            <a:picLocks noChangeAspect="1"/>
          </p:cNvPicPr>
          <p:nvPr/>
        </p:nvPicPr>
        <p:blipFill>
          <a:blip r:embed="rId5"/>
          <a:stretch>
            <a:fillRect/>
          </a:stretch>
        </p:blipFill>
        <p:spPr>
          <a:xfrm>
            <a:off x="1651815" y="4674647"/>
            <a:ext cx="6037011" cy="1112704"/>
          </a:xfrm>
          <a:prstGeom prst="rect">
            <a:avLst/>
          </a:prstGeom>
        </p:spPr>
      </p:pic>
      <p:sp>
        <p:nvSpPr>
          <p:cNvPr id="3" name="文本框 2">
            <a:extLst>
              <a:ext uri="{FF2B5EF4-FFF2-40B4-BE49-F238E27FC236}">
                <a16:creationId xmlns:a16="http://schemas.microsoft.com/office/drawing/2014/main" id="{A13B252E-E922-7420-0820-2D282B0CEF68}"/>
              </a:ext>
            </a:extLst>
          </p:cNvPr>
          <p:cNvSpPr txBox="1"/>
          <p:nvPr/>
        </p:nvSpPr>
        <p:spPr>
          <a:xfrm>
            <a:off x="417527" y="550120"/>
            <a:ext cx="915383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COKD(Complementary Online Knowledge Distillation)</a:t>
            </a:r>
          </a:p>
        </p:txBody>
      </p:sp>
    </p:spTree>
    <p:extLst>
      <p:ext uri="{BB962C8B-B14F-4D97-AF65-F5344CB8AC3E}">
        <p14:creationId xmlns:p14="http://schemas.microsoft.com/office/powerpoint/2010/main" val="148879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62641A5-6218-137D-9F27-71E684DE65FA}"/>
              </a:ext>
            </a:extLst>
          </p:cNvPr>
          <p:cNvPicPr>
            <a:picLocks noChangeAspect="1"/>
          </p:cNvPicPr>
          <p:nvPr/>
        </p:nvPicPr>
        <p:blipFill>
          <a:blip r:embed="rId4"/>
          <a:stretch>
            <a:fillRect/>
          </a:stretch>
        </p:blipFill>
        <p:spPr>
          <a:xfrm>
            <a:off x="753688" y="2069336"/>
            <a:ext cx="5892919" cy="1642289"/>
          </a:xfrm>
          <a:prstGeom prst="rect">
            <a:avLst/>
          </a:prstGeom>
        </p:spPr>
      </p:pic>
      <p:pic>
        <p:nvPicPr>
          <p:cNvPr id="5" name="图片 4">
            <a:extLst>
              <a:ext uri="{FF2B5EF4-FFF2-40B4-BE49-F238E27FC236}">
                <a16:creationId xmlns:a16="http://schemas.microsoft.com/office/drawing/2014/main" id="{602E11E9-BB4A-D77D-EFA1-AF1BDBBF2932}"/>
              </a:ext>
            </a:extLst>
          </p:cNvPr>
          <p:cNvPicPr>
            <a:picLocks noChangeAspect="1"/>
          </p:cNvPicPr>
          <p:nvPr/>
        </p:nvPicPr>
        <p:blipFill>
          <a:blip r:embed="rId5"/>
          <a:stretch>
            <a:fillRect/>
          </a:stretch>
        </p:blipFill>
        <p:spPr>
          <a:xfrm>
            <a:off x="753688" y="3956559"/>
            <a:ext cx="5892919" cy="798000"/>
          </a:xfrm>
          <a:prstGeom prst="rect">
            <a:avLst/>
          </a:prstGeom>
        </p:spPr>
      </p:pic>
      <p:pic>
        <p:nvPicPr>
          <p:cNvPr id="7" name="图片 6">
            <a:extLst>
              <a:ext uri="{FF2B5EF4-FFF2-40B4-BE49-F238E27FC236}">
                <a16:creationId xmlns:a16="http://schemas.microsoft.com/office/drawing/2014/main" id="{D33D95C3-F1B0-B413-6957-B7DF1464976F}"/>
              </a:ext>
            </a:extLst>
          </p:cNvPr>
          <p:cNvPicPr>
            <a:picLocks noChangeAspect="1"/>
          </p:cNvPicPr>
          <p:nvPr/>
        </p:nvPicPr>
        <p:blipFill>
          <a:blip r:embed="rId6"/>
          <a:stretch>
            <a:fillRect/>
          </a:stretch>
        </p:blipFill>
        <p:spPr>
          <a:xfrm>
            <a:off x="6794091" y="1403512"/>
            <a:ext cx="4990476" cy="4247619"/>
          </a:xfrm>
          <a:prstGeom prst="rect">
            <a:avLst/>
          </a:prstGeom>
        </p:spPr>
      </p:pic>
    </p:spTree>
    <p:extLst>
      <p:ext uri="{BB962C8B-B14F-4D97-AF65-F5344CB8AC3E}">
        <p14:creationId xmlns:p14="http://schemas.microsoft.com/office/powerpoint/2010/main" val="35158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FD8F-64C1-6846-87D2-82BB66F6B2AD}"/>
              </a:ext>
            </a:extLst>
          </p:cNvPr>
          <p:cNvSpPr>
            <a:spLocks noGrp="1"/>
          </p:cNvSpPr>
          <p:nvPr>
            <p:ph type="title"/>
          </p:nvPr>
        </p:nvSpPr>
        <p:spPr>
          <a:xfrm>
            <a:off x="5009695" y="2118924"/>
            <a:ext cx="2172607" cy="1066574"/>
          </a:xfrm>
        </p:spPr>
        <p:txBody>
          <a:bodyPr>
            <a:normAutofit fontScale="90000"/>
          </a:bodyPr>
          <a:lstStyle/>
          <a:p>
            <a:pPr algn="ctr"/>
            <a:r>
              <a:rPr kumimoji="1" lang="en-US" altLang="zh-CN" sz="9600" b="1" i="1" dirty="0">
                <a:solidFill>
                  <a:schemeClr val="bg1">
                    <a:lumMod val="85000"/>
                  </a:schemeClr>
                </a:solidFill>
                <a:latin typeface="Arial" panose="020B0604020202020204" pitchFamily="34" charset="0"/>
                <a:cs typeface="Arial" panose="020B0604020202020204" pitchFamily="34" charset="0"/>
              </a:rPr>
              <a:t>5.</a:t>
            </a:r>
            <a:endParaRPr kumimoji="1" lang="zh-CN" altLang="en-US" dirty="0">
              <a:solidFill>
                <a:schemeClr val="bg1">
                  <a:lumMod val="85000"/>
                </a:schemeClr>
              </a:solidFill>
            </a:endParaRPr>
          </a:p>
        </p:txBody>
      </p:sp>
      <p:sp>
        <p:nvSpPr>
          <p:cNvPr id="4" name="内容占位符 2">
            <a:extLst>
              <a:ext uri="{FF2B5EF4-FFF2-40B4-BE49-F238E27FC236}">
                <a16:creationId xmlns:a16="http://schemas.microsoft.com/office/drawing/2014/main" id="{1469A92A-6A7F-A742-9CDF-D712970091EB}"/>
              </a:ext>
            </a:extLst>
          </p:cNvPr>
          <p:cNvSpPr txBox="1">
            <a:spLocks/>
          </p:cNvSpPr>
          <p:nvPr/>
        </p:nvSpPr>
        <p:spPr>
          <a:xfrm>
            <a:off x="4205316" y="3185498"/>
            <a:ext cx="3781364" cy="435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zh-CN" sz="3600" b="1" dirty="0">
                <a:solidFill>
                  <a:schemeClr val="bg1">
                    <a:lumMod val="85000"/>
                  </a:schemeClr>
                </a:solidFill>
                <a:latin typeface="Arial" panose="020B0604020202020204" pitchFamily="34" charset="0"/>
                <a:cs typeface="Arial" panose="020B0604020202020204" pitchFamily="34" charset="0"/>
              </a:rPr>
              <a:t>EXPERIMENTS</a:t>
            </a:r>
            <a:endParaRPr kumimoji="1" lang="zh-CN" altLang="en-US" sz="3600" dirty="0">
              <a:solidFill>
                <a:schemeClr val="bg1">
                  <a:lumMod val="85000"/>
                </a:schemeClr>
              </a:solidFill>
            </a:endParaRPr>
          </a:p>
        </p:txBody>
      </p:sp>
    </p:spTree>
    <p:extLst>
      <p:ext uri="{BB962C8B-B14F-4D97-AF65-F5344CB8AC3E}">
        <p14:creationId xmlns:p14="http://schemas.microsoft.com/office/powerpoint/2010/main" val="130589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854325E-A956-67B1-9695-0F65D5561AC1}"/>
                  </a:ext>
                </a:extLst>
              </p:cNvPr>
              <p:cNvSpPr txBox="1"/>
              <p:nvPr/>
            </p:nvSpPr>
            <p:spPr>
              <a:xfrm>
                <a:off x="1445790" y="1474637"/>
                <a:ext cx="9438520" cy="304698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Low-resource translation:</a:t>
                </a:r>
              </a:p>
              <a:p>
                <a:r>
                  <a:rPr lang="en-US" altLang="zh-CN" sz="2400" dirty="0">
                    <a:latin typeface="微软雅黑" panose="020B0503020204020204" pitchFamily="34" charset="-122"/>
                    <a:ea typeface="微软雅黑" panose="020B0503020204020204" pitchFamily="34" charset="-122"/>
                  </a:rPr>
                  <a:t>    WMT17 En-Tr, IWSLT15 En-Vi, TED bilingual</a:t>
                </a:r>
              </a:p>
              <a:p>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High-resource translation:</a:t>
                </a:r>
              </a:p>
              <a:p>
                <a:r>
                  <a:rPr lang="en-US" altLang="zh-CN" sz="2400" dirty="0">
                    <a:latin typeface="微软雅黑" panose="020B0503020204020204" pitchFamily="34" charset="-122"/>
                    <a:ea typeface="微软雅黑" panose="020B0503020204020204" pitchFamily="34" charset="-122"/>
                  </a:rPr>
                  <a:t>    WMT14 En-De</a:t>
                </a:r>
              </a:p>
              <a:p>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Hyperparameters:</a:t>
                </a:r>
              </a:p>
              <a:p>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𝑛</m:t>
                    </m:r>
                    <m:r>
                      <a:rPr lang="en-US" altLang="zh-CN" sz="2400" b="0" i="1" smtClean="0">
                        <a:latin typeface="Cambria Math" panose="02040503050406030204" pitchFamily="18" charset="0"/>
                        <a:ea typeface="微软雅黑" panose="020B0503020204020204" pitchFamily="34" charset="-122"/>
                      </a:rPr>
                      <m:t>=1, </m:t>
                    </m:r>
                    <m:r>
                      <a:rPr lang="en-US" altLang="zh-CN" sz="2400" b="0" i="1" smtClean="0">
                        <a:latin typeface="Cambria Math" panose="02040503050406030204" pitchFamily="18" charset="0"/>
                        <a:ea typeface="微软雅黑" panose="020B0503020204020204" pitchFamily="34" charset="-122"/>
                      </a:rPr>
                      <m:t>𝛼</m:t>
                    </m:r>
                    <m:r>
                      <a:rPr lang="en-US" altLang="zh-CN" sz="2400" b="0" i="1" smtClean="0">
                        <a:latin typeface="Cambria Math" panose="02040503050406030204" pitchFamily="18" charset="0"/>
                        <a:ea typeface="微软雅黑" panose="020B0503020204020204" pitchFamily="34" charset="-122"/>
                      </a:rPr>
                      <m:t>=0.95</m:t>
                    </m:r>
                  </m:oMath>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4854325E-A956-67B1-9695-0F65D5561AC1}"/>
                  </a:ext>
                </a:extLst>
              </p:cNvPr>
              <p:cNvSpPr txBox="1">
                <a:spLocks noRot="1" noChangeAspect="1" noMove="1" noResize="1" noEditPoints="1" noAdjustHandles="1" noChangeArrowheads="1" noChangeShapeType="1" noTextEdit="1"/>
              </p:cNvSpPr>
              <p:nvPr/>
            </p:nvSpPr>
            <p:spPr>
              <a:xfrm>
                <a:off x="1445790" y="1474637"/>
                <a:ext cx="9438520" cy="3046988"/>
              </a:xfrm>
              <a:prstGeom prst="rect">
                <a:avLst/>
              </a:prstGeom>
              <a:blipFill>
                <a:blip r:embed="rId4"/>
                <a:stretch>
                  <a:fillRect l="-840"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385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02BA185-2857-A314-39B4-A9823F49221B}"/>
              </a:ext>
            </a:extLst>
          </p:cNvPr>
          <p:cNvPicPr>
            <a:picLocks noChangeAspect="1"/>
          </p:cNvPicPr>
          <p:nvPr/>
        </p:nvPicPr>
        <p:blipFill>
          <a:blip r:embed="rId4"/>
          <a:stretch>
            <a:fillRect/>
          </a:stretch>
        </p:blipFill>
        <p:spPr>
          <a:xfrm>
            <a:off x="2491664" y="801645"/>
            <a:ext cx="5741151" cy="3554046"/>
          </a:xfrm>
          <a:prstGeom prst="rect">
            <a:avLst/>
          </a:prstGeom>
        </p:spPr>
      </p:pic>
    </p:spTree>
    <p:extLst>
      <p:ext uri="{BB962C8B-B14F-4D97-AF65-F5344CB8AC3E}">
        <p14:creationId xmlns:p14="http://schemas.microsoft.com/office/powerpoint/2010/main" val="1709693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63BD818-0260-EE1E-ADD7-4945775F3D6A}"/>
              </a:ext>
            </a:extLst>
          </p:cNvPr>
          <p:cNvPicPr>
            <a:picLocks noChangeAspect="1"/>
          </p:cNvPicPr>
          <p:nvPr/>
        </p:nvPicPr>
        <p:blipFill>
          <a:blip r:embed="rId4"/>
          <a:stretch>
            <a:fillRect/>
          </a:stretch>
        </p:blipFill>
        <p:spPr>
          <a:xfrm>
            <a:off x="377800" y="1766402"/>
            <a:ext cx="11701499" cy="2353314"/>
          </a:xfrm>
          <a:prstGeom prst="rect">
            <a:avLst/>
          </a:prstGeom>
        </p:spPr>
      </p:pic>
    </p:spTree>
    <p:extLst>
      <p:ext uri="{BB962C8B-B14F-4D97-AF65-F5344CB8AC3E}">
        <p14:creationId xmlns:p14="http://schemas.microsoft.com/office/powerpoint/2010/main" val="876644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5D5370B-8637-B1C0-A392-1CD835995222}"/>
              </a:ext>
            </a:extLst>
          </p:cNvPr>
          <p:cNvPicPr>
            <a:picLocks noChangeAspect="1"/>
          </p:cNvPicPr>
          <p:nvPr/>
        </p:nvPicPr>
        <p:blipFill>
          <a:blip r:embed="rId4"/>
          <a:stretch>
            <a:fillRect/>
          </a:stretch>
        </p:blipFill>
        <p:spPr>
          <a:xfrm>
            <a:off x="2528183" y="1347721"/>
            <a:ext cx="6309723" cy="2477027"/>
          </a:xfrm>
          <a:prstGeom prst="rect">
            <a:avLst/>
          </a:prstGeom>
        </p:spPr>
      </p:pic>
      <p:sp>
        <p:nvSpPr>
          <p:cNvPr id="4" name="文本框 3">
            <a:extLst>
              <a:ext uri="{FF2B5EF4-FFF2-40B4-BE49-F238E27FC236}">
                <a16:creationId xmlns:a16="http://schemas.microsoft.com/office/drawing/2014/main" id="{BBD7DF8A-B0FA-E9DC-305B-C8E3B583D75E}"/>
              </a:ext>
            </a:extLst>
          </p:cNvPr>
          <p:cNvSpPr txBox="1"/>
          <p:nvPr/>
        </p:nvSpPr>
        <p:spPr>
          <a:xfrm>
            <a:off x="2528183" y="4129146"/>
            <a:ext cx="8169314"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CT: Complementary Teachers</a:t>
            </a:r>
          </a:p>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TR: Teacher Reinitialization</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016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FD8F-64C1-6846-87D2-82BB66F6B2AD}"/>
              </a:ext>
            </a:extLst>
          </p:cNvPr>
          <p:cNvSpPr>
            <a:spLocks noGrp="1"/>
          </p:cNvSpPr>
          <p:nvPr>
            <p:ph type="title"/>
          </p:nvPr>
        </p:nvSpPr>
        <p:spPr>
          <a:xfrm>
            <a:off x="5009695" y="2118924"/>
            <a:ext cx="2172607" cy="1066574"/>
          </a:xfrm>
        </p:spPr>
        <p:txBody>
          <a:bodyPr>
            <a:normAutofit fontScale="90000"/>
          </a:bodyPr>
          <a:lstStyle/>
          <a:p>
            <a:pPr algn="ctr"/>
            <a:r>
              <a:rPr kumimoji="1" lang="en-US" altLang="zh-CN" sz="9600" b="1" i="1" dirty="0">
                <a:solidFill>
                  <a:schemeClr val="bg1">
                    <a:lumMod val="85000"/>
                  </a:schemeClr>
                </a:solidFill>
                <a:latin typeface="Arial" panose="020B0604020202020204" pitchFamily="34" charset="0"/>
                <a:cs typeface="Arial" panose="020B0604020202020204" pitchFamily="34" charset="0"/>
              </a:rPr>
              <a:t>1.</a:t>
            </a:r>
            <a:endParaRPr kumimoji="1" lang="zh-CN" altLang="en-US" dirty="0">
              <a:solidFill>
                <a:schemeClr val="bg1">
                  <a:lumMod val="85000"/>
                </a:schemeClr>
              </a:solidFill>
            </a:endParaRPr>
          </a:p>
        </p:txBody>
      </p:sp>
      <p:sp>
        <p:nvSpPr>
          <p:cNvPr id="4" name="内容占位符 2">
            <a:extLst>
              <a:ext uri="{FF2B5EF4-FFF2-40B4-BE49-F238E27FC236}">
                <a16:creationId xmlns:a16="http://schemas.microsoft.com/office/drawing/2014/main" id="{1469A92A-6A7F-A742-9CDF-D712970091EB}"/>
              </a:ext>
            </a:extLst>
          </p:cNvPr>
          <p:cNvSpPr txBox="1">
            <a:spLocks/>
          </p:cNvSpPr>
          <p:nvPr/>
        </p:nvSpPr>
        <p:spPr>
          <a:xfrm>
            <a:off x="4205316" y="3185498"/>
            <a:ext cx="3781364" cy="435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zh-CN" sz="3600" b="1" dirty="0">
                <a:solidFill>
                  <a:schemeClr val="bg1">
                    <a:lumMod val="85000"/>
                  </a:schemeClr>
                </a:solidFill>
                <a:latin typeface="Arial" panose="020B0604020202020204" pitchFamily="34" charset="0"/>
                <a:cs typeface="Arial" panose="020B0604020202020204" pitchFamily="34" charset="0"/>
              </a:rPr>
              <a:t>BACKGROUND</a:t>
            </a:r>
            <a:endParaRPr kumimoji="1" lang="zh-CN" altLang="en-US" sz="3600" dirty="0">
              <a:solidFill>
                <a:schemeClr val="bg1">
                  <a:lumMod val="85000"/>
                </a:schemeClr>
              </a:solidFill>
            </a:endParaRPr>
          </a:p>
        </p:txBody>
      </p:sp>
    </p:spTree>
    <p:extLst>
      <p:ext uri="{BB962C8B-B14F-4D97-AF65-F5344CB8AC3E}">
        <p14:creationId xmlns:p14="http://schemas.microsoft.com/office/powerpoint/2010/main" val="3434614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0265BF1-FC0D-014F-2E20-22D441A0E890}"/>
              </a:ext>
            </a:extLst>
          </p:cNvPr>
          <p:cNvPicPr>
            <a:picLocks noChangeAspect="1"/>
          </p:cNvPicPr>
          <p:nvPr/>
        </p:nvPicPr>
        <p:blipFill>
          <a:blip r:embed="rId4"/>
          <a:stretch>
            <a:fillRect/>
          </a:stretch>
        </p:blipFill>
        <p:spPr>
          <a:xfrm>
            <a:off x="3080886" y="603397"/>
            <a:ext cx="5622830" cy="4460215"/>
          </a:xfrm>
          <a:prstGeom prst="rect">
            <a:avLst/>
          </a:prstGeom>
        </p:spPr>
      </p:pic>
      <p:pic>
        <p:nvPicPr>
          <p:cNvPr id="4" name="图片 3">
            <a:extLst>
              <a:ext uri="{FF2B5EF4-FFF2-40B4-BE49-F238E27FC236}">
                <a16:creationId xmlns:a16="http://schemas.microsoft.com/office/drawing/2014/main" id="{E5EA2ECB-E4FE-4777-DE70-789A57833934}"/>
              </a:ext>
            </a:extLst>
          </p:cNvPr>
          <p:cNvPicPr>
            <a:picLocks noChangeAspect="1"/>
          </p:cNvPicPr>
          <p:nvPr/>
        </p:nvPicPr>
        <p:blipFill>
          <a:blip r:embed="rId5"/>
          <a:stretch>
            <a:fillRect/>
          </a:stretch>
        </p:blipFill>
        <p:spPr>
          <a:xfrm>
            <a:off x="3080886" y="5250427"/>
            <a:ext cx="5158547" cy="698554"/>
          </a:xfrm>
          <a:prstGeom prst="rect">
            <a:avLst/>
          </a:prstGeom>
        </p:spPr>
      </p:pic>
    </p:spTree>
    <p:extLst>
      <p:ext uri="{BB962C8B-B14F-4D97-AF65-F5344CB8AC3E}">
        <p14:creationId xmlns:p14="http://schemas.microsoft.com/office/powerpoint/2010/main" val="991827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3756925-1B1D-EEB3-F91C-1DB054FC0205}"/>
              </a:ext>
            </a:extLst>
          </p:cNvPr>
          <p:cNvPicPr>
            <a:picLocks noChangeAspect="1"/>
          </p:cNvPicPr>
          <p:nvPr/>
        </p:nvPicPr>
        <p:blipFill>
          <a:blip r:embed="rId4"/>
          <a:stretch>
            <a:fillRect/>
          </a:stretch>
        </p:blipFill>
        <p:spPr>
          <a:xfrm>
            <a:off x="2016189" y="863762"/>
            <a:ext cx="5426831" cy="4305286"/>
          </a:xfrm>
          <a:prstGeom prst="rect">
            <a:avLst/>
          </a:prstGeom>
        </p:spPr>
      </p:pic>
      <p:cxnSp>
        <p:nvCxnSpPr>
          <p:cNvPr id="5" name="直接箭头连接符 4">
            <a:extLst>
              <a:ext uri="{FF2B5EF4-FFF2-40B4-BE49-F238E27FC236}">
                <a16:creationId xmlns:a16="http://schemas.microsoft.com/office/drawing/2014/main" id="{23DE39D2-53CE-1919-5D6D-76E991FD43C0}"/>
              </a:ext>
            </a:extLst>
          </p:cNvPr>
          <p:cNvCxnSpPr>
            <a:cxnSpLocks/>
          </p:cNvCxnSpPr>
          <p:nvPr/>
        </p:nvCxnSpPr>
        <p:spPr>
          <a:xfrm>
            <a:off x="7698658" y="1455174"/>
            <a:ext cx="471948" cy="211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1BE8B597-3009-BF2D-19DE-D71B9C4FBE08}"/>
              </a:ext>
            </a:extLst>
          </p:cNvPr>
          <p:cNvSpPr txBox="1"/>
          <p:nvPr/>
        </p:nvSpPr>
        <p:spPr>
          <a:xfrm>
            <a:off x="7777316" y="1667091"/>
            <a:ext cx="3687097"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-0.64</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5047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FD8F-64C1-6846-87D2-82BB66F6B2AD}"/>
              </a:ext>
            </a:extLst>
          </p:cNvPr>
          <p:cNvSpPr>
            <a:spLocks noGrp="1"/>
          </p:cNvSpPr>
          <p:nvPr>
            <p:ph type="title"/>
          </p:nvPr>
        </p:nvSpPr>
        <p:spPr>
          <a:xfrm>
            <a:off x="5009695" y="2118924"/>
            <a:ext cx="2172607" cy="1066574"/>
          </a:xfrm>
        </p:spPr>
        <p:txBody>
          <a:bodyPr>
            <a:normAutofit fontScale="90000"/>
          </a:bodyPr>
          <a:lstStyle/>
          <a:p>
            <a:pPr algn="ctr"/>
            <a:r>
              <a:rPr kumimoji="1" lang="en-US" altLang="zh-CN" sz="9600" b="1" i="1" dirty="0">
                <a:solidFill>
                  <a:schemeClr val="bg1">
                    <a:lumMod val="85000"/>
                  </a:schemeClr>
                </a:solidFill>
                <a:latin typeface="Arial" panose="020B0604020202020204" pitchFamily="34" charset="0"/>
                <a:cs typeface="Arial" panose="020B0604020202020204" pitchFamily="34" charset="0"/>
              </a:rPr>
              <a:t>6.</a:t>
            </a:r>
            <a:endParaRPr kumimoji="1" lang="zh-CN" altLang="en-US" dirty="0">
              <a:solidFill>
                <a:schemeClr val="bg1">
                  <a:lumMod val="85000"/>
                </a:schemeClr>
              </a:solidFill>
            </a:endParaRPr>
          </a:p>
        </p:txBody>
      </p:sp>
      <p:sp>
        <p:nvSpPr>
          <p:cNvPr id="4" name="内容占位符 2">
            <a:extLst>
              <a:ext uri="{FF2B5EF4-FFF2-40B4-BE49-F238E27FC236}">
                <a16:creationId xmlns:a16="http://schemas.microsoft.com/office/drawing/2014/main" id="{1469A92A-6A7F-A742-9CDF-D712970091EB}"/>
              </a:ext>
            </a:extLst>
          </p:cNvPr>
          <p:cNvSpPr txBox="1">
            <a:spLocks/>
          </p:cNvSpPr>
          <p:nvPr/>
        </p:nvSpPr>
        <p:spPr>
          <a:xfrm>
            <a:off x="4205316" y="3185498"/>
            <a:ext cx="3781364" cy="435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zh-CN" sz="3600" b="1" dirty="0">
                <a:solidFill>
                  <a:schemeClr val="bg1">
                    <a:lumMod val="85000"/>
                  </a:schemeClr>
                </a:solidFill>
                <a:latin typeface="Arial" panose="020B0604020202020204" pitchFamily="34" charset="0"/>
                <a:cs typeface="Arial" panose="020B0604020202020204" pitchFamily="34" charset="0"/>
              </a:rPr>
              <a:t>CONCLUSION</a:t>
            </a:r>
            <a:endParaRPr kumimoji="1" lang="zh-CN" altLang="en-US" sz="3600" dirty="0">
              <a:solidFill>
                <a:schemeClr val="bg1">
                  <a:lumMod val="85000"/>
                </a:schemeClr>
              </a:solidFill>
            </a:endParaRPr>
          </a:p>
        </p:txBody>
      </p:sp>
    </p:spTree>
    <p:extLst>
      <p:ext uri="{BB962C8B-B14F-4D97-AF65-F5344CB8AC3E}">
        <p14:creationId xmlns:p14="http://schemas.microsoft.com/office/powerpoint/2010/main" val="3229590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6716FD-7FBD-7397-F6EF-5FD2F2A7B18C}"/>
              </a:ext>
            </a:extLst>
          </p:cNvPr>
          <p:cNvSpPr txBox="1"/>
          <p:nvPr/>
        </p:nvSpPr>
        <p:spPr>
          <a:xfrm>
            <a:off x="2499890" y="1454526"/>
            <a:ext cx="6783810" cy="304698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Advantages</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3200" dirty="0">
                <a:latin typeface="微软雅黑" panose="020B0503020204020204" pitchFamily="34" charset="-122"/>
                <a:ea typeface="微软雅黑" panose="020B0503020204020204" pitchFamily="34" charset="-122"/>
              </a:rPr>
              <a:t>Sufficient experiments</a:t>
            </a:r>
          </a:p>
          <a:p>
            <a:pPr marL="457200" indent="-457200">
              <a:buFont typeface="Arial" panose="020B0604020202020204" pitchFamily="34" charset="0"/>
              <a:buChar char="•"/>
            </a:pPr>
            <a:r>
              <a:rPr lang="en-US" altLang="zh-CN" sz="3200" dirty="0">
                <a:latin typeface="微软雅黑" panose="020B0503020204020204" pitchFamily="34" charset="-122"/>
                <a:ea typeface="微软雅黑" panose="020B0503020204020204" pitchFamily="34" charset="-122"/>
              </a:rPr>
              <a:t>Believable statements</a:t>
            </a:r>
          </a:p>
          <a:p>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 Drawbacks</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3200" dirty="0">
                <a:latin typeface="微软雅黑" panose="020B0503020204020204" pitchFamily="34" charset="-122"/>
                <a:ea typeface="微软雅黑" panose="020B0503020204020204" pitchFamily="34" charset="-122"/>
              </a:rPr>
              <a:t>Less innovative</a:t>
            </a:r>
          </a:p>
        </p:txBody>
      </p:sp>
    </p:spTree>
    <p:extLst>
      <p:ext uri="{BB962C8B-B14F-4D97-AF65-F5344CB8AC3E}">
        <p14:creationId xmlns:p14="http://schemas.microsoft.com/office/powerpoint/2010/main" val="2825910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04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B1E5D5-C687-1B64-4E08-3366B557B1D4}"/>
              </a:ext>
            </a:extLst>
          </p:cNvPr>
          <p:cNvSpPr txBox="1"/>
          <p:nvPr/>
        </p:nvSpPr>
        <p:spPr>
          <a:xfrm flipH="1">
            <a:off x="776747" y="511277"/>
            <a:ext cx="4080387" cy="523220"/>
          </a:xfrm>
          <a:prstGeom prst="rect">
            <a:avLst/>
          </a:prstGeom>
          <a:noFill/>
        </p:spPr>
        <p:txBody>
          <a:bodyPr wrap="square" rtlCol="0">
            <a:spAutoFit/>
          </a:bodyPr>
          <a:lstStyle/>
          <a:p>
            <a:r>
              <a:rPr lang="en-US" altLang="zh-CN" sz="2800" dirty="0">
                <a:solidFill>
                  <a:srgbClr val="A41F34"/>
                </a:solidFill>
                <a:latin typeface="微软雅黑" panose="020B0503020204020204" pitchFamily="34" charset="-122"/>
                <a:ea typeface="微软雅黑" panose="020B0503020204020204" pitchFamily="34" charset="-122"/>
              </a:rPr>
              <a:t>Continual Learning</a:t>
            </a:r>
            <a:endParaRPr lang="zh-CN" altLang="en-US" sz="2800" dirty="0">
              <a:solidFill>
                <a:srgbClr val="A41F34"/>
              </a:solidFill>
              <a:latin typeface="微软雅黑" panose="020B0503020204020204" pitchFamily="34" charset="-122"/>
              <a:ea typeface="微软雅黑" panose="020B0503020204020204" pitchFamily="34" charset="-122"/>
            </a:endParaRPr>
          </a:p>
        </p:txBody>
      </p:sp>
      <p:sp>
        <p:nvSpPr>
          <p:cNvPr id="3" name="矩形: 圆角 2">
            <a:extLst>
              <a:ext uri="{FF2B5EF4-FFF2-40B4-BE49-F238E27FC236}">
                <a16:creationId xmlns:a16="http://schemas.microsoft.com/office/drawing/2014/main" id="{1AB70268-72C5-A5F2-5A90-1D950112C480}"/>
              </a:ext>
            </a:extLst>
          </p:cNvPr>
          <p:cNvSpPr/>
          <p:nvPr/>
        </p:nvSpPr>
        <p:spPr>
          <a:xfrm>
            <a:off x="2222090" y="2369575"/>
            <a:ext cx="1740310" cy="1602658"/>
          </a:xfrm>
          <a:prstGeom prst="roundRect">
            <a:avLst/>
          </a:prstGeom>
          <a:noFill/>
          <a:ln>
            <a:solidFill>
              <a:srgbClr val="A41F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out-domain knowledge</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A0E60116-BE53-CF20-4F34-18C9E2B01317}"/>
              </a:ext>
            </a:extLst>
          </p:cNvPr>
          <p:cNvSpPr/>
          <p:nvPr/>
        </p:nvSpPr>
        <p:spPr>
          <a:xfrm>
            <a:off x="7010399" y="2369575"/>
            <a:ext cx="1740310" cy="1602658"/>
          </a:xfrm>
          <a:prstGeom prst="roundRect">
            <a:avLst/>
          </a:prstGeom>
          <a:noFill/>
          <a:ln>
            <a:solidFill>
              <a:srgbClr val="A41F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in-domain knowledge</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 name="箭头: 右 4">
            <a:extLst>
              <a:ext uri="{FF2B5EF4-FFF2-40B4-BE49-F238E27FC236}">
                <a16:creationId xmlns:a16="http://schemas.microsoft.com/office/drawing/2014/main" id="{C20E49EE-D83C-6389-9B03-AF4BDAFD6841}"/>
              </a:ext>
            </a:extLst>
          </p:cNvPr>
          <p:cNvSpPr/>
          <p:nvPr/>
        </p:nvSpPr>
        <p:spPr>
          <a:xfrm>
            <a:off x="4532671" y="3087329"/>
            <a:ext cx="1966452" cy="226142"/>
          </a:xfrm>
          <a:prstGeom prst="rightArrow">
            <a:avLst/>
          </a:prstGeom>
          <a:solidFill>
            <a:srgbClr val="A4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5B88202-4EA9-8E46-CCA6-02396D635944}"/>
              </a:ext>
            </a:extLst>
          </p:cNvPr>
          <p:cNvSpPr txBox="1"/>
          <p:nvPr/>
        </p:nvSpPr>
        <p:spPr>
          <a:xfrm>
            <a:off x="5063611" y="2767158"/>
            <a:ext cx="1238866" cy="369332"/>
          </a:xfrm>
          <a:prstGeom prst="rect">
            <a:avLst/>
          </a:prstGeom>
          <a:noFill/>
        </p:spPr>
        <p:txBody>
          <a:bodyPr wrap="square" rtlCol="0">
            <a:spAutoFit/>
          </a:bodyPr>
          <a:lstStyle/>
          <a:p>
            <a:r>
              <a:rPr lang="en-US" altLang="zh-CN" dirty="0"/>
              <a:t>transfer</a:t>
            </a:r>
            <a:endParaRPr lang="zh-CN" altLang="en-US" dirty="0"/>
          </a:p>
        </p:txBody>
      </p:sp>
      <p:cxnSp>
        <p:nvCxnSpPr>
          <p:cNvPr id="8" name="直接箭头连接符 7">
            <a:extLst>
              <a:ext uri="{FF2B5EF4-FFF2-40B4-BE49-F238E27FC236}">
                <a16:creationId xmlns:a16="http://schemas.microsoft.com/office/drawing/2014/main" id="{17D78A1F-E782-95CF-E192-926635827D77}"/>
              </a:ext>
            </a:extLst>
          </p:cNvPr>
          <p:cNvCxnSpPr>
            <a:cxnSpLocks/>
          </p:cNvCxnSpPr>
          <p:nvPr/>
        </p:nvCxnSpPr>
        <p:spPr>
          <a:xfrm>
            <a:off x="7880554" y="4331110"/>
            <a:ext cx="231056" cy="5801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91EA37B-B681-FB96-26B1-C88DBE06DB2C}"/>
              </a:ext>
            </a:extLst>
          </p:cNvPr>
          <p:cNvSpPr txBox="1"/>
          <p:nvPr/>
        </p:nvSpPr>
        <p:spPr>
          <a:xfrm>
            <a:off x="5063610" y="3283352"/>
            <a:ext cx="1238866" cy="369332"/>
          </a:xfrm>
          <a:prstGeom prst="rect">
            <a:avLst/>
          </a:prstGeom>
          <a:noFill/>
        </p:spPr>
        <p:txBody>
          <a:bodyPr wrap="square" rtlCol="0">
            <a:spAutoFit/>
          </a:bodyPr>
          <a:lstStyle/>
          <a:p>
            <a:r>
              <a:rPr lang="en-US" altLang="zh-CN" dirty="0"/>
              <a:t>fine-tune</a:t>
            </a:r>
            <a:endParaRPr lang="zh-CN" altLang="en-US" dirty="0"/>
          </a:p>
        </p:txBody>
      </p:sp>
      <p:sp>
        <p:nvSpPr>
          <p:cNvPr id="11" name="文本框 10">
            <a:extLst>
              <a:ext uri="{FF2B5EF4-FFF2-40B4-BE49-F238E27FC236}">
                <a16:creationId xmlns:a16="http://schemas.microsoft.com/office/drawing/2014/main" id="{2ED181C9-B8C4-C071-54EA-321087F0808E}"/>
              </a:ext>
            </a:extLst>
          </p:cNvPr>
          <p:cNvSpPr txBox="1"/>
          <p:nvPr/>
        </p:nvSpPr>
        <p:spPr>
          <a:xfrm>
            <a:off x="7280787" y="5019368"/>
            <a:ext cx="2158184" cy="369332"/>
          </a:xfrm>
          <a:prstGeom prst="rect">
            <a:avLst/>
          </a:prstGeom>
          <a:noFill/>
        </p:spPr>
        <p:txBody>
          <a:bodyPr wrap="square" rtlCol="0">
            <a:spAutoFit/>
          </a:bodyPr>
          <a:lstStyle/>
          <a:p>
            <a:r>
              <a:rPr lang="en-US" altLang="zh-CN" dirty="0"/>
              <a:t>e.g. En-Vi NMT</a:t>
            </a:r>
            <a:endParaRPr lang="zh-CN" altLang="en-US" dirty="0"/>
          </a:p>
        </p:txBody>
      </p:sp>
      <p:cxnSp>
        <p:nvCxnSpPr>
          <p:cNvPr id="12" name="直接箭头连接符 11">
            <a:extLst>
              <a:ext uri="{FF2B5EF4-FFF2-40B4-BE49-F238E27FC236}">
                <a16:creationId xmlns:a16="http://schemas.microsoft.com/office/drawing/2014/main" id="{EEA062DF-E846-E8F3-AB76-2FD3EEC9A623}"/>
              </a:ext>
            </a:extLst>
          </p:cNvPr>
          <p:cNvCxnSpPr>
            <a:cxnSpLocks/>
          </p:cNvCxnSpPr>
          <p:nvPr/>
        </p:nvCxnSpPr>
        <p:spPr>
          <a:xfrm flipH="1">
            <a:off x="2600632" y="4331110"/>
            <a:ext cx="275303" cy="5801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712F8A9-9AB1-03D9-B903-C58CE36AD896}"/>
              </a:ext>
            </a:extLst>
          </p:cNvPr>
          <p:cNvSpPr txBox="1"/>
          <p:nvPr/>
        </p:nvSpPr>
        <p:spPr>
          <a:xfrm>
            <a:off x="1890248" y="5019368"/>
            <a:ext cx="2158184" cy="369332"/>
          </a:xfrm>
          <a:prstGeom prst="rect">
            <a:avLst/>
          </a:prstGeom>
          <a:noFill/>
        </p:spPr>
        <p:txBody>
          <a:bodyPr wrap="square" rtlCol="0">
            <a:spAutoFit/>
          </a:bodyPr>
          <a:lstStyle/>
          <a:p>
            <a:r>
              <a:rPr lang="en-US" altLang="zh-CN" dirty="0"/>
              <a:t>e.g. En-De NMT</a:t>
            </a:r>
            <a:endParaRPr lang="zh-CN" altLang="en-US" dirty="0"/>
          </a:p>
        </p:txBody>
      </p:sp>
    </p:spTree>
    <p:extLst>
      <p:ext uri="{BB962C8B-B14F-4D97-AF65-F5344CB8AC3E}">
        <p14:creationId xmlns:p14="http://schemas.microsoft.com/office/powerpoint/2010/main" val="75123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F999CFE-CF49-1EAB-82D6-763F953B0676}"/>
              </a:ext>
            </a:extLst>
          </p:cNvPr>
          <p:cNvSpPr txBox="1"/>
          <p:nvPr/>
        </p:nvSpPr>
        <p:spPr>
          <a:xfrm flipH="1">
            <a:off x="776746" y="511277"/>
            <a:ext cx="4621163" cy="523220"/>
          </a:xfrm>
          <a:prstGeom prst="rect">
            <a:avLst/>
          </a:prstGeom>
          <a:noFill/>
        </p:spPr>
        <p:txBody>
          <a:bodyPr wrap="square" rtlCol="0">
            <a:spAutoFit/>
          </a:bodyPr>
          <a:lstStyle/>
          <a:p>
            <a:r>
              <a:rPr lang="en-US" altLang="zh-CN" sz="2800" dirty="0">
                <a:solidFill>
                  <a:srgbClr val="A41F34"/>
                </a:solidFill>
                <a:latin typeface="微软雅黑" panose="020B0503020204020204" pitchFamily="34" charset="-122"/>
                <a:ea typeface="微软雅黑" panose="020B0503020204020204" pitchFamily="34" charset="-122"/>
              </a:rPr>
              <a:t>Catastrophic Forgetting</a:t>
            </a:r>
            <a:endParaRPr lang="zh-CN" altLang="en-US" sz="2800" dirty="0">
              <a:solidFill>
                <a:srgbClr val="A41F34"/>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ABFAE1E-178B-4AC3-E210-24C85A9375FB}"/>
              </a:ext>
            </a:extLst>
          </p:cNvPr>
          <p:cNvSpPr txBox="1"/>
          <p:nvPr/>
        </p:nvSpPr>
        <p:spPr>
          <a:xfrm>
            <a:off x="2054942" y="1610538"/>
            <a:ext cx="8082116" cy="378565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Final model pays imbalanced attention to training samples.</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Imbalanced attention mainly depends on the time when the model last saw the training sample.</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Cause: mini-batch gradient descent (imbalanced training)</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Solution: Regularization, Dropout, KD</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970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A6A63A-82B5-AA97-B300-6B25DA6F0B2A}"/>
              </a:ext>
            </a:extLst>
          </p:cNvPr>
          <p:cNvSpPr txBox="1"/>
          <p:nvPr/>
        </p:nvSpPr>
        <p:spPr>
          <a:xfrm flipH="1">
            <a:off x="776746" y="511277"/>
            <a:ext cx="4621163" cy="523220"/>
          </a:xfrm>
          <a:prstGeom prst="rect">
            <a:avLst/>
          </a:prstGeom>
          <a:noFill/>
        </p:spPr>
        <p:txBody>
          <a:bodyPr wrap="square" rtlCol="0">
            <a:spAutoFit/>
          </a:bodyPr>
          <a:lstStyle/>
          <a:p>
            <a:r>
              <a:rPr lang="en-US" altLang="zh-CN" sz="2800" dirty="0">
                <a:solidFill>
                  <a:srgbClr val="A41F34"/>
                </a:solidFill>
                <a:latin typeface="微软雅黑" panose="020B0503020204020204" pitchFamily="34" charset="-122"/>
                <a:ea typeface="微软雅黑" panose="020B0503020204020204" pitchFamily="34" charset="-122"/>
              </a:rPr>
              <a:t>Knowledge Distillation</a:t>
            </a:r>
            <a:endParaRPr lang="zh-CN" altLang="en-US" sz="2800" dirty="0">
              <a:solidFill>
                <a:srgbClr val="A41F34"/>
              </a:solidFill>
              <a:latin typeface="微软雅黑" panose="020B0503020204020204" pitchFamily="34" charset="-122"/>
              <a:ea typeface="微软雅黑" panose="020B0503020204020204" pitchFamily="34" charset="-122"/>
            </a:endParaRPr>
          </a:p>
        </p:txBody>
      </p:sp>
      <p:sp>
        <p:nvSpPr>
          <p:cNvPr id="3" name="矩形: 圆角 2">
            <a:extLst>
              <a:ext uri="{FF2B5EF4-FFF2-40B4-BE49-F238E27FC236}">
                <a16:creationId xmlns:a16="http://schemas.microsoft.com/office/drawing/2014/main" id="{C480D351-FBDB-294D-ACA8-D248FA71EB09}"/>
              </a:ext>
            </a:extLst>
          </p:cNvPr>
          <p:cNvSpPr/>
          <p:nvPr/>
        </p:nvSpPr>
        <p:spPr>
          <a:xfrm>
            <a:off x="2369574" y="1763646"/>
            <a:ext cx="1740310" cy="1602658"/>
          </a:xfrm>
          <a:prstGeom prst="roundRect">
            <a:avLst/>
          </a:prstGeom>
          <a:noFill/>
          <a:ln>
            <a:solidFill>
              <a:srgbClr val="A41F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Pre-trained teacher network</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CD0D3779-F12B-4522-2730-83C13B649883}"/>
              </a:ext>
            </a:extLst>
          </p:cNvPr>
          <p:cNvSpPr/>
          <p:nvPr/>
        </p:nvSpPr>
        <p:spPr>
          <a:xfrm>
            <a:off x="7157883" y="1763646"/>
            <a:ext cx="1740310" cy="1602658"/>
          </a:xfrm>
          <a:prstGeom prst="roundRect">
            <a:avLst/>
          </a:prstGeom>
          <a:noFill/>
          <a:ln>
            <a:solidFill>
              <a:srgbClr val="A41F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Student network</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 name="箭头: 右 4">
            <a:extLst>
              <a:ext uri="{FF2B5EF4-FFF2-40B4-BE49-F238E27FC236}">
                <a16:creationId xmlns:a16="http://schemas.microsoft.com/office/drawing/2014/main" id="{57991C57-4F5B-479F-68CB-190AAFF4FC4A}"/>
              </a:ext>
            </a:extLst>
          </p:cNvPr>
          <p:cNvSpPr/>
          <p:nvPr/>
        </p:nvSpPr>
        <p:spPr>
          <a:xfrm>
            <a:off x="4680155" y="2481400"/>
            <a:ext cx="1966452" cy="226142"/>
          </a:xfrm>
          <a:prstGeom prst="rightArrow">
            <a:avLst/>
          </a:prstGeom>
          <a:solidFill>
            <a:srgbClr val="A4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3FB1D50-4275-27A3-613C-D7DF1805E83D}"/>
              </a:ext>
            </a:extLst>
          </p:cNvPr>
          <p:cNvSpPr txBox="1"/>
          <p:nvPr/>
        </p:nvSpPr>
        <p:spPr>
          <a:xfrm>
            <a:off x="4709653" y="2155691"/>
            <a:ext cx="1966451" cy="369332"/>
          </a:xfrm>
          <a:prstGeom prst="rect">
            <a:avLst/>
          </a:prstGeom>
          <a:noFill/>
        </p:spPr>
        <p:txBody>
          <a:bodyPr wrap="square" rtlCol="0">
            <a:spAutoFit/>
          </a:bodyPr>
          <a:lstStyle/>
          <a:p>
            <a:r>
              <a:rPr lang="en-US" altLang="zh-CN" dirty="0"/>
              <a:t>Knowledge (logits)</a:t>
            </a:r>
            <a:endParaRPr lang="zh-CN" altLang="en-US" dirty="0"/>
          </a:p>
        </p:txBody>
      </p:sp>
      <p:pic>
        <p:nvPicPr>
          <p:cNvPr id="8" name="图片 7">
            <a:extLst>
              <a:ext uri="{FF2B5EF4-FFF2-40B4-BE49-F238E27FC236}">
                <a16:creationId xmlns:a16="http://schemas.microsoft.com/office/drawing/2014/main" id="{9B108087-C9C6-FECD-3462-50664EEBC8BB}"/>
              </a:ext>
            </a:extLst>
          </p:cNvPr>
          <p:cNvPicPr>
            <a:picLocks noChangeAspect="1"/>
          </p:cNvPicPr>
          <p:nvPr/>
        </p:nvPicPr>
        <p:blipFill>
          <a:blip r:embed="rId4"/>
          <a:stretch>
            <a:fillRect/>
          </a:stretch>
        </p:blipFill>
        <p:spPr>
          <a:xfrm>
            <a:off x="679187" y="3466971"/>
            <a:ext cx="5121084" cy="1364098"/>
          </a:xfrm>
          <a:prstGeom prst="rect">
            <a:avLst/>
          </a:prstGeom>
        </p:spPr>
      </p:pic>
      <p:pic>
        <p:nvPicPr>
          <p:cNvPr id="10" name="图片 9">
            <a:extLst>
              <a:ext uri="{FF2B5EF4-FFF2-40B4-BE49-F238E27FC236}">
                <a16:creationId xmlns:a16="http://schemas.microsoft.com/office/drawing/2014/main" id="{80064F86-A636-DBD4-0AC4-EF26EE28A45A}"/>
              </a:ext>
            </a:extLst>
          </p:cNvPr>
          <p:cNvPicPr>
            <a:picLocks noChangeAspect="1"/>
          </p:cNvPicPr>
          <p:nvPr/>
        </p:nvPicPr>
        <p:blipFill>
          <a:blip r:embed="rId5"/>
          <a:stretch>
            <a:fillRect/>
          </a:stretch>
        </p:blipFill>
        <p:spPr>
          <a:xfrm>
            <a:off x="5987848" y="3625503"/>
            <a:ext cx="4788308" cy="939900"/>
          </a:xfrm>
          <a:prstGeom prst="rect">
            <a:avLst/>
          </a:prstGeom>
        </p:spPr>
      </p:pic>
      <p:pic>
        <p:nvPicPr>
          <p:cNvPr id="12" name="图片 11">
            <a:extLst>
              <a:ext uri="{FF2B5EF4-FFF2-40B4-BE49-F238E27FC236}">
                <a16:creationId xmlns:a16="http://schemas.microsoft.com/office/drawing/2014/main" id="{35EF0E14-D8B0-45CE-D046-6CC155EAD7A3}"/>
              </a:ext>
            </a:extLst>
          </p:cNvPr>
          <p:cNvPicPr>
            <a:picLocks noChangeAspect="1"/>
          </p:cNvPicPr>
          <p:nvPr/>
        </p:nvPicPr>
        <p:blipFill>
          <a:blip r:embed="rId6"/>
          <a:stretch>
            <a:fillRect/>
          </a:stretch>
        </p:blipFill>
        <p:spPr>
          <a:xfrm>
            <a:off x="3181777" y="4444865"/>
            <a:ext cx="4846261" cy="1615420"/>
          </a:xfrm>
          <a:prstGeom prst="rect">
            <a:avLst/>
          </a:prstGeom>
        </p:spPr>
      </p:pic>
    </p:spTree>
    <p:extLst>
      <p:ext uri="{BB962C8B-B14F-4D97-AF65-F5344CB8AC3E}">
        <p14:creationId xmlns:p14="http://schemas.microsoft.com/office/powerpoint/2010/main" val="75634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FD8F-64C1-6846-87D2-82BB66F6B2AD}"/>
              </a:ext>
            </a:extLst>
          </p:cNvPr>
          <p:cNvSpPr>
            <a:spLocks noGrp="1"/>
          </p:cNvSpPr>
          <p:nvPr>
            <p:ph type="title"/>
          </p:nvPr>
        </p:nvSpPr>
        <p:spPr>
          <a:xfrm>
            <a:off x="5009695" y="2118924"/>
            <a:ext cx="2172607" cy="1066574"/>
          </a:xfrm>
        </p:spPr>
        <p:txBody>
          <a:bodyPr>
            <a:normAutofit fontScale="90000"/>
          </a:bodyPr>
          <a:lstStyle/>
          <a:p>
            <a:pPr algn="ctr"/>
            <a:r>
              <a:rPr kumimoji="1" lang="en-US" altLang="zh-CN" sz="9600" b="1" i="1" dirty="0">
                <a:solidFill>
                  <a:schemeClr val="bg1">
                    <a:lumMod val="85000"/>
                  </a:schemeClr>
                </a:solidFill>
                <a:latin typeface="Arial" panose="020B0604020202020204" pitchFamily="34" charset="0"/>
                <a:cs typeface="Arial" panose="020B0604020202020204" pitchFamily="34" charset="0"/>
              </a:rPr>
              <a:t>2.</a:t>
            </a:r>
            <a:endParaRPr kumimoji="1" lang="zh-CN" altLang="en-US" dirty="0">
              <a:solidFill>
                <a:schemeClr val="bg1">
                  <a:lumMod val="85000"/>
                </a:schemeClr>
              </a:solidFill>
            </a:endParaRPr>
          </a:p>
        </p:txBody>
      </p:sp>
      <p:sp>
        <p:nvSpPr>
          <p:cNvPr id="4" name="内容占位符 2">
            <a:extLst>
              <a:ext uri="{FF2B5EF4-FFF2-40B4-BE49-F238E27FC236}">
                <a16:creationId xmlns:a16="http://schemas.microsoft.com/office/drawing/2014/main" id="{1469A92A-6A7F-A742-9CDF-D712970091EB}"/>
              </a:ext>
            </a:extLst>
          </p:cNvPr>
          <p:cNvSpPr txBox="1">
            <a:spLocks/>
          </p:cNvSpPr>
          <p:nvPr/>
        </p:nvSpPr>
        <p:spPr>
          <a:xfrm>
            <a:off x="4205316" y="3185498"/>
            <a:ext cx="3781364" cy="435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zh-CN" sz="3600" b="1" dirty="0">
                <a:solidFill>
                  <a:schemeClr val="bg1">
                    <a:lumMod val="85000"/>
                  </a:schemeClr>
                </a:solidFill>
                <a:latin typeface="Arial" panose="020B0604020202020204" pitchFamily="34" charset="0"/>
                <a:cs typeface="Arial" panose="020B0604020202020204" pitchFamily="34" charset="0"/>
              </a:rPr>
              <a:t>Imbalanced Training</a:t>
            </a:r>
            <a:endParaRPr kumimoji="1" lang="zh-CN" altLang="en-US" sz="3600" dirty="0">
              <a:solidFill>
                <a:schemeClr val="bg1">
                  <a:lumMod val="85000"/>
                </a:schemeClr>
              </a:solidFill>
            </a:endParaRPr>
          </a:p>
        </p:txBody>
      </p:sp>
    </p:spTree>
    <p:extLst>
      <p:ext uri="{BB962C8B-B14F-4D97-AF65-F5344CB8AC3E}">
        <p14:creationId xmlns:p14="http://schemas.microsoft.com/office/powerpoint/2010/main" val="373101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364D53-5ADE-9063-98AF-F0CF6C443E4D}"/>
              </a:ext>
            </a:extLst>
          </p:cNvPr>
          <p:cNvSpPr txBox="1"/>
          <p:nvPr/>
        </p:nvSpPr>
        <p:spPr>
          <a:xfrm>
            <a:off x="683341" y="553204"/>
            <a:ext cx="9153833"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Experiments on three different tasks: image classification, text classification, and machine translation</a:t>
            </a:r>
          </a:p>
          <a:p>
            <a:endParaRPr lang="en-US" altLang="zh-CN" sz="24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CFE324D9-7B5B-BC4D-4A0C-E89C550D1DF1}"/>
              </a:ext>
            </a:extLst>
          </p:cNvPr>
          <p:cNvSpPr txBox="1"/>
          <p:nvPr/>
        </p:nvSpPr>
        <p:spPr>
          <a:xfrm>
            <a:off x="2649793" y="2545847"/>
            <a:ext cx="6892413" cy="1569660"/>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Measure: Spearman correlation coefficient between the data order and loss </a:t>
            </a: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Data order: </a:t>
            </a:r>
            <a:r>
              <a:rPr lang="en-US" altLang="zh-CN" sz="2400" dirty="0" err="1">
                <a:latin typeface="微软雅黑" panose="020B0503020204020204" pitchFamily="34" charset="-122"/>
                <a:ea typeface="微软雅黑" panose="020B0503020204020204" pitchFamily="34" charset="-122"/>
              </a:rPr>
              <a:t>batch_id</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60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354598E-2178-1677-A8A1-FD6F2D73966F}"/>
              </a:ext>
            </a:extLst>
          </p:cNvPr>
          <p:cNvPicPr>
            <a:picLocks noChangeAspect="1"/>
          </p:cNvPicPr>
          <p:nvPr/>
        </p:nvPicPr>
        <p:blipFill>
          <a:blip r:embed="rId4"/>
          <a:stretch>
            <a:fillRect/>
          </a:stretch>
        </p:blipFill>
        <p:spPr>
          <a:xfrm>
            <a:off x="1505952" y="98324"/>
            <a:ext cx="9180096" cy="5771994"/>
          </a:xfrm>
          <a:prstGeom prst="rect">
            <a:avLst/>
          </a:prstGeom>
        </p:spPr>
      </p:pic>
    </p:spTree>
    <p:extLst>
      <p:ext uri="{BB962C8B-B14F-4D97-AF65-F5344CB8AC3E}">
        <p14:creationId xmlns:p14="http://schemas.microsoft.com/office/powerpoint/2010/main" val="252898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FD8F-64C1-6846-87D2-82BB66F6B2AD}"/>
              </a:ext>
            </a:extLst>
          </p:cNvPr>
          <p:cNvSpPr>
            <a:spLocks noGrp="1"/>
          </p:cNvSpPr>
          <p:nvPr>
            <p:ph type="title"/>
          </p:nvPr>
        </p:nvSpPr>
        <p:spPr>
          <a:xfrm>
            <a:off x="5009695" y="2118924"/>
            <a:ext cx="2172607" cy="1066574"/>
          </a:xfrm>
        </p:spPr>
        <p:txBody>
          <a:bodyPr>
            <a:normAutofit fontScale="90000"/>
          </a:bodyPr>
          <a:lstStyle/>
          <a:p>
            <a:pPr algn="ctr"/>
            <a:r>
              <a:rPr kumimoji="1" lang="en-US" altLang="zh-CN" sz="9600" b="1" i="1" dirty="0">
                <a:solidFill>
                  <a:schemeClr val="bg1">
                    <a:lumMod val="85000"/>
                  </a:schemeClr>
                </a:solidFill>
                <a:latin typeface="Arial" panose="020B0604020202020204" pitchFamily="34" charset="0"/>
                <a:cs typeface="Arial" panose="020B0604020202020204" pitchFamily="34" charset="0"/>
              </a:rPr>
              <a:t>3.</a:t>
            </a:r>
            <a:endParaRPr kumimoji="1" lang="zh-CN" altLang="en-US" dirty="0">
              <a:solidFill>
                <a:schemeClr val="bg1">
                  <a:lumMod val="85000"/>
                </a:schemeClr>
              </a:solidFill>
            </a:endParaRPr>
          </a:p>
        </p:txBody>
      </p:sp>
      <p:sp>
        <p:nvSpPr>
          <p:cNvPr id="4" name="内容占位符 2">
            <a:extLst>
              <a:ext uri="{FF2B5EF4-FFF2-40B4-BE49-F238E27FC236}">
                <a16:creationId xmlns:a16="http://schemas.microsoft.com/office/drawing/2014/main" id="{1469A92A-6A7F-A742-9CDF-D712970091EB}"/>
              </a:ext>
            </a:extLst>
          </p:cNvPr>
          <p:cNvSpPr txBox="1">
            <a:spLocks/>
          </p:cNvSpPr>
          <p:nvPr/>
        </p:nvSpPr>
        <p:spPr>
          <a:xfrm>
            <a:off x="4205316" y="3185498"/>
            <a:ext cx="3781364" cy="435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zh-CN" sz="3600" b="1" dirty="0">
                <a:solidFill>
                  <a:schemeClr val="bg1">
                    <a:lumMod val="85000"/>
                  </a:schemeClr>
                </a:solidFill>
                <a:latin typeface="Arial" panose="020B0604020202020204" pitchFamily="34" charset="0"/>
                <a:cs typeface="Arial" panose="020B0604020202020204" pitchFamily="34" charset="0"/>
              </a:rPr>
              <a:t>Checkpoint Averaging</a:t>
            </a:r>
            <a:endParaRPr kumimoji="1" lang="zh-CN" altLang="en-US" sz="3600" dirty="0">
              <a:solidFill>
                <a:schemeClr val="bg1">
                  <a:lumMod val="85000"/>
                </a:schemeClr>
              </a:solidFill>
            </a:endParaRPr>
          </a:p>
        </p:txBody>
      </p:sp>
    </p:spTree>
    <p:extLst>
      <p:ext uri="{BB962C8B-B14F-4D97-AF65-F5344CB8AC3E}">
        <p14:creationId xmlns:p14="http://schemas.microsoft.com/office/powerpoint/2010/main" val="124435633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1117</TotalTime>
  <Words>1948</Words>
  <Application>Microsoft Office PowerPoint</Application>
  <PresentationFormat>宽屏</PresentationFormat>
  <Paragraphs>98</Paragraphs>
  <Slides>24</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等线</vt:lpstr>
      <vt:lpstr>宋体</vt:lpstr>
      <vt:lpstr>微软雅黑</vt:lpstr>
      <vt:lpstr>Arial</vt:lpstr>
      <vt:lpstr>Calibri</vt:lpstr>
      <vt:lpstr>Calibri Light</vt:lpstr>
      <vt:lpstr>Cambria Math</vt:lpstr>
      <vt:lpstr>Times New Roman</vt:lpstr>
      <vt:lpstr>Office 主题​​</vt:lpstr>
      <vt:lpstr>PowerPoint 演示文稿</vt:lpstr>
      <vt:lpstr>1.</vt:lpstr>
      <vt:lpstr>PowerPoint 演示文稿</vt:lpstr>
      <vt:lpstr>PowerPoint 演示文稿</vt:lpstr>
      <vt:lpstr>PowerPoint 演示文稿</vt:lpstr>
      <vt:lpstr>2.</vt:lpstr>
      <vt:lpstr>PowerPoint 演示文稿</vt:lpstr>
      <vt:lpstr>PowerPoint 演示文稿</vt:lpstr>
      <vt:lpstr>3.</vt:lpstr>
      <vt:lpstr>PowerPoint 演示文稿</vt:lpstr>
      <vt:lpstr>PowerPoint 演示文稿</vt:lpstr>
      <vt:lpstr>4.</vt:lpstr>
      <vt:lpstr>PowerPoint 演示文稿</vt:lpstr>
      <vt:lpstr>PowerPoint 演示文稿</vt:lpstr>
      <vt:lpstr>5.</vt:lpstr>
      <vt:lpstr>PowerPoint 演示文稿</vt:lpstr>
      <vt:lpstr>PowerPoint 演示文稿</vt:lpstr>
      <vt:lpstr>PowerPoint 演示文稿</vt:lpstr>
      <vt:lpstr>PowerPoint 演示文稿</vt:lpstr>
      <vt:lpstr>PowerPoint 演示文稿</vt:lpstr>
      <vt:lpstr>PowerPoint 演示文稿</vt:lpstr>
      <vt:lpstr>6.</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Joestar Joseph</cp:lastModifiedBy>
  <cp:revision>19</cp:revision>
  <dcterms:created xsi:type="dcterms:W3CDTF">2019-09-02T08:18:28Z</dcterms:created>
  <dcterms:modified xsi:type="dcterms:W3CDTF">2023-03-29T09:18:00Z</dcterms:modified>
</cp:coreProperties>
</file>