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72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0351" autoAdjust="0"/>
  </p:normalViewPr>
  <p:slideViewPr>
    <p:cSldViewPr snapToGrid="0">
      <p:cViewPr varScale="1">
        <p:scale>
          <a:sx n="78" d="100"/>
          <a:sy n="78" d="100"/>
        </p:scale>
        <p:origin x="9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3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BEE8C-BF98-4B85-8F41-C5B676152EBF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FD9D5-E0E0-4BD2-937A-ACC15703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0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treat relations as discrete labels to be assigned to entity pairs</a:t>
            </a:r>
          </a:p>
          <a:p>
            <a:r>
              <a:rPr lang="en-US" altLang="zh-CN" dirty="0"/>
              <a:t>learn </a:t>
            </a:r>
            <a:r>
              <a:rPr lang="en-US" altLang="zh-CN" i="1" dirty="0"/>
              <a:t>relation classifiers </a:t>
            </a:r>
            <a:r>
              <a:rPr lang="en-US" altLang="zh-CN" dirty="0"/>
              <a:t>f(s, o) → r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9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1\some extracted entities fail to form a valid relational triple. </a:t>
            </a:r>
          </a:p>
          <a:p>
            <a:r>
              <a:rPr lang="en-US" altLang="zh-CN" dirty="0"/>
              <a:t>2\misidentifying the relations will bring more performance degradation than misidentifying the entities.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3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treat relations as discrete labels to be assigned to entity pairs</a:t>
            </a:r>
          </a:p>
          <a:p>
            <a:r>
              <a:rPr lang="en-US" altLang="zh-CN" dirty="0"/>
              <a:t>learn </a:t>
            </a:r>
            <a:r>
              <a:rPr lang="en-US" altLang="zh-CN" i="1" dirty="0"/>
              <a:t>relation classifiers </a:t>
            </a:r>
            <a:r>
              <a:rPr lang="en-US" altLang="zh-CN" dirty="0"/>
              <a:t>f(s, o) → r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2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treat relations as discrete labels to be assigned to entity pairs</a:t>
            </a:r>
          </a:p>
          <a:p>
            <a:r>
              <a:rPr lang="en-US" altLang="zh-CN" dirty="0"/>
              <a:t>learn </a:t>
            </a:r>
            <a:r>
              <a:rPr lang="en-US" altLang="zh-CN" i="1" dirty="0"/>
              <a:t>relation classifiers </a:t>
            </a:r>
            <a:r>
              <a:rPr lang="en-US" altLang="zh-CN" dirty="0"/>
              <a:t>f(s, o) → r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78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1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2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8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simultaneously identifies the objects as well the involved relations with respect to the subjects obtained at lower level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60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conventional sequence tagging schemes that assume each token bears only one tag (Zheng et al., 2017).</a:t>
            </a:r>
          </a:p>
          <a:p>
            <a:r>
              <a:rPr lang="en-US" altLang="zh-CN" dirty="0"/>
              <a:t>Zeng et al. (2018) is among the first to consider the overlapping triple problem in relational triple extraction. proposed a sequence-to-sequence (Seq2Seq) model with copy mechanism to extract triples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Fu et al. (2019) also studied the overlapping triple problem by modeling text as relational graphs with a graph convolutional networks (GCNs) based model.</a:t>
            </a:r>
          </a:p>
          <a:p>
            <a:r>
              <a:rPr lang="en-US" altLang="zh-CN" dirty="0"/>
              <a:t>Based on the Seq2Seq model, they further investigate the impact of extraction order (Zeng et al., 2019) and gain considerable improvement with reinforcement learning. </a:t>
            </a:r>
          </a:p>
          <a:p>
            <a:r>
              <a:rPr lang="en-US" altLang="zh-CN" dirty="0" err="1"/>
              <a:t>CASRELrandom</a:t>
            </a:r>
            <a:r>
              <a:rPr lang="en-US" altLang="zh-CN" dirty="0"/>
              <a:t> is the framework where all parameters of BERT are randomly initialized; </a:t>
            </a:r>
          </a:p>
          <a:p>
            <a:r>
              <a:rPr lang="en-US" altLang="zh-CN" dirty="0"/>
              <a:t>CASRELLSTM is the framework instantiated on a LSTM-based structure as in (Zheng et al., 2017) with pre-trained Glove embedding (Penning- ton et al., 2014); </a:t>
            </a:r>
          </a:p>
          <a:p>
            <a:r>
              <a:rPr lang="en-US" altLang="zh-CN" dirty="0"/>
              <a:t>CASREL is the full-fledged frame- work using pre-trained BERT weights.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6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conventional sequence tagging schemes that assume each token bears only one tag (Zheng et al., 2017).</a:t>
            </a:r>
          </a:p>
          <a:p>
            <a:r>
              <a:rPr lang="en-US" altLang="zh-CN" dirty="0"/>
              <a:t>Zeng et al. (2018) is among the first to consider the overlapping triple problem in relational triple extraction. proposed a sequence-to-sequence (Seq2Seq) model with copy mechanism to extract triples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Fu et al. (2019) also studied the overlapping triple problem by modeling text as relational graphs with a graph convolutional networks (GCNs) based model.</a:t>
            </a:r>
          </a:p>
          <a:p>
            <a:r>
              <a:rPr lang="en-US" altLang="zh-CN" dirty="0"/>
              <a:t>Based on the Seq2Seq model, they further investigate the impact of extraction order (Zeng et al., 2019) and gain considerable improvement with reinforcement learning. </a:t>
            </a:r>
          </a:p>
          <a:p>
            <a:r>
              <a:rPr lang="en-US" altLang="zh-CN" dirty="0" err="1"/>
              <a:t>CASRELrandom</a:t>
            </a:r>
            <a:r>
              <a:rPr lang="en-US" altLang="zh-CN" dirty="0"/>
              <a:t> is the framework where all parameters of BERT are randomly initialized; </a:t>
            </a:r>
          </a:p>
          <a:p>
            <a:r>
              <a:rPr lang="en-US" altLang="zh-CN" dirty="0"/>
              <a:t>CASRELLSTM is the framework instantiated on a LSTM-based structure as in (Zheng et al., 2017) with pre-trained Glove embedding (Penning- ton et al., 2014); </a:t>
            </a:r>
          </a:p>
          <a:p>
            <a:r>
              <a:rPr lang="en-US" altLang="zh-CN" dirty="0"/>
              <a:t>CASREL is the full-fledged frame- work using pre-trained BERT weights.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FD9D5-E0E0-4BD2-937A-ACC1570303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8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D37FC-005B-4B28-A0DA-9CAF1ED75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4C8AD-2DAF-4384-B4EC-E10FFDDC6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D20A9-3786-4907-8AD1-B1C9F6ED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D4F4-7A6E-486D-BBDF-7A8EDD191E60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C465-81B9-4F8A-8129-EBD6DFE1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D3B37-49B3-48CB-B93A-45A81F3D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8011B-EE24-4059-94CA-255E904E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9663A-F77D-4CC0-9171-703C1567D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078D0-F306-47D5-84F7-49F060D6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9A2-10C4-45F4-A7E5-6F82FDB3F289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ED5F4-1354-41D8-A055-EF444999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948F2-0F00-4B05-ACED-4055CFD8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3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4168D5-CB41-4E80-955C-C4822DB8B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0514F-8895-41A9-A37C-BB4E214DC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A9529-2C86-4D26-85F2-2B050451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5D10-D015-42D2-9E57-044622EE4A83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96A08-092F-41E0-80F0-65C6AE98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1ECC2-2C11-4CE8-9F41-D6789775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0D9B-D63F-4FE6-A393-A060E8E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A2132-E7BE-4D6B-AC45-9231F849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03630-4766-4130-AF24-7B5B1CD6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A495-495D-4ACC-BD15-D5578A12EDD5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071A-C9CA-4F2E-B365-6E0932A4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8A942-C21B-4C78-AE76-6BEB9B2C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7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4498D-EF01-4900-8ED6-163745E9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C801B-B303-4733-AE76-7955F0D7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B890B-0AFD-41A4-ADC0-AF8352F3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01BF-7BFA-4983-8E63-3BECC1D3BB0C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36293-44F1-487C-84C7-4D73813A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B32E0-5179-4D5C-BB1E-6B1C9A7F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0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515AD-A047-42BB-9018-8B7965AF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6D584-80DD-45F9-95EB-898D543F9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F1D32-B071-4091-A934-FCFF7F373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2FD92-6959-482F-93BD-AFFEA100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CD54-8BF5-480A-99BB-86F7A8740FEE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084C5-8FE7-43A8-BEEC-EFD725D5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6D540-32E3-477B-BE57-E4434744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6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84B47-DA40-4225-8BBD-CDEBE9D5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FE14D-02E2-4CC0-8EC3-2EE92D1D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4DF98-B650-4255-84C5-F4C0328B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3CFDDB-C37B-48F5-A06D-83F6BD4B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950D77-089D-4145-BA11-F6F6E0B49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7DCB20-9D82-4C9E-A4B4-4C43AE9A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59D7-89F5-45BE-BDDA-D84026764524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E095E-7990-479D-91CD-A171470D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06476E-A1D1-439D-8CEF-FF6C5992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2D93-4F19-4D22-9FFB-8744B187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8EEF1-DEF0-4802-BD10-9620CDBE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2618-61BF-46BD-AF1B-9E6E4901408C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9800F-AE32-4A6E-9A17-1A4EF041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82118C-0569-4952-A157-3629A0A3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9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895997-AACF-4296-BF87-AA26EA25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F9C-B747-477B-A2D2-F316B4BD9F1B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21000-11BB-43A9-BD3B-0073556D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F26F7-C011-45DB-8FD6-3E93FFAE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C50CF-4085-4B72-9CD8-1BEDDCCF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5831A-D40E-48A5-9522-7C324222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8B00D-BFF8-4BBB-A04E-DD3ADD8E3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F148D-AFC6-4955-A7CE-9FEFF46D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A46-28DB-4DEF-A075-A26CAF5BE1E1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F29B8-2A1E-4AAE-A639-ED4F6C81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4EA71-8322-4765-A2D1-0AA21FB0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8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3C3C-86CC-4C71-9725-2D67FC96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923A0-879C-4D56-AB69-3F37FEF63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3BB5B-1CC0-49A2-B811-C4A5D0B1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FFD95-300D-47D9-9E8E-DADE51B5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684A-AC42-4910-86D1-8DC691B4510C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51B36-E601-46DD-9594-6DE4DA4A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FDFA6-B37E-4C47-8B24-8B898A61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2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28CB07-DAC7-42A0-BCB8-6ABDDA2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57A95-9D29-481E-97CD-5605B7AF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77A9F-0301-4E6B-B860-FC36E888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12B5-AA8B-4432-A899-12CF62ABE9D9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CEDAE-D7DF-444C-A995-C3F1299D2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994A5-F2EA-4327-86ED-DE7B6F8AF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6713-C9E2-42A0-8373-329E4E772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1909.03227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D3DA9E0-32C8-41A2-AEAD-7CC435150B92}"/>
              </a:ext>
            </a:extLst>
          </p:cNvPr>
          <p:cNvSpPr/>
          <p:nvPr/>
        </p:nvSpPr>
        <p:spPr>
          <a:xfrm>
            <a:off x="629542" y="6198773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Accepted by ACL 2020. 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E080D9-CDB0-43BF-ACE4-786B642D1407}"/>
              </a:ext>
            </a:extLst>
          </p:cNvPr>
          <p:cNvSpPr/>
          <p:nvPr/>
        </p:nvSpPr>
        <p:spPr>
          <a:xfrm>
            <a:off x="3276420" y="6198773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https://arxiv.org/pdf/1909.03227.pdf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0B0649-B731-49FC-AD86-7AB5FD044AF7}"/>
              </a:ext>
            </a:extLst>
          </p:cNvPr>
          <p:cNvSpPr txBox="1"/>
          <p:nvPr/>
        </p:nvSpPr>
        <p:spPr>
          <a:xfrm flipH="1">
            <a:off x="4224198" y="3977231"/>
            <a:ext cx="3553103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张甜甜（</a:t>
            </a:r>
            <a:r>
              <a:rPr lang="en-US" altLang="zh-CN" sz="2000" dirty="0"/>
              <a:t>51194506050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7</a:t>
            </a:r>
            <a:r>
              <a:rPr lang="zh-CN" altLang="en-US" sz="2000" dirty="0"/>
              <a:t>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EFDDD0-5097-42D3-A142-CAD1C6FC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8" y="1612045"/>
            <a:ext cx="11415823" cy="1948451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966B210-5B5C-4E53-96A6-D4F3D280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2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765EDCE-83D0-42EF-A426-E7CAB2527937}"/>
                  </a:ext>
                </a:extLst>
              </p:cNvPr>
              <p:cNvSpPr/>
              <p:nvPr/>
            </p:nvSpPr>
            <p:spPr>
              <a:xfrm>
                <a:off x="8011555" y="1624058"/>
                <a:ext cx="3059084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–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token: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Optimize :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765EDCE-83D0-42EF-A426-E7CAB2527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55" y="1624058"/>
                <a:ext cx="3059084" cy="2677656"/>
              </a:xfrm>
              <a:prstGeom prst="rect">
                <a:avLst/>
              </a:prstGeom>
              <a:blipFill>
                <a:blip r:embed="rId3"/>
                <a:stretch>
                  <a:fillRect l="-2590" b="-4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CD4951C-B1C6-4A80-8AC1-DA22FDF81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419"/>
          <a:stretch/>
        </p:blipFill>
        <p:spPr>
          <a:xfrm>
            <a:off x="170836" y="1973365"/>
            <a:ext cx="7772875" cy="39494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1F7001-63CB-451A-8DC0-EA86A308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208" y="2871425"/>
            <a:ext cx="4216753" cy="8281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F9ABB5-08DC-4182-BE0F-ACEA801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Cascade Decoder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F9072BE-EF68-4ED1-B0B4-CB914AC5617B}"/>
                  </a:ext>
                </a:extLst>
              </p:cNvPr>
              <p:cNvSpPr/>
              <p:nvPr/>
            </p:nvSpPr>
            <p:spPr>
              <a:xfrm>
                <a:off x="8310813" y="1462788"/>
                <a:ext cx="380056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the encoded representation vector of the 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-</a:t>
                </a:r>
                <a:r>
                  <a:rPr lang="en-US" altLang="zh-CN" sz="2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subject 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F9072BE-EF68-4ED1-B0B4-CB914AC56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13" y="1462788"/>
                <a:ext cx="3800562" cy="707886"/>
              </a:xfrm>
              <a:prstGeom prst="rect">
                <a:avLst/>
              </a:prstGeom>
              <a:blipFill>
                <a:blip r:embed="rId6"/>
                <a:stretch>
                  <a:fillRect l="-1603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92060A-F4EE-4433-89EF-DCF9527CC2A1}"/>
              </a:ext>
            </a:extLst>
          </p:cNvPr>
          <p:cNvCxnSpPr>
            <a:cxnSpLocks/>
          </p:cNvCxnSpPr>
          <p:nvPr/>
        </p:nvCxnSpPr>
        <p:spPr>
          <a:xfrm flipV="1">
            <a:off x="10395927" y="2318032"/>
            <a:ext cx="576873" cy="6448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B8E177D-7AE5-4B60-8F6B-317A45E95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338" y="4531823"/>
            <a:ext cx="3522140" cy="113435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04D1F91-D05F-4925-8B82-EC7BD0A14761}"/>
              </a:ext>
            </a:extLst>
          </p:cNvPr>
          <p:cNvSpPr/>
          <p:nvPr/>
        </p:nvSpPr>
        <p:spPr>
          <a:xfrm>
            <a:off x="8139956" y="5904171"/>
            <a:ext cx="26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Include </a:t>
            </a:r>
            <a:r>
              <a:rPr lang="zh-CN" altLang="en-US" dirty="0"/>
              <a:t>a “null” object o</a:t>
            </a:r>
            <a:r>
              <a:rPr lang="zh-CN" altLang="en-US" baseline="-25000" dirty="0"/>
              <a:t>∅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CFC8B4A-ADCE-4A3D-8515-9A5073ED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8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4BA80-1105-42FD-A677-0E605AD4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Log-likelihood Objective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DF2C7A-01FD-4E5C-AEDF-8A115C85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1" y="2305185"/>
            <a:ext cx="6365708" cy="26375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3DD3CF-5C11-4EED-A976-3A83EE4EB25D}"/>
              </a:ext>
            </a:extLst>
          </p:cNvPr>
          <p:cNvSpPr/>
          <p:nvPr/>
        </p:nvSpPr>
        <p:spPr>
          <a:xfrm>
            <a:off x="838200" y="2811197"/>
            <a:ext cx="2820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maximizing J(Θ) </a:t>
            </a:r>
            <a:r>
              <a:rPr lang="en-US" altLang="zh-CN" sz="2400" b="1" dirty="0"/>
              <a:t>= </a:t>
            </a:r>
            <a:endParaRPr lang="zh-CN" altLang="en-US" sz="2400" b="1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9A37E-18EF-4D98-A2A6-77DD8546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1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17E67-D471-4873-B387-6DDE9F02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75"/>
            <a:ext cx="10515600" cy="1325563"/>
          </a:xfrm>
        </p:spPr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6FA89-F005-4BCC-96F2-CAC856BC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Metrics : only if the relation and the heads of both subject and object are all correct.</a:t>
            </a:r>
          </a:p>
          <a:p>
            <a:r>
              <a:rPr lang="en-US" altLang="zh-CN" dirty="0"/>
              <a:t>micro Precision , Recall , F1-score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90E9F-66AE-4CC0-92DF-02F09BC3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25" y="1669438"/>
            <a:ext cx="5168957" cy="268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CB8F2C-84A7-4F63-BA96-52C34923AB8A}"/>
              </a:ext>
            </a:extLst>
          </p:cNvPr>
          <p:cNvSpPr/>
          <p:nvPr/>
        </p:nvSpPr>
        <p:spPr>
          <a:xfrm>
            <a:off x="4122565" y="4489417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24 relation types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900581-0A0C-4EF9-8360-EACDF8B4F69B}"/>
              </a:ext>
            </a:extLst>
          </p:cNvPr>
          <p:cNvSpPr/>
          <p:nvPr/>
        </p:nvSpPr>
        <p:spPr>
          <a:xfrm>
            <a:off x="6240089" y="4489417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24</a:t>
            </a:r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 relation types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A4D4A-F850-4CDB-8435-E3A7827E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5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EB135-59E6-4FF7-B78A-4E2D179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5783A-E537-4E99-9A9E-0931E8DB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49" y="1690688"/>
            <a:ext cx="8946377" cy="406076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5738B5-5323-4C5D-959F-3EFFFEA0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4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EB135-59E6-4FF7-B78A-4E2D179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5783A-E537-4E99-9A9E-0931E8DB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49" y="1690688"/>
            <a:ext cx="8946377" cy="40607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B790186-9621-4234-A5F5-0083841FD03F}"/>
              </a:ext>
            </a:extLst>
          </p:cNvPr>
          <p:cNvSpPr/>
          <p:nvPr/>
        </p:nvSpPr>
        <p:spPr>
          <a:xfrm>
            <a:off x="5503025" y="2793076"/>
            <a:ext cx="2211186" cy="2809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194AE9-A8AC-431F-A328-413E915AB303}"/>
              </a:ext>
            </a:extLst>
          </p:cNvPr>
          <p:cNvSpPr/>
          <p:nvPr/>
        </p:nvSpPr>
        <p:spPr>
          <a:xfrm>
            <a:off x="7830675" y="2793076"/>
            <a:ext cx="2211186" cy="28097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16A78-4C6A-456D-BD0F-7E56F0CF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4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529A0-B23C-48BD-B231-FFC3B247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C14FEA-C3F5-43D3-BAC7-47DECB08B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86" y="1269296"/>
            <a:ext cx="8239644" cy="558870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7ED3A1-CB4D-404B-8F88-A8B9C429FF8B}"/>
              </a:ext>
            </a:extLst>
          </p:cNvPr>
          <p:cNvCxnSpPr>
            <a:cxnSpLocks/>
          </p:cNvCxnSpPr>
          <p:nvPr/>
        </p:nvCxnSpPr>
        <p:spPr>
          <a:xfrm>
            <a:off x="6130725" y="6366076"/>
            <a:ext cx="8719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2465716-9653-493D-8691-455B7291BBA3}"/>
              </a:ext>
            </a:extLst>
          </p:cNvPr>
          <p:cNvCxnSpPr>
            <a:cxnSpLocks/>
          </p:cNvCxnSpPr>
          <p:nvPr/>
        </p:nvCxnSpPr>
        <p:spPr>
          <a:xfrm>
            <a:off x="9223095" y="6366076"/>
            <a:ext cx="8719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C9DAEE-EC4F-4670-A5B9-148A3CA1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31B31-1A0C-429A-B0EF-E168460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Error Analysis</a:t>
            </a:r>
            <a:endParaRPr lang="zh-CN" altLang="en-US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1C6508-B78C-4D93-AD09-D767F241E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7037" y="2001044"/>
            <a:ext cx="6257925" cy="4000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8F60DD-FD63-4F46-B066-18F679EC158F}"/>
              </a:ext>
            </a:extLst>
          </p:cNvPr>
          <p:cNvSpPr/>
          <p:nvPr/>
        </p:nvSpPr>
        <p:spPr>
          <a:xfrm>
            <a:off x="4621876" y="4001294"/>
            <a:ext cx="2211186" cy="8811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9E370E-CAB6-4C4E-B63D-B783E826262D}"/>
              </a:ext>
            </a:extLst>
          </p:cNvPr>
          <p:cNvSpPr/>
          <p:nvPr/>
        </p:nvSpPr>
        <p:spPr>
          <a:xfrm>
            <a:off x="6947276" y="4555376"/>
            <a:ext cx="2211186" cy="7510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46BA9-44FF-4C21-9C25-BA667333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4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A7894-88E1-4CEA-BF09-7C5A9F1A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Supplemental Experiments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9E491-3DE0-4033-BE7D-0D2F584E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DD2A5F-05B6-4F1D-A439-B44CA6B1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438"/>
            <a:ext cx="10788885" cy="486371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12068D-8912-46ED-AB1A-0514A11F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8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BE32D-EB28-48A7-B812-0C689937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0FB5A-A990-4778-B9F4-9BCF90FB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 novel cascade binary tagging framework (CASREL), without suffering from the overlapping problem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model the relations as functions that map subjects to objects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C8790-87FD-428F-84A8-58CBDFF0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2D7FE-429B-4A8D-8B3E-C0540092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Introduction-Relational Triple Extraction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0363D-8941-401F-BF41-979BCF05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04" y="3610137"/>
            <a:ext cx="10515600" cy="3078885"/>
          </a:xfrm>
        </p:spPr>
        <p:txBody>
          <a:bodyPr>
            <a:normAutofit/>
          </a:bodyPr>
          <a:lstStyle/>
          <a:p>
            <a:r>
              <a:rPr lang="en-US" altLang="zh-CN" dirty="0"/>
              <a:t>pipeline approach : </a:t>
            </a:r>
          </a:p>
          <a:p>
            <a:pPr lvl="1"/>
            <a:r>
              <a:rPr lang="en-US" altLang="zh-CN" dirty="0"/>
              <a:t>recognize all entities =&gt; relation classification for each entity pair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error propagation problem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neglect the relevance between them</a:t>
            </a:r>
          </a:p>
          <a:p>
            <a:r>
              <a:rPr lang="en-US" altLang="zh-CN" dirty="0"/>
              <a:t>joint models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only through parameter sharing but not joint decoding</a:t>
            </a:r>
          </a:p>
          <a:p>
            <a:pPr lvl="1"/>
            <a:r>
              <a:rPr lang="en-US" altLang="zh-CN" dirty="0"/>
              <a:t>joint decoding - unified tagging scheme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E99F07-033F-4B74-82AB-3C99E320AD57}"/>
              </a:ext>
            </a:extLst>
          </p:cNvPr>
          <p:cNvSpPr/>
          <p:nvPr/>
        </p:nvSpPr>
        <p:spPr>
          <a:xfrm>
            <a:off x="895004" y="1708420"/>
            <a:ext cx="3645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1" dirty="0">
                <a:solidFill>
                  <a:srgbClr val="FF0000"/>
                </a:solidFill>
              </a:rPr>
              <a:t>(subject, relation, object)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9A785-1537-4231-96D7-4D35285A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51" y="2314575"/>
            <a:ext cx="7534275" cy="111442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60768F-EB77-4569-907E-8A58EBBFA1F0}"/>
              </a:ext>
            </a:extLst>
          </p:cNvPr>
          <p:cNvCxnSpPr>
            <a:cxnSpLocks/>
          </p:cNvCxnSpPr>
          <p:nvPr/>
        </p:nvCxnSpPr>
        <p:spPr>
          <a:xfrm flipV="1">
            <a:off x="7797338" y="4904509"/>
            <a:ext cx="515389" cy="415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64E287-927F-498E-9903-7E248CCC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4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269AF6-83E3-432B-BF2D-C087580F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625091"/>
            <a:ext cx="8292289" cy="52329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1608D7-6D6E-4D70-8ADE-8E4E9166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Introduction-Overlapping Triple Problem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CCEF67-C24D-4B1A-A881-06675B35A2C2}"/>
              </a:ext>
            </a:extLst>
          </p:cNvPr>
          <p:cNvSpPr/>
          <p:nvPr/>
        </p:nvSpPr>
        <p:spPr>
          <a:xfrm>
            <a:off x="242112" y="2828835"/>
            <a:ext cx="3823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conventional sequence tagging schemes </a:t>
            </a:r>
            <a:r>
              <a:rPr lang="en-US" altLang="zh-CN" sz="2400" b="1" dirty="0">
                <a:solidFill>
                  <a:srgbClr val="FF0000"/>
                </a:solidFill>
              </a:rPr>
              <a:t>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relation classification </a:t>
            </a:r>
            <a:r>
              <a:rPr lang="en-US" altLang="zh-CN" sz="2400" b="1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D288C-86FC-4F08-93C0-A5909B38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5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9ABB5-08DC-4182-BE0F-ACEA801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CASREL Framework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F1BA72-CFA9-4DB2-9854-DFC3E5395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7389"/>
                <a:ext cx="10515600" cy="3732386"/>
              </a:xfrm>
              <a:ln w="28575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joint model - </a:t>
                </a:r>
                <a:r>
                  <a:rPr lang="en-US" altLang="zh-CN" b="1" dirty="0"/>
                  <a:t>joint decoding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model the relations as functions that map subjects to objects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i="1" dirty="0"/>
                  <a:t>relation-specific taggers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√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i="1" dirty="0"/>
                  <a:t>relation classifiers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F1BA72-CFA9-4DB2-9854-DFC3E5395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7389"/>
                <a:ext cx="10515600" cy="3732386"/>
              </a:xfrm>
              <a:blipFill>
                <a:blip r:embed="rId3"/>
                <a:stretch>
                  <a:fillRect l="-121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B99B72-0DEF-4DF3-A9F9-8FCA8171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6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9ABB5-08DC-4182-BE0F-ACEA801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CASREL Framework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DD8D91-661A-45CC-9594-A2FF606B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6297"/>
            <a:ext cx="6011488" cy="3405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36F7C8-BFA1-4E83-BBC2-DDE79DC4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265" y="2227808"/>
            <a:ext cx="4911112" cy="1181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B41E13-DA1E-40B2-AEDF-7A0A24D1E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781" y="3563789"/>
            <a:ext cx="4792596" cy="20860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52C4710-A3CB-47B8-85B7-DC0A6EF3ED90}"/>
              </a:ext>
            </a:extLst>
          </p:cNvPr>
          <p:cNvSpPr/>
          <p:nvPr/>
        </p:nvSpPr>
        <p:spPr>
          <a:xfrm>
            <a:off x="1094443" y="1742935"/>
            <a:ext cx="4589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Training o</a:t>
            </a:r>
            <a:r>
              <a:rPr lang="zh-CN" altLang="en-US" sz="2400" b="1" dirty="0">
                <a:solidFill>
                  <a:srgbClr val="FF0000"/>
                </a:solidFill>
              </a:rPr>
              <a:t>bjective </a:t>
            </a:r>
            <a:r>
              <a:rPr lang="en-US" altLang="zh-CN" sz="2400" b="1" dirty="0">
                <a:solidFill>
                  <a:srgbClr val="FF0000"/>
                </a:solidFill>
              </a:rPr>
              <a:t>at triple level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A5C8BC8-A95A-4AB4-85B0-8F0EAF8AF3A7}"/>
              </a:ext>
            </a:extLst>
          </p:cNvPr>
          <p:cNvCxnSpPr>
            <a:cxnSpLocks/>
          </p:cNvCxnSpPr>
          <p:nvPr/>
        </p:nvCxnSpPr>
        <p:spPr>
          <a:xfrm>
            <a:off x="1862051" y="5486400"/>
            <a:ext cx="10640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CDF78-7360-454F-9DBA-50FA659F90CA}"/>
              </a:ext>
            </a:extLst>
          </p:cNvPr>
          <p:cNvCxnSpPr>
            <a:cxnSpLocks/>
          </p:cNvCxnSpPr>
          <p:nvPr/>
        </p:nvCxnSpPr>
        <p:spPr>
          <a:xfrm>
            <a:off x="3128357" y="5602775"/>
            <a:ext cx="308956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A1822731-2D39-413A-816C-BA5D5BBA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4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EA1715-C5D4-4AAC-8EFD-DA774C39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396875"/>
            <a:ext cx="9067800" cy="60960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CD275FE-1185-46A2-8868-209B05A83425}"/>
              </a:ext>
            </a:extLst>
          </p:cNvPr>
          <p:cNvSpPr/>
          <p:nvPr/>
        </p:nvSpPr>
        <p:spPr>
          <a:xfrm flipH="1">
            <a:off x="8778239" y="4887884"/>
            <a:ext cx="648393" cy="3657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511313-A75E-4A61-A641-2293BB9BA8B2}"/>
              </a:ext>
            </a:extLst>
          </p:cNvPr>
          <p:cNvSpPr/>
          <p:nvPr/>
        </p:nvSpPr>
        <p:spPr>
          <a:xfrm flipH="1">
            <a:off x="10759439" y="3976255"/>
            <a:ext cx="648393" cy="3657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05F22AF-0C1F-4221-8A49-8C4DACD05AFB}"/>
              </a:ext>
            </a:extLst>
          </p:cNvPr>
          <p:cNvSpPr/>
          <p:nvPr/>
        </p:nvSpPr>
        <p:spPr>
          <a:xfrm flipH="1">
            <a:off x="10629900" y="1900844"/>
            <a:ext cx="648393" cy="3657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3FBF2CF-B60B-4857-B3E2-24C85B2C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0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9ABB5-08DC-4182-BE0F-ACEA801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BERT Encoder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EA1715-C5D4-4AAC-8EFD-DA774C39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905798" cy="4642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765EDCE-83D0-42EF-A426-E7CAB2527937}"/>
                  </a:ext>
                </a:extLst>
              </p:cNvPr>
              <p:cNvSpPr/>
              <p:nvPr/>
            </p:nvSpPr>
            <p:spPr>
              <a:xfrm>
                <a:off x="7510549" y="4765234"/>
                <a:ext cx="4076700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</a:rPr>
                  <a:t>extracts feature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</a:rPr>
                  <a:t> from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765EDCE-83D0-42EF-A426-E7CAB2527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49" y="4765234"/>
                <a:ext cx="4076700" cy="860748"/>
              </a:xfrm>
              <a:prstGeom prst="rect">
                <a:avLst/>
              </a:prstGeom>
              <a:blipFill>
                <a:blip r:embed="rId4"/>
                <a:stretch>
                  <a:fillRect l="-2242" t="-4965" b="-13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AB1A6FC1-79DB-4244-84FF-AD4CD8C3D4FD}"/>
              </a:ext>
            </a:extLst>
          </p:cNvPr>
          <p:cNvSpPr/>
          <p:nvPr/>
        </p:nvSpPr>
        <p:spPr>
          <a:xfrm>
            <a:off x="6495703" y="4983522"/>
            <a:ext cx="781397" cy="39442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DAE46-DA54-4302-B876-190160ED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6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9ABB5-08DC-4182-BE0F-ACEA801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Cascade Decoder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EA1715-C5D4-4AAC-8EFD-DA774C390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19"/>
          <a:stretch/>
        </p:blipFill>
        <p:spPr>
          <a:xfrm>
            <a:off x="683029" y="1690688"/>
            <a:ext cx="7686377" cy="39055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65EDCE-83D0-42EF-A426-E7CAB2527937}"/>
              </a:ext>
            </a:extLst>
          </p:cNvPr>
          <p:cNvSpPr/>
          <p:nvPr/>
        </p:nvSpPr>
        <p:spPr>
          <a:xfrm>
            <a:off x="7889755" y="5235887"/>
            <a:ext cx="407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detect all subjects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B1A6FC1-79DB-4244-84FF-AD4CD8C3D4FD}"/>
              </a:ext>
            </a:extLst>
          </p:cNvPr>
          <p:cNvSpPr/>
          <p:nvPr/>
        </p:nvSpPr>
        <p:spPr>
          <a:xfrm rot="1909146">
            <a:off x="8406601" y="4893593"/>
            <a:ext cx="351069" cy="24116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5B5BAF-D437-4EC1-B6F0-D6C30786F2A7}"/>
              </a:ext>
            </a:extLst>
          </p:cNvPr>
          <p:cNvSpPr/>
          <p:nvPr/>
        </p:nvSpPr>
        <p:spPr>
          <a:xfrm>
            <a:off x="7432270" y="715396"/>
            <a:ext cx="4076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for each candidate subject, check all possible relations 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</a:rPr>
              <a:t>if a relation can associate objects in the sentence with that subject.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D7DE3D8-A771-4CE0-B875-C2699FD6EDAB}"/>
              </a:ext>
            </a:extLst>
          </p:cNvPr>
          <p:cNvSpPr/>
          <p:nvPr/>
        </p:nvSpPr>
        <p:spPr>
          <a:xfrm rot="19241469">
            <a:off x="8618807" y="2268526"/>
            <a:ext cx="351069" cy="24116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88C56D-1C12-407B-92D7-F05A5399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8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9ABB5-08DC-4182-BE0F-ACEA801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Cascade Decoder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EA1715-C5D4-4AAC-8EFD-DA774C390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64" b="24419"/>
          <a:stretch/>
        </p:blipFill>
        <p:spPr>
          <a:xfrm>
            <a:off x="1264920" y="1907041"/>
            <a:ext cx="7686377" cy="15562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765EDCE-83D0-42EF-A426-E7CAB2527937}"/>
                  </a:ext>
                </a:extLst>
              </p:cNvPr>
              <p:cNvSpPr/>
              <p:nvPr/>
            </p:nvSpPr>
            <p:spPr>
              <a:xfrm>
                <a:off x="965664" y="3523465"/>
                <a:ext cx="804533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</a:rPr>
                  <a:t>two identical binary classifiers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–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token: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Optimize :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765EDCE-83D0-42EF-A426-E7CAB2527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64" y="3523465"/>
                <a:ext cx="8045335" cy="2677656"/>
              </a:xfrm>
              <a:prstGeom prst="rect">
                <a:avLst/>
              </a:prstGeom>
              <a:blipFill>
                <a:blip r:embed="rId4"/>
                <a:stretch>
                  <a:fillRect l="-1136" t="-1595" b="-4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ABDBFF-A00A-48B3-9DB8-26538862249C}"/>
              </a:ext>
            </a:extLst>
          </p:cNvPr>
          <p:cNvCxnSpPr>
            <a:cxnSpLocks/>
          </p:cNvCxnSpPr>
          <p:nvPr/>
        </p:nvCxnSpPr>
        <p:spPr>
          <a:xfrm flipH="1">
            <a:off x="2244436" y="3059084"/>
            <a:ext cx="382387" cy="4643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F0E41E3-BC36-4FCC-A4EB-1B01DFDB9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895" y="4261831"/>
            <a:ext cx="3686175" cy="923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50B1AB-0487-4A1E-8179-21A1E5E8B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585" y="5422006"/>
            <a:ext cx="4503087" cy="143599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F9072BE-EF68-4ED1-B0B4-CB914AC5617B}"/>
              </a:ext>
            </a:extLst>
          </p:cNvPr>
          <p:cNvSpPr/>
          <p:nvPr/>
        </p:nvSpPr>
        <p:spPr>
          <a:xfrm>
            <a:off x="7633639" y="3606918"/>
            <a:ext cx="4226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nearest start-end pair match principle 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92060A-F4EE-4433-89EF-DCF9527CC2A1}"/>
              </a:ext>
            </a:extLst>
          </p:cNvPr>
          <p:cNvCxnSpPr>
            <a:cxnSpLocks/>
          </p:cNvCxnSpPr>
          <p:nvPr/>
        </p:nvCxnSpPr>
        <p:spPr>
          <a:xfrm>
            <a:off x="7514705" y="2866587"/>
            <a:ext cx="1604357" cy="6942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278048DD-E443-41F3-9798-F56FAA60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6713-C9E2-42A0-8373-329E4E772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7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764</Words>
  <Application>Microsoft Office PowerPoint</Application>
  <PresentationFormat>宽屏</PresentationFormat>
  <Paragraphs>121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Lucida Grande</vt:lpstr>
      <vt:lpstr>等线</vt:lpstr>
      <vt:lpstr>等线 Light</vt:lpstr>
      <vt:lpstr>Arial</vt:lpstr>
      <vt:lpstr>Cambria Math</vt:lpstr>
      <vt:lpstr>Office 主题​​</vt:lpstr>
      <vt:lpstr>PowerPoint 演示文稿</vt:lpstr>
      <vt:lpstr>Introduction-Relational Triple Extraction</vt:lpstr>
      <vt:lpstr>Introduction-Overlapping Triple Problem</vt:lpstr>
      <vt:lpstr>The CASREL Framework</vt:lpstr>
      <vt:lpstr>The CASREL Framework</vt:lpstr>
      <vt:lpstr>PowerPoint 演示文稿</vt:lpstr>
      <vt:lpstr>BERT Encoder</vt:lpstr>
      <vt:lpstr>Cascade Decoder</vt:lpstr>
      <vt:lpstr>Cascade Decoder</vt:lpstr>
      <vt:lpstr>Cascade Decoder</vt:lpstr>
      <vt:lpstr>Data Log-likelihood Objective</vt:lpstr>
      <vt:lpstr>Experiments</vt:lpstr>
      <vt:lpstr>Results</vt:lpstr>
      <vt:lpstr>Results</vt:lpstr>
      <vt:lpstr>Results</vt:lpstr>
      <vt:lpstr>Error Analysis</vt:lpstr>
      <vt:lpstr>Supplemental 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ttzhang3@163.com</dc:creator>
  <cp:lastModifiedBy>ttzhang3@163.com</cp:lastModifiedBy>
  <cp:revision>47</cp:revision>
  <dcterms:created xsi:type="dcterms:W3CDTF">2020-05-06T12:55:15Z</dcterms:created>
  <dcterms:modified xsi:type="dcterms:W3CDTF">2020-05-07T11:37:00Z</dcterms:modified>
</cp:coreProperties>
</file>