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322" r:id="rId4"/>
    <p:sldId id="333" r:id="rId5"/>
    <p:sldId id="332" r:id="rId6"/>
    <p:sldId id="334" r:id="rId7"/>
    <p:sldId id="331" r:id="rId8"/>
    <p:sldId id="335" r:id="rId9"/>
    <p:sldId id="336" r:id="rId10"/>
    <p:sldId id="337" r:id="rId11"/>
    <p:sldId id="339" r:id="rId12"/>
    <p:sldId id="354" r:id="rId13"/>
    <p:sldId id="338" r:id="rId14"/>
    <p:sldId id="340" r:id="rId15"/>
    <p:sldId id="342" r:id="rId16"/>
    <p:sldId id="341" r:id="rId17"/>
    <p:sldId id="343" r:id="rId18"/>
    <p:sldId id="344" r:id="rId19"/>
    <p:sldId id="345" r:id="rId20"/>
    <p:sldId id="351" r:id="rId21"/>
    <p:sldId id="352" r:id="rId22"/>
    <p:sldId id="353" r:id="rId23"/>
    <p:sldId id="347" r:id="rId24"/>
    <p:sldId id="346" r:id="rId25"/>
    <p:sldId id="348" r:id="rId26"/>
    <p:sldId id="349" r:id="rId27"/>
    <p:sldId id="350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CC" initials="LC" lastIdx="1" clrIdx="0">
    <p:extLst>
      <p:ext uri="{19B8F6BF-5375-455C-9EA6-DF929625EA0E}">
        <p15:presenceInfo xmlns:p15="http://schemas.microsoft.com/office/powerpoint/2012/main" userId="20e121952d626a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836E"/>
    <a:srgbClr val="434042"/>
    <a:srgbClr val="65B5C5"/>
    <a:srgbClr val="1BA7C3"/>
    <a:srgbClr val="1C94BE"/>
    <a:srgbClr val="02DAFC"/>
    <a:srgbClr val="02DDFF"/>
    <a:srgbClr val="03BEFE"/>
    <a:srgbClr val="EDCC6F"/>
    <a:srgbClr val="F6E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 autoAdjust="0"/>
    <p:restoredTop sz="92033" autoAdjust="0"/>
  </p:normalViewPr>
  <p:slideViewPr>
    <p:cSldViewPr snapToGrid="0">
      <p:cViewPr varScale="1">
        <p:scale>
          <a:sx n="96" d="100"/>
          <a:sy n="96" d="100"/>
        </p:scale>
        <p:origin x="60" y="496"/>
      </p:cViewPr>
      <p:guideLst>
        <p:guide pos="76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4A20EE-D82A-465F-A06B-F1C499754A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副标题 2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80266" y="3237426"/>
            <a:ext cx="6786562" cy="1048678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1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80266" y="1136650"/>
            <a:ext cx="6786562" cy="2360716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13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80266" y="5094260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13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80266" y="5419201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>
                    <a:lumMod val="7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3AD1AB-EDCC-4F6F-8722-458AEC7D4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D55CE78-2B65-4A52-B6DC-6AA8487BB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EDE1CD-D8CF-425B-9312-CFD0C6C9D6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49530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454398" y="1396009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7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51001" y="3511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1002" y="3215474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37F0258-4B56-4926-ADC9-621241FD1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B3ABD1-BB89-4563-9055-1F3CD371DE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512" y="812165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787424" y="3142015"/>
            <a:ext cx="5419185" cy="895350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787423" y="411435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8D1FF-F029-4867-90D4-B2A4A57D6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4CE92EA-4D63-406A-8DB4-81454AA337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69AB785F-69B1-42FD-A54D-980ECF6E7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2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0FDA25-DB83-46C5-AF0D-EDF629B2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2C754D97-8B61-4E79-A1E5-35140A9C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1872646-73C0-4ECC-98AD-5144CCA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A26850-400B-4B40-A941-1801CDFB6B60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CE9257-C5F8-43EE-8C8C-4FD143283D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225C0EF-3B42-4E42-877B-BB95B987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1EF878A-978C-4FF5-98E8-4EA308D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1CBB6EA-5004-4A02-8AF9-9CE561A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2023/6/8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9" r:id="rId2"/>
    <p:sldLayoutId id="2147483651" r:id="rId3"/>
    <p:sldLayoutId id="2147483664" r:id="rId4"/>
    <p:sldLayoutId id="2147483665" r:id="rId5"/>
    <p:sldLayoutId id="2147483662" r:id="rId6"/>
    <p:sldLayoutId id="2147483655" r:id="rId7"/>
    <p:sldLayoutId id="2147483666" r:id="rId8"/>
    <p:sldLayoutId id="2147483667" r:id="rId9"/>
    <p:sldLayoutId id="2147483668" r:id="rId10"/>
    <p:sldLayoutId id="2147483661" r:id="rId11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959307" y="2380322"/>
            <a:ext cx="1953797" cy="1048678"/>
          </a:xfrm>
        </p:spPr>
        <p:txBody>
          <a:bodyPr/>
          <a:lstStyle/>
          <a:p>
            <a:r>
              <a:rPr lang="en-US" altLang="zh-CN" b="1" dirty="0"/>
              <a:t>ICLR 2023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94672" y="1068284"/>
            <a:ext cx="11997328" cy="2360716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       </a:t>
            </a:r>
            <a:r>
              <a:rPr lang="en-US" altLang="zh-CN" sz="3600" dirty="0">
                <a:latin typeface="+mj-ea"/>
              </a:rPr>
              <a:t>Compositional Task Representations For LLM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57C219-1D02-294D-417E-142252AB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72" y="3230177"/>
            <a:ext cx="9043107" cy="151086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Phase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0DE4D1-24C9-BDA3-A2C6-FE3B89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1741034"/>
            <a:ext cx="6060959" cy="41068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DACD21-76A8-B337-52BF-83D489588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31" y="3697499"/>
            <a:ext cx="5214773" cy="4121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8AE5D0-5855-62FA-29DE-4FADA5237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31" y="1741034"/>
            <a:ext cx="3128865" cy="3014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EFBA2A-66A7-CBE2-70F9-8AC2913A0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07" y="2313878"/>
            <a:ext cx="5547595" cy="28627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BAB9A7-1F14-300B-8AF6-E3A58AD480EC}"/>
              </a:ext>
            </a:extLst>
          </p:cNvPr>
          <p:cNvSpPr txBox="1"/>
          <p:nvPr/>
        </p:nvSpPr>
        <p:spPr>
          <a:xfrm>
            <a:off x="513365" y="1200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1) </a:t>
            </a:r>
            <a:r>
              <a:rPr lang="zh-CN" altLang="en-US" b="1" dirty="0">
                <a:latin typeface="+mn-ea"/>
              </a:rPr>
              <a:t>任务 </a:t>
            </a:r>
            <a:r>
              <a:rPr lang="en-US" altLang="zh-CN" b="1" dirty="0">
                <a:latin typeface="+mn-ea"/>
              </a:rPr>
              <a:t>id  -&gt; </a:t>
            </a:r>
            <a:r>
              <a:rPr lang="zh-CN" altLang="en-US" b="1" dirty="0">
                <a:latin typeface="+mn-ea"/>
              </a:rPr>
              <a:t>任务嵌入 （一共 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 个任务）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91C003-F642-11B7-6B52-5605E5907A2B}"/>
              </a:ext>
            </a:extLst>
          </p:cNvPr>
          <p:cNvSpPr txBox="1"/>
          <p:nvPr/>
        </p:nvSpPr>
        <p:spPr>
          <a:xfrm>
            <a:off x="513364" y="3038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2) </a:t>
            </a:r>
            <a:r>
              <a:rPr lang="zh-CN" altLang="en-US" b="1" dirty="0">
                <a:latin typeface="+mn-ea"/>
              </a:rPr>
              <a:t>任务嵌入</a:t>
            </a:r>
            <a:r>
              <a:rPr lang="en-US" altLang="zh-CN" b="1" dirty="0">
                <a:latin typeface="+mn-ea"/>
              </a:rPr>
              <a:t>  -&gt; </a:t>
            </a:r>
            <a:r>
              <a:rPr lang="zh-CN" altLang="en-US" b="1" dirty="0">
                <a:latin typeface="+mn-ea"/>
              </a:rPr>
              <a:t>定长离散序列，长为 </a:t>
            </a:r>
            <a:r>
              <a:rPr lang="en-US" altLang="zh-CN" b="1" dirty="0">
                <a:latin typeface="+mn-ea"/>
              </a:rPr>
              <a:t>L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E75C68E-99AC-3543-7E9E-A0BEA050BE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9903" y="2316145"/>
            <a:ext cx="758923" cy="3442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7A6A2E6-929B-2C65-4CB3-08B341E7DA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31" y="4497598"/>
            <a:ext cx="2964576" cy="3331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996041D-48E4-BF8D-7F53-EF650BF41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737" y="5950226"/>
            <a:ext cx="2694548" cy="5345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9A9A50-0942-39F3-C225-D7487E8914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431" y="6007052"/>
            <a:ext cx="3128865" cy="3366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76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Phase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0DE4D1-24C9-BDA3-A2C6-FE3B89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41" y="1375560"/>
            <a:ext cx="6060959" cy="41068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BAB9A7-1F14-300B-8AF6-E3A58AD480EC}"/>
              </a:ext>
            </a:extLst>
          </p:cNvPr>
          <p:cNvSpPr txBox="1"/>
          <p:nvPr/>
        </p:nvSpPr>
        <p:spPr>
          <a:xfrm>
            <a:off x="491248" y="1163739"/>
            <a:ext cx="6096000" cy="3644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3) </a:t>
            </a:r>
            <a:r>
              <a:rPr lang="zh-CN" altLang="en-US" b="1" dirty="0">
                <a:latin typeface="+mn-ea"/>
              </a:rPr>
              <a:t>融入离散序列入训练</a:t>
            </a:r>
            <a:endParaRPr lang="en-US" altLang="zh-CN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    由于 </a:t>
            </a:r>
            <a:r>
              <a:rPr lang="en-US" altLang="zh-CN" dirty="0">
                <a:latin typeface="+mn-ea"/>
              </a:rPr>
              <a:t>CodeBook Embedding </a:t>
            </a:r>
            <a:r>
              <a:rPr lang="en-US" altLang="zh-CN" i="1" dirty="0">
                <a:latin typeface="+mn-ea"/>
              </a:rPr>
              <a:t>C </a:t>
            </a:r>
            <a:r>
              <a:rPr lang="zh-CN" altLang="en-US" dirty="0">
                <a:latin typeface="+mn-ea"/>
              </a:rPr>
              <a:t>为随机初始化，因此与 </a:t>
            </a:r>
            <a:r>
              <a:rPr lang="en-US" altLang="zh-CN" dirty="0">
                <a:latin typeface="+mn-ea"/>
              </a:rPr>
              <a:t>Query Vector </a:t>
            </a:r>
            <a:r>
              <a:rPr lang="en-US" altLang="zh-CN" i="1" dirty="0">
                <a:latin typeface="+mn-ea"/>
              </a:rPr>
              <a:t>Q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分布相差大。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    将训练解耦为两部分：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  I :  </a:t>
            </a:r>
            <a:r>
              <a:rPr lang="zh-CN" altLang="en-US" dirty="0">
                <a:latin typeface="+mn-ea"/>
              </a:rPr>
              <a:t>冻结 </a:t>
            </a:r>
            <a:r>
              <a:rPr lang="en-US" altLang="zh-CN" dirty="0">
                <a:latin typeface="+mn-ea"/>
              </a:rPr>
              <a:t>LLM </a:t>
            </a:r>
            <a:r>
              <a:rPr lang="zh-CN" altLang="en-US" dirty="0">
                <a:latin typeface="+mn-ea"/>
              </a:rPr>
              <a:t>参数，微调 </a:t>
            </a:r>
            <a:r>
              <a:rPr lang="en-US" altLang="zh-CN" dirty="0">
                <a:latin typeface="+mn-ea"/>
              </a:rPr>
              <a:t> CTR learning module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  II</a:t>
            </a:r>
            <a:r>
              <a:rPr lang="zh-CN" altLang="en-US" dirty="0">
                <a:latin typeface="+mn-ea"/>
              </a:rPr>
              <a:t>：全参数联合更新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6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Phase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0DE4D1-24C9-BDA3-A2C6-FE3B89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41" y="1375560"/>
            <a:ext cx="6060959" cy="41068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BAB9A7-1F14-300B-8AF6-E3A58AD480EC}"/>
              </a:ext>
            </a:extLst>
          </p:cNvPr>
          <p:cNvSpPr txBox="1"/>
          <p:nvPr/>
        </p:nvSpPr>
        <p:spPr>
          <a:xfrm>
            <a:off x="491248" y="1163739"/>
            <a:ext cx="6096000" cy="978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3) </a:t>
            </a:r>
            <a:r>
              <a:rPr lang="zh-CN" altLang="en-US" b="1" dirty="0">
                <a:latin typeface="+mn-ea"/>
              </a:rPr>
              <a:t>融入离散序列入训练</a:t>
            </a:r>
            <a:endParaRPr lang="en-US" altLang="zh-CN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    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B4038B-D72F-81BD-C7D6-71A7CCF21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3" y="1786723"/>
            <a:ext cx="7211893" cy="9105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DAACD5-069A-EFD2-D94B-4E5F70BE253D}"/>
              </a:ext>
            </a:extLst>
          </p:cNvPr>
          <p:cNvSpPr txBox="1"/>
          <p:nvPr/>
        </p:nvSpPr>
        <p:spPr>
          <a:xfrm>
            <a:off x="396653" y="2739106"/>
            <a:ext cx="10775844" cy="33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+mn-ea"/>
              </a:rPr>
              <a:t>sg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表示停止梯度更新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该损失函数参考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VQ-VAE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第一项表示标准语言建模损失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第二项为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Codebook Loss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，让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Codebook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中的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Embedding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向最近的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Query</a:t>
            </a:r>
          </a:p>
          <a:p>
            <a:pPr marL="342900" indent="-342900">
              <a:lnSpc>
                <a:spcPct val="200000"/>
              </a:lnSpc>
              <a:buAutoNum type="arabicPeriod" startAt="3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第三项为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Commitment Loss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，防止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Encoder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输出在各个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Codebook Embedding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之间跳跃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59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Phase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BBD8B-315F-0FB4-2D26-2B21F636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07" y="1319309"/>
            <a:ext cx="5369893" cy="42193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C97805-B6F0-5411-B3BB-D28A0DEBF3DA}"/>
              </a:ext>
            </a:extLst>
          </p:cNvPr>
          <p:cNvSpPr txBox="1"/>
          <p:nvPr/>
        </p:nvSpPr>
        <p:spPr>
          <a:xfrm>
            <a:off x="625144" y="1212145"/>
            <a:ext cx="6437807" cy="3055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</a:rPr>
              <a:t>Code Ensemble for Zero-Label Learning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     新任务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无标签            （无离散序列表示）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方法：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）使用已经好的任务（</a:t>
            </a:r>
            <a:r>
              <a:rPr lang="en-US" altLang="zh-CN" dirty="0">
                <a:latin typeface="+mn-ea"/>
              </a:rPr>
              <a:t>319 in total</a:t>
            </a:r>
            <a:r>
              <a:rPr lang="zh-CN" altLang="en-US" dirty="0">
                <a:latin typeface="+mn-ea"/>
              </a:rPr>
              <a:t>）的序列表示。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）构造偏离未标注数据上的均匀分布最小的序列表示候选集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）进行继承，选出表现最好的 </a:t>
            </a:r>
            <a:r>
              <a:rPr lang="en-US" altLang="zh-CN" dirty="0">
                <a:latin typeface="+mn-ea"/>
              </a:rPr>
              <a:t>code </a:t>
            </a:r>
            <a:r>
              <a:rPr lang="zh-CN" altLang="en-US" dirty="0">
                <a:latin typeface="+mn-ea"/>
              </a:rPr>
              <a:t>序列</a:t>
            </a:r>
            <a:endParaRPr lang="en-US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05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Phase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BBD8B-315F-0FB4-2D26-2B21F636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16" y="1613008"/>
            <a:ext cx="5248908" cy="36319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C97805-B6F0-5411-B3BB-D28A0DEBF3DA}"/>
              </a:ext>
            </a:extLst>
          </p:cNvPr>
          <p:cNvSpPr txBox="1"/>
          <p:nvPr/>
        </p:nvSpPr>
        <p:spPr>
          <a:xfrm>
            <a:off x="551571" y="1028700"/>
            <a:ext cx="6437807" cy="33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2.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+mn-ea"/>
              </a:rPr>
              <a:t> Bitwise Search for Few-Shot Learning</a:t>
            </a: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    给出 新任务 与 对应标签 的数据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latin typeface="+mn-ea"/>
              </a:rPr>
              <a:t>方法：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>
                <a:latin typeface="+mn-ea"/>
              </a:rPr>
              <a:t>）使用已给出的数据作为</a:t>
            </a:r>
            <a:r>
              <a:rPr lang="zh-CN" altLang="en-US" dirty="0">
                <a:latin typeface="+mn-ea"/>
              </a:rPr>
              <a:t>验证集来寻找表现最好 </a:t>
            </a:r>
            <a:r>
              <a:rPr lang="en-US" altLang="zh-CN" dirty="0">
                <a:latin typeface="+mn-ea"/>
              </a:rPr>
              <a:t>code</a:t>
            </a:r>
            <a:r>
              <a:rPr lang="zh-CN" altLang="en-US" dirty="0">
                <a:latin typeface="+mn-ea"/>
              </a:rPr>
              <a:t> 序列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）由此迭代更新出最好的表示，每次只替换其中的一小不部分</a:t>
            </a:r>
            <a:endParaRPr lang="en-US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591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C97805-B6F0-5411-B3BB-D28A0DEBF3DA}"/>
              </a:ext>
            </a:extLst>
          </p:cNvPr>
          <p:cNvSpPr txBox="1"/>
          <p:nvPr/>
        </p:nvSpPr>
        <p:spPr>
          <a:xfrm>
            <a:off x="551570" y="1028700"/>
            <a:ext cx="11146443" cy="394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Datasets</a:t>
            </a: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training part </a:t>
            </a:r>
            <a:r>
              <a:rPr lang="en-US" altLang="zh-CN" dirty="0">
                <a:latin typeface="+mn-ea"/>
              </a:rPr>
              <a:t>consists of 39 tasks of 8 task types.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QA, sentiment analysis, paraphrase identification, topic classification, summarization…</a:t>
            </a:r>
          </a:p>
          <a:p>
            <a:pPr algn="just">
              <a:lnSpc>
                <a:spcPct val="200000"/>
              </a:lnSpc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The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test part</a:t>
            </a:r>
            <a:r>
              <a:rPr lang="en-US" altLang="zh-CN" dirty="0">
                <a:latin typeface="+mn-ea"/>
              </a:rPr>
              <a:t> consists of 11 tasks of 4 task types.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effectLst/>
                <a:latin typeface="+mn-ea"/>
              </a:rPr>
              <a:t>      natural language inference, sentence completion…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33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C97805-B6F0-5411-B3BB-D28A0DEBF3DA}"/>
              </a:ext>
            </a:extLst>
          </p:cNvPr>
          <p:cNvSpPr txBox="1"/>
          <p:nvPr/>
        </p:nvSpPr>
        <p:spPr>
          <a:xfrm>
            <a:off x="551570" y="1028700"/>
            <a:ext cx="11146443" cy="5056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Baselines</a:t>
            </a:r>
            <a:endParaRPr lang="en-US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For the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zero-label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setting, 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包括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CTR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baseline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一众模型的大小都为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770M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1) T0-Large :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基于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T5-Large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770M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）进行多任务微调，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Prompt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来自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PromptSource ,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本文测试结果相较于原先的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T0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文章要好， 与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T0-3B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的效果相当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2) Self-Training :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基于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T0-Large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，随机抽取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个未标记的数据进行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Self-Training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生成伪标签进一步进行训练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3)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Manual-Code :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根据任务特征，比如 是否需要推理，是否在输入中包含选项，是否需要分类等信息，进行人工标注序列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4) Zero-Label Prompt Selection : </a:t>
            </a:r>
            <a:r>
              <a:rPr lang="zh-CN" altLang="en-US" dirty="0">
                <a:latin typeface="+mn-ea"/>
              </a:rPr>
              <a:t>通过 </a:t>
            </a:r>
            <a:r>
              <a:rPr lang="en-US" altLang="zh-CN" dirty="0">
                <a:latin typeface="+mn-ea"/>
              </a:rPr>
              <a:t>Prompt ensemble </a:t>
            </a:r>
            <a:r>
              <a:rPr lang="zh-CN" altLang="en-US" dirty="0">
                <a:latin typeface="+mn-ea"/>
              </a:rPr>
              <a:t>来选出表现最好的 </a:t>
            </a:r>
            <a:r>
              <a:rPr lang="en-US" altLang="zh-CN" dirty="0">
                <a:latin typeface="+mn-ea"/>
              </a:rPr>
              <a:t>Prompt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44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C97805-B6F0-5411-B3BB-D28A0DEBF3DA}"/>
              </a:ext>
            </a:extLst>
          </p:cNvPr>
          <p:cNvSpPr txBox="1"/>
          <p:nvPr/>
        </p:nvSpPr>
        <p:spPr>
          <a:xfrm>
            <a:off x="551570" y="1028700"/>
            <a:ext cx="11146443" cy="450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Baselines</a:t>
            </a:r>
            <a:endParaRPr lang="en-US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For the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few-shot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setting, 32 test-set labeled examples based on the multi-task T0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1) Model Tuning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2021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 16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 进行训练， 另外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16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 用于选择模型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2) Prompt Tuning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2021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: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引入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Soft-Prompt</a:t>
            </a: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3)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GPS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2022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 genetic prompt search method,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使用生成模型逐渐改变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Prompt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，并使用少数标记的数据来选择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Prompt Candidates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4) GRIPS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2022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基于编辑的最佳 </a:t>
            </a:r>
            <a:r>
              <a:rPr lang="en-US" altLang="zh-CN" dirty="0">
                <a:latin typeface="+mn-ea"/>
              </a:rPr>
              <a:t>Prompt </a:t>
            </a:r>
            <a:r>
              <a:rPr lang="zh-CN" altLang="en-US" dirty="0">
                <a:latin typeface="+mn-ea"/>
              </a:rPr>
              <a:t>搜索方法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5) Black-Box Tuning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2022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 :  </a:t>
            </a:r>
            <a:r>
              <a:rPr lang="zh-CN" altLang="en-US" dirty="0">
                <a:latin typeface="+mn-ea"/>
              </a:rPr>
              <a:t>寻找最优的 </a:t>
            </a:r>
            <a:r>
              <a:rPr lang="en-US" altLang="zh-CN" dirty="0">
                <a:latin typeface="+mn-ea"/>
              </a:rPr>
              <a:t>Soft-Prompt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85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983097-8651-BA64-E26F-94DA3F19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7" y="1336470"/>
            <a:ext cx="10426938" cy="4185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0F093B-0960-862B-0F3D-1A9480A0FA48}"/>
              </a:ext>
            </a:extLst>
          </p:cNvPr>
          <p:cNvSpPr txBox="1"/>
          <p:nvPr/>
        </p:nvSpPr>
        <p:spPr>
          <a:xfrm>
            <a:off x="935422" y="5644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学习到的组合表示比手工标注的 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Prompt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效果更好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49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manual prompts necessary?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363745"/>
            <a:ext cx="889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当与离散的人工 </a:t>
            </a:r>
            <a:r>
              <a:rPr lang="en-US" altLang="zh-CN" sz="2000" dirty="0">
                <a:latin typeface="+mn-ea"/>
              </a:rPr>
              <a:t>Prompt </a:t>
            </a:r>
            <a:r>
              <a:rPr lang="zh-CN" altLang="en-US" sz="2000" dirty="0">
                <a:latin typeface="+mn-ea"/>
              </a:rPr>
              <a:t>相结合时，CTR是否会得到进一步的改进</a:t>
            </a:r>
            <a:r>
              <a:rPr lang="en-US" altLang="zh-CN" sz="2000" dirty="0">
                <a:latin typeface="+mn-ea"/>
              </a:rPr>
              <a:t>?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362C17-5EA0-F8F3-BFB3-47ACA2BA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098900"/>
            <a:ext cx="9859429" cy="17689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2D929F-63F1-393B-96B9-8BFBD5101BE5}"/>
              </a:ext>
            </a:extLst>
          </p:cNvPr>
          <p:cNvSpPr txBox="1"/>
          <p:nvPr/>
        </p:nvSpPr>
        <p:spPr>
          <a:xfrm>
            <a:off x="596351" y="4192385"/>
            <a:ext cx="102713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不依赖 人工 </a:t>
            </a:r>
            <a:r>
              <a:rPr lang="en-US" altLang="zh-CN" sz="2000" dirty="0">
                <a:latin typeface="+mn-ea"/>
              </a:rPr>
              <a:t>Prompt ,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CTR</a:t>
            </a:r>
            <a:r>
              <a:rPr lang="zh-CN" altLang="en-US" sz="2000" dirty="0">
                <a:latin typeface="+mn-ea"/>
              </a:rPr>
              <a:t>可以作为基于 </a:t>
            </a:r>
            <a:r>
              <a:rPr lang="en-US" altLang="zh-CN" sz="2000" dirty="0">
                <a:latin typeface="+mn-ea"/>
              </a:rPr>
              <a:t>Prompt </a:t>
            </a:r>
            <a:r>
              <a:rPr lang="zh-CN" altLang="en-US" sz="2000" dirty="0">
                <a:latin typeface="+mn-ea"/>
              </a:rPr>
              <a:t>方法的替代方法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+mn-ea"/>
              </a:rPr>
              <a:t>对比 </a:t>
            </a:r>
            <a:r>
              <a:rPr lang="en-US" altLang="zh-CN" sz="2000" dirty="0">
                <a:latin typeface="+mn-ea"/>
              </a:rPr>
              <a:t>upper-bound </a:t>
            </a:r>
            <a:r>
              <a:rPr lang="zh-CN" altLang="en-US" sz="2000" dirty="0">
                <a:latin typeface="+mn-ea"/>
              </a:rPr>
              <a:t>仍有较大差距，</a:t>
            </a:r>
            <a:r>
              <a:rPr lang="en-US" altLang="zh-CN" sz="2000" dirty="0">
                <a:latin typeface="+mn-ea"/>
              </a:rPr>
              <a:t>code-searching algorithm </a:t>
            </a:r>
            <a:r>
              <a:rPr lang="zh-CN" altLang="en-US" sz="2000" dirty="0">
                <a:latin typeface="+mn-ea"/>
              </a:rPr>
              <a:t>需要进一步优化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4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2B09D6-841F-60F0-E492-CB3AC75BAAE4}"/>
              </a:ext>
            </a:extLst>
          </p:cNvPr>
          <p:cNvSpPr txBox="1"/>
          <p:nvPr/>
        </p:nvSpPr>
        <p:spPr>
          <a:xfrm>
            <a:off x="669924" y="1292747"/>
            <a:ext cx="105341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大型语言模型显示出了显著的</a:t>
            </a:r>
            <a:r>
              <a:rPr lang="zh-CN" altLang="en-US" sz="2400" dirty="0">
                <a:solidFill>
                  <a:srgbClr val="FF0000"/>
                </a:solidFill>
              </a:rPr>
              <a:t>跨任务泛化能力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先前的工作认为使用 </a:t>
            </a:r>
            <a:r>
              <a:rPr lang="en-US" altLang="zh-CN" sz="2400" dirty="0">
                <a:solidFill>
                  <a:srgbClr val="FF0000"/>
                </a:solidFill>
              </a:rPr>
              <a:t>Prompt</a:t>
            </a:r>
            <a:r>
              <a:rPr lang="en-US" altLang="zh-CN" sz="2400" dirty="0"/>
              <a:t> </a:t>
            </a:r>
            <a:r>
              <a:rPr lang="zh-CN" altLang="en-US" sz="2400" dirty="0"/>
              <a:t>可以提取其中的知识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/>
              <a:t>本文提出了一个新的视角，认为可以将任务表示为</a:t>
            </a:r>
            <a:r>
              <a:rPr lang="zh-CN" altLang="en-US" sz="2400" dirty="0">
                <a:solidFill>
                  <a:srgbClr val="FF0000"/>
                </a:solidFill>
              </a:rPr>
              <a:t>离散的序列组合</a:t>
            </a:r>
            <a:r>
              <a:rPr lang="zh-CN" altLang="en-US" sz="2400" dirty="0"/>
              <a:t>，由此可以便利的推广到新任务当中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  <a:effectLst/>
                <a:latin typeface="+mn-ea"/>
              </a:rPr>
              <a:t>                          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                 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+mn-ea"/>
              </a:rPr>
              <a:t>Compositional Task Representations (CTR)</a:t>
            </a:r>
            <a:endParaRPr lang="en-US" altLang="zh-CN" sz="3200" b="1" dirty="0">
              <a:solidFill>
                <a:srgbClr val="FF0000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202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 Architecture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363745"/>
            <a:ext cx="889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CTR</a:t>
            </a:r>
            <a:r>
              <a:rPr lang="zh-CN" altLang="en-US" sz="2000" dirty="0">
                <a:latin typeface="+mn-ea"/>
              </a:rPr>
              <a:t>编码器和解码器不同结构的消融研究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F7B00F-A832-64A2-F50C-22DD864B3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6" y="2170877"/>
            <a:ext cx="10423860" cy="30338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6B41A9-CC04-2AEC-B784-8E590EFDBC28}"/>
              </a:ext>
            </a:extLst>
          </p:cNvPr>
          <p:cNvSpPr txBox="1"/>
          <p:nvPr/>
        </p:nvSpPr>
        <p:spPr>
          <a:xfrm>
            <a:off x="669924" y="5611776"/>
            <a:ext cx="889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使用简单的架构效果最好，复杂的架构可能会使得学习困难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54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Codebook Size and CTR Length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363745"/>
            <a:ext cx="889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Codebook </a:t>
            </a:r>
            <a:r>
              <a:rPr lang="zh-CN" altLang="en-US" sz="2000" dirty="0">
                <a:latin typeface="+mn-ea"/>
              </a:rPr>
              <a:t>大小以及序列长度探索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44FEA7-F0AE-3FD6-0C02-377C03E8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4" y="2270234"/>
            <a:ext cx="11519211" cy="26063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66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Sensitivity to Different Selection of Codes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363745"/>
            <a:ext cx="8894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对不同的测试任务使用其他任务的序列表示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7243C-4ADB-D829-1467-C6298E8E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97" y="1854988"/>
            <a:ext cx="8407848" cy="4591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945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106884"/>
            <a:ext cx="10944007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   用离散序列表示任务，在一定程度上可以认为序列当中的元素代表当前任务的一部分特质，因此</a:t>
            </a:r>
            <a:r>
              <a:rPr lang="en-US" altLang="zh-CN" sz="2000" dirty="0">
                <a:latin typeface="+mn-ea"/>
              </a:rPr>
              <a:t>CTR</a:t>
            </a:r>
            <a:r>
              <a:rPr lang="zh-CN" altLang="en-US" sz="2000" dirty="0">
                <a:latin typeface="+mn-ea"/>
              </a:rPr>
              <a:t>展示了一定程度的可解释性。下列现象在 </a:t>
            </a:r>
            <a:r>
              <a:rPr lang="en-US" altLang="zh-CN" sz="2000" dirty="0">
                <a:latin typeface="+mn-ea"/>
              </a:rPr>
              <a:t>unseen </a:t>
            </a:r>
            <a:r>
              <a:rPr lang="zh-CN" altLang="en-US" sz="2000" dirty="0">
                <a:latin typeface="+mn-ea"/>
              </a:rPr>
              <a:t>任务当中也是如此。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EC9A07-7DF4-5FB5-4821-4C37EB7F1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63" y="2146358"/>
            <a:ext cx="9329420" cy="4684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359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Controllability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01306B-23C9-68C8-BCD6-D74C5BC52C64}"/>
              </a:ext>
            </a:extLst>
          </p:cNvPr>
          <p:cNvSpPr txBox="1"/>
          <p:nvPr/>
        </p:nvSpPr>
        <p:spPr>
          <a:xfrm>
            <a:off x="669924" y="1028700"/>
            <a:ext cx="1094400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   修改组合序列的一部分，</a:t>
            </a:r>
            <a:r>
              <a:rPr lang="en-US" altLang="zh-CN" sz="2000" dirty="0">
                <a:latin typeface="+mn-ea"/>
              </a:rPr>
              <a:t>CTR</a:t>
            </a:r>
            <a:r>
              <a:rPr lang="zh-CN" altLang="en-US" sz="2000" dirty="0">
                <a:latin typeface="+mn-ea"/>
              </a:rPr>
              <a:t>将表现出不同的任务行为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59B5A1-CAEE-9B62-E2FC-F01D8AB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01" y="1528324"/>
            <a:ext cx="7970968" cy="33282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1DEC91-5AC4-5CB4-7286-7316D242783B}"/>
              </a:ext>
            </a:extLst>
          </p:cNvPr>
          <p:cNvSpPr txBox="1"/>
          <p:nvPr/>
        </p:nvSpPr>
        <p:spPr>
          <a:xfrm>
            <a:off x="576480" y="5048883"/>
            <a:ext cx="10944007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   </a:t>
            </a: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 任务之间的数据分布差异很大，</a:t>
            </a:r>
            <a:r>
              <a:rPr lang="en-US" altLang="zh-CN" sz="2000" dirty="0">
                <a:latin typeface="+mn-ea"/>
              </a:rPr>
              <a:t>CTR </a:t>
            </a:r>
            <a:r>
              <a:rPr lang="zh-CN" altLang="en-US" sz="2000" dirty="0">
                <a:latin typeface="+mn-ea"/>
              </a:rPr>
              <a:t>学习了各个不同任务的形式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2. CTR </a:t>
            </a:r>
            <a:r>
              <a:rPr lang="zh-CN" altLang="en-US" sz="2000" dirty="0">
                <a:latin typeface="+mn-ea"/>
              </a:rPr>
              <a:t>在一定程度上解耦了任务形式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4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How CTR Generalizes To New Tasks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162C66-FD86-E733-5F2A-FF4E9F96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6" y="1113786"/>
            <a:ext cx="8471337" cy="43279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A5F9D6-8239-F451-EC6E-8A76D9C86164}"/>
              </a:ext>
            </a:extLst>
          </p:cNvPr>
          <p:cNvSpPr txBox="1"/>
          <p:nvPr/>
        </p:nvSpPr>
        <p:spPr>
          <a:xfrm>
            <a:off x="1282262" y="5307010"/>
            <a:ext cx="900736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CTR学习每个任务的组合任务代码，每个代码都与任务的某些特征相关联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69   -&gt;</a:t>
            </a:r>
            <a:r>
              <a:rPr lang="zh-CN" altLang="en-US" dirty="0">
                <a:latin typeface="+mn-ea"/>
              </a:rPr>
              <a:t> 许多基于多项选择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推理的</a:t>
            </a:r>
            <a:r>
              <a:rPr lang="en-US" altLang="zh-CN" dirty="0">
                <a:latin typeface="+mn-ea"/>
              </a:rPr>
              <a:t>QA</a:t>
            </a:r>
            <a:r>
              <a:rPr lang="zh-CN" altLang="en-US" dirty="0">
                <a:latin typeface="+mn-ea"/>
              </a:rPr>
              <a:t>任务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111 -&gt; </a:t>
            </a:r>
            <a:r>
              <a:rPr lang="zh-CN" altLang="en-US" dirty="0">
                <a:latin typeface="+mn-ea"/>
              </a:rPr>
              <a:t>大多数长句子生成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801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How CTR Generalizes To New Tasks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A5F9D6-8239-F451-EC6E-8A76D9C86164}"/>
              </a:ext>
            </a:extLst>
          </p:cNvPr>
          <p:cNvSpPr txBox="1"/>
          <p:nvPr/>
        </p:nvSpPr>
        <p:spPr>
          <a:xfrm>
            <a:off x="669924" y="1228996"/>
            <a:ext cx="900736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对于具有有限类别类的任务，例如，主题分类任务，</a:t>
            </a:r>
            <a:r>
              <a:rPr lang="en-US" altLang="zh-CN" dirty="0">
                <a:latin typeface="+mn-ea"/>
              </a:rPr>
              <a:t>CTR</a:t>
            </a:r>
            <a:r>
              <a:rPr lang="zh-CN" altLang="en-US" dirty="0">
                <a:latin typeface="+mn-ea"/>
              </a:rPr>
              <a:t>能够泛化到新的看不见的类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5702AC-1BCE-133E-8762-732E0E9D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88200"/>
            <a:ext cx="10257237" cy="42193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1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A5F9D6-8239-F451-EC6E-8A76D9C86164}"/>
              </a:ext>
            </a:extLst>
          </p:cNvPr>
          <p:cNvSpPr txBox="1"/>
          <p:nvPr/>
        </p:nvSpPr>
        <p:spPr>
          <a:xfrm>
            <a:off x="669923" y="1228996"/>
            <a:ext cx="10850563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</a:rPr>
              <a:t>       从一个新的角度来探讨跨任务泛化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组合泛化。我们提出了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组合任务表示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CTR</a:t>
            </a:r>
            <a:r>
              <a:rPr lang="zh-CN" altLang="en-US" dirty="0">
                <a:latin typeface="+mn-ea"/>
              </a:rPr>
              <a:t>）方法，该方法学习任务的离散序列，并通过形成新的序列组合来推广到新任务。</a:t>
            </a:r>
            <a:endParaRPr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en-US" dirty="0">
                <a:latin typeface="+mn-ea"/>
              </a:rPr>
              <a:t>并使用了 </a:t>
            </a:r>
            <a:r>
              <a:rPr lang="en-US" altLang="zh-CN" dirty="0">
                <a:latin typeface="+mn-ea"/>
              </a:rPr>
              <a:t>Code Ensemble 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 Bitwise Search </a:t>
            </a:r>
            <a:r>
              <a:rPr lang="zh-CN" altLang="en-US" dirty="0">
                <a:latin typeface="+mn-ea"/>
              </a:rPr>
              <a:t>来处理 </a:t>
            </a:r>
            <a:r>
              <a:rPr lang="en-US" altLang="zh-CN" dirty="0">
                <a:latin typeface="+mn-ea"/>
              </a:rPr>
              <a:t>zero-label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>
                <a:latin typeface="+mn-ea"/>
              </a:rPr>
              <a:t>few-shot </a:t>
            </a:r>
            <a:r>
              <a:rPr lang="zh-CN" altLang="en-US" dirty="0">
                <a:latin typeface="+mn-ea"/>
              </a:rPr>
              <a:t>的情况。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6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Model Prompting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052682"/>
            <a:ext cx="1111217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+mn-ea"/>
              </a:rPr>
              <a:t>T5                                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Text-to-Text ,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将任务融入到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Text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输入当中</a:t>
            </a: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GPT-3                          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无监督预训练，多任务表现强</a:t>
            </a: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T0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、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Flan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、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Flan-T5/PaLM       </a:t>
            </a:r>
            <a:r>
              <a:rPr lang="en-US" altLang="zh-CN" sz="2400" dirty="0">
                <a:solidFill>
                  <a:srgbClr val="121212"/>
                </a:solidFill>
                <a:latin typeface="+mn-ea"/>
              </a:rPr>
              <a:t>Prompt </a:t>
            </a:r>
            <a:r>
              <a:rPr lang="en-US" altLang="zh-CN" sz="2400" i="0" dirty="0">
                <a:solidFill>
                  <a:srgbClr val="121212"/>
                </a:solidFill>
                <a:effectLst/>
                <a:latin typeface="+mn-ea"/>
              </a:rPr>
              <a:t>+ </a:t>
            </a:r>
            <a:r>
              <a:rPr lang="zh-CN" altLang="en-US" sz="2400" i="0" dirty="0">
                <a:solidFill>
                  <a:srgbClr val="121212"/>
                </a:solidFill>
                <a:effectLst/>
                <a:latin typeface="+mn-ea"/>
              </a:rPr>
              <a:t>多任务学习</a:t>
            </a: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+mn-ea"/>
              </a:rPr>
              <a:t>             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400" b="1" i="0" dirty="0">
                <a:solidFill>
                  <a:srgbClr val="FF0000"/>
                </a:solidFill>
                <a:effectLst/>
                <a:latin typeface="+mn-ea"/>
              </a:rPr>
              <a:t>Instruction Tuning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先前工作着重于构建或者自动生成 </a:t>
            </a:r>
            <a:endParaRPr lang="en-US" altLang="zh-CN" sz="2400" b="1" u="sng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（连续 </a:t>
            </a:r>
            <a:r>
              <a:rPr lang="en-US" altLang="zh-CN" sz="2400" b="1" u="sng" dirty="0">
                <a:solidFill>
                  <a:srgbClr val="FF0000"/>
                </a:solidFill>
                <a:latin typeface="+mn-ea"/>
              </a:rPr>
              <a:t>or 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离散）</a:t>
            </a:r>
            <a:r>
              <a:rPr lang="en-US" altLang="zh-CN" sz="2400" b="1" u="sng" dirty="0">
                <a:solidFill>
                  <a:srgbClr val="FF0000"/>
                </a:solidFill>
                <a:latin typeface="+mn-ea"/>
              </a:rPr>
              <a:t>Prompt</a:t>
            </a:r>
          </a:p>
          <a:p>
            <a:pPr>
              <a:lnSpc>
                <a:spcPct val="150000"/>
              </a:lnSpc>
            </a:pPr>
            <a:endParaRPr lang="en-US" altLang="zh-CN" sz="2400" b="1" i="0" u="sng" dirty="0">
              <a:solidFill>
                <a:srgbClr val="FF0000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i="0" dirty="0">
              <a:solidFill>
                <a:srgbClr val="121212"/>
              </a:solidFill>
              <a:effectLst/>
              <a:latin typeface="+mn-ea"/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A1EE13-847E-FCD8-FDCC-231AE2C9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36" y="3475198"/>
            <a:ext cx="6235261" cy="3049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10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Compositional Architecture for LLMs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088334"/>
            <a:ext cx="111121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+mn-ea"/>
              </a:rPr>
              <a:t>组合架构探索</a:t>
            </a:r>
            <a:endParaRPr lang="en-US" altLang="zh-CN" sz="2400" b="1" dirty="0">
              <a:solidFill>
                <a:srgbClr val="121212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rgbClr val="121212"/>
                </a:solidFill>
                <a:latin typeface="+mn-ea"/>
              </a:rPr>
              <a:t>动机</a:t>
            </a:r>
            <a:endParaRPr lang="en-US" altLang="zh-CN" sz="2400" b="1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       先前对于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训练样本增多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，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模型规模增加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的顾虑，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时间开销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成本增长迅速。</a:t>
            </a:r>
            <a:endParaRPr lang="en-US" altLang="zh-CN" sz="2000" i="0" dirty="0">
              <a:solidFill>
                <a:srgbClr val="12121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+mn-ea"/>
              </a:rPr>
              <a:t>       将</a:t>
            </a:r>
            <a:r>
              <a:rPr lang="zh-CN" altLang="en-US" sz="2000" b="0" i="0" u="none" strike="noStrike" dirty="0">
                <a:solidFill>
                  <a:srgbClr val="FF0000"/>
                </a:solidFill>
                <a:effectLst/>
                <a:latin typeface="+mn-ea"/>
              </a:rPr>
              <a:t>大模型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+mn-ea"/>
              </a:rPr>
              <a:t>拆分成多个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+mn-ea"/>
              </a:rPr>
              <a:t>小模型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+mn-ea"/>
              </a:rPr>
              <a:t>，对于一个样本来说，无需经过所有的小模型去计算，而只是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+mn-ea"/>
              </a:rPr>
              <a:t>激活一部分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+mn-ea"/>
              </a:rPr>
              <a:t>小模型进行计算，这样就节省了计算资源。</a:t>
            </a:r>
            <a:endParaRPr lang="en-US" altLang="zh-CN" sz="2000" b="0" i="0" dirty="0">
              <a:solidFill>
                <a:srgbClr val="121212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400" b="1" dirty="0">
                <a:solidFill>
                  <a:srgbClr val="121212"/>
                </a:solidFill>
                <a:latin typeface="+mn-ea"/>
              </a:rPr>
              <a:t>做法</a:t>
            </a:r>
            <a:endParaRPr lang="en-US" altLang="zh-CN" sz="2400" b="1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       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引入了</a:t>
            </a:r>
            <a:r>
              <a:rPr lang="zh-CN" altLang="en-US" sz="2000" i="0" u="none" strike="noStrike" dirty="0">
                <a:solidFill>
                  <a:srgbClr val="FF0000"/>
                </a:solidFill>
                <a:effectLst/>
                <a:latin typeface="-apple-system"/>
              </a:rPr>
              <a:t>稀疏门机制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-apple-system"/>
              </a:rPr>
              <a:t>，将样本输入给这个门，得到要激活的小模型索引</a:t>
            </a:r>
            <a:endParaRPr lang="en-US" altLang="zh-CN" sz="2000" i="0" dirty="0">
              <a:solidFill>
                <a:srgbClr val="121212"/>
              </a:solidFill>
              <a:effectLst/>
              <a:latin typeface="+mn-ea"/>
            </a:endParaRPr>
          </a:p>
          <a:p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6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Compositional Architecture for LLMs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028700"/>
            <a:ext cx="12146869" cy="265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+mn-ea"/>
              </a:rPr>
              <a:t>组合架构探索</a:t>
            </a:r>
            <a:endParaRPr lang="en-US" altLang="zh-CN" sz="2400" b="1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模型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1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MoE</a:t>
            </a:r>
            <a:r>
              <a:rPr lang="en-US" altLang="zh-CN" dirty="0">
                <a:latin typeface="+mn-ea"/>
              </a:rPr>
              <a:t> (Outrageously Large Neural Networks: The Sparsely-Gated Mixture-of-Experts Layer, ICLR'17)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253D63-C801-B623-DAC7-83FA1EFD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06" y="2904334"/>
            <a:ext cx="6605973" cy="30346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67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Compositional Architecture for LLMs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030357"/>
            <a:ext cx="12146869" cy="2023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21212"/>
                </a:solidFill>
                <a:latin typeface="+mn-ea"/>
              </a:rPr>
              <a:t>组合架构探索</a:t>
            </a:r>
            <a:endParaRPr lang="en-US" altLang="zh-CN" sz="2400" b="1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3. </a:t>
            </a:r>
            <a:r>
              <a:rPr lang="zh-CN" altLang="en-US" sz="2400" b="1" dirty="0">
                <a:latin typeface="+mn-ea"/>
              </a:rPr>
              <a:t>模型</a:t>
            </a: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2</a:t>
            </a:r>
            <a:r>
              <a:rPr lang="zh-CN" altLang="en-US" dirty="0">
                <a:latin typeface="+mn-ea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Switch Transformers</a:t>
            </a:r>
            <a:r>
              <a:rPr lang="en-US" altLang="zh-CN" dirty="0">
                <a:latin typeface="+mn-ea"/>
              </a:rPr>
              <a:t>: Scaling to Trillion Parameter Models with Simple and Efficient Sparsity, JMLR22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     相同计算开销下，参数量，效果都超过 同等开销的 </a:t>
            </a:r>
            <a:r>
              <a:rPr lang="en-US" altLang="zh-CN" sz="2000" dirty="0">
                <a:latin typeface="+mn-ea"/>
              </a:rPr>
              <a:t>T5-base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6DF6F-BF65-4F13-4E46-E8FA9FC7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31" y="3252138"/>
            <a:ext cx="6415598" cy="31947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784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Compositional Task Representations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120932"/>
            <a:ext cx="11112173" cy="4616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i="0" dirty="0">
                <a:effectLst/>
                <a:latin typeface="+mn-ea"/>
              </a:rPr>
              <a:t>为了使得模型能够更好的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跨任务泛化能力</a:t>
            </a:r>
            <a:r>
              <a:rPr lang="zh-CN" altLang="en-US" sz="2000" i="0" dirty="0">
                <a:effectLst/>
                <a:latin typeface="+mn-ea"/>
              </a:rPr>
              <a:t>，本文提出了组合泛化的方式</a:t>
            </a:r>
            <a:endParaRPr lang="en-US" altLang="zh-CN" sz="2000" i="0" dirty="0"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探索是否有可能使用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潜在离散组合序列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来表示任务</a:t>
            </a:r>
            <a:endParaRPr lang="en-US" altLang="zh-CN" sz="2000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2000" dirty="0">
              <a:solidFill>
                <a:srgbClr val="12121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121212"/>
                </a:solidFill>
                <a:effectLst/>
                <a:latin typeface="+mn-ea"/>
              </a:rPr>
              <a:t>潜在优点与动机</a:t>
            </a:r>
            <a:endParaRPr lang="en-US" altLang="zh-CN" sz="2000" b="1" i="0" dirty="0">
              <a:solidFill>
                <a:srgbClr val="121212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由于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已知任务的离散的序列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表示已经被训练在</a:t>
            </a:r>
            <a:r>
              <a:rPr lang="en-US" altLang="zh-CN" sz="2000" i="0" dirty="0">
                <a:solidFill>
                  <a:srgbClr val="121212"/>
                </a:solidFill>
                <a:effectLst/>
                <a:latin typeface="+mn-ea"/>
              </a:rPr>
              <a:t>LLM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当中，本文期望该</a:t>
            </a:r>
            <a:r>
              <a:rPr lang="en-US" altLang="zh-CN" sz="2000" i="0" dirty="0">
                <a:solidFill>
                  <a:srgbClr val="121212"/>
                </a:solidFill>
                <a:effectLst/>
                <a:latin typeface="+mn-ea"/>
              </a:rPr>
              <a:t>LLM</a:t>
            </a:r>
            <a:r>
              <a:rPr lang="zh-CN" altLang="en-US" sz="2000" dirty="0">
                <a:solidFill>
                  <a:srgbClr val="121212"/>
                </a:solidFill>
                <a:latin typeface="+mn-ea"/>
              </a:rPr>
              <a:t>能使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用序列来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+mn-ea"/>
              </a:rPr>
              <a:t>表示并解决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新任务</a:t>
            </a:r>
            <a:endParaRPr lang="en-US" altLang="zh-CN" sz="2000" i="0" dirty="0">
              <a:solidFill>
                <a:srgbClr val="FF0000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通过研究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任务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和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序列表征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之间的关联，提供了一种分析和理解跨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任务泛化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的方法</a:t>
            </a:r>
            <a:endParaRPr lang="en-US" altLang="zh-CN" sz="2400" b="1" i="0" dirty="0">
              <a:solidFill>
                <a:srgbClr val="FF0000"/>
              </a:solidFill>
              <a:effectLst/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由于序列本身的有限离散性质，该种方法相对于 </a:t>
            </a:r>
            <a:r>
              <a:rPr lang="en-US" altLang="zh-CN" sz="2000" i="0" dirty="0">
                <a:solidFill>
                  <a:srgbClr val="121212"/>
                </a:solidFill>
                <a:effectLst/>
                <a:latin typeface="+mn-ea"/>
              </a:rPr>
              <a:t>Prompt </a:t>
            </a:r>
            <a:r>
              <a:rPr lang="zh-CN" altLang="en-US" sz="2000" i="0" dirty="0">
                <a:solidFill>
                  <a:srgbClr val="121212"/>
                </a:solidFill>
                <a:effectLst/>
                <a:latin typeface="+mn-ea"/>
              </a:rPr>
              <a:t>更加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可控</a:t>
            </a:r>
            <a:endParaRPr lang="en-US" altLang="zh-CN" sz="2000" i="0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901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76A369-C8CC-59EF-EF13-2E91ACA6581D}"/>
              </a:ext>
            </a:extLst>
          </p:cNvPr>
          <p:cNvSpPr txBox="1"/>
          <p:nvPr/>
        </p:nvSpPr>
        <p:spPr>
          <a:xfrm>
            <a:off x="669924" y="1034677"/>
            <a:ext cx="11112173" cy="492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i="0" dirty="0">
                <a:effectLst/>
                <a:latin typeface="+mn-ea"/>
              </a:rPr>
              <a:t>Compositional Task Representations (CTR)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+mn-ea"/>
              </a:rPr>
              <a:t>给定大量的训练任务，使用编码器将每个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随机初始化的任务嵌入</a:t>
            </a:r>
            <a:r>
              <a:rPr lang="zh-CN" altLang="en-US" sz="2000" dirty="0">
                <a:latin typeface="+mn-ea"/>
              </a:rPr>
              <a:t>映射到一个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固定序列长度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Query </a:t>
            </a:r>
            <a:r>
              <a:rPr lang="zh-CN" altLang="en-US" sz="2000" dirty="0">
                <a:latin typeface="+mn-ea"/>
              </a:rPr>
              <a:t>序列。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+mn-ea"/>
              </a:rPr>
              <a:t>每个 </a:t>
            </a:r>
            <a:r>
              <a:rPr lang="en-US" altLang="zh-CN" sz="2000" dirty="0">
                <a:latin typeface="+mn-ea"/>
              </a:rPr>
              <a:t>Query </a:t>
            </a:r>
            <a:r>
              <a:rPr lang="zh-CN" altLang="en-US" sz="2000" dirty="0">
                <a:latin typeface="+mn-ea"/>
              </a:rPr>
              <a:t>用于从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CodeBook</a:t>
            </a:r>
            <a:r>
              <a:rPr lang="en-US" altLang="zh-CN" sz="2000" dirty="0">
                <a:latin typeface="+mn-ea"/>
              </a:rPr>
              <a:t> (an embedding lookup table)</a:t>
            </a:r>
            <a:r>
              <a:rPr lang="zh-CN" altLang="en-US" sz="2000" dirty="0">
                <a:latin typeface="+mn-ea"/>
              </a:rPr>
              <a:t>中检索。从而选取出对应离散的序列，用以对于当前的任务进行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序列化</a:t>
            </a:r>
            <a:r>
              <a:rPr lang="zh-CN" altLang="en-US" sz="2000" dirty="0">
                <a:latin typeface="+mn-ea"/>
              </a:rPr>
              <a:t>表示。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000" i="0" dirty="0">
                <a:effectLst/>
                <a:latin typeface="+mn-ea"/>
              </a:rPr>
              <a:t>在使用时，只需要将这个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+mn-ea"/>
              </a:rPr>
              <a:t>序列</a:t>
            </a:r>
            <a:r>
              <a:rPr lang="zh-CN" altLang="en-US" sz="2000" i="0" dirty="0">
                <a:effectLst/>
                <a:latin typeface="+mn-ea"/>
              </a:rPr>
              <a:t>  对应的 </a:t>
            </a:r>
            <a:r>
              <a:rPr lang="en-US" altLang="zh-CN" sz="2000" i="0" dirty="0">
                <a:effectLst/>
                <a:latin typeface="+mn-ea"/>
              </a:rPr>
              <a:t>Codebook</a:t>
            </a:r>
            <a:r>
              <a:rPr lang="zh-CN" altLang="en-US" sz="2000" i="0" dirty="0">
                <a:effectLst/>
                <a:latin typeface="+mn-ea"/>
              </a:rPr>
              <a:t>向量 代替 </a:t>
            </a:r>
            <a:r>
              <a:rPr lang="en-US" altLang="zh-CN" sz="2000" i="0" dirty="0">
                <a:solidFill>
                  <a:srgbClr val="FF0000"/>
                </a:solidFill>
                <a:effectLst/>
                <a:latin typeface="+mn-ea"/>
              </a:rPr>
              <a:t>Prompt</a:t>
            </a:r>
            <a:r>
              <a:rPr lang="en-US" altLang="zh-CN" sz="2000" i="0" dirty="0">
                <a:effectLst/>
                <a:latin typeface="+mn-ea"/>
              </a:rPr>
              <a:t> </a:t>
            </a:r>
            <a:r>
              <a:rPr lang="zh-CN" altLang="en-US" sz="2000" i="0" dirty="0">
                <a:effectLst/>
                <a:latin typeface="+mn-ea"/>
              </a:rPr>
              <a:t>进行拼接输入</a:t>
            </a:r>
            <a:endParaRPr lang="en-US" altLang="zh-CN" sz="2000" i="0" dirty="0">
              <a:effectLst/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                                </a:t>
            </a:r>
            <a:r>
              <a:rPr lang="zh-CN" altLang="en-US" sz="2000" u="sng" dirty="0">
                <a:solidFill>
                  <a:srgbClr val="FF0000"/>
                </a:solidFill>
                <a:latin typeface="+mn-ea"/>
              </a:rPr>
              <a:t>最后相对性能超过 </a:t>
            </a:r>
            <a:r>
              <a:rPr lang="en-US" altLang="zh-CN" sz="2000" u="sng" dirty="0">
                <a:solidFill>
                  <a:srgbClr val="FF0000"/>
                </a:solidFill>
                <a:latin typeface="+mn-ea"/>
              </a:rPr>
              <a:t>prompt tuning, model tuning</a:t>
            </a:r>
            <a:endParaRPr lang="en-US" altLang="zh-CN" sz="2000" i="0" u="sng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36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26656-4804-49AE-8DA3-0D7F9C8D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6D8C-6CDA-4F40-963A-9960C244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4D528-A701-1414-52B3-B5F80742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12177146" cy="4275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849783-C5EE-EB6B-340F-AC5A0F1CFF4E}"/>
              </a:ext>
            </a:extLst>
          </p:cNvPr>
          <p:cNvSpPr txBox="1"/>
          <p:nvPr/>
        </p:nvSpPr>
        <p:spPr>
          <a:xfrm>
            <a:off x="707749" y="1028700"/>
            <a:ext cx="10365939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i="0" dirty="0">
                <a:effectLst/>
                <a:latin typeface="+mn-ea"/>
              </a:rPr>
              <a:t>本文使用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+mn-ea"/>
              </a:rPr>
              <a:t>组合泛化</a:t>
            </a:r>
            <a:r>
              <a:rPr lang="zh-CN" altLang="en-US" sz="1800" i="0" dirty="0">
                <a:effectLst/>
                <a:latin typeface="+mn-ea"/>
              </a:rPr>
              <a:t>的基本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+mn-ea"/>
              </a:rPr>
              <a:t>假设</a:t>
            </a:r>
            <a:r>
              <a:rPr lang="zh-CN" altLang="en-US" sz="1800" i="0" dirty="0">
                <a:effectLst/>
                <a:latin typeface="+mn-ea"/>
              </a:rPr>
              <a:t>为：</a:t>
            </a:r>
            <a:endParaRPr lang="en-US" altLang="zh-CN" sz="180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en-US" sz="1800" i="0" dirty="0">
                <a:effectLst/>
                <a:latin typeface="+mn-ea"/>
              </a:rPr>
              <a:t>在多任务上接受训练后，</a:t>
            </a:r>
            <a:r>
              <a:rPr lang="en-US" altLang="zh-CN" dirty="0">
                <a:latin typeface="+mn-ea"/>
              </a:rPr>
              <a:t>LLM</a:t>
            </a:r>
            <a:r>
              <a:rPr lang="zh-CN" altLang="en-US" sz="1800" i="0" dirty="0">
                <a:effectLst/>
                <a:latin typeface="+mn-ea"/>
              </a:rPr>
              <a:t>将能够学习将每个任务表示为离散序列组成，其中每个离散表示都与</a:t>
            </a:r>
            <a:r>
              <a:rPr lang="zh-CN" altLang="en-US" sz="1800" i="0" dirty="0">
                <a:solidFill>
                  <a:srgbClr val="FF0000"/>
                </a:solidFill>
                <a:effectLst/>
                <a:latin typeface="+mn-ea"/>
              </a:rPr>
              <a:t>任务的某方面</a:t>
            </a:r>
            <a:r>
              <a:rPr lang="zh-CN" altLang="en-US" sz="1800" i="0" dirty="0">
                <a:effectLst/>
                <a:latin typeface="+mn-ea"/>
              </a:rPr>
              <a:t>相关联。</a:t>
            </a:r>
            <a:endParaRPr lang="en-US" altLang="zh-CN" sz="1800" i="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en-US" sz="1800" i="0" dirty="0">
                <a:effectLst/>
                <a:latin typeface="+mn-ea"/>
              </a:rPr>
              <a:t>因此，</a:t>
            </a:r>
            <a:r>
              <a:rPr lang="en-US" altLang="zh-CN" sz="1800" i="0" dirty="0">
                <a:effectLst/>
                <a:latin typeface="+mn-ea"/>
              </a:rPr>
              <a:t>CTR</a:t>
            </a:r>
            <a:r>
              <a:rPr lang="zh-CN" altLang="en-US" sz="1800" i="0" dirty="0">
                <a:effectLst/>
                <a:latin typeface="+mn-ea"/>
              </a:rPr>
              <a:t>可能具有更好的</a:t>
            </a:r>
            <a:r>
              <a:rPr lang="zh-CN" altLang="en-US" sz="1800" i="0" dirty="0">
                <a:solidFill>
                  <a:srgbClr val="FF0000"/>
                </a:solidFill>
                <a:effectLst/>
                <a:latin typeface="+mn-ea"/>
              </a:rPr>
              <a:t>跨任务泛化</a:t>
            </a:r>
            <a:r>
              <a:rPr lang="zh-CN" altLang="en-US" sz="1800" i="0" dirty="0">
                <a:effectLst/>
                <a:latin typeface="+mn-ea"/>
              </a:rPr>
              <a:t>的优势，因为它可以通过形成新的组合来表示新的任务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339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b5e9a9e8-6d4e-4eab-8b76-6cdff33635ca"/>
  <p:tag name="ISLIDE.TEMPLATE" val="#34380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1147</TotalTime>
  <Words>1463</Words>
  <Application>Microsoft Office PowerPoint</Application>
  <PresentationFormat>宽屏</PresentationFormat>
  <Paragraphs>160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-apple-system</vt:lpstr>
      <vt:lpstr>微软雅黑</vt:lpstr>
      <vt:lpstr>Arial</vt:lpstr>
      <vt:lpstr>Calibri</vt:lpstr>
      <vt:lpstr>主题5</vt:lpstr>
      <vt:lpstr>       Compositional Task Representations For LLM</vt:lpstr>
      <vt:lpstr>Abstract</vt:lpstr>
      <vt:lpstr>Language Model Prompting</vt:lpstr>
      <vt:lpstr>Compositional Architecture for LLMs</vt:lpstr>
      <vt:lpstr>Compositional Architecture for LLMs</vt:lpstr>
      <vt:lpstr>Compositional Architecture for LLMs</vt:lpstr>
      <vt:lpstr>Compositional Task Representations</vt:lpstr>
      <vt:lpstr>Method</vt:lpstr>
      <vt:lpstr>Architecture</vt:lpstr>
      <vt:lpstr>Training Phase</vt:lpstr>
      <vt:lpstr>Training Phase</vt:lpstr>
      <vt:lpstr>Training Phase</vt:lpstr>
      <vt:lpstr>Inference Phase</vt:lpstr>
      <vt:lpstr>Inference Phase</vt:lpstr>
      <vt:lpstr>Experiments</vt:lpstr>
      <vt:lpstr>Experiments</vt:lpstr>
      <vt:lpstr>Experiments</vt:lpstr>
      <vt:lpstr>Experiments</vt:lpstr>
      <vt:lpstr>Are manual prompts necessary?</vt:lpstr>
      <vt:lpstr>Component Architecture</vt:lpstr>
      <vt:lpstr>Codebook Size and CTR Length</vt:lpstr>
      <vt:lpstr>Performance Sensitivity to Different Selection of Codes</vt:lpstr>
      <vt:lpstr>Interpretability</vt:lpstr>
      <vt:lpstr>Controllability</vt:lpstr>
      <vt:lpstr> How CTR Generalizes To New Tasks</vt:lpstr>
      <vt:lpstr> How CTR Generalizes To New Tasks</vt:lpstr>
      <vt:lpstr> Conclusion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 CC</cp:lastModifiedBy>
  <cp:revision>25</cp:revision>
  <cp:lastPrinted>2019-12-18T16:00:00Z</cp:lastPrinted>
  <dcterms:created xsi:type="dcterms:W3CDTF">2019-12-18T16:00:00Z</dcterms:created>
  <dcterms:modified xsi:type="dcterms:W3CDTF">2023-06-08T01:45:20Z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