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3" r:id="rId3"/>
    <p:sldId id="258" r:id="rId4"/>
    <p:sldId id="259" r:id="rId5"/>
    <p:sldId id="274" r:id="rId6"/>
    <p:sldId id="276" r:id="rId7"/>
    <p:sldId id="260" r:id="rId8"/>
    <p:sldId id="271" r:id="rId9"/>
    <p:sldId id="275" r:id="rId10"/>
    <p:sldId id="278" r:id="rId11"/>
    <p:sldId id="277" r:id="rId12"/>
    <p:sldId id="269" r:id="rId13"/>
    <p:sldId id="280" r:id="rId14"/>
    <p:sldId id="263" r:id="rId15"/>
    <p:sldId id="281" r:id="rId16"/>
    <p:sldId id="270" r:id="rId17"/>
    <p:sldId id="268" r:id="rId18"/>
    <p:sldId id="264" r:id="rId19"/>
    <p:sldId id="265" r:id="rId20"/>
    <p:sldId id="266" r:id="rId21"/>
    <p:sldId id="282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/>
    <p:restoredTop sz="94676"/>
  </p:normalViewPr>
  <p:slideViewPr>
    <p:cSldViewPr snapToGrid="0" snapToObjects="1">
      <p:cViewPr varScale="1">
        <p:scale>
          <a:sx n="109" d="100"/>
          <a:sy n="10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edarous/Documents/Homework/Stat%20Final%20Project/Model%20ROC%20Curv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 Curve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Train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Sheet1!$G$2:$G$22</c:f>
              <c:numCache>
                <c:formatCode>General</c:formatCode>
                <c:ptCount val="21"/>
                <c:pt idx="0">
                  <c:v>1.0</c:v>
                </c:pt>
                <c:pt idx="1">
                  <c:v>0.914209292342238</c:v>
                </c:pt>
                <c:pt idx="2">
                  <c:v>0.83068057986329</c:v>
                </c:pt>
                <c:pt idx="3">
                  <c:v>0.747003269160915</c:v>
                </c:pt>
                <c:pt idx="4">
                  <c:v>0.666149324703629</c:v>
                </c:pt>
                <c:pt idx="5">
                  <c:v>0.585344912987485</c:v>
                </c:pt>
                <c:pt idx="6">
                  <c:v>0.507396889343856</c:v>
                </c:pt>
                <c:pt idx="7">
                  <c:v>0.428161014430539</c:v>
                </c:pt>
                <c:pt idx="8">
                  <c:v>0.356338539774791</c:v>
                </c:pt>
                <c:pt idx="9">
                  <c:v>0.290823234157778</c:v>
                </c:pt>
                <c:pt idx="10">
                  <c:v>0.227900141993858</c:v>
                </c:pt>
                <c:pt idx="11">
                  <c:v>0.177987649836542</c:v>
                </c:pt>
                <c:pt idx="12">
                  <c:v>0.131360829508305</c:v>
                </c:pt>
                <c:pt idx="13">
                  <c:v>0.0984876003038007</c:v>
                </c:pt>
                <c:pt idx="14">
                  <c:v>0.0759006703430968</c:v>
                </c:pt>
                <c:pt idx="15">
                  <c:v>0.0556582901297757</c:v>
                </c:pt>
                <c:pt idx="16">
                  <c:v>0.035349866261599</c:v>
                </c:pt>
                <c:pt idx="17">
                  <c:v>0.0235280520424</c:v>
                </c:pt>
                <c:pt idx="18">
                  <c:v>0.0124492289403295</c:v>
                </c:pt>
                <c:pt idx="19">
                  <c:v>0.00209688604167357</c:v>
                </c:pt>
                <c:pt idx="20">
                  <c:v>0.0</c:v>
                </c:pt>
              </c:numCache>
            </c:numRef>
          </c:xVal>
          <c:yVal>
            <c:numRef>
              <c:f>Sheet1!$H$2:$H$22</c:f>
              <c:numCache>
                <c:formatCode>General</c:formatCode>
                <c:ptCount val="21"/>
                <c:pt idx="0">
                  <c:v>1.0</c:v>
                </c:pt>
                <c:pt idx="1">
                  <c:v>0.999093915643546</c:v>
                </c:pt>
                <c:pt idx="2">
                  <c:v>0.995084492366239</c:v>
                </c:pt>
                <c:pt idx="3">
                  <c:v>0.991301590178045</c:v>
                </c:pt>
                <c:pt idx="4">
                  <c:v>0.983622525257101</c:v>
                </c:pt>
                <c:pt idx="5">
                  <c:v>0.975898156118335</c:v>
                </c:pt>
                <c:pt idx="6">
                  <c:v>0.964232320028995</c:v>
                </c:pt>
                <c:pt idx="7">
                  <c:v>0.954333348434739</c:v>
                </c:pt>
                <c:pt idx="8">
                  <c:v>0.934286232048204</c:v>
                </c:pt>
                <c:pt idx="9">
                  <c:v>0.905563357948625</c:v>
                </c:pt>
                <c:pt idx="10">
                  <c:v>0.873306754858877</c:v>
                </c:pt>
                <c:pt idx="11">
                  <c:v>0.823177637838083</c:v>
                </c:pt>
                <c:pt idx="12">
                  <c:v>0.768540751143931</c:v>
                </c:pt>
                <c:pt idx="13">
                  <c:v>0.695057309835546</c:v>
                </c:pt>
                <c:pt idx="14">
                  <c:v>0.607438952566484</c:v>
                </c:pt>
                <c:pt idx="15">
                  <c:v>0.516603995832012</c:v>
                </c:pt>
                <c:pt idx="16">
                  <c:v>0.425882299642097</c:v>
                </c:pt>
                <c:pt idx="17">
                  <c:v>0.323494767362841</c:v>
                </c:pt>
                <c:pt idx="18">
                  <c:v>0.220110542291487</c:v>
                </c:pt>
                <c:pt idx="19">
                  <c:v>0.115706972319123</c:v>
                </c:pt>
                <c:pt idx="20">
                  <c:v>0.0</c:v>
                </c:pt>
              </c:numCache>
            </c:numRef>
          </c:yVal>
          <c:smooth val="1"/>
        </c:ser>
        <c:ser>
          <c:idx val="1"/>
          <c:order val="1"/>
          <c:tx>
            <c:v>Test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Sheet1!$Q$2:$Q$22</c:f>
              <c:numCache>
                <c:formatCode>General</c:formatCode>
                <c:ptCount val="21"/>
                <c:pt idx="0">
                  <c:v>1.0</c:v>
                </c:pt>
                <c:pt idx="1">
                  <c:v>0.915408641332639</c:v>
                </c:pt>
                <c:pt idx="2">
                  <c:v>0.83237896928683</c:v>
                </c:pt>
                <c:pt idx="3">
                  <c:v>0.749414367516918</c:v>
                </c:pt>
                <c:pt idx="4">
                  <c:v>0.669377928162415</c:v>
                </c:pt>
                <c:pt idx="5">
                  <c:v>0.588430504945341</c:v>
                </c:pt>
                <c:pt idx="6">
                  <c:v>0.510281103591879</c:v>
                </c:pt>
                <c:pt idx="7">
                  <c:v>0.432847475273295</c:v>
                </c:pt>
                <c:pt idx="8">
                  <c:v>0.361270171785528</c:v>
                </c:pt>
                <c:pt idx="9">
                  <c:v>0.295744403956273</c:v>
                </c:pt>
                <c:pt idx="10">
                  <c:v>0.232170744403956</c:v>
                </c:pt>
                <c:pt idx="11">
                  <c:v>0.181220718375846</c:v>
                </c:pt>
                <c:pt idx="12">
                  <c:v>0.132092660072879</c:v>
                </c:pt>
                <c:pt idx="13">
                  <c:v>0.0976054138469547</c:v>
                </c:pt>
                <c:pt idx="14">
                  <c:v>0.0752863092139511</c:v>
                </c:pt>
                <c:pt idx="15">
                  <c:v>0.0563508589276418</c:v>
                </c:pt>
                <c:pt idx="16">
                  <c:v>0.0347475273295159</c:v>
                </c:pt>
                <c:pt idx="17">
                  <c:v>0.0242061426340447</c:v>
                </c:pt>
                <c:pt idx="18">
                  <c:v>0.0130791254554919</c:v>
                </c:pt>
                <c:pt idx="19">
                  <c:v>0.00260281103591875</c:v>
                </c:pt>
                <c:pt idx="20">
                  <c:v>0.0</c:v>
                </c:pt>
              </c:numCache>
            </c:numRef>
          </c:xVal>
          <c:yVal>
            <c:numRef>
              <c:f>Sheet1!$R$2:$R$22</c:f>
              <c:numCache>
                <c:formatCode>General</c:formatCode>
                <c:ptCount val="21"/>
                <c:pt idx="0">
                  <c:v>1.0</c:v>
                </c:pt>
                <c:pt idx="1">
                  <c:v>0.998805147058823</c:v>
                </c:pt>
                <c:pt idx="2">
                  <c:v>0.995496323529412</c:v>
                </c:pt>
                <c:pt idx="3">
                  <c:v>0.992003676470588</c:v>
                </c:pt>
                <c:pt idx="4">
                  <c:v>0.984466911764706</c:v>
                </c:pt>
                <c:pt idx="5">
                  <c:v>0.978216911764706</c:v>
                </c:pt>
                <c:pt idx="6">
                  <c:v>0.967922794117647</c:v>
                </c:pt>
                <c:pt idx="7">
                  <c:v>0.956709558823529</c:v>
                </c:pt>
                <c:pt idx="8">
                  <c:v>0.937132352941176</c:v>
                </c:pt>
                <c:pt idx="9">
                  <c:v>0.909099264705882</c:v>
                </c:pt>
                <c:pt idx="10">
                  <c:v>0.878308823529412</c:v>
                </c:pt>
                <c:pt idx="11">
                  <c:v>0.829595588235294</c:v>
                </c:pt>
                <c:pt idx="12">
                  <c:v>0.778400735294118</c:v>
                </c:pt>
                <c:pt idx="13">
                  <c:v>0.706433823529412</c:v>
                </c:pt>
                <c:pt idx="14">
                  <c:v>0.617371323529412</c:v>
                </c:pt>
                <c:pt idx="15">
                  <c:v>0.5234375</c:v>
                </c:pt>
                <c:pt idx="16">
                  <c:v>0.433363970588235</c:v>
                </c:pt>
                <c:pt idx="17">
                  <c:v>0.327665441176471</c:v>
                </c:pt>
                <c:pt idx="18">
                  <c:v>0.222702205882353</c:v>
                </c:pt>
                <c:pt idx="19">
                  <c:v>0.116911764705882</c:v>
                </c:pt>
                <c:pt idx="20">
                  <c:v>0.0</c:v>
                </c:pt>
              </c:numCache>
            </c:numRef>
          </c:yVal>
          <c:smooth val="1"/>
        </c:ser>
        <c:ser>
          <c:idx val="2"/>
          <c:order val="2"/>
          <c:tx>
            <c:v>Baseline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Sheet1!$Q$24:$Q$26</c:f>
              <c:numCache>
                <c:formatCode>General</c:formatCode>
                <c:ptCount val="3"/>
                <c:pt idx="0">
                  <c:v>1.0</c:v>
                </c:pt>
                <c:pt idx="1">
                  <c:v>0.5</c:v>
                </c:pt>
                <c:pt idx="2">
                  <c:v>0.0</c:v>
                </c:pt>
              </c:numCache>
            </c:numRef>
          </c:xVal>
          <c:yVal>
            <c:numRef>
              <c:f>Sheet1!$R$24:$R$26</c:f>
              <c:numCache>
                <c:formatCode>General</c:formatCode>
                <c:ptCount val="3"/>
                <c:pt idx="0">
                  <c:v>1.0</c:v>
                </c:pt>
                <c:pt idx="1">
                  <c:v>0.5</c:v>
                </c:pt>
                <c:pt idx="2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211872"/>
        <c:axId val="973101440"/>
      </c:scatterChart>
      <c:valAx>
        <c:axId val="980211872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True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101440"/>
        <c:crosses val="autoZero"/>
        <c:crossBetween val="midCat"/>
      </c:valAx>
      <c:valAx>
        <c:axId val="973101440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211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D62-40B5-1046-95B6-9A948D9CFE4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3D4D3-B229-B64B-9C3E-56032A84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-1562" y="1"/>
            <a:ext cx="12202029" cy="6866467"/>
          </a:xfrm>
          <a:prstGeom prst="rect">
            <a:avLst/>
          </a:prstGeom>
          <a:solidFill>
            <a:srgbClr val="3B5998"/>
          </a:solidFill>
          <a:ln w="9525" cap="flat" cmpd="sng" algn="ctr">
            <a:noFill/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vert="horz" wrap="square" lIns="82335" tIns="41168" rIns="82335" bIns="41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331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83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9" y="-12960"/>
            <a:ext cx="12204192" cy="6870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4036" y="2762877"/>
            <a:ext cx="10363200" cy="1714198"/>
          </a:xfrm>
        </p:spPr>
        <p:txBody>
          <a:bodyPr anchor="t" anchorCtr="0"/>
          <a:lstStyle>
            <a:lvl1pPr>
              <a:defRPr sz="4833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Subtitle is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4039" y="4899330"/>
            <a:ext cx="9581980" cy="642811"/>
          </a:xfrm>
          <a:ln>
            <a:noFill/>
          </a:ln>
        </p:spPr>
        <p:txBody>
          <a:bodyPr/>
          <a:lstStyle>
            <a:lvl1pPr marL="0" marR="0" indent="0" algn="l" defTabSz="1068915" rtl="0" eaLnBrk="1" fontAlgn="auto" latinLnBrk="0" hangingPunct="1">
              <a:lnSpc>
                <a:spcPct val="100000"/>
              </a:lnSpc>
              <a:spcBef>
                <a:spcPts val="1082"/>
              </a:spcBef>
              <a:spcAft>
                <a:spcPts val="36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2917">
                <a:solidFill>
                  <a:srgbClr val="ABC2E4"/>
                </a:solidFill>
              </a:defRPr>
            </a:lvl1pPr>
            <a:lvl2pPr marL="534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Presenters Name and Title</a:t>
            </a:r>
          </a:p>
        </p:txBody>
      </p:sp>
      <p:pic>
        <p:nvPicPr>
          <p:cNvPr id="9" name="Picture 2" descr="fb_logo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4" y="714538"/>
            <a:ext cx="1811867" cy="37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 for Vide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467" y="0"/>
            <a:ext cx="12208933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6" tIns="121912" rIns="121896" bIns="12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smtClean="0">
              <a:solidFill>
                <a:schemeClr val="tx2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rawing Guide 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728133" y="-942790"/>
            <a:ext cx="0" cy="8549398"/>
          </a:xfrm>
          <a:prstGeom prst="line">
            <a:avLst/>
          </a:prstGeom>
          <a:solidFill>
            <a:srgbClr val="F0C423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23333" y="-942790"/>
            <a:ext cx="0" cy="8549398"/>
          </a:xfrm>
          <a:prstGeom prst="line">
            <a:avLst/>
          </a:prstGeom>
          <a:solidFill>
            <a:srgbClr val="F0C423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1768667" y="-942790"/>
            <a:ext cx="0" cy="8549398"/>
          </a:xfrm>
          <a:prstGeom prst="line">
            <a:avLst/>
          </a:prstGeom>
          <a:solidFill>
            <a:srgbClr val="F0C423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1480800" y="-942790"/>
            <a:ext cx="0" cy="8549398"/>
          </a:xfrm>
          <a:prstGeom prst="line">
            <a:avLst/>
          </a:prstGeom>
          <a:solidFill>
            <a:srgbClr val="F0C423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-119076" y="1886252"/>
            <a:ext cx="12860320" cy="0"/>
          </a:xfrm>
          <a:prstGeom prst="line">
            <a:avLst/>
          </a:prstGeom>
          <a:solidFill>
            <a:srgbClr val="F0C423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-190524" y="6401498"/>
            <a:ext cx="12860320" cy="0"/>
          </a:xfrm>
          <a:prstGeom prst="line">
            <a:avLst/>
          </a:prstGeom>
          <a:solidFill>
            <a:srgbClr val="F0C423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-119076" y="504205"/>
            <a:ext cx="12860320" cy="0"/>
          </a:xfrm>
          <a:prstGeom prst="line">
            <a:avLst/>
          </a:prstGeom>
          <a:solidFill>
            <a:srgbClr val="F0C423"/>
          </a:soli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-119076" y="1383648"/>
            <a:ext cx="12860320" cy="0"/>
          </a:xfrm>
          <a:prstGeom prst="line">
            <a:avLst/>
          </a:prstGeom>
          <a:solidFill>
            <a:srgbClr val="F0C423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680108" y="524964"/>
            <a:ext cx="4228308" cy="237036"/>
          </a:xfrm>
          <a:prstGeom prst="rect">
            <a:avLst/>
          </a:prstGeom>
        </p:spPr>
        <p:txBody>
          <a:bodyPr wrap="none" lIns="82345" tIns="41172" rIns="82345" bIns="41172">
            <a:spAutoFit/>
          </a:bodyPr>
          <a:lstStyle/>
          <a:p>
            <a:r>
              <a:rPr lang="en-US" sz="1000" baseline="0" dirty="0" smtClean="0">
                <a:solidFill>
                  <a:srgbClr val="909090"/>
                </a:solidFill>
              </a:rPr>
              <a:t>Use this as a top margin for workspace when there is no title or subtitle</a:t>
            </a:r>
            <a:endParaRPr lang="en-US" sz="1000" dirty="0">
              <a:solidFill>
                <a:srgbClr val="90909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4611" y="1388876"/>
            <a:ext cx="5736734" cy="237036"/>
          </a:xfrm>
          <a:prstGeom prst="rect">
            <a:avLst/>
          </a:prstGeom>
        </p:spPr>
        <p:txBody>
          <a:bodyPr wrap="none" lIns="82345" tIns="41172" rIns="82345" bIns="41172">
            <a:spAutoFit/>
          </a:bodyPr>
          <a:lstStyle/>
          <a:p>
            <a:r>
              <a:rPr lang="en-US" sz="1000" baseline="0" dirty="0" smtClean="0">
                <a:solidFill>
                  <a:srgbClr val="909090"/>
                </a:solidFill>
              </a:rPr>
              <a:t>Use this as top margin when there is a single line title on the page (when not using a blue Subtitle)</a:t>
            </a:r>
            <a:endParaRPr lang="en-US" sz="1000" dirty="0">
              <a:solidFill>
                <a:srgbClr val="90909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4607" y="1905000"/>
            <a:ext cx="4588984" cy="237036"/>
          </a:xfrm>
          <a:prstGeom prst="rect">
            <a:avLst/>
          </a:prstGeom>
        </p:spPr>
        <p:txBody>
          <a:bodyPr wrap="none" lIns="82345" tIns="41172" rIns="82345" bIns="41172">
            <a:spAutoFit/>
          </a:bodyPr>
          <a:lstStyle/>
          <a:p>
            <a:r>
              <a:rPr lang="en-US" sz="1000" baseline="0" dirty="0" smtClean="0">
                <a:solidFill>
                  <a:srgbClr val="909090"/>
                </a:solidFill>
              </a:rPr>
              <a:t>Use this as top margin for workspace when there is a Title with a blue Subtitle</a:t>
            </a:r>
            <a:endParaRPr lang="en-US" sz="1000" dirty="0">
              <a:solidFill>
                <a:srgbClr val="90909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4612" y="6145685"/>
            <a:ext cx="2819269" cy="237036"/>
          </a:xfrm>
          <a:prstGeom prst="rect">
            <a:avLst/>
          </a:prstGeom>
        </p:spPr>
        <p:txBody>
          <a:bodyPr wrap="none" lIns="82345" tIns="41172" rIns="82345" bIns="41172">
            <a:spAutoFit/>
          </a:bodyPr>
          <a:lstStyle/>
          <a:p>
            <a:r>
              <a:rPr lang="en-US" sz="1000" baseline="0" dirty="0" smtClean="0">
                <a:solidFill>
                  <a:srgbClr val="909090"/>
                </a:solidFill>
              </a:rPr>
              <a:t>Use this as bottom margin for your workspace </a:t>
            </a:r>
            <a:endParaRPr lang="en-US" sz="1000" dirty="0">
              <a:solidFill>
                <a:srgbClr val="90909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3518" y="5512818"/>
            <a:ext cx="4929789" cy="390925"/>
          </a:xfrm>
          <a:prstGeom prst="rect">
            <a:avLst/>
          </a:prstGeom>
        </p:spPr>
        <p:txBody>
          <a:bodyPr wrap="square" lIns="82345" tIns="41172" rIns="82345" bIns="41172">
            <a:spAutoFit/>
          </a:bodyPr>
          <a:lstStyle/>
          <a:p>
            <a:r>
              <a:rPr lang="en-US" sz="1000" baseline="0" dirty="0" smtClean="0">
                <a:solidFill>
                  <a:srgbClr val="909090"/>
                </a:solidFill>
              </a:rPr>
              <a:t>Left Margin (if you must go over this space, use the secondary margin  to the left.  It is recommended to use the first guide. </a:t>
            </a:r>
            <a:endParaRPr lang="en-US" sz="1000" dirty="0">
              <a:solidFill>
                <a:srgbClr val="90909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56500" y="5512818"/>
            <a:ext cx="3873500" cy="390925"/>
          </a:xfrm>
          <a:prstGeom prst="rect">
            <a:avLst/>
          </a:prstGeom>
        </p:spPr>
        <p:txBody>
          <a:bodyPr wrap="square" lIns="82345" tIns="41172" rIns="82345" bIns="41172">
            <a:spAutoFit/>
          </a:bodyPr>
          <a:lstStyle/>
          <a:p>
            <a:pPr algn="r"/>
            <a:r>
              <a:rPr lang="en-US" sz="1000" baseline="0" dirty="0" smtClean="0">
                <a:solidFill>
                  <a:srgbClr val="909090"/>
                </a:solidFill>
              </a:rPr>
              <a:t>Right Margin (if you must go over this space, use the secondary margin  to the right of the first, but never past that. </a:t>
            </a:r>
            <a:endParaRPr lang="en-US" sz="1000" dirty="0">
              <a:solidFill>
                <a:srgbClr val="90909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138" y="2286000"/>
            <a:ext cx="10733613" cy="30860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82345" tIns="82380" rIns="2286000" bIns="82380" rtlCol="0" anchor="ctr">
            <a:noAutofit/>
          </a:bodyPr>
          <a:lstStyle/>
          <a:p>
            <a:pPr marL="213094" marR="0" indent="0" algn="l" defTabSz="1068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 smtClean="0"/>
              <a:t>Working</a:t>
            </a:r>
            <a:r>
              <a:rPr lang="en-US" sz="1500" b="1" baseline="0" dirty="0" smtClean="0"/>
              <a:t> with </a:t>
            </a:r>
            <a:r>
              <a:rPr lang="en-US" sz="1500" b="1" dirty="0" smtClean="0"/>
              <a:t>Drawing Guides  (Internal Margins)</a:t>
            </a:r>
            <a:br>
              <a:rPr lang="en-US" sz="1500" b="1" dirty="0" smtClean="0"/>
            </a:br>
            <a:r>
              <a:rPr lang="en-US" sz="1167" b="0" dirty="0" smtClean="0"/>
              <a:t>Drawing</a:t>
            </a:r>
            <a:r>
              <a:rPr lang="en-US" sz="1167" b="0" baseline="0" dirty="0" smtClean="0"/>
              <a:t> guides (Dynamic guides) are used so you have a clear idea of what your actual work area is on each slide.  </a:t>
            </a:r>
            <a:r>
              <a:rPr lang="en-US" sz="1167" b="0" dirty="0" smtClean="0"/>
              <a:t>They show up on all slides in the same </a:t>
            </a:r>
            <a:r>
              <a:rPr lang="en-US" sz="1167" b="0" baseline="0" dirty="0" smtClean="0"/>
              <a:t>spot, but don’t show up when you print or watch presentation in slide show mode.  </a:t>
            </a:r>
            <a:r>
              <a:rPr lang="en-US" sz="1167" b="0" dirty="0" smtClean="0"/>
              <a:t>Use them </a:t>
            </a:r>
            <a:r>
              <a:rPr lang="en-US" sz="1167" b="0" baseline="0" dirty="0" smtClean="0"/>
              <a:t> for aligning content to the </a:t>
            </a:r>
            <a:r>
              <a:rPr lang="en-US" sz="1167" b="0" dirty="0" smtClean="0"/>
              <a:t>top,</a:t>
            </a:r>
            <a:r>
              <a:rPr lang="en-US" sz="1167" b="0" baseline="0" dirty="0" smtClean="0"/>
              <a:t> bottom and right,  and for cropping images.   Consistent use of guides as a reference ensure quality production as you go.  </a:t>
            </a:r>
          </a:p>
          <a:p>
            <a:pPr marL="213094" marR="0" indent="0" algn="l" defTabSz="1068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67" b="1" dirty="0" smtClean="0"/>
          </a:p>
          <a:p>
            <a:pPr marL="213094" marR="0" indent="0" algn="l" defTabSz="1068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 smtClean="0"/>
              <a:t>Turning Guides on and Off</a:t>
            </a:r>
            <a:br>
              <a:rPr lang="en-US" sz="1500" b="1" dirty="0" smtClean="0"/>
            </a:br>
            <a:r>
              <a:rPr lang="en-US" sz="1333" b="1" baseline="0" dirty="0" smtClean="0"/>
              <a:t>Mac</a:t>
            </a:r>
            <a:r>
              <a:rPr lang="en-US" sz="1333" b="0" baseline="0" dirty="0" smtClean="0"/>
              <a:t>:  You can go to view setting and select Dynamic Guides or use </a:t>
            </a:r>
            <a:r>
              <a:rPr lang="en-US" sz="1333" b="0" baseline="0" dirty="0" err="1" smtClean="0"/>
              <a:t>Contrl</a:t>
            </a:r>
            <a:r>
              <a:rPr lang="en-US" sz="1333" b="0" baseline="0" dirty="0" smtClean="0"/>
              <a:t> + Option + </a:t>
            </a:r>
            <a:r>
              <a:rPr lang="en-US" sz="1333" b="0" baseline="0" dirty="0" err="1" smtClean="0"/>
              <a:t>Commnd</a:t>
            </a:r>
            <a:r>
              <a:rPr lang="en-US" sz="1333" b="0" baseline="0" dirty="0" smtClean="0"/>
              <a:t> + G   </a:t>
            </a:r>
            <a:br>
              <a:rPr lang="en-US" sz="1333" b="0" baseline="0" dirty="0" smtClean="0"/>
            </a:br>
            <a:r>
              <a:rPr lang="en-US" sz="1167" b="1" baseline="0" dirty="0" smtClean="0"/>
              <a:t>PC</a:t>
            </a:r>
            <a:r>
              <a:rPr lang="en-US" sz="1167" b="0" baseline="0" dirty="0" smtClean="0"/>
              <a:t>:  Go to View and check mark guides or use </a:t>
            </a:r>
            <a:r>
              <a:rPr lang="en-US" sz="1167" b="0" baseline="0" dirty="0" err="1" smtClean="0"/>
              <a:t>Contrl</a:t>
            </a:r>
            <a:r>
              <a:rPr lang="en-US" sz="1167" b="0" baseline="0" dirty="0" smtClean="0"/>
              <a:t> + f9</a:t>
            </a:r>
            <a:endParaRPr lang="en-US" sz="1167" b="1" dirty="0" smtClean="0"/>
          </a:p>
          <a:p>
            <a:pPr marL="213094" marR="0" indent="0" algn="l" defTabSz="1068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67" b="1" dirty="0" smtClean="0"/>
              <a:t/>
            </a:r>
            <a:br>
              <a:rPr lang="en-US" sz="1167" b="1" dirty="0" smtClean="0"/>
            </a:br>
            <a:r>
              <a:rPr lang="en-US" sz="1500" b="1" dirty="0" smtClean="0"/>
              <a:t>Resetting</a:t>
            </a:r>
            <a:r>
              <a:rPr lang="en-US" sz="1500" b="1" baseline="0" dirty="0" smtClean="0"/>
              <a:t> </a:t>
            </a:r>
            <a:r>
              <a:rPr lang="en-US" sz="1500" b="1" dirty="0" smtClean="0"/>
              <a:t>Drawing Guides</a:t>
            </a:r>
          </a:p>
          <a:p>
            <a:pPr marL="213094" marR="0" indent="0" algn="l" defTabSz="1068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 smtClean="0"/>
              <a:t>Guides</a:t>
            </a:r>
            <a:r>
              <a:rPr lang="en-US" sz="1000" b="0" baseline="0" dirty="0" smtClean="0"/>
              <a:t> </a:t>
            </a:r>
            <a:r>
              <a:rPr lang="en-US" sz="1000" b="0" dirty="0" smtClean="0"/>
              <a:t>are easy to move and bump, use this slide layout</a:t>
            </a:r>
            <a:r>
              <a:rPr lang="en-US" sz="1000" b="0" baseline="0" dirty="0" smtClean="0"/>
              <a:t> option to reset them to their proper placement.  How to reset guides:  Insert this slide, realign the guides over the gray lines and delete slide. The guides will still be in their place.  Turn guides on and off as you need them.   </a:t>
            </a:r>
            <a:endParaRPr lang="en-US" sz="1000" b="1" dirty="0" smtClean="0"/>
          </a:p>
          <a:p>
            <a:pPr marL="213094" indent="0"/>
            <a:endParaRPr lang="en-US" sz="1250" b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9969500" y="2730500"/>
            <a:ext cx="819978" cy="762000"/>
          </a:xfrm>
          <a:prstGeom prst="rect">
            <a:avLst/>
          </a:prstGeom>
          <a:solidFill>
            <a:srgbClr val="FFC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90" tIns="76200" rIns="7619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67" dirty="0" smtClean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167" dirty="0" smtClean="0">
                <a:solidFill>
                  <a:schemeClr val="tx1"/>
                </a:solidFill>
              </a:rPr>
              <a:t>204</a:t>
            </a:r>
            <a:br>
              <a:rPr lang="en-US" sz="1167" dirty="0" smtClean="0">
                <a:solidFill>
                  <a:schemeClr val="tx1"/>
                </a:solidFill>
              </a:rPr>
            </a:br>
            <a:r>
              <a:rPr lang="en-US" sz="1167" dirty="0" smtClean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69500" y="4127500"/>
            <a:ext cx="819978" cy="762000"/>
          </a:xfrm>
          <a:prstGeom prst="rect">
            <a:avLst/>
          </a:prstGeom>
          <a:solidFill>
            <a:srgbClr val="E0E4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04" tIns="121920" rIns="121904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67" dirty="0" smtClean="0">
                <a:solidFill>
                  <a:srgbClr val="757575"/>
                </a:solidFill>
              </a:rPr>
              <a:t>224</a:t>
            </a:r>
          </a:p>
          <a:p>
            <a:pPr algn="ctr"/>
            <a:r>
              <a:rPr lang="en-US" sz="1167" dirty="0" smtClean="0">
                <a:solidFill>
                  <a:srgbClr val="757575"/>
                </a:solidFill>
              </a:rPr>
              <a:t>228</a:t>
            </a:r>
          </a:p>
          <a:p>
            <a:pPr algn="ctr"/>
            <a:r>
              <a:rPr lang="en-US" sz="1167" dirty="0">
                <a:solidFill>
                  <a:srgbClr val="757575"/>
                </a:solidFill>
              </a:rPr>
              <a:t>237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03846" y="2413000"/>
            <a:ext cx="1399154" cy="27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67" b="0" dirty="0" smtClean="0"/>
              <a:t>Facebook</a:t>
            </a:r>
            <a:r>
              <a:rPr lang="en-US" sz="1167" b="0" baseline="0" dirty="0" smtClean="0"/>
              <a:t> orange</a:t>
            </a:r>
            <a:endParaRPr lang="en-US" sz="1167" dirty="0"/>
          </a:p>
        </p:txBody>
      </p:sp>
      <p:sp>
        <p:nvSpPr>
          <p:cNvPr id="28" name="Rectangle 27"/>
          <p:cNvSpPr/>
          <p:nvPr/>
        </p:nvSpPr>
        <p:spPr>
          <a:xfrm>
            <a:off x="9903846" y="3810000"/>
            <a:ext cx="1399154" cy="27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67" b="0" dirty="0" smtClean="0"/>
              <a:t>Background color</a:t>
            </a:r>
            <a:endParaRPr lang="en-US" sz="1167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A5A2A5-9250-A044-BEAC-3D37B016F523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3157-C1E0-D04F-983F-BA9FFF82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1562" y="1"/>
            <a:ext cx="12202029" cy="6866467"/>
          </a:xfrm>
          <a:prstGeom prst="rect">
            <a:avLst/>
          </a:prstGeom>
          <a:solidFill>
            <a:srgbClr val="3B5998"/>
          </a:solidFill>
          <a:ln w="9525" cap="flat" cmpd="sng" algn="ctr">
            <a:noFill/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vert="horz" wrap="square" lIns="82335" tIns="41168" rIns="82335" bIns="41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331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83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9" y="-12960"/>
            <a:ext cx="12204192" cy="6870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7533" y="2765425"/>
            <a:ext cx="10363200" cy="1362076"/>
          </a:xfrm>
        </p:spPr>
        <p:txBody>
          <a:bodyPr anchor="t"/>
          <a:lstStyle>
            <a:lvl1pPr algn="l">
              <a:defRPr sz="4833" b="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Standard Divider Slide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BC2E4"/>
                </a:solidFill>
              </a:defRPr>
            </a:lvl1pPr>
          </a:lstStyle>
          <a:p>
            <a:fld id="{487F3157-C1E0-D04F-983F-BA9FFF82D4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ragraph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802"/>
              </a:spcBef>
              <a:spcAft>
                <a:spcPts val="833"/>
              </a:spcAft>
              <a:buNone/>
              <a:defRPr sz="2667" spc="0">
                <a:latin typeface="+mn-lt"/>
              </a:defRPr>
            </a:lvl1pPr>
            <a:lvl2pPr marL="196843" indent="-196843">
              <a:spcBef>
                <a:spcPts val="542"/>
              </a:spcBef>
              <a:spcAft>
                <a:spcPts val="833"/>
              </a:spcAft>
              <a:buClr>
                <a:schemeClr val="accent4"/>
              </a:buClr>
              <a:tabLst>
                <a:tab pos="8385634" algn="l"/>
              </a:tabLst>
              <a:defRPr sz="2333" spc="0">
                <a:solidFill>
                  <a:srgbClr val="757575"/>
                </a:solidFill>
              </a:defRPr>
            </a:lvl2pPr>
            <a:lvl3pPr marL="418834" indent="-208702">
              <a:spcAft>
                <a:spcPts val="833"/>
              </a:spcAft>
              <a:buClr>
                <a:schemeClr val="accent4"/>
              </a:buClr>
              <a:tabLst>
                <a:tab pos="8385634" algn="l"/>
              </a:tabLst>
              <a:defRPr spc="0">
                <a:solidFill>
                  <a:srgbClr val="757575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3157-C1E0-D04F-983F-BA9FFF82D4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21979"/>
            <a:ext cx="5384800" cy="4114513"/>
          </a:xfrm>
        </p:spPr>
        <p:txBody>
          <a:bodyPr/>
          <a:lstStyle>
            <a:lvl1pPr marL="0" indent="0">
              <a:spcBef>
                <a:spcPts val="1750"/>
              </a:spcBef>
              <a:spcAft>
                <a:spcPts val="833"/>
              </a:spcAft>
              <a:buNone/>
              <a:defRPr sz="2667" spc="0">
                <a:latin typeface="+mn-lt"/>
              </a:defRPr>
            </a:lvl1pPr>
            <a:lvl2pPr marL="191816" indent="-191816">
              <a:spcBef>
                <a:spcPts val="542"/>
              </a:spcBef>
              <a:spcAft>
                <a:spcPts val="833"/>
              </a:spcAft>
              <a:buClr>
                <a:schemeClr val="accent4"/>
              </a:buClr>
              <a:defRPr sz="2333" spc="0">
                <a:solidFill>
                  <a:srgbClr val="757575"/>
                </a:solidFill>
              </a:defRPr>
            </a:lvl2pPr>
            <a:lvl3pPr marL="421994" indent="-205044">
              <a:spcAft>
                <a:spcPts val="833"/>
              </a:spcAft>
              <a:defRPr sz="2333" spc="0">
                <a:solidFill>
                  <a:srgbClr val="757575"/>
                </a:solidFill>
              </a:defRPr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935" y="1821979"/>
            <a:ext cx="5384800" cy="4114513"/>
          </a:xfrm>
        </p:spPr>
        <p:txBody>
          <a:bodyPr/>
          <a:lstStyle>
            <a:lvl1pPr marL="0" indent="0">
              <a:spcAft>
                <a:spcPts val="833"/>
              </a:spcAft>
              <a:buNone/>
              <a:defRPr sz="2667" spc="0">
                <a:latin typeface="+mn-lt"/>
              </a:defRPr>
            </a:lvl1pPr>
            <a:lvl2pPr marL="191816" indent="-191816">
              <a:spcBef>
                <a:spcPts val="542"/>
              </a:spcBef>
              <a:spcAft>
                <a:spcPts val="833"/>
              </a:spcAft>
              <a:buClr>
                <a:schemeClr val="accent4"/>
              </a:buClr>
              <a:buFont typeface="Arial"/>
              <a:buChar char="•"/>
              <a:tabLst/>
              <a:defRPr lang="en-US" sz="2333" kern="1200" spc="0" dirty="0" smtClean="0">
                <a:solidFill>
                  <a:srgbClr val="757575"/>
                </a:solidFill>
                <a:latin typeface="+mn-lt"/>
                <a:ea typeface="+mn-ea"/>
                <a:cs typeface="+mn-cs"/>
              </a:defRPr>
            </a:lvl2pPr>
            <a:lvl3pPr marL="481522" indent="-232824">
              <a:spcAft>
                <a:spcPts val="833"/>
              </a:spcAft>
              <a:buFont typeface="Arial"/>
              <a:buChar char="•"/>
              <a:defRPr lang="en-US" sz="2333" kern="1200" spc="0" dirty="0" smtClean="0">
                <a:solidFill>
                  <a:srgbClr val="757575"/>
                </a:solidFill>
                <a:latin typeface="+mn-lt"/>
                <a:ea typeface="+mn-ea"/>
                <a:cs typeface="+mn-cs"/>
              </a:defRPr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3157-C1E0-D04F-983F-BA9FFF82D4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1000"/>
              </a:spcAft>
              <a:defRPr sz="2667" spc="0">
                <a:solidFill>
                  <a:srgbClr val="757575"/>
                </a:solidFill>
              </a:defRPr>
            </a:lvl1pPr>
            <a:lvl2pPr>
              <a:spcBef>
                <a:spcPts val="333"/>
              </a:spcBef>
              <a:spcAft>
                <a:spcPts val="1000"/>
              </a:spcAft>
              <a:defRPr spc="0">
                <a:solidFill>
                  <a:srgbClr val="757575"/>
                </a:solidFill>
              </a:defRPr>
            </a:lvl2pPr>
            <a:lvl3pPr>
              <a:spcBef>
                <a:spcPts val="333"/>
              </a:spcBef>
              <a:spcAft>
                <a:spcPts val="1000"/>
              </a:spcAft>
              <a:defRPr spc="0">
                <a:solidFill>
                  <a:srgbClr val="757575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3157-C1E0-D04F-983F-BA9FFF82D4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3157-C1E0-D04F-983F-BA9FFF82D4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3157-C1E0-D04F-983F-BA9FFF82D4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1" y="321798"/>
            <a:ext cx="11623594" cy="62244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3000" y="1092200"/>
            <a:ext cx="9906000" cy="4683643"/>
          </a:xfrm>
        </p:spPr>
        <p:txBody>
          <a:bodyPr anchor="t"/>
          <a:lstStyle>
            <a:lvl1pPr marL="0" indent="0" algn="l">
              <a:spcBef>
                <a:spcPts val="1802"/>
              </a:spcBef>
              <a:spcAft>
                <a:spcPts val="360"/>
              </a:spcAft>
              <a:buNone/>
              <a:defRPr sz="6666" spc="-8" baseline="0">
                <a:solidFill>
                  <a:schemeClr val="accent4"/>
                </a:solidFill>
                <a:latin typeface="+mn-lt"/>
              </a:defRPr>
            </a:lvl1pPr>
            <a:lvl2pPr marL="197330" indent="-197330">
              <a:spcBef>
                <a:spcPts val="542"/>
              </a:spcBef>
              <a:spcAft>
                <a:spcPts val="722"/>
              </a:spcAft>
              <a:buClr>
                <a:srgbClr val="3B5998"/>
              </a:buClr>
              <a:defRPr/>
            </a:lvl2pPr>
            <a:lvl3pPr marL="418968" indent="-208769">
              <a:defRPr/>
            </a:lvl3pPr>
          </a:lstStyle>
          <a:p>
            <a:pPr lvl="0"/>
            <a:r>
              <a:rPr lang="en-US" dirty="0" smtClean="0"/>
              <a:t>This is a quote slide.  Highlight key words in dark gray.  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6540" y="-927"/>
            <a:ext cx="12202029" cy="6866467"/>
          </a:xfrm>
          <a:prstGeom prst="rect">
            <a:avLst/>
          </a:prstGeom>
          <a:solidFill>
            <a:srgbClr val="3B5998"/>
          </a:solidFill>
          <a:ln w="9525" cap="flat" cmpd="sng" algn="ctr">
            <a:noFill/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vert="horz" wrap="square" lIns="82335" tIns="41168" rIns="82335" bIns="41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331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83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2" y="-3173"/>
            <a:ext cx="12204192" cy="6870960"/>
          </a:xfrm>
          <a:prstGeom prst="rect">
            <a:avLst/>
          </a:prstGeom>
        </p:spPr>
      </p:pic>
      <p:pic>
        <p:nvPicPr>
          <p:cNvPr id="13" name="Picture 2" descr="fb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48" y="2918369"/>
            <a:ext cx="4067052" cy="8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3" y="3"/>
            <a:ext cx="12192920" cy="68646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263" y="425370"/>
            <a:ext cx="11151247" cy="9946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957" y="1821982"/>
            <a:ext cx="11151247" cy="45259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948" y="6375404"/>
            <a:ext cx="10566402" cy="2663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952" y="6356351"/>
            <a:ext cx="5286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3157-C1E0-D04F-983F-BA9FFF82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1068915" rtl="0" eaLnBrk="1" latinLnBrk="0" hangingPunct="1">
        <a:lnSpc>
          <a:spcPct val="100000"/>
        </a:lnSpc>
        <a:spcBef>
          <a:spcPct val="0"/>
        </a:spcBef>
        <a:buNone/>
        <a:defRPr sz="3667" kern="1200" spc="-42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08689" indent="-208689" algn="l" defTabSz="1068915" rtl="0" eaLnBrk="1" latinLnBrk="0" hangingPunct="1">
        <a:lnSpc>
          <a:spcPct val="100000"/>
        </a:lnSpc>
        <a:spcBef>
          <a:spcPts val="1082"/>
        </a:spcBef>
        <a:spcAft>
          <a:spcPts val="360"/>
        </a:spcAft>
        <a:buClr>
          <a:schemeClr val="accent4"/>
        </a:buClr>
        <a:buFont typeface="Arial" pitchFamily="34" charset="0"/>
        <a:buChar char="•"/>
        <a:defRPr sz="2667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417432" indent="-195848" algn="l" defTabSz="1068915" rtl="0" eaLnBrk="1" latinLnBrk="0" hangingPunct="1">
        <a:lnSpc>
          <a:spcPct val="100000"/>
        </a:lnSpc>
        <a:spcBef>
          <a:spcPts val="722"/>
        </a:spcBef>
        <a:spcAft>
          <a:spcPts val="542"/>
        </a:spcAft>
        <a:buClr>
          <a:srgbClr val="848484"/>
        </a:buClr>
        <a:buFont typeface="Arial" pitchFamily="34" charset="0"/>
        <a:buChar char="•"/>
        <a:tabLst/>
        <a:defRPr sz="2333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626146" indent="-207285" algn="l" defTabSz="1068915" rtl="0" eaLnBrk="1" latinLnBrk="0" hangingPunct="1">
        <a:lnSpc>
          <a:spcPct val="100000"/>
        </a:lnSpc>
        <a:spcBef>
          <a:spcPts val="722"/>
        </a:spcBef>
        <a:spcAft>
          <a:spcPts val="360"/>
        </a:spcAft>
        <a:buClr>
          <a:srgbClr val="848484"/>
        </a:buClr>
        <a:buFont typeface="Arial" pitchFamily="34" charset="0"/>
        <a:buChar char="•"/>
        <a:tabLst/>
        <a:defRPr sz="2333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870600" indent="-267232" algn="l" defTabSz="1068915" rtl="0" eaLnBrk="1" latinLnBrk="0" hangingPunct="1">
        <a:spcBef>
          <a:spcPct val="20000"/>
        </a:spcBef>
        <a:buFont typeface="Arial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05055" indent="-267232" algn="l" defTabSz="1068915" rtl="0" eaLnBrk="1" latinLnBrk="0" hangingPunct="1">
        <a:spcBef>
          <a:spcPct val="20000"/>
        </a:spcBef>
        <a:buFont typeface="Arial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39516" indent="-267232" algn="l" defTabSz="1068915" rtl="0" eaLnBrk="1" latinLnBrk="0" hangingPunct="1">
        <a:spcBef>
          <a:spcPct val="20000"/>
        </a:spcBef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473970" indent="-267232" algn="l" defTabSz="1068915" rtl="0" eaLnBrk="1" latinLnBrk="0" hangingPunct="1">
        <a:spcBef>
          <a:spcPct val="20000"/>
        </a:spcBef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08431" indent="-267232" algn="l" defTabSz="1068915" rtl="0" eaLnBrk="1" latinLnBrk="0" hangingPunct="1">
        <a:spcBef>
          <a:spcPct val="20000"/>
        </a:spcBef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542887" indent="-267232" algn="l" defTabSz="1068915" rtl="0" eaLnBrk="1" latinLnBrk="0" hangingPunct="1">
        <a:spcBef>
          <a:spcPct val="20000"/>
        </a:spcBef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34456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68915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03373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37828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672288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06743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41200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75660" algn="l" defTabSz="1068915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Emotional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6369" y="4912880"/>
            <a:ext cx="9582150" cy="6429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Texas A&amp;M MS Final Presentation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Anthony Sedarous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7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Perinasal</a:t>
            </a:r>
            <a:r>
              <a:rPr lang="en-US" sz="3200" dirty="0" smtClean="0"/>
              <a:t> Perspiration and not looking away from the screen tend to indicate a driver is less distracted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896" y="1822450"/>
            <a:ext cx="4564684" cy="4114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2251" y="1822450"/>
            <a:ext cx="462089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0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Modeling &amp; Statistical Approach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Our target variable is the emotional state of the driver; with our target emotion being ‘distracted’</a:t>
            </a:r>
          </a:p>
          <a:p>
            <a:pPr marL="482593" lvl="1" indent="-285750">
              <a:buFont typeface="Arial" charset="0"/>
              <a:buChar char="•"/>
            </a:pPr>
            <a:r>
              <a:rPr lang="en-US" sz="1466" dirty="0" smtClean="0"/>
              <a:t>Baseline drivers are labeled either ‘Neutral’ or ‘Disgusted’ by the software; Distracted includes other emotions</a:t>
            </a:r>
          </a:p>
          <a:p>
            <a:r>
              <a:rPr lang="en-US" sz="1800" dirty="0" smtClean="0"/>
              <a:t>We will use binomial logistic regression. We use EDA to choose a list of potential starting variables then use </a:t>
            </a:r>
            <a:r>
              <a:rPr lang="en-US" sz="1800" dirty="0"/>
              <a:t>backward selection to construct our </a:t>
            </a:r>
            <a:r>
              <a:rPr lang="en-US" sz="1800" dirty="0" smtClean="0"/>
              <a:t>model. Finally, we use a 80/20 Train/Test setup with our goal being to maximize prediction accuracy</a:t>
            </a:r>
          </a:p>
          <a:p>
            <a:r>
              <a:rPr lang="en-US" sz="1800" dirty="0" smtClean="0"/>
              <a:t>Driver was treated as a random </a:t>
            </a:r>
            <a:r>
              <a:rPr lang="en-US" sz="1800" dirty="0" smtClean="0"/>
              <a:t>effect; </a:t>
            </a:r>
            <a:r>
              <a:rPr lang="en-US" sz="1800" dirty="0" smtClean="0"/>
              <a:t>all other variables were considered to be fixed effects</a:t>
            </a:r>
            <a:endParaRPr lang="en-US" sz="1800" dirty="0"/>
          </a:p>
          <a:p>
            <a:r>
              <a:rPr lang="en-US" sz="1800" dirty="0" smtClean="0"/>
              <a:t>Continuous variables (Heart Rate, Breathing Rate, etc.) were range normalized (Subtracted minimum, divided by range)</a:t>
            </a:r>
            <a:endParaRPr lang="en-US" sz="1800" dirty="0"/>
          </a:p>
          <a:p>
            <a:r>
              <a:rPr lang="en-US" sz="1800" dirty="0" smtClean="0"/>
              <a:t>A good deal of the values were NA; the issue did not appear to be systemic so they the points were removed from the modeling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901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 considered a few different models during our analysis; decided on the version with interaction terms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20" y="2438400"/>
            <a:ext cx="5384800" cy="3498092"/>
          </a:xfrm>
        </p:spPr>
        <p:txBody>
          <a:bodyPr/>
          <a:lstStyle/>
          <a:p>
            <a:pPr>
              <a:spcBef>
                <a:spcPts val="1082"/>
              </a:spcBef>
            </a:pPr>
            <a:r>
              <a:rPr lang="en-US" sz="1600" dirty="0" smtClean="0"/>
              <a:t>Model:</a:t>
            </a:r>
          </a:p>
          <a:p>
            <a:pPr>
              <a:spcBef>
                <a:spcPts val="1082"/>
              </a:spcBef>
            </a:pPr>
            <a:r>
              <a:rPr lang="en-US" sz="1600" dirty="0" err="1" smtClean="0"/>
              <a:t>isBraking</a:t>
            </a:r>
            <a:r>
              <a:rPr lang="en-US" sz="1600" dirty="0" smtClean="0"/>
              <a:t> + </a:t>
            </a:r>
            <a:r>
              <a:rPr lang="en-US" sz="1600" dirty="0" err="1" smtClean="0"/>
              <a:t>HRNorm</a:t>
            </a:r>
            <a:r>
              <a:rPr lang="en-US" sz="1600" dirty="0" smtClean="0"/>
              <a:t> + </a:t>
            </a:r>
            <a:r>
              <a:rPr lang="en-US" sz="1600" dirty="0" err="1" smtClean="0"/>
              <a:t>SteeringNorm</a:t>
            </a:r>
            <a:r>
              <a:rPr lang="en-US" sz="1600" dirty="0" smtClean="0"/>
              <a:t> + Gender + </a:t>
            </a:r>
            <a:r>
              <a:rPr lang="en-US" sz="1600" dirty="0" err="1" smtClean="0"/>
              <a:t>PerinasalNorm</a:t>
            </a:r>
            <a:r>
              <a:rPr lang="en-US" sz="1600" dirty="0" smtClean="0"/>
              <a:t> + </a:t>
            </a:r>
            <a:r>
              <a:rPr lang="en-US" sz="1600" dirty="0" err="1" smtClean="0"/>
              <a:t>BreathingNorm</a:t>
            </a:r>
            <a:r>
              <a:rPr lang="en-US" sz="1600" dirty="0" smtClean="0"/>
              <a:t> + </a:t>
            </a:r>
            <a:r>
              <a:rPr lang="en-US" sz="1600" dirty="0" err="1" smtClean="0"/>
              <a:t>GazeOffScreen</a:t>
            </a:r>
            <a:r>
              <a:rPr lang="en-US" sz="1600" dirty="0" smtClean="0"/>
              <a:t> + </a:t>
            </a:r>
          </a:p>
          <a:p>
            <a:pPr>
              <a:spcBef>
                <a:spcPts val="1082"/>
              </a:spcBef>
            </a:pPr>
            <a:r>
              <a:rPr lang="en-US" sz="1600" dirty="0" smtClean="0"/>
              <a:t>(1|Subject) + Drive + Stimulus</a:t>
            </a:r>
          </a:p>
          <a:p>
            <a:pPr>
              <a:spcBef>
                <a:spcPts val="1082"/>
              </a:spcBef>
            </a:pPr>
            <a:r>
              <a:rPr lang="en-US" sz="1600" dirty="0" smtClean="0"/>
              <a:t>AIC: 84128</a:t>
            </a:r>
          </a:p>
          <a:p>
            <a:pPr>
              <a:spcBef>
                <a:spcPts val="1082"/>
              </a:spcBef>
            </a:pPr>
            <a:r>
              <a:rPr lang="en-US" sz="1600" dirty="0" smtClean="0"/>
              <a:t>BIC: 84300</a:t>
            </a:r>
          </a:p>
          <a:p>
            <a:pPr>
              <a:spcBef>
                <a:spcPts val="1082"/>
              </a:spcBef>
            </a:pPr>
            <a:r>
              <a:rPr lang="en-US" sz="1600" dirty="0" smtClean="0"/>
              <a:t>Test </a:t>
            </a:r>
            <a:r>
              <a:rPr lang="en-US" sz="1600" dirty="0" err="1" smtClean="0"/>
              <a:t>Somer’s</a:t>
            </a:r>
            <a:r>
              <a:rPr lang="en-US" sz="1600" dirty="0" smtClean="0"/>
              <a:t> D: .7926</a:t>
            </a:r>
          </a:p>
          <a:p>
            <a:pPr>
              <a:spcBef>
                <a:spcPts val="1082"/>
              </a:spcBef>
            </a:pPr>
            <a:r>
              <a:rPr lang="en-US" sz="1600" dirty="0" smtClean="0"/>
              <a:t>Test Accuracy: .8297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0935" y="2438400"/>
            <a:ext cx="5384800" cy="3498092"/>
          </a:xfrm>
          <a:noFill/>
        </p:spPr>
        <p:txBody>
          <a:bodyPr/>
          <a:lstStyle/>
          <a:p>
            <a:r>
              <a:rPr lang="en-US" sz="1600" dirty="0" smtClean="0"/>
              <a:t>Model: </a:t>
            </a:r>
          </a:p>
          <a:p>
            <a:r>
              <a:rPr lang="en-US" sz="1600" dirty="0" err="1" smtClean="0"/>
              <a:t>isBraking</a:t>
            </a:r>
            <a:r>
              <a:rPr lang="en-US" sz="1600" dirty="0" smtClean="0"/>
              <a:t> + </a:t>
            </a:r>
            <a:r>
              <a:rPr lang="en-US" sz="1600" dirty="0" err="1" smtClean="0"/>
              <a:t>HRNorm</a:t>
            </a:r>
            <a:r>
              <a:rPr lang="en-US" sz="1600" dirty="0" smtClean="0"/>
              <a:t> + </a:t>
            </a:r>
            <a:r>
              <a:rPr lang="en-US" sz="1600" dirty="0" err="1" smtClean="0"/>
              <a:t>SteeringNorm</a:t>
            </a:r>
            <a:r>
              <a:rPr lang="en-US" sz="1600" dirty="0" smtClean="0"/>
              <a:t> + Gender + </a:t>
            </a:r>
            <a:r>
              <a:rPr lang="en-US" sz="1600" dirty="0" err="1" smtClean="0"/>
              <a:t>PerinasalNorm</a:t>
            </a:r>
            <a:r>
              <a:rPr lang="en-US" sz="1600" dirty="0" smtClean="0"/>
              <a:t> + </a:t>
            </a:r>
            <a:r>
              <a:rPr lang="en-US" sz="1600" dirty="0" err="1" smtClean="0"/>
              <a:t>BreathingNorm</a:t>
            </a:r>
            <a:r>
              <a:rPr lang="en-US" sz="1600" dirty="0" smtClean="0"/>
              <a:t> + </a:t>
            </a:r>
            <a:r>
              <a:rPr lang="en-US" sz="1600" dirty="0" err="1" smtClean="0"/>
              <a:t>GazeOffScreen</a:t>
            </a:r>
            <a:r>
              <a:rPr lang="en-US" sz="1600" dirty="0" smtClean="0"/>
              <a:t> + </a:t>
            </a:r>
            <a:r>
              <a:rPr lang="en-US" sz="1600" dirty="0" err="1" smtClean="0"/>
              <a:t>Gender:Perinasal</a:t>
            </a:r>
            <a:r>
              <a:rPr lang="en-US" sz="1600" dirty="0" smtClean="0"/>
              <a:t> + </a:t>
            </a:r>
            <a:r>
              <a:rPr lang="en-US" sz="1600" dirty="0" err="1" smtClean="0"/>
              <a:t>Gender:Breathing</a:t>
            </a:r>
            <a:r>
              <a:rPr lang="en-US" sz="1600" dirty="0" smtClean="0"/>
              <a:t> + (1|Subject) + Drive + Stimulus</a:t>
            </a:r>
            <a:endParaRPr lang="en-US" sz="1600" dirty="0"/>
          </a:p>
          <a:p>
            <a:r>
              <a:rPr lang="en-US" sz="1600" dirty="0" smtClean="0"/>
              <a:t>AIC: </a:t>
            </a:r>
            <a:r>
              <a:rPr lang="cs-CZ" sz="1600" dirty="0" smtClean="0"/>
              <a:t>83983.8</a:t>
            </a:r>
          </a:p>
          <a:p>
            <a:r>
              <a:rPr lang="cs-CZ" sz="1600" dirty="0" smtClean="0"/>
              <a:t>BIC: </a:t>
            </a:r>
            <a:r>
              <a:rPr lang="nb-NO" sz="1600" dirty="0" smtClean="0"/>
              <a:t>84175.0</a:t>
            </a:r>
          </a:p>
          <a:p>
            <a:r>
              <a:rPr lang="nb-NO" sz="1600" dirty="0" smtClean="0"/>
              <a:t>Test </a:t>
            </a:r>
            <a:r>
              <a:rPr lang="nb-NO" sz="1600" dirty="0" err="1" smtClean="0"/>
              <a:t>Somer’s</a:t>
            </a:r>
            <a:r>
              <a:rPr lang="nb-NO" sz="1600" dirty="0" smtClean="0"/>
              <a:t> D: .7950</a:t>
            </a:r>
          </a:p>
          <a:p>
            <a:r>
              <a:rPr lang="nb-NO" sz="1600" dirty="0" smtClean="0"/>
              <a:t>Test </a:t>
            </a:r>
            <a:r>
              <a:rPr lang="nb-NO" sz="1600" dirty="0" err="1" smtClean="0"/>
              <a:t>Accuracy</a:t>
            </a:r>
            <a:r>
              <a:rPr lang="nb-NO" sz="1600" dirty="0" smtClean="0"/>
              <a:t>: .8311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47648" y="1975104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Only Main Effects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7063" y="1975104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Interaction Effects Model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5900468" y="1811547"/>
            <a:ext cx="5983042" cy="4710023"/>
          </a:xfrm>
          <a:prstGeom prst="frame">
            <a:avLst>
              <a:gd name="adj1" fmla="val 4441"/>
            </a:avLst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91440" rIns="91428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6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Using Type III </a:t>
            </a:r>
            <a:r>
              <a:rPr lang="en-US" sz="3200" dirty="0" err="1" smtClean="0"/>
              <a:t>Anova</a:t>
            </a:r>
            <a:r>
              <a:rPr lang="en-US" sz="3200" dirty="0" smtClean="0"/>
              <a:t>, all of the fixed effects in our model are significant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81463" y="6168406"/>
            <a:ext cx="874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Note; only includes fixed effects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2313781"/>
            <a:ext cx="5626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Comparing the GLMM with a simple GLM that doesn’t include the subject random effect shows the value is highly significant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400" y="2905311"/>
            <a:ext cx="8255000" cy="142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7723" y="4642338"/>
            <a:ext cx="8141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While not a perfect approach, the random effect subject is clearly large and significant. The fully correct p-value would involve a computationally intensive MCMC approach</a:t>
            </a:r>
            <a:r>
              <a:rPr lang="en-US" sz="1400" dirty="0"/>
              <a:t> </a:t>
            </a:r>
            <a:r>
              <a:rPr lang="en-US" sz="1400" dirty="0" smtClean="0"/>
              <a:t>not easily done on my machine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7108" y="2696308"/>
            <a:ext cx="707292" cy="504092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88831" y="2696308"/>
            <a:ext cx="695569" cy="1184030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079" y="2339144"/>
            <a:ext cx="237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GLM </a:t>
            </a:r>
            <a:r>
              <a:rPr lang="mr-IN" sz="1400" dirty="0" smtClean="0"/>
              <a:t>–</a:t>
            </a:r>
            <a:r>
              <a:rPr lang="en-US" sz="1400" dirty="0" smtClean="0"/>
              <a:t> No Random Effects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6079" y="3726449"/>
            <a:ext cx="80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GLMM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1286393" y="3458308"/>
            <a:ext cx="898007" cy="422030"/>
          </a:xfrm>
          <a:prstGeom prst="straightConnector1">
            <a:avLst/>
          </a:prstGeom>
          <a:ln w="635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1286393" y="3880338"/>
            <a:ext cx="898007" cy="209003"/>
          </a:xfrm>
          <a:prstGeom prst="straightConnector1">
            <a:avLst/>
          </a:prstGeom>
          <a:ln w="635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 note primarily that our variable of interest doesn’t enter the model; steering instead enters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dirty="0" smtClean="0"/>
              <a:t>Key Model Takeaways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Increased breathing / heart rates are predictive of being </a:t>
            </a:r>
            <a:r>
              <a:rPr lang="en-US" sz="1600" dirty="0" smtClean="0"/>
              <a:t>emotional</a:t>
            </a:r>
            <a:r>
              <a:rPr lang="en-US" sz="1600" dirty="0" smtClean="0"/>
              <a:t>. Breathing rate is a bigger predictor in men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Braking &amp; gazing off screen in our model are indicative of a less emotional driver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err="1" smtClean="0"/>
              <a:t>Perinasal</a:t>
            </a:r>
            <a:r>
              <a:rPr lang="en-US" sz="1600" dirty="0" smtClean="0"/>
              <a:t> Perspiration in our model is highly indicative of a more emotional driver; especially for women</a:t>
            </a:r>
          </a:p>
          <a:p>
            <a:pPr marL="477566" lvl="1" indent="-285750" defTabSz="914400"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  <a:defRPr/>
            </a:pPr>
            <a:r>
              <a:rPr lang="en-US" sz="1266" dirty="0" smtClean="0"/>
              <a:t>Interesting since we saw the opposite in the unadjusted EDA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As a note, I tried including Age and interaction terms between Age + HR &amp; BR. The terms were significant, but the model was less predictive in the test set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5601" y="1822450"/>
            <a:ext cx="429727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6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41.7% of our observations will be flagged as distracted; this aligns with the ~42% in the source data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98558"/>
              </p:ext>
            </p:extLst>
          </p:nvPr>
        </p:nvGraphicFramePr>
        <p:xfrm>
          <a:off x="1914525" y="1822450"/>
          <a:ext cx="8362950" cy="463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50"/>
                <a:gridCol w="2787650"/>
                <a:gridCol w="278765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Quantile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Distracted 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Neutral 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10%</a:t>
                      </a: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97.9%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12.6%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87.4%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25.7%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74.3%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44.2%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55.8%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67.9%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76.5%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23.5%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86.8%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100%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7.2%</a:t>
                      </a:r>
                      <a:endParaRPr lang="en-US" dirty="0"/>
                    </a:p>
                  </a:txBody>
                  <a:tcPr marL="145443" marR="1454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7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Model looks great; The ROC curve and predictive diagnostics check out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1817054"/>
              </p:ext>
            </p:extLst>
          </p:nvPr>
        </p:nvGraphicFramePr>
        <p:xfrm>
          <a:off x="731838" y="2792274"/>
          <a:ext cx="5384799" cy="210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/>
                <a:gridCol w="1794933"/>
                <a:gridCol w="179493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Training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Somer’s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.791</a:t>
                      </a:r>
                      <a:endParaRPr lang="en-US" dirty="0"/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.795</a:t>
                      </a:r>
                      <a:endParaRPr lang="en-US" dirty="0"/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.829</a:t>
                      </a:r>
                      <a:endParaRPr lang="en-US" dirty="0"/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.831</a:t>
                      </a:r>
                      <a:endParaRPr lang="en-US" dirty="0"/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Sensitivity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.792</a:t>
                      </a:r>
                      <a:endParaRPr lang="en-US" dirty="0"/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.793</a:t>
                      </a:r>
                      <a:endParaRPr lang="en-US" dirty="0"/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Specificity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.855</a:t>
                      </a:r>
                      <a:endParaRPr lang="en-US" dirty="0"/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 marL="46824" marR="46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64709" y="1921502"/>
            <a:ext cx="35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Predictive Diagnostics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0648240"/>
              </p:ext>
            </p:extLst>
          </p:nvPr>
        </p:nvGraphicFramePr>
        <p:xfrm>
          <a:off x="6210300" y="1822450"/>
          <a:ext cx="5384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670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Our model does a great job predicting emotional state; the predictive power is quite strong [with accuracy &gt;80%]. </a:t>
            </a:r>
          </a:p>
          <a:p>
            <a:endParaRPr lang="en-US" sz="1800" dirty="0" smtClean="0"/>
          </a:p>
          <a:p>
            <a:r>
              <a:rPr lang="en-US" sz="1800" dirty="0" smtClean="0"/>
              <a:t>Perspiration, heart rate, and breathing rate are all positive predictors of being emotionally distracted; Gazing off screen and braking are, when normalizing for other variables, indicative of less emotionally distracted driving</a:t>
            </a:r>
          </a:p>
          <a:p>
            <a:endParaRPr lang="en-US" sz="1800" dirty="0" smtClean="0"/>
          </a:p>
          <a:p>
            <a:r>
              <a:rPr lang="en-US" sz="1800" dirty="0" smtClean="0"/>
              <a:t>A decent amount of these predictors [perspiration, heart rate] could be implemented unobtrusively in a steering wheel; there is certainly opportunity to try implementing / brainstorming an automotive feature that [Alerts driver? (Perhaps too annoying) Controls acceleration?] when the driver is emotionally distracted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173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4084" y="1822450"/>
            <a:ext cx="3240307" cy="4114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Graduated from UW-Madison in 2012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Lived on the east coast [Richmond, VA] for a few years; eventually moved to California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Currently work as a Data Scientist for Facebook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I’m the guy that puts ads in your FB videos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32031" y="1570892"/>
            <a:ext cx="961292" cy="586154"/>
          </a:xfrm>
          <a:prstGeom prst="straightConnector1">
            <a:avLst/>
          </a:prstGeom>
          <a:ln w="635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1" y="1260022"/>
            <a:ext cx="140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955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Appendix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model diagnostics check out; residuals are reasonably distributed / appear normal</a:t>
            </a:r>
            <a:endParaRPr lang="en-US" sz="32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209" y="1822450"/>
            <a:ext cx="4710058" cy="41148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4659" y="1822450"/>
            <a:ext cx="46360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5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Leverage vs. Residuals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872" y="1822450"/>
            <a:ext cx="406005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previous study was done investigating the impact of different distractions [analytical, emotional, texting] on a subject’s ability to drive</a:t>
            </a:r>
          </a:p>
          <a:p>
            <a:pPr marL="482593" lvl="1" indent="-285750">
              <a:buFont typeface="Arial" charset="0"/>
              <a:buChar char="•"/>
            </a:pPr>
            <a:r>
              <a:rPr lang="en-US" sz="1466" dirty="0" smtClean="0"/>
              <a:t>The study concluded that emotional and analytical distractions had little impact on a subject’s ability to drive; texting definitely notably changed driving behavior</a:t>
            </a:r>
            <a:endParaRPr lang="en-US" sz="1800" dirty="0" smtClean="0"/>
          </a:p>
          <a:p>
            <a:r>
              <a:rPr lang="en-US" sz="1800" dirty="0" smtClean="0"/>
              <a:t>Using the same dataset, we will attempt to construct a model in order to predict whether, at a given point in time, a subject is in a distracted emotional state.</a:t>
            </a:r>
          </a:p>
          <a:p>
            <a:pPr marL="482593" lvl="1" indent="-285750">
              <a:buFont typeface="Arial" charset="0"/>
              <a:buChar char="•"/>
            </a:pPr>
            <a:r>
              <a:rPr lang="en-US" sz="1466" dirty="0" smtClean="0"/>
              <a:t>Previous analysis done by Stephanie Parker showed that the emotional tracker might not be the greatest; we will build our model with that limitation in mind</a:t>
            </a:r>
          </a:p>
          <a:p>
            <a:r>
              <a:rPr lang="en-US" sz="1800" dirty="0" smtClean="0"/>
              <a:t>Being able to understand what correlates with a driver being distracted could allow for additional safety features in cars and, hopefully, reduce emotionally induced accidents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599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Data /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Our data measures every second across 8 drives for a multitude of drivers</a:t>
            </a:r>
          </a:p>
          <a:p>
            <a:pPr lvl="1"/>
            <a:r>
              <a:rPr lang="en-US" sz="1600" dirty="0" smtClean="0"/>
              <a:t>Removing NA data leaves us with 53 drivers; ~61% female / 53% Young</a:t>
            </a:r>
          </a:p>
          <a:p>
            <a:r>
              <a:rPr lang="en-US" sz="1800" dirty="0" smtClean="0"/>
              <a:t>We </a:t>
            </a:r>
            <a:r>
              <a:rPr lang="en-US" sz="1800" dirty="0"/>
              <a:t>only look at five of those drives (Drives 4-8) since the others are calibration / warm up drives </a:t>
            </a:r>
            <a:endParaRPr lang="en-US" sz="1800" dirty="0" smtClean="0"/>
          </a:p>
          <a:p>
            <a:r>
              <a:rPr lang="en-US" sz="1800" dirty="0" smtClean="0"/>
              <a:t>On drives 5-8, the subjects are exposed to stimuli in order to see how they react</a:t>
            </a:r>
          </a:p>
          <a:p>
            <a:pPr lvl="1"/>
            <a:r>
              <a:rPr lang="en-US" sz="1600" dirty="0" smtClean="0"/>
              <a:t>On Drive 5, drivers are asked an analytical/mathematic question; Drive 6 has an emotional question, Drive 7 requires the subjects to text, Drive 8 has texting with a sudden failure</a:t>
            </a:r>
          </a:p>
          <a:p>
            <a:r>
              <a:rPr lang="en-US" sz="1800" dirty="0" smtClean="0"/>
              <a:t>At every point in time we are able to measure the probability a driver is feeling a certain </a:t>
            </a:r>
            <a:r>
              <a:rPr lang="en-US" sz="1800" dirty="0"/>
              <a:t>emotion using face </a:t>
            </a:r>
            <a:r>
              <a:rPr lang="en-US" sz="1800" dirty="0" smtClean="0"/>
              <a:t>tracking software along with other drive-specific variables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818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Prior Approaches / Attempts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 tried to do two other things in the modeling;</a:t>
            </a:r>
          </a:p>
          <a:p>
            <a:pPr marL="514350" indent="-514350">
              <a:buFont typeface="Arial" charset="0"/>
              <a:buChar char="•"/>
            </a:pPr>
            <a:r>
              <a:rPr lang="en-US" sz="1800" dirty="0" smtClean="0"/>
              <a:t>Predict the change in emotion between time t-1 and time t;</a:t>
            </a:r>
          </a:p>
          <a:p>
            <a:pPr marL="711193" lvl="1" indent="-514350"/>
            <a:r>
              <a:rPr lang="en-US" sz="1600" dirty="0" smtClean="0"/>
              <a:t>This event turned out to be a primarily noise-driven process. </a:t>
            </a:r>
            <a:r>
              <a:rPr lang="en-US" sz="1600" dirty="0" err="1" smtClean="0"/>
              <a:t>Somer’s</a:t>
            </a:r>
            <a:r>
              <a:rPr lang="en-US" sz="1600" dirty="0" smtClean="0"/>
              <a:t> D maxed out around .350 after extensive feature mining</a:t>
            </a:r>
          </a:p>
          <a:p>
            <a:pPr marL="457200" indent="-457200">
              <a:buFont typeface="Arial" charset="0"/>
              <a:buChar char="•"/>
            </a:pPr>
            <a:endParaRPr lang="en-US" sz="1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1800" dirty="0" smtClean="0"/>
              <a:t>Determine that large amounts of shifting within a lane were indicative that a driver was in a distracted emotional state</a:t>
            </a:r>
          </a:p>
          <a:p>
            <a:pPr marL="654043" lvl="1" indent="-457200">
              <a:buFont typeface="Arial" charset="0"/>
              <a:buChar char="•"/>
            </a:pPr>
            <a:r>
              <a:rPr lang="en-US" sz="1600" dirty="0" smtClean="0"/>
              <a:t>This approach was a significant predictor of the change between emotional states but did not end up being a significant predictor in our model predicting actual emotional state</a:t>
            </a:r>
          </a:p>
          <a:p>
            <a:pPr marL="514350" indent="-514350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517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/ Understanding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5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 consider the emotions ‘Disgust’ and ‘Neutral’ to be normal; Drivers are in normal states 58% of the time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577590" y="3154680"/>
            <a:ext cx="165735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TODO: Colorize</a:t>
            </a:r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1838" y="2095352"/>
            <a:ext cx="5384800" cy="35689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0300" y="2104201"/>
            <a:ext cx="5384800" cy="35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3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Male Drivers are distracted more often; Younger Drivers likewise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577590" y="3154680"/>
            <a:ext cx="165735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TODO: Colorize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1838" y="2096804"/>
            <a:ext cx="5384800" cy="356609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0300" y="2105719"/>
            <a:ext cx="5384800" cy="35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2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Heart Rate and Breathing Rate both appear to be somewhat higher in emotional drivers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6341" y="1822450"/>
            <a:ext cx="4652718" cy="41148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38848" y="1822450"/>
            <a:ext cx="45707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9387"/>
      </p:ext>
    </p:extLst>
  </p:cSld>
  <p:clrMapOvr>
    <a:masterClrMapping/>
  </p:clrMapOvr>
</p:sld>
</file>

<file path=ppt/theme/theme1.xml><?xml version="1.0" encoding="utf-8"?>
<a:theme xmlns:a="http://schemas.openxmlformats.org/drawingml/2006/main" name="16x9 PowerPoint Template_September_2012_v5">
  <a:themeElements>
    <a:clrScheme name="16x9 Template - October 2012">
      <a:dk1>
        <a:srgbClr val="000000"/>
      </a:dk1>
      <a:lt1>
        <a:srgbClr val="B3B3B3"/>
      </a:lt1>
      <a:dk2>
        <a:srgbClr val="FFFFFF"/>
      </a:dk2>
      <a:lt2>
        <a:srgbClr val="333333"/>
      </a:lt2>
      <a:accent1>
        <a:srgbClr val="1C4588"/>
      </a:accent1>
      <a:accent2>
        <a:srgbClr val="4E70A7"/>
      </a:accent2>
      <a:accent3>
        <a:srgbClr val="7399D2"/>
      </a:accent3>
      <a:accent4>
        <a:srgbClr val="757575"/>
      </a:accent4>
      <a:accent5>
        <a:srgbClr val="478336"/>
      </a:accent5>
      <a:accent6>
        <a:srgbClr val="FA650C"/>
      </a:accent6>
      <a:hlink>
        <a:srgbClr val="1C4588"/>
      </a:hlink>
      <a:folHlink>
        <a:srgbClr val="7A7A7A"/>
      </a:folHlink>
    </a:clrScheme>
    <a:fontScheme name="Custom 2">
      <a:majorFont>
        <a:latin typeface="Vista Sans OT Medium"/>
        <a:ea typeface=""/>
        <a:cs typeface=""/>
      </a:majorFont>
      <a:minorFont>
        <a:latin typeface="Vista Sans OT 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28" tIns="91440" rIns="91428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Ads Datacamp Task</Template>
  <TotalTime>19002</TotalTime>
  <Words>1216</Words>
  <Application>Microsoft Macintosh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Vista Sans OT Reg</vt:lpstr>
      <vt:lpstr>ヒラギノ角ゴ ProN W3</vt:lpstr>
      <vt:lpstr>Arial</vt:lpstr>
      <vt:lpstr>16x9 PowerPoint Template_September_2012_v5</vt:lpstr>
      <vt:lpstr>Predicting Emotional State</vt:lpstr>
      <vt:lpstr>Who am I?</vt:lpstr>
      <vt:lpstr>Motivation</vt:lpstr>
      <vt:lpstr>The Data / Setup</vt:lpstr>
      <vt:lpstr>Prior Approaches / Attempts</vt:lpstr>
      <vt:lpstr>EDA / Understanding the Data</vt:lpstr>
      <vt:lpstr>We consider the emotions ‘Disgust’ and ‘Neutral’ to be normal; Drivers are in normal states 58% of the time</vt:lpstr>
      <vt:lpstr>Male Drivers are distracted more often; Younger Drivers likewise</vt:lpstr>
      <vt:lpstr>Heart Rate and Breathing Rate both appear to be somewhat higher in emotional drivers</vt:lpstr>
      <vt:lpstr>Perinasal Perspiration and not looking away from the screen tend to indicate a driver is less distracted</vt:lpstr>
      <vt:lpstr>Modeling</vt:lpstr>
      <vt:lpstr>Modeling &amp; Statistical Approach</vt:lpstr>
      <vt:lpstr>We considered a few different models during our analysis; decided on the version with interaction terms</vt:lpstr>
      <vt:lpstr>Using Type III Anova, all of the fixed effects in our model are significant</vt:lpstr>
      <vt:lpstr>Comparing the GLMM with a simple GLM that doesn’t include the subject random effect shows the value is highly significant</vt:lpstr>
      <vt:lpstr>We note primarily that our variable of interest doesn’t enter the model; steering instead enters</vt:lpstr>
      <vt:lpstr>41.7% of our observations will be flagged as distracted; this aligns with the ~42% in the source data</vt:lpstr>
      <vt:lpstr>The Model looks great; The ROC curve and predictive diagnostics check out</vt:lpstr>
      <vt:lpstr>Summary</vt:lpstr>
      <vt:lpstr>Appendix</vt:lpstr>
      <vt:lpstr>The model diagnostics check out; residuals are reasonably distributed / appear normal</vt:lpstr>
      <vt:lpstr>Leverage vs. Residuals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Sedarous</dc:creator>
  <cp:lastModifiedBy>Anthony Sedarous</cp:lastModifiedBy>
  <cp:revision>85</cp:revision>
  <dcterms:created xsi:type="dcterms:W3CDTF">2017-08-27T00:14:34Z</dcterms:created>
  <dcterms:modified xsi:type="dcterms:W3CDTF">2017-10-31T02:51:12Z</dcterms:modified>
</cp:coreProperties>
</file>