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ora" pitchFamily="2" charset="0"/>
      <p:regular r:id="rId17"/>
    </p:embeddedFont>
    <p:embeddedFont>
      <p:font typeface="Source Sans Pro" panose="020B0503030403020204" pitchFamily="34" charset="0"/>
      <p:regular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2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924878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Ведущие производители СУБД: Обзор рынка и решений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395901"/>
            <a:ext cx="7468553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 этой презентации мы рассмотрим ведущих производителей систем управления базами данных (СУБД). Мы начнем с определения СУБД и основных тенденций развития рынка, затем перейдем к обзору ключевых игроков и их решений, включая Oracle Database, Microsoft SQL Server, Google Cloud SQL, Aurora, PostgreSQL и MongoDB. В заключение мы сравним эти решения по производительности, масштабируемости, безопасности и управлению.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6346269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998494"/>
            <a:ext cx="7468553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Сибилев Антон Игоревич, гр 1, п.гр 1, ИВТ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1275349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Сравнение решений ведущих производителей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582275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Производительность и масштабируемость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Oracle Database и Aurora лидируют по производительности, но требуют значительных ресурсов. MongoDB обеспечивает высокую масштабируемость для больших объемов неструктурированных данных.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596521"/>
            <a:ext cx="379047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Безопасность и управление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8778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Все рассматриваемые СУБД предлагают функции безопасности, но Oracle Database и Microsoft SQL Server предоставляют наиболее полный набор инструментов для управления и защиты данных.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59243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Обзор рынка СУБД: Тенденции и классификация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65565"/>
            <a:ext cx="507563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Основные тенденции развития СУБД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56829"/>
            <a:ext cx="6185535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Рынок СУБД находится в постоянном развитии, с акцентом на облачные решения, автоматизацию управления данными и поддержку больших данных. Растет популярность СУБД как сервиса (DBaaS), упрощающих развертывание и обслуживание баз данных.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565565"/>
            <a:ext cx="298501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Классификация СУБД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56829"/>
            <a:ext cx="6185535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СУБД можно классифицировать на реляционные (Oracle, SQL Server, PostgreSQL), NoSQL (MongoDB) и NewSQL. Реляционные СУБД основаны на строгой схеме данных, NoSQL предлагают гибкость и масштабируемость для больших объемов неструктурированных данных, а NewSQL сочетают лучшие черты обоих подходов.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434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206353"/>
            <a:ext cx="10783133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Ведущие производители СУБД: Краткий обзор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837724" y="4338757"/>
            <a:ext cx="457795" cy="45779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922972" y="4388108"/>
            <a:ext cx="287179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1498878" y="4338757"/>
            <a:ext cx="2393752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Oracle Database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498878" y="4760000"/>
            <a:ext cx="5714643" cy="651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Одна из самых популярных и мощных реляционных СУБД, известная своей надежностью и широким набором функций.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416879" y="4338757"/>
            <a:ext cx="457795" cy="45779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9" name="Text 6"/>
          <p:cNvSpPr/>
          <p:nvPr/>
        </p:nvSpPr>
        <p:spPr>
          <a:xfrm>
            <a:off x="7502128" y="4388108"/>
            <a:ext cx="287179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7"/>
          <p:cNvSpPr/>
          <p:nvPr/>
        </p:nvSpPr>
        <p:spPr>
          <a:xfrm>
            <a:off x="8078033" y="4338757"/>
            <a:ext cx="2394109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Microsoft SQL Server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8078033" y="4760000"/>
            <a:ext cx="5714643" cy="976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Реляционная СУБД от Microsoft, интегрированная с другими продуктами компании и предлагающая широкий спектр инструментов для разработки и управления.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837724" y="6168747"/>
            <a:ext cx="457795" cy="45779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3" name="Text 10"/>
          <p:cNvSpPr/>
          <p:nvPr/>
        </p:nvSpPr>
        <p:spPr>
          <a:xfrm>
            <a:off x="922972" y="6218099"/>
            <a:ext cx="287179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1498878" y="6168747"/>
            <a:ext cx="2393752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Google Cloud SQL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1498878" y="6589990"/>
            <a:ext cx="5714643" cy="651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Облачная реляционная СУБД от Google, поддерживающая MySQL, PostgreSQL и SQL Server.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7416879" y="6168747"/>
            <a:ext cx="457795" cy="45779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7" name="Text 14"/>
          <p:cNvSpPr/>
          <p:nvPr/>
        </p:nvSpPr>
        <p:spPr>
          <a:xfrm>
            <a:off x="7502128" y="6218099"/>
            <a:ext cx="287179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8078033" y="6168747"/>
            <a:ext cx="2393752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Aurora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8078033" y="6589990"/>
            <a:ext cx="5714643" cy="976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Облачная реляционная СУБД от Amazon Web Services, совместимая с MySQL и PostgreSQL, и оптимизированная для высокой производительности и доступности.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7008" y="839391"/>
            <a:ext cx="7489984" cy="1389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Oracle Database: Характеристика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827008" y="2583775"/>
            <a:ext cx="3626882" cy="2852261"/>
          </a:xfrm>
          <a:prstGeom prst="roundRect">
            <a:avLst>
              <a:gd name="adj" fmla="val 1243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063228" y="2819995"/>
            <a:ext cx="2842855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Производительность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063228" y="3309104"/>
            <a:ext cx="3154442" cy="1890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Oracle Database обеспечивает высокую производительность благодаря оптимизации запросов, кэшированию и другим технологиям.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0110" y="2583775"/>
            <a:ext cx="3626882" cy="2852261"/>
          </a:xfrm>
          <a:prstGeom prst="roundRect">
            <a:avLst>
              <a:gd name="adj" fmla="val 1243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4926330" y="2819995"/>
            <a:ext cx="2780109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Безопасность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926330" y="3309104"/>
            <a:ext cx="3154442" cy="1890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Oracle Database предлагает широкий спектр функций безопасности, включая шифрование данных, контроль доступа и аудит.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27008" y="5672257"/>
            <a:ext cx="7489984" cy="1717834"/>
          </a:xfrm>
          <a:prstGeom prst="roundRect">
            <a:avLst>
              <a:gd name="adj" fmla="val 2064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1063228" y="5908477"/>
            <a:ext cx="2780109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Масштабируемость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063228" y="6397585"/>
            <a:ext cx="7017544" cy="756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Oracle Database легко масштабируется для поддержки больших объемов данных и пользователей.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475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5462" y="3491151"/>
            <a:ext cx="9763482" cy="666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Microsoft SQL Server: Характеристика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62" y="4498300"/>
            <a:ext cx="566857" cy="5668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5462" y="5291852"/>
            <a:ext cx="2667953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Интеграция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835462" y="5761315"/>
            <a:ext cx="409301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 Server тесно интегрирован с Windows Server и другими продуктами Microsoft, такими как .NET Framework и Power BI.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635" y="4498300"/>
            <a:ext cx="566857" cy="56685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68635" y="5291852"/>
            <a:ext cx="2667953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Инструменты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5268635" y="5761315"/>
            <a:ext cx="409301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 Server предоставляет широкий набор инструментов для разработки, управления и анализа данных, включая SQL Server Management Studio (SSMS).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1808" y="4498300"/>
            <a:ext cx="566857" cy="56685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01808" y="5291852"/>
            <a:ext cx="2667953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Безопасность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9701808" y="5761315"/>
            <a:ext cx="409301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 Server предлагает встроенные функции безопасности, такие как аутентификация Windows и шифрование данных, для защиты конфиденциальной информации.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9375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175635"/>
            <a:ext cx="7581186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Google Cloud SQL: Характеристика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7303770" y="4026098"/>
            <a:ext cx="22860" cy="3421618"/>
          </a:xfrm>
          <a:prstGeom prst="roundRect">
            <a:avLst>
              <a:gd name="adj" fmla="val 125659"/>
            </a:avLst>
          </a:prstGeom>
          <a:solidFill>
            <a:srgbClr val="D9CDBA"/>
          </a:solidFill>
          <a:ln/>
        </p:spPr>
      </p:sp>
      <p:sp>
        <p:nvSpPr>
          <p:cNvPr id="5" name="Shape 2"/>
          <p:cNvSpPr/>
          <p:nvPr/>
        </p:nvSpPr>
        <p:spPr>
          <a:xfrm>
            <a:off x="6548199" y="4445437"/>
            <a:ext cx="574477" cy="22860"/>
          </a:xfrm>
          <a:prstGeom prst="roundRect">
            <a:avLst>
              <a:gd name="adj" fmla="val 125659"/>
            </a:avLst>
          </a:prstGeom>
          <a:solidFill>
            <a:srgbClr val="D9CDBA"/>
          </a:solidFill>
          <a:ln/>
        </p:spPr>
      </p:sp>
      <p:sp>
        <p:nvSpPr>
          <p:cNvPr id="6" name="Shape 3"/>
          <p:cNvSpPr/>
          <p:nvPr/>
        </p:nvSpPr>
        <p:spPr>
          <a:xfrm>
            <a:off x="7099816" y="4241483"/>
            <a:ext cx="430768" cy="430768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7" name="Text 4"/>
          <p:cNvSpPr/>
          <p:nvPr/>
        </p:nvSpPr>
        <p:spPr>
          <a:xfrm>
            <a:off x="7180064" y="4287917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104799" y="4217551"/>
            <a:ext cx="2252901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Управляемость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37724" y="4614029"/>
            <a:ext cx="5519976" cy="918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 SQL автоматизирует многие задачи управления базами данных, такие как резервное копирование, восстановление и обновление.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507724" y="5402818"/>
            <a:ext cx="574477" cy="22860"/>
          </a:xfrm>
          <a:prstGeom prst="roundRect">
            <a:avLst>
              <a:gd name="adj" fmla="val 125659"/>
            </a:avLst>
          </a:prstGeom>
          <a:solidFill>
            <a:srgbClr val="D9CDBA"/>
          </a:solidFill>
          <a:ln/>
        </p:spPr>
      </p:sp>
      <p:sp>
        <p:nvSpPr>
          <p:cNvPr id="11" name="Shape 8"/>
          <p:cNvSpPr/>
          <p:nvPr/>
        </p:nvSpPr>
        <p:spPr>
          <a:xfrm>
            <a:off x="7099816" y="5198864"/>
            <a:ext cx="430768" cy="430768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2" name="Text 9"/>
          <p:cNvSpPr/>
          <p:nvPr/>
        </p:nvSpPr>
        <p:spPr>
          <a:xfrm>
            <a:off x="7180064" y="5245298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8272701" y="5174932"/>
            <a:ext cx="2252901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Масштабируемость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8272701" y="5571411"/>
            <a:ext cx="5519976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 SQL позволяет легко масштабировать ресурсы базы данных в соответствии с потребностями приложения.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6548199" y="6334958"/>
            <a:ext cx="574477" cy="22860"/>
          </a:xfrm>
          <a:prstGeom prst="roundRect">
            <a:avLst>
              <a:gd name="adj" fmla="val 125659"/>
            </a:avLst>
          </a:prstGeom>
          <a:solidFill>
            <a:srgbClr val="D9CDBA"/>
          </a:solidFill>
          <a:ln/>
        </p:spPr>
      </p:sp>
      <p:sp>
        <p:nvSpPr>
          <p:cNvPr id="16" name="Shape 13"/>
          <p:cNvSpPr/>
          <p:nvPr/>
        </p:nvSpPr>
        <p:spPr>
          <a:xfrm>
            <a:off x="7099816" y="6131004"/>
            <a:ext cx="430768" cy="430768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7" name="Text 14"/>
          <p:cNvSpPr/>
          <p:nvPr/>
        </p:nvSpPr>
        <p:spPr>
          <a:xfrm>
            <a:off x="7180064" y="6177439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4104799" y="6107073"/>
            <a:ext cx="2252901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Интеграция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837724" y="6503551"/>
            <a:ext cx="5519976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 SQL интегрирован с другими сервисами Google Cloud Platform, такими как App Engine и Compute Engine.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781407"/>
            <a:ext cx="64606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Aurora: Характеристика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1844397"/>
            <a:ext cx="1196816" cy="212324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93513" y="2083713"/>
            <a:ext cx="287940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Производительность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393513" y="2579251"/>
            <a:ext cx="591276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Aurora обеспечивает высокую производительность, сравнимую с коммерческими СУБД, но при этом является более экономичным решением.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3967639"/>
            <a:ext cx="1196816" cy="174021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93513" y="4206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Совместимость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393513" y="4702493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Aurora совместима с MySQL и PostgreSQL, что упрощает миграцию существующих приложений.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5707856"/>
            <a:ext cx="1196816" cy="174021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93513" y="594717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Масштабируемость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393513" y="6442710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Aurora автоматически масштабируется для поддержки растущих объемов данных и трафика.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5816" y="641033"/>
            <a:ext cx="7554278" cy="685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PostgreSQL: Характеристика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427798" y="2641640"/>
            <a:ext cx="3322558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Открытый исходный код</a:t>
            </a:r>
            <a:endParaRPr lang="en-US" sz="21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923" y="1792724"/>
            <a:ext cx="4430554" cy="443055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49114" y="2521268"/>
            <a:ext cx="348734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27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9880044" y="2641640"/>
            <a:ext cx="3433048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Соответствие стандартам</a:t>
            </a:r>
            <a:endParaRPr lang="en-US" sz="21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23" y="1792724"/>
            <a:ext cx="4430554" cy="443055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409384" y="2898338"/>
            <a:ext cx="348734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27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700" dirty="0"/>
          </a:p>
        </p:txBody>
      </p:sp>
      <p:sp>
        <p:nvSpPr>
          <p:cNvPr id="9" name="Text 5"/>
          <p:cNvSpPr/>
          <p:nvPr/>
        </p:nvSpPr>
        <p:spPr>
          <a:xfrm>
            <a:off x="9880044" y="5031700"/>
            <a:ext cx="2742486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Расширяемость</a:t>
            </a:r>
            <a:endParaRPr lang="en-US" sz="21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923" y="1792724"/>
            <a:ext cx="4430554" cy="443055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032313" y="5058608"/>
            <a:ext cx="348734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27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700" dirty="0"/>
          </a:p>
        </p:txBody>
      </p:sp>
      <p:sp>
        <p:nvSpPr>
          <p:cNvPr id="12" name="Text 7"/>
          <p:cNvSpPr/>
          <p:nvPr/>
        </p:nvSpPr>
        <p:spPr>
          <a:xfrm>
            <a:off x="2007870" y="5031700"/>
            <a:ext cx="2742486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Надежность</a:t>
            </a:r>
            <a:endParaRPr lang="en-US" sz="21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923" y="1792724"/>
            <a:ext cx="4430554" cy="443055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872043" y="4681538"/>
            <a:ext cx="348734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27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700" dirty="0"/>
          </a:p>
        </p:txBody>
      </p:sp>
      <p:sp>
        <p:nvSpPr>
          <p:cNvPr id="15" name="Text 9"/>
          <p:cNvSpPr/>
          <p:nvPr/>
        </p:nvSpPr>
        <p:spPr>
          <a:xfrm>
            <a:off x="815816" y="6485453"/>
            <a:ext cx="12998768" cy="1118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PostgreSQL - это мощная и надежная реляционная СУБД с открытым исходным кодом. Она соответствует стандартам SQL и ACID, предлагает широкий спектр функций, таких как поддержка транзакций, представлений, триггеров и хранимых процедур.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48753"/>
            <a:ext cx="724519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MongoDB: Характеристика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631519"/>
            <a:ext cx="2159079" cy="830580"/>
          </a:xfrm>
          <a:prstGeom prst="roundRect">
            <a:avLst>
              <a:gd name="adj" fmla="val 4323"/>
            </a:avLst>
          </a:prstGeom>
          <a:solidFill>
            <a:srgbClr val="F3E7D4"/>
          </a:solidFill>
          <a:ln/>
        </p:spPr>
      </p:sp>
      <p:sp>
        <p:nvSpPr>
          <p:cNvPr id="4" name="Text 2"/>
          <p:cNvSpPr/>
          <p:nvPr/>
        </p:nvSpPr>
        <p:spPr>
          <a:xfrm>
            <a:off x="1748909" y="2836426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3236119" y="2870835"/>
            <a:ext cx="21715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Гибкость схемы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3116461" y="3446859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sp>
        <p:nvSpPr>
          <p:cNvPr id="7" name="Shape 5"/>
          <p:cNvSpPr/>
          <p:nvPr/>
        </p:nvSpPr>
        <p:spPr>
          <a:xfrm>
            <a:off x="837724" y="3581757"/>
            <a:ext cx="4318278" cy="830580"/>
          </a:xfrm>
          <a:prstGeom prst="roundRect">
            <a:avLst>
              <a:gd name="adj" fmla="val 4323"/>
            </a:avLst>
          </a:prstGeom>
          <a:solidFill>
            <a:srgbClr val="F3E7D4"/>
          </a:solidFill>
          <a:ln/>
        </p:spPr>
      </p:sp>
      <p:sp>
        <p:nvSpPr>
          <p:cNvPr id="8" name="Text 6"/>
          <p:cNvSpPr/>
          <p:nvPr/>
        </p:nvSpPr>
        <p:spPr>
          <a:xfrm>
            <a:off x="2828568" y="3786664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395317" y="3821073"/>
            <a:ext cx="266950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Масштабируемость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5275659" y="4397097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sp>
        <p:nvSpPr>
          <p:cNvPr id="11" name="Shape 9"/>
          <p:cNvSpPr/>
          <p:nvPr/>
        </p:nvSpPr>
        <p:spPr>
          <a:xfrm>
            <a:off x="837724" y="4531995"/>
            <a:ext cx="6477476" cy="830580"/>
          </a:xfrm>
          <a:prstGeom prst="roundRect">
            <a:avLst>
              <a:gd name="adj" fmla="val 4323"/>
            </a:avLst>
          </a:prstGeom>
          <a:solidFill>
            <a:srgbClr val="F3E7D4"/>
          </a:solidFill>
          <a:ln/>
        </p:spPr>
      </p:sp>
      <p:sp>
        <p:nvSpPr>
          <p:cNvPr id="12" name="Text 10"/>
          <p:cNvSpPr/>
          <p:nvPr/>
        </p:nvSpPr>
        <p:spPr>
          <a:xfrm>
            <a:off x="3908107" y="4736902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7554516" y="4771311"/>
            <a:ext cx="293370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Высокая доступность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37724" y="5631775"/>
            <a:ext cx="1295495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 - это популярная NoSQL СУБД, которая использует документную модель данных. Она предлагает гибкую схему данных, что упрощает разработку и позволяет хранить неструктурированные данные. MongoDB легко масштабируется для поддержки больших объемов данных и трафика.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676</Words>
  <Application>Microsoft Office PowerPoint</Application>
  <PresentationFormat>Произвольный</PresentationFormat>
  <Paragraphs>85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Lora</vt:lpstr>
      <vt:lpstr>Arial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Anton</cp:lastModifiedBy>
  <cp:revision>2</cp:revision>
  <dcterms:created xsi:type="dcterms:W3CDTF">2025-03-11T16:17:57Z</dcterms:created>
  <dcterms:modified xsi:type="dcterms:W3CDTF">2025-06-03T21:49:24Z</dcterms:modified>
</cp:coreProperties>
</file>