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E15F06-9D9A-4191-B613-B2EE5ECC13B0}">
  <a:tblStyle styleId="{1DE15F06-9D9A-4191-B613-B2EE5ECC13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cf4f23e9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cf4f23e9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cf4f23e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cf4f23e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cf4f23e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cf4f23e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cf4f23e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cf4f23e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cf4f23e9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cf4f23e9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cf4f23e9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cf4f23e9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cf4f23e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cf4f23e9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cf4f23e9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cf4f23e9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solidFill>
                  <a:srgbClr val="2D3B45"/>
                </a:solidFill>
              </a:rPr>
              <a:t>C3) Because many features would be available for free to </a:t>
            </a:r>
            <a:r>
              <a:rPr lang="en" sz="1200">
                <a:solidFill>
                  <a:srgbClr val="2D3B45"/>
                </a:solidFill>
              </a:rPr>
              <a:t>beginners</a:t>
            </a:r>
            <a:r>
              <a:rPr lang="en" sz="1200">
                <a:solidFill>
                  <a:srgbClr val="2D3B45"/>
                </a:solidFill>
              </a:rPr>
              <a:t>, but professionals can pay for a more advanced version of each course</a:t>
            </a:r>
            <a:endParaRPr sz="1200">
              <a:solidFill>
                <a:srgbClr val="2D3B45"/>
              </a:solidFill>
            </a:endParaRPr>
          </a:p>
          <a:p>
            <a:pPr indent="0" lvl="0" marL="457200" rtl="0" algn="l">
              <a:lnSpc>
                <a:spcPct val="115000"/>
              </a:lnSpc>
              <a:spcBef>
                <a:spcPts val="500"/>
              </a:spcBef>
              <a:spcAft>
                <a:spcPts val="0"/>
              </a:spcAft>
              <a:buNone/>
            </a:pPr>
            <a:r>
              <a:rPr lang="en" sz="1200">
                <a:solidFill>
                  <a:srgbClr val="2D3B45"/>
                </a:solidFill>
              </a:rPr>
              <a:t>C4) </a:t>
            </a:r>
            <a:endParaRPr sz="1200">
              <a:solidFill>
                <a:srgbClr val="2D3B45"/>
              </a:solidFill>
            </a:endParaRPr>
          </a:p>
          <a:p>
            <a:pPr indent="0" lvl="0" marL="457200" rtl="0" algn="l">
              <a:lnSpc>
                <a:spcPct val="115000"/>
              </a:lnSpc>
              <a:spcBef>
                <a:spcPts val="500"/>
              </a:spcBef>
              <a:spcAft>
                <a:spcPts val="0"/>
              </a:spcAft>
              <a:buNone/>
            </a:pPr>
            <a:r>
              <a:rPr lang="en" sz="1200">
                <a:solidFill>
                  <a:srgbClr val="2D3B45"/>
                </a:solidFill>
              </a:rPr>
              <a:t>b) Personalized learning: the system will show content matching individual member’s profile — </a:t>
            </a:r>
            <a:r>
              <a:rPr lang="en" sz="1200">
                <a:solidFill>
                  <a:schemeClr val="dk1"/>
                </a:solidFill>
                <a:latin typeface="Roboto"/>
                <a:ea typeface="Roboto"/>
                <a:cs typeface="Roboto"/>
                <a:sym typeface="Roboto"/>
              </a:rPr>
              <a:t>For example, if a member frequently purchases content related to a specific topic, the system can use this information to recommend more content in that area.</a:t>
            </a:r>
            <a:endParaRPr sz="1200">
              <a:solidFill>
                <a:schemeClr val="dk1"/>
              </a:solidFill>
            </a:endParaRPr>
          </a:p>
          <a:p>
            <a:pPr indent="0" lvl="0" marL="457200" rtl="0" algn="l">
              <a:lnSpc>
                <a:spcPct val="115000"/>
              </a:lnSpc>
              <a:spcBef>
                <a:spcPts val="500"/>
              </a:spcBef>
              <a:spcAft>
                <a:spcPts val="0"/>
              </a:spcAft>
              <a:buNone/>
            </a:pPr>
            <a:r>
              <a:rPr lang="en" sz="1200">
                <a:solidFill>
                  <a:srgbClr val="2D3B45"/>
                </a:solidFill>
              </a:rPr>
              <a:t>c) Recommendation engine: the system will recommend content based on the member’s profile and/or usage → </a:t>
            </a:r>
            <a:r>
              <a:rPr lang="en" sz="1200">
                <a:solidFill>
                  <a:schemeClr val="dk1"/>
                </a:solidFill>
                <a:latin typeface="Roboto"/>
                <a:ea typeface="Roboto"/>
                <a:cs typeface="Roboto"/>
                <a:sym typeface="Roboto"/>
              </a:rPr>
              <a:t>the system can make more accurate and personalized content recommendations</a:t>
            </a:r>
            <a:endParaRPr sz="1200">
              <a:solidFill>
                <a:schemeClr val="dk1"/>
              </a:solidFill>
              <a:latin typeface="Roboto"/>
              <a:ea typeface="Roboto"/>
              <a:cs typeface="Roboto"/>
              <a:sym typeface="Roboto"/>
            </a:endParaRPr>
          </a:p>
          <a:p>
            <a:pPr indent="0" lvl="0" marL="457200" rtl="0" algn="l">
              <a:lnSpc>
                <a:spcPct val="115000"/>
              </a:lnSpc>
              <a:spcBef>
                <a:spcPts val="500"/>
              </a:spcBef>
              <a:spcAft>
                <a:spcPts val="0"/>
              </a:spcAft>
              <a:buNone/>
            </a:pPr>
            <a:r>
              <a:rPr lang="en" sz="1200">
                <a:solidFill>
                  <a:schemeClr val="dk1"/>
                </a:solidFill>
                <a:latin typeface="Roboto"/>
                <a:ea typeface="Roboto"/>
                <a:cs typeface="Roboto"/>
                <a:sym typeface="Roboto"/>
              </a:rPr>
              <a:t>In summary, an integrated payment system for courses simplifies the enrollment process, enhances convenience, and provides a secure, data-driven approach to managing payments, ultimately benefiting users by improving their overall learning experience.</a:t>
            </a:r>
            <a:endParaRPr sz="1200">
              <a:solidFill>
                <a:schemeClr val="dk1"/>
              </a:solidFill>
              <a:latin typeface="Roboto"/>
              <a:ea typeface="Roboto"/>
              <a:cs typeface="Roboto"/>
              <a:sym typeface="Roboto"/>
            </a:endParaRPr>
          </a:p>
          <a:p>
            <a:pPr indent="0" lvl="0" marL="457200" rtl="0" algn="l">
              <a:lnSpc>
                <a:spcPct val="115000"/>
              </a:lnSpc>
              <a:spcBef>
                <a:spcPts val="500"/>
              </a:spcBef>
              <a:spcAft>
                <a:spcPts val="0"/>
              </a:spcAft>
              <a:buNone/>
            </a:pPr>
            <a:r>
              <a:rPr lang="en" sz="1200">
                <a:solidFill>
                  <a:schemeClr val="dk1"/>
                </a:solidFill>
                <a:latin typeface="Roboto"/>
                <a:ea typeface="Roboto"/>
                <a:cs typeface="Roboto"/>
                <a:sym typeface="Roboto"/>
              </a:rPr>
              <a:t>But this will be because more advanced </a:t>
            </a:r>
            <a:r>
              <a:rPr lang="en" sz="1200">
                <a:solidFill>
                  <a:schemeClr val="dk1"/>
                </a:solidFill>
                <a:latin typeface="Roboto"/>
                <a:ea typeface="Roboto"/>
                <a:cs typeface="Roboto"/>
                <a:sym typeface="Roboto"/>
              </a:rPr>
              <a:t>professionals</a:t>
            </a:r>
            <a:r>
              <a:rPr lang="en" sz="1200">
                <a:solidFill>
                  <a:schemeClr val="dk1"/>
                </a:solidFill>
                <a:latin typeface="Roboto"/>
                <a:ea typeface="Roboto"/>
                <a:cs typeface="Roboto"/>
                <a:sym typeface="Roboto"/>
              </a:rPr>
              <a:t> would require more advanced features and learning experience. </a:t>
            </a:r>
            <a:endParaRPr sz="1200">
              <a:solidFill>
                <a:schemeClr val="dk1"/>
              </a:solidFill>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linkedin.com/jobs/search/"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www.udemy.com/car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314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Data &amp; Analytics:</a:t>
            </a:r>
            <a:endParaRPr/>
          </a:p>
        </p:txBody>
      </p:sp>
      <p:sp>
        <p:nvSpPr>
          <p:cNvPr id="55" name="Google Shape;55;p13"/>
          <p:cNvSpPr txBox="1"/>
          <p:nvPr>
            <p:ph idx="1" type="subTitle"/>
          </p:nvPr>
        </p:nvSpPr>
        <p:spPr>
          <a:xfrm>
            <a:off x="311700" y="2520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features of the online environment for better learning</a:t>
            </a:r>
            <a:endParaRPr/>
          </a:p>
        </p:txBody>
      </p:sp>
      <p:sp>
        <p:nvSpPr>
          <p:cNvPr id="56" name="Google Shape;56;p13"/>
          <p:cNvSpPr txBox="1"/>
          <p:nvPr>
            <p:ph idx="1" type="subTitle"/>
          </p:nvPr>
        </p:nvSpPr>
        <p:spPr>
          <a:xfrm>
            <a:off x="311700" y="38633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Team 2: Bao Nguyen, Antoine Vo, Kyle Domen, Ivana Chen, Henri Wood, Sai Avadhanam</a:t>
            </a:r>
            <a:endParaRPr sz="1600"/>
          </a:p>
          <a:p>
            <a:pPr indent="0" lvl="0" marL="0" rtl="0" algn="r">
              <a:spcBef>
                <a:spcPts val="0"/>
              </a:spcBef>
              <a:spcAft>
                <a:spcPts val="0"/>
              </a:spcAft>
              <a:buNone/>
            </a:pPr>
            <a:r>
              <a:rPr lang="en" sz="1600"/>
              <a:t>CS160 | Section 80</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2" name="Google Shape;62;p14"/>
          <p:cNvSpPr txBox="1"/>
          <p:nvPr>
            <p:ph idx="1" type="body"/>
          </p:nvPr>
        </p:nvSpPr>
        <p:spPr>
          <a:xfrm>
            <a:off x="311700" y="1496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The amount of data we have access to today is like an ocean.</a:t>
            </a:r>
            <a:endParaRPr sz="2200"/>
          </a:p>
          <a:p>
            <a:pPr indent="-342900" lvl="1" marL="914400" rtl="0" algn="l">
              <a:spcBef>
                <a:spcPts val="1200"/>
              </a:spcBef>
              <a:spcAft>
                <a:spcPts val="0"/>
              </a:spcAft>
              <a:buSzPts val="1800"/>
              <a:buChar char="○"/>
            </a:pPr>
            <a:r>
              <a:rPr lang="en" sz="1800"/>
              <a:t>Text messages, internet searches, social media posts…</a:t>
            </a:r>
            <a:endParaRPr sz="1800"/>
          </a:p>
          <a:p>
            <a:pPr indent="0" lvl="0" marL="914400" rtl="0" algn="l">
              <a:spcBef>
                <a:spcPts val="1200"/>
              </a:spcBef>
              <a:spcAft>
                <a:spcPts val="0"/>
              </a:spcAft>
              <a:buNone/>
            </a:pPr>
            <a:r>
              <a:t/>
            </a:r>
            <a:endParaRPr sz="1800"/>
          </a:p>
          <a:p>
            <a:pPr indent="0" lvl="0" marL="0" rtl="0" algn="l">
              <a:spcBef>
                <a:spcPts val="1200"/>
              </a:spcBef>
              <a:spcAft>
                <a:spcPts val="1200"/>
              </a:spcAft>
              <a:buNone/>
            </a:pPr>
            <a:r>
              <a:rPr lang="en" sz="2200"/>
              <a:t>It’s impossible to process it all by hand, so how would we learn to compute </a:t>
            </a:r>
            <a:r>
              <a:rPr lang="en" sz="2200"/>
              <a:t>everything</a:t>
            </a:r>
            <a:r>
              <a:rPr lang="en" sz="2200"/>
              <a:t> to find patterns, features, relationships?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Introducing:</a:t>
            </a:r>
            <a:endParaRPr/>
          </a:p>
        </p:txBody>
      </p:sp>
      <p:sp>
        <p:nvSpPr>
          <p:cNvPr id="68" name="Google Shape;68;p15"/>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t>b</a:t>
            </a:r>
            <a:r>
              <a:rPr b="1" lang="en" sz="2900"/>
              <a:t>igdata.io</a:t>
            </a:r>
            <a:endParaRPr b="1" sz="2900"/>
          </a:p>
          <a:p>
            <a:pPr indent="0" lvl="0" marL="0" rtl="0" algn="l">
              <a:spcBef>
                <a:spcPts val="1200"/>
              </a:spcBef>
              <a:spcAft>
                <a:spcPts val="1200"/>
              </a:spcAft>
              <a:buNone/>
            </a:pPr>
            <a:r>
              <a:t/>
            </a:r>
            <a:endParaRPr b="1" sz="2900"/>
          </a:p>
        </p:txBody>
      </p:sp>
      <p:graphicFrame>
        <p:nvGraphicFramePr>
          <p:cNvPr id="69" name="Google Shape;69;p15"/>
          <p:cNvGraphicFramePr/>
          <p:nvPr/>
        </p:nvGraphicFramePr>
        <p:xfrm>
          <a:off x="952500" y="1745550"/>
          <a:ext cx="3000000" cy="3000000"/>
        </p:xfrm>
        <a:graphic>
          <a:graphicData uri="http://schemas.openxmlformats.org/drawingml/2006/table">
            <a:tbl>
              <a:tblPr>
                <a:noFill/>
                <a:tableStyleId>{1DE15F06-9D9A-4191-B613-B2EE5ECC13B0}</a:tableStyleId>
              </a:tblPr>
              <a:tblGrid>
                <a:gridCol w="3619500"/>
                <a:gridCol w="3619500"/>
              </a:tblGrid>
              <a:tr h="381000">
                <a:tc>
                  <a:txBody>
                    <a:bodyPr/>
                    <a:lstStyle/>
                    <a:p>
                      <a:pPr indent="0" lvl="0" marL="0" rtl="0" algn="l">
                        <a:spcBef>
                          <a:spcPts val="0"/>
                        </a:spcBef>
                        <a:spcAft>
                          <a:spcPts val="0"/>
                        </a:spcAft>
                        <a:buNone/>
                      </a:pPr>
                      <a:r>
                        <a:rPr lang="en"/>
                        <a:t>Learning</a:t>
                      </a:r>
                      <a:r>
                        <a:rPr lang="en"/>
                        <a:t> modules</a:t>
                      </a:r>
                      <a:endParaRPr/>
                    </a:p>
                  </a:txBody>
                  <a:tcPr marT="91425" marB="91425" marR="91425" marL="91425"/>
                </a:tc>
                <a:tc>
                  <a:txBody>
                    <a:bodyPr/>
                    <a:lstStyle/>
                    <a:p>
                      <a:pPr indent="0" lvl="0" marL="0" rtl="0" algn="l">
                        <a:spcBef>
                          <a:spcPts val="0"/>
                        </a:spcBef>
                        <a:spcAft>
                          <a:spcPts val="0"/>
                        </a:spcAft>
                        <a:buNone/>
                      </a:pPr>
                      <a:r>
                        <a:rPr lang="en"/>
                        <a:t>C1: Categorized content of technical subject</a:t>
                      </a:r>
                      <a:endParaRPr/>
                    </a:p>
                  </a:txBody>
                  <a:tcPr marT="91425" marB="91425" marR="91425" marL="91425"/>
                </a:tc>
              </a:tr>
              <a:tr h="381000">
                <a:tc>
                  <a:txBody>
                    <a:bodyPr/>
                    <a:lstStyle/>
                    <a:p>
                      <a:pPr indent="0" lvl="0" marL="0" rtl="0" algn="l">
                        <a:spcBef>
                          <a:spcPts val="0"/>
                        </a:spcBef>
                        <a:spcAft>
                          <a:spcPts val="0"/>
                        </a:spcAft>
                        <a:buNone/>
                      </a:pPr>
                      <a:r>
                        <a:rPr lang="en"/>
                        <a:t>Specialization filtering</a:t>
                      </a:r>
                      <a:endParaRPr/>
                    </a:p>
                  </a:txBody>
                  <a:tcPr marT="91425" marB="91425" marR="91425" marL="91425"/>
                </a:tc>
                <a:tc>
                  <a:txBody>
                    <a:bodyPr/>
                    <a:lstStyle/>
                    <a:p>
                      <a:pPr indent="0" lvl="0" marL="0" rtl="0" algn="l">
                        <a:spcBef>
                          <a:spcPts val="0"/>
                        </a:spcBef>
                        <a:spcAft>
                          <a:spcPts val="0"/>
                        </a:spcAft>
                        <a:buNone/>
                      </a:pPr>
                      <a:r>
                        <a:rPr lang="en"/>
                        <a:t>C2: Tutorials or </a:t>
                      </a:r>
                      <a:r>
                        <a:rPr lang="en"/>
                        <a:t>latest</a:t>
                      </a:r>
                      <a:r>
                        <a:rPr lang="en"/>
                        <a:t> reviews of the subject</a:t>
                      </a:r>
                      <a:endParaRPr/>
                    </a:p>
                  </a:txBody>
                  <a:tcPr marT="91425" marB="91425" marR="91425" marL="91425"/>
                </a:tc>
              </a:tr>
              <a:tr h="381000">
                <a:tc>
                  <a:txBody>
                    <a:bodyPr/>
                    <a:lstStyle/>
                    <a:p>
                      <a:pPr indent="0" lvl="0" marL="0" rtl="0" algn="l">
                        <a:spcBef>
                          <a:spcPts val="0"/>
                        </a:spcBef>
                        <a:spcAft>
                          <a:spcPts val="0"/>
                        </a:spcAft>
                        <a:buNone/>
                      </a:pPr>
                      <a:r>
                        <a:rPr lang="en"/>
                        <a:t>Visual data interactive modules</a:t>
                      </a:r>
                      <a:endParaRPr/>
                    </a:p>
                  </a:txBody>
                  <a:tcPr marT="91425" marB="91425" marR="91425" marL="91425"/>
                </a:tc>
                <a:tc>
                  <a:txBody>
                    <a:bodyPr/>
                    <a:lstStyle/>
                    <a:p>
                      <a:pPr indent="0" lvl="0" marL="0" rtl="0" algn="l">
                        <a:spcBef>
                          <a:spcPts val="0"/>
                        </a:spcBef>
                        <a:spcAft>
                          <a:spcPts val="0"/>
                        </a:spcAft>
                        <a:buNone/>
                      </a:pPr>
                      <a:r>
                        <a:rPr lang="en"/>
                        <a:t>C4: Achieve online </a:t>
                      </a:r>
                      <a:r>
                        <a:rPr lang="en"/>
                        <a:t>learning</a:t>
                      </a:r>
                      <a:r>
                        <a:rPr lang="en"/>
                        <a:t> objectives</a:t>
                      </a:r>
                      <a:endParaRPr/>
                    </a:p>
                  </a:txBody>
                  <a:tcPr marT="91425" marB="91425" marR="91425" marL="91425"/>
                </a:tc>
              </a:tr>
              <a:tr h="381000">
                <a:tc>
                  <a:txBody>
                    <a:bodyPr/>
                    <a:lstStyle/>
                    <a:p>
                      <a:pPr indent="0" lvl="0" marL="0" rtl="0" algn="l">
                        <a:spcBef>
                          <a:spcPts val="0"/>
                        </a:spcBef>
                        <a:spcAft>
                          <a:spcPts val="0"/>
                        </a:spcAft>
                        <a:buNone/>
                      </a:pPr>
                      <a:r>
                        <a:rPr lang="en"/>
                        <a:t>Gamification</a:t>
                      </a:r>
                      <a:r>
                        <a:rPr lang="en"/>
                        <a:t> and progress rewards</a:t>
                      </a:r>
                      <a:endParaRPr/>
                    </a:p>
                  </a:txBody>
                  <a:tcPr marT="91425" marB="91425" marR="91425" marL="91425"/>
                </a:tc>
                <a:tc>
                  <a:txBody>
                    <a:bodyPr/>
                    <a:lstStyle/>
                    <a:p>
                      <a:pPr indent="0" lvl="0" marL="0" rtl="0" algn="l">
                        <a:spcBef>
                          <a:spcPts val="0"/>
                        </a:spcBef>
                        <a:spcAft>
                          <a:spcPts val="0"/>
                        </a:spcAft>
                        <a:buNone/>
                      </a:pPr>
                      <a:r>
                        <a:rPr lang="en"/>
                        <a:t>C3: Meeting both beginner/professional needs</a:t>
                      </a:r>
                      <a:endParaRPr/>
                    </a:p>
                  </a:txBody>
                  <a:tcPr marT="91425" marB="91425" marR="91425" marL="91425"/>
                </a:tc>
              </a:tr>
              <a:tr h="381000">
                <a:tc>
                  <a:txBody>
                    <a:bodyPr/>
                    <a:lstStyle/>
                    <a:p>
                      <a:pPr indent="0" lvl="0" marL="0" rtl="0" algn="l">
                        <a:spcBef>
                          <a:spcPts val="0"/>
                        </a:spcBef>
                        <a:spcAft>
                          <a:spcPts val="0"/>
                        </a:spcAft>
                        <a:buNone/>
                      </a:pPr>
                      <a:r>
                        <a:rPr lang="en"/>
                        <a:t>Social media integration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C4: Achieve online learning objectives</a:t>
                      </a:r>
                      <a:endParaRPr/>
                    </a:p>
                  </a:txBody>
                  <a:tcPr marT="91425" marB="91425" marR="91425" marL="91425"/>
                </a:tc>
              </a:tr>
              <a:tr h="381000">
                <a:tc>
                  <a:txBody>
                    <a:bodyPr/>
                    <a:lstStyle/>
                    <a:p>
                      <a:pPr indent="0" lvl="0" marL="0" rtl="0" algn="l">
                        <a:spcBef>
                          <a:spcPts val="0"/>
                        </a:spcBef>
                        <a:spcAft>
                          <a:spcPts val="0"/>
                        </a:spcAft>
                        <a:buNone/>
                      </a:pPr>
                      <a:r>
                        <a:rPr lang="en"/>
                        <a:t>Integrated </a:t>
                      </a:r>
                      <a:r>
                        <a:rPr lang="en"/>
                        <a:t>payments for each course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C3/4: </a:t>
                      </a:r>
                      <a:r>
                        <a:rPr lang="en">
                          <a:solidFill>
                            <a:schemeClr val="dk1"/>
                          </a:solidFill>
                        </a:rPr>
                        <a:t>Meeting both beginner/professional needs and Personalized Learning</a:t>
                      </a:r>
                      <a:endParaRPr>
                        <a:solidFill>
                          <a:schemeClr val="dk1"/>
                        </a:solidFill>
                      </a:endParaRPr>
                    </a:p>
                  </a:txBody>
                  <a:tcPr marT="91425" marB="91425" marR="91425" marL="91425"/>
                </a:tc>
              </a:tr>
            </a:tbl>
          </a:graphicData>
        </a:graphic>
      </p:graphicFrame>
      <p:sp>
        <p:nvSpPr>
          <p:cNvPr id="70" name="Google Shape;70;p15"/>
          <p:cNvSpPr txBox="1"/>
          <p:nvPr/>
        </p:nvSpPr>
        <p:spPr>
          <a:xfrm>
            <a:off x="2126825" y="1390400"/>
            <a:ext cx="12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Feature List</a:t>
            </a:r>
            <a:endParaRPr/>
          </a:p>
        </p:txBody>
      </p:sp>
      <p:sp>
        <p:nvSpPr>
          <p:cNvPr id="71" name="Google Shape;71;p15"/>
          <p:cNvSpPr txBox="1"/>
          <p:nvPr/>
        </p:nvSpPr>
        <p:spPr>
          <a:xfrm>
            <a:off x="5574075" y="1390400"/>
            <a:ext cx="17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Core requirements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1: Learning modules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2D3B45"/>
                </a:solidFill>
              </a:rPr>
              <a:t>What is it and how it relates to which core requirement(s)?</a:t>
            </a:r>
            <a:endParaRPr b="1" sz="1200">
              <a:solidFill>
                <a:srgbClr val="2D3B45"/>
              </a:solidFill>
            </a:endParaRPr>
          </a:p>
          <a:p>
            <a:pPr indent="0" lvl="0" marL="0" rtl="0" algn="l">
              <a:spcBef>
                <a:spcPts val="0"/>
              </a:spcBef>
              <a:spcAft>
                <a:spcPts val="0"/>
              </a:spcAft>
              <a:buNone/>
            </a:pPr>
            <a:r>
              <a:rPr lang="en" sz="1200">
                <a:solidFill>
                  <a:srgbClr val="2D3B45"/>
                </a:solidFill>
              </a:rPr>
              <a:t>Achieve online learning objectives. Ability to connect the user’s account to their desired social media platforms to showcase their own learning and progress while encouraging collaboration among friends in the field.</a:t>
            </a:r>
            <a:endParaRPr sz="1200">
              <a:solidFill>
                <a:srgbClr val="2D3B45"/>
              </a:solidFill>
            </a:endParaRPr>
          </a:p>
          <a:p>
            <a:pPr indent="0" lvl="0" marL="0" rtl="0" algn="l">
              <a:spcBef>
                <a:spcPts val="0"/>
              </a:spcBef>
              <a:spcAft>
                <a:spcPts val="0"/>
              </a:spcAft>
              <a:buNone/>
            </a:pPr>
            <a:r>
              <a:t/>
            </a:r>
            <a:endParaRPr sz="1200">
              <a:solidFill>
                <a:srgbClr val="2D3B45"/>
              </a:solidFill>
            </a:endParaRPr>
          </a:p>
          <a:p>
            <a:pPr indent="0" lvl="0" marL="0" rtl="0" algn="l">
              <a:spcBef>
                <a:spcPts val="0"/>
              </a:spcBef>
              <a:spcAft>
                <a:spcPts val="0"/>
              </a:spcAft>
              <a:buNone/>
            </a:pPr>
            <a:r>
              <a:rPr b="1" lang="en" sz="1200">
                <a:solidFill>
                  <a:srgbClr val="2D3B45"/>
                </a:solidFill>
              </a:rPr>
              <a:t>Why is it innovative and useful to users?</a:t>
            </a:r>
            <a:endParaRPr sz="1200">
              <a:solidFill>
                <a:srgbClr val="2D3B45"/>
              </a:solidFill>
              <a:highlight>
                <a:srgbClr val="D9D9D9"/>
              </a:highlight>
            </a:endParaRPr>
          </a:p>
          <a:p>
            <a:pPr indent="0" lvl="0" marL="0" rtl="0" algn="l">
              <a:spcBef>
                <a:spcPts val="0"/>
              </a:spcBef>
              <a:spcAft>
                <a:spcPts val="0"/>
              </a:spcAft>
              <a:buNone/>
            </a:pPr>
            <a:r>
              <a:rPr lang="en" sz="1200">
                <a:solidFill>
                  <a:srgbClr val="2D3B45"/>
                </a:solidFill>
              </a:rPr>
              <a:t>It will be innovative and useful to users because it will enable users to connect with like-minded learners and create a sense of community within their learning journey. Peers could offer potential solutions and discuss various topics within big data.</a:t>
            </a:r>
            <a:endParaRPr sz="1200">
              <a:solidFill>
                <a:srgbClr val="2D3B45"/>
              </a:solidFill>
            </a:endParaRPr>
          </a:p>
          <a:p>
            <a:pPr indent="0" lvl="0" marL="0" rtl="0" algn="l">
              <a:spcBef>
                <a:spcPts val="0"/>
              </a:spcBef>
              <a:spcAft>
                <a:spcPts val="0"/>
              </a:spcAft>
              <a:buNone/>
            </a:pPr>
            <a:r>
              <a:t/>
            </a:r>
            <a:endParaRPr sz="1200">
              <a:solidFill>
                <a:srgbClr val="2D3B45"/>
              </a:solidFill>
            </a:endParaRPr>
          </a:p>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220750" y="2870675"/>
            <a:ext cx="4072850" cy="2173500"/>
          </a:xfrm>
          <a:prstGeom prst="rect">
            <a:avLst/>
          </a:prstGeom>
          <a:noFill/>
          <a:ln>
            <a:noFill/>
          </a:ln>
        </p:spPr>
      </p:pic>
      <p:sp>
        <p:nvSpPr>
          <p:cNvPr id="79" name="Google Shape;79;p16"/>
          <p:cNvSpPr txBox="1"/>
          <p:nvPr/>
        </p:nvSpPr>
        <p:spPr>
          <a:xfrm>
            <a:off x="5099350" y="3300225"/>
            <a:ext cx="3454800" cy="1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D3B45"/>
                </a:solidFill>
              </a:rPr>
              <a:t>URL: https://www.udemy.com/</a:t>
            </a:r>
            <a:endParaRPr sz="1200">
              <a:solidFill>
                <a:srgbClr val="2D3B45"/>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2: Specialization filtering</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Clr>
                <a:schemeClr val="dk1"/>
              </a:buClr>
              <a:buSzPts val="1100"/>
              <a:buFont typeface="Arial"/>
              <a:buNone/>
            </a:pPr>
            <a:r>
              <a:rPr lang="en" sz="1200">
                <a:solidFill>
                  <a:srgbClr val="2D3B45"/>
                </a:solidFill>
                <a:highlight>
                  <a:srgbClr val="D9D9D9"/>
                </a:highlight>
              </a:rPr>
              <a:t>- What is it and how it relates to which core requirement(s)?</a:t>
            </a:r>
            <a:endParaRPr sz="1200">
              <a:solidFill>
                <a:srgbClr val="2D3B45"/>
              </a:solidFill>
              <a:highlight>
                <a:srgbClr val="D9D9D9"/>
              </a:highlight>
            </a:endParaRPr>
          </a:p>
          <a:p>
            <a:pPr indent="0" lvl="0" marL="0" rtl="0" algn="l">
              <a:lnSpc>
                <a:spcPct val="100000"/>
              </a:lnSpc>
              <a:spcBef>
                <a:spcPts val="1200"/>
              </a:spcBef>
              <a:spcAft>
                <a:spcPts val="0"/>
              </a:spcAft>
              <a:buClr>
                <a:schemeClr val="dk1"/>
              </a:buClr>
              <a:buSzPts val="1100"/>
              <a:buFont typeface="Arial"/>
              <a:buNone/>
            </a:pPr>
            <a:r>
              <a:rPr lang="en" sz="1200">
                <a:solidFill>
                  <a:srgbClr val="2D3B45"/>
                </a:solidFill>
              </a:rPr>
              <a:t>Users can utilize specialization filtering to focus the course catalog on their most relevant interests. Giving users a user-centered and individualized learning experience is strongly related to core requirements.</a:t>
            </a:r>
            <a:endParaRPr sz="1200">
              <a:solidFill>
                <a:srgbClr val="2D3B45"/>
              </a:solidFill>
            </a:endParaRPr>
          </a:p>
          <a:p>
            <a:pPr indent="0" lvl="0" marL="0" rtl="0" algn="l">
              <a:lnSpc>
                <a:spcPct val="100000"/>
              </a:lnSpc>
              <a:spcBef>
                <a:spcPts val="1200"/>
              </a:spcBef>
              <a:spcAft>
                <a:spcPts val="0"/>
              </a:spcAft>
              <a:buClr>
                <a:schemeClr val="dk1"/>
              </a:buClr>
              <a:buSzPts val="1100"/>
              <a:buFont typeface="Arial"/>
              <a:buNone/>
            </a:pPr>
            <a:r>
              <a:rPr lang="en" sz="1200">
                <a:solidFill>
                  <a:srgbClr val="2D3B45"/>
                </a:solidFill>
                <a:highlight>
                  <a:srgbClr val="D9D9D9"/>
                </a:highlight>
              </a:rPr>
              <a:t>- Why is it innovative and useful to users?</a:t>
            </a:r>
            <a:endParaRPr sz="1200">
              <a:solidFill>
                <a:srgbClr val="2D3B45"/>
              </a:solidFill>
              <a:highlight>
                <a:srgbClr val="D9D9D9"/>
              </a:highlight>
            </a:endParaRPr>
          </a:p>
          <a:p>
            <a:pPr indent="0" lvl="0" marL="0" rtl="0" algn="l">
              <a:lnSpc>
                <a:spcPct val="100000"/>
              </a:lnSpc>
              <a:spcBef>
                <a:spcPts val="1200"/>
              </a:spcBef>
              <a:spcAft>
                <a:spcPts val="0"/>
              </a:spcAft>
              <a:buClr>
                <a:schemeClr val="dk1"/>
              </a:buClr>
              <a:buSzPts val="1100"/>
              <a:buFont typeface="Arial"/>
              <a:buNone/>
            </a:pPr>
            <a:r>
              <a:rPr lang="en" sz="1200">
                <a:solidFill>
                  <a:srgbClr val="2D3B45"/>
                </a:solidFill>
              </a:rPr>
              <a:t>Because users may easily identify courses that suit their specific learning objectives without having to go through a large course library.</a:t>
            </a:r>
            <a:endParaRPr sz="1200">
              <a:solidFill>
                <a:srgbClr val="2D3B45"/>
              </a:solidFill>
            </a:endParaRPr>
          </a:p>
          <a:p>
            <a:pPr indent="0" lvl="0" marL="0" rtl="0" algn="l">
              <a:lnSpc>
                <a:spcPct val="100000"/>
              </a:lnSpc>
              <a:spcBef>
                <a:spcPts val="1200"/>
              </a:spcBef>
              <a:spcAft>
                <a:spcPts val="0"/>
              </a:spcAft>
              <a:buClr>
                <a:schemeClr val="dk1"/>
              </a:buClr>
              <a:buSzPts val="1100"/>
              <a:buFont typeface="Arial"/>
              <a:buNone/>
            </a:pPr>
            <a:r>
              <a:rPr lang="en" sz="1200">
                <a:solidFill>
                  <a:srgbClr val="2D3B45"/>
                </a:solidFill>
                <a:highlight>
                  <a:srgbClr val="D9D9D9"/>
                </a:highlight>
              </a:rPr>
              <a:t>- Provide a reference site URL and snapshot</a:t>
            </a:r>
            <a:endParaRPr sz="1200">
              <a:solidFill>
                <a:srgbClr val="2D3B45"/>
              </a:solidFill>
              <a:highlight>
                <a:srgbClr val="D9D9D9"/>
              </a:highlight>
            </a:endParaRPr>
          </a:p>
          <a:p>
            <a:pPr indent="0" lvl="0" marL="0" rtl="0" algn="l">
              <a:lnSpc>
                <a:spcPct val="100000"/>
              </a:lnSpc>
              <a:spcBef>
                <a:spcPts val="1200"/>
              </a:spcBef>
              <a:spcAft>
                <a:spcPts val="0"/>
              </a:spcAft>
              <a:buClr>
                <a:schemeClr val="dk1"/>
              </a:buClr>
              <a:buSzPts val="1100"/>
              <a:buFont typeface="Arial"/>
              <a:buNone/>
            </a:pPr>
            <a:r>
              <a:rPr lang="en" sz="1200">
                <a:solidFill>
                  <a:srgbClr val="2D3B45"/>
                </a:solidFill>
              </a:rPr>
              <a:t>URL: </a:t>
            </a:r>
            <a:r>
              <a:rPr lang="en" sz="1200" u="sng">
                <a:solidFill>
                  <a:srgbClr val="1155CC"/>
                </a:solidFill>
                <a:hlinkClick r:id="rId3">
                  <a:extLst>
                    <a:ext uri="{A12FA001-AC4F-418D-AE19-62706E023703}">
                      <ahyp:hlinkClr val="tx"/>
                    </a:ext>
                  </a:extLst>
                </a:hlinkClick>
              </a:rPr>
              <a:t>https://www.linkedin.com/jobs/search/</a:t>
            </a:r>
            <a:r>
              <a:rPr lang="en" sz="1200">
                <a:solidFill>
                  <a:srgbClr val="2D3B45"/>
                </a:solidFill>
              </a:rPr>
              <a:t> </a:t>
            </a:r>
            <a:endParaRPr sz="1200">
              <a:solidFill>
                <a:srgbClr val="2D3B45"/>
              </a:solidFill>
            </a:endParaRPr>
          </a:p>
          <a:p>
            <a:pPr indent="0" lvl="0" marL="0" rtl="0" algn="l">
              <a:spcBef>
                <a:spcPts val="1200"/>
              </a:spcBef>
              <a:spcAft>
                <a:spcPts val="1200"/>
              </a:spcAft>
              <a:buNone/>
            </a:pPr>
            <a:r>
              <a:t/>
            </a:r>
            <a:endParaRPr/>
          </a:p>
        </p:txBody>
      </p:sp>
      <p:pic>
        <p:nvPicPr>
          <p:cNvPr id="86" name="Google Shape;86;p17"/>
          <p:cNvPicPr preferRelativeResize="0"/>
          <p:nvPr/>
        </p:nvPicPr>
        <p:blipFill>
          <a:blip r:embed="rId4">
            <a:alphaModFix/>
          </a:blip>
          <a:stretch>
            <a:fillRect/>
          </a:stretch>
        </p:blipFill>
        <p:spPr>
          <a:xfrm>
            <a:off x="5008900" y="2933850"/>
            <a:ext cx="3771900" cy="194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3: Visual data interactive modules </a:t>
            </a:r>
            <a:endParaRPr/>
          </a:p>
        </p:txBody>
      </p:sp>
      <p:sp>
        <p:nvSpPr>
          <p:cNvPr id="92" name="Google Shape;92;p18"/>
          <p:cNvSpPr txBox="1"/>
          <p:nvPr>
            <p:ph idx="1" type="body"/>
          </p:nvPr>
        </p:nvSpPr>
        <p:spPr>
          <a:xfrm>
            <a:off x="311700" y="1152500"/>
            <a:ext cx="4469100" cy="33072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lang="en"/>
              <a:t>What is it and how it relates to core requirement(s)?</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sz="1600">
                <a:solidFill>
                  <a:srgbClr val="2D3B45"/>
                </a:solidFill>
              </a:rPr>
              <a:t>Achieve online learning objectives. Interactive visuals and multimedia learning content will provide a more interactive learning experience to users in a way that traditional textbooks or lectures do not.</a:t>
            </a:r>
            <a:endParaRPr sz="1600">
              <a:solidFill>
                <a:srgbClr val="2D3B45"/>
              </a:solidFill>
            </a:endParaRPr>
          </a:p>
          <a:p>
            <a:pPr indent="0" lvl="0" marL="457200" rtl="0" algn="l">
              <a:lnSpc>
                <a:spcPct val="100000"/>
              </a:lnSpc>
              <a:spcBef>
                <a:spcPts val="0"/>
              </a:spcBef>
              <a:spcAft>
                <a:spcPts val="0"/>
              </a:spcAft>
              <a:buNone/>
            </a:pPr>
            <a:r>
              <a:t/>
            </a:r>
            <a:endParaRPr sz="1600">
              <a:solidFill>
                <a:srgbClr val="2D3B45"/>
              </a:solidFill>
            </a:endParaRPr>
          </a:p>
          <a:p>
            <a:pPr indent="0" lvl="0" marL="0" rtl="0" algn="l">
              <a:lnSpc>
                <a:spcPct val="100000"/>
              </a:lnSpc>
              <a:spcBef>
                <a:spcPts val="0"/>
              </a:spcBef>
              <a:spcAft>
                <a:spcPts val="0"/>
              </a:spcAft>
              <a:buNone/>
            </a:pPr>
            <a:r>
              <a:rPr lang="en" sz="1600">
                <a:solidFill>
                  <a:srgbClr val="2D3B45"/>
                </a:solidFill>
              </a:rPr>
              <a:t>Why is it innovative and useful to users?</a:t>
            </a:r>
            <a:endParaRPr sz="1600">
              <a:solidFill>
                <a:srgbClr val="2D3B45"/>
              </a:solidFill>
            </a:endParaRPr>
          </a:p>
          <a:p>
            <a:pPr indent="0" lvl="0" marL="457200" rtl="0" algn="l">
              <a:lnSpc>
                <a:spcPct val="100000"/>
              </a:lnSpc>
              <a:spcBef>
                <a:spcPts val="0"/>
              </a:spcBef>
              <a:spcAft>
                <a:spcPts val="0"/>
              </a:spcAft>
              <a:buNone/>
            </a:pPr>
            <a:r>
              <a:rPr lang="en" sz="1600">
                <a:solidFill>
                  <a:srgbClr val="2D3B45"/>
                </a:solidFill>
              </a:rPr>
              <a:t>Dynamic course contents such as inline code editors, interactive data visualizations, multimedia contents such as videos to provide a more interactive learning experience. It’s important for users to see a direct correlation between their code and data, and how it changes the output. Having our modules be interactive is essential for learners to understand this relationship.</a:t>
            </a:r>
            <a:endParaRPr sz="2000">
              <a:solidFill>
                <a:srgbClr val="2D3B45"/>
              </a:solidFill>
            </a:endParaRPr>
          </a:p>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4897000" y="1071274"/>
            <a:ext cx="4129100" cy="3174800"/>
          </a:xfrm>
          <a:prstGeom prst="rect">
            <a:avLst/>
          </a:prstGeom>
          <a:noFill/>
          <a:ln>
            <a:noFill/>
          </a:ln>
        </p:spPr>
      </p:pic>
      <p:sp>
        <p:nvSpPr>
          <p:cNvPr id="94" name="Google Shape;94;p18"/>
          <p:cNvSpPr txBox="1"/>
          <p:nvPr/>
        </p:nvSpPr>
        <p:spPr>
          <a:xfrm>
            <a:off x="4951325" y="4246075"/>
            <a:ext cx="188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Source: datacamp.com</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4: Gamification and progress rewards</a:t>
            </a:r>
            <a:endParaRPr/>
          </a:p>
        </p:txBody>
      </p:sp>
      <p:sp>
        <p:nvSpPr>
          <p:cNvPr id="100" name="Google Shape;100;p19"/>
          <p:cNvSpPr txBox="1"/>
          <p:nvPr>
            <p:ph idx="1" type="body"/>
          </p:nvPr>
        </p:nvSpPr>
        <p:spPr>
          <a:xfrm>
            <a:off x="311700" y="1152475"/>
            <a:ext cx="508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2D3B45"/>
                </a:solidFill>
              </a:rPr>
              <a:t>- </a:t>
            </a:r>
            <a:r>
              <a:rPr lang="en" sz="1200">
                <a:solidFill>
                  <a:srgbClr val="2D3B45"/>
                </a:solidFill>
                <a:highlight>
                  <a:srgbClr val="D9D9D9"/>
                </a:highlight>
              </a:rPr>
              <a:t>What is it and how does it relates to which core requirement(s)?</a:t>
            </a:r>
            <a:endParaRPr sz="1200">
              <a:solidFill>
                <a:srgbClr val="2D3B45"/>
              </a:solidFill>
              <a:highlight>
                <a:srgbClr val="D9D9D9"/>
              </a:highlight>
            </a:endParaRPr>
          </a:p>
          <a:p>
            <a:pPr indent="0" lvl="0" marL="0" rtl="0" algn="l">
              <a:spcBef>
                <a:spcPts val="0"/>
              </a:spcBef>
              <a:spcAft>
                <a:spcPts val="0"/>
              </a:spcAft>
              <a:buNone/>
            </a:pPr>
            <a:r>
              <a:rPr lang="en" sz="1200">
                <a:solidFill>
                  <a:srgbClr val="2D3B45"/>
                </a:solidFill>
              </a:rPr>
              <a:t>Meeting both beginner/professional needs</a:t>
            </a:r>
            <a:endParaRPr sz="1200">
              <a:solidFill>
                <a:srgbClr val="2D3B45"/>
              </a:solidFill>
            </a:endParaRPr>
          </a:p>
          <a:p>
            <a:pPr indent="0" lvl="0" marL="0" rtl="0" algn="l">
              <a:spcBef>
                <a:spcPts val="0"/>
              </a:spcBef>
              <a:spcAft>
                <a:spcPts val="0"/>
              </a:spcAft>
              <a:buNone/>
            </a:pPr>
            <a:r>
              <a:t/>
            </a:r>
            <a:endParaRPr sz="1200">
              <a:solidFill>
                <a:srgbClr val="2D3B45"/>
              </a:solidFill>
            </a:endParaRPr>
          </a:p>
          <a:p>
            <a:pPr indent="0" lvl="0" marL="0" rtl="0" algn="l">
              <a:spcBef>
                <a:spcPts val="0"/>
              </a:spcBef>
              <a:spcAft>
                <a:spcPts val="0"/>
              </a:spcAft>
              <a:buClr>
                <a:schemeClr val="dk1"/>
              </a:buClr>
              <a:buSzPts val="1100"/>
              <a:buFont typeface="Arial"/>
              <a:buNone/>
            </a:pPr>
            <a:r>
              <a:rPr lang="en" sz="1200">
                <a:solidFill>
                  <a:srgbClr val="2D3B45"/>
                </a:solidFill>
              </a:rPr>
              <a:t>Gamify progress as users progress through the course contents by providing progress rewards, progress bar, experience points, and rewards.</a:t>
            </a:r>
            <a:endParaRPr sz="1200">
              <a:solidFill>
                <a:srgbClr val="2D3B45"/>
              </a:solidFill>
            </a:endParaRPr>
          </a:p>
          <a:p>
            <a:pPr indent="0" lvl="0" marL="0" rtl="0" algn="l">
              <a:spcBef>
                <a:spcPts val="0"/>
              </a:spcBef>
              <a:spcAft>
                <a:spcPts val="0"/>
              </a:spcAft>
              <a:buClr>
                <a:schemeClr val="dk1"/>
              </a:buClr>
              <a:buSzPts val="1100"/>
              <a:buFont typeface="Arial"/>
              <a:buNone/>
            </a:pPr>
            <a:r>
              <a:t/>
            </a:r>
            <a:endParaRPr sz="1200">
              <a:solidFill>
                <a:srgbClr val="2D3B45"/>
              </a:solidFill>
            </a:endParaRPr>
          </a:p>
          <a:p>
            <a:pPr indent="0" lvl="0" marL="0" rtl="0" algn="l">
              <a:spcBef>
                <a:spcPts val="0"/>
              </a:spcBef>
              <a:spcAft>
                <a:spcPts val="0"/>
              </a:spcAft>
              <a:buClr>
                <a:schemeClr val="dk1"/>
              </a:buClr>
              <a:buSzPts val="1100"/>
              <a:buFont typeface="Arial"/>
              <a:buNone/>
            </a:pPr>
            <a:r>
              <a:rPr lang="en" sz="1200">
                <a:solidFill>
                  <a:srgbClr val="2D3B45"/>
                </a:solidFill>
              </a:rPr>
              <a:t>- </a:t>
            </a:r>
            <a:r>
              <a:rPr lang="en" sz="1200">
                <a:solidFill>
                  <a:srgbClr val="2D3B45"/>
                </a:solidFill>
                <a:highlight>
                  <a:srgbClr val="D9D9D9"/>
                </a:highlight>
              </a:rPr>
              <a:t>Why is it innovative and useful to users?</a:t>
            </a:r>
            <a:endParaRPr sz="1200">
              <a:solidFill>
                <a:srgbClr val="2D3B45"/>
              </a:solidFill>
              <a:highlight>
                <a:srgbClr val="D9D9D9"/>
              </a:highlight>
            </a:endParaRPr>
          </a:p>
          <a:p>
            <a:pPr indent="0" lvl="0" marL="0" rtl="0" algn="l">
              <a:spcBef>
                <a:spcPts val="0"/>
              </a:spcBef>
              <a:spcAft>
                <a:spcPts val="0"/>
              </a:spcAft>
              <a:buClr>
                <a:schemeClr val="dk1"/>
              </a:buClr>
              <a:buSzPts val="1100"/>
              <a:buFont typeface="Arial"/>
              <a:buNone/>
            </a:pPr>
            <a:r>
              <a:rPr lang="en" sz="1200">
                <a:solidFill>
                  <a:srgbClr val="2D3B45"/>
                </a:solidFill>
              </a:rPr>
              <a:t>This encourages users to use progress and learn content through positive-reinforcement and makes learning more fun.</a:t>
            </a:r>
            <a:endParaRPr/>
          </a:p>
        </p:txBody>
      </p:sp>
      <p:pic>
        <p:nvPicPr>
          <p:cNvPr id="101" name="Google Shape;101;p19"/>
          <p:cNvPicPr preferRelativeResize="0"/>
          <p:nvPr/>
        </p:nvPicPr>
        <p:blipFill>
          <a:blip r:embed="rId3">
            <a:alphaModFix/>
          </a:blip>
          <a:stretch>
            <a:fillRect/>
          </a:stretch>
        </p:blipFill>
        <p:spPr>
          <a:xfrm>
            <a:off x="5316175" y="967463"/>
            <a:ext cx="3438525" cy="3786425"/>
          </a:xfrm>
          <a:prstGeom prst="rect">
            <a:avLst/>
          </a:prstGeom>
          <a:noFill/>
          <a:ln>
            <a:noFill/>
          </a:ln>
        </p:spPr>
      </p:pic>
      <p:sp>
        <p:nvSpPr>
          <p:cNvPr id="102" name="Google Shape;102;p19"/>
          <p:cNvSpPr txBox="1"/>
          <p:nvPr/>
        </p:nvSpPr>
        <p:spPr>
          <a:xfrm>
            <a:off x="5214900" y="4804150"/>
            <a:ext cx="3929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https://www.datacamp.com/courses/understanding-data-science</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5: Social media integration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it and how it relates to core requirement(s)?</a:t>
            </a:r>
            <a:endParaRPr/>
          </a:p>
          <a:p>
            <a:pPr indent="0" lvl="0" marL="457200" rtl="0" algn="l">
              <a:spcBef>
                <a:spcPts val="1200"/>
              </a:spcBef>
              <a:spcAft>
                <a:spcPts val="0"/>
              </a:spcAft>
              <a:buNone/>
            </a:pPr>
            <a:r>
              <a:rPr lang="en" sz="1600">
                <a:solidFill>
                  <a:srgbClr val="2D3B45"/>
                </a:solidFill>
              </a:rPr>
              <a:t>Achieve online learning objectives. Ability to connect the user’s account to their desired social media platforms to showcase their own learning and progress while encouraging collaboration among friends in the field.</a:t>
            </a:r>
            <a:endParaRPr sz="1600">
              <a:solidFill>
                <a:srgbClr val="2D3B45"/>
              </a:solidFill>
            </a:endParaRPr>
          </a:p>
          <a:p>
            <a:pPr indent="0" lvl="0" marL="457200" rtl="0" algn="l">
              <a:spcBef>
                <a:spcPts val="0"/>
              </a:spcBef>
              <a:spcAft>
                <a:spcPts val="0"/>
              </a:spcAft>
              <a:buNone/>
            </a:pPr>
            <a:r>
              <a:t/>
            </a:r>
            <a:endParaRPr sz="1600">
              <a:solidFill>
                <a:srgbClr val="2D3B45"/>
              </a:solidFill>
            </a:endParaRPr>
          </a:p>
          <a:p>
            <a:pPr indent="0" lvl="0" marL="0" rtl="0" algn="l">
              <a:spcBef>
                <a:spcPts val="0"/>
              </a:spcBef>
              <a:spcAft>
                <a:spcPts val="0"/>
              </a:spcAft>
              <a:buNone/>
            </a:pPr>
            <a:r>
              <a:rPr lang="en" sz="1600">
                <a:solidFill>
                  <a:srgbClr val="2D3B45"/>
                </a:solidFill>
              </a:rPr>
              <a:t>Why is it innovative and useful to users?</a:t>
            </a:r>
            <a:endParaRPr sz="1600">
              <a:solidFill>
                <a:srgbClr val="2D3B45"/>
              </a:solidFill>
            </a:endParaRPr>
          </a:p>
          <a:p>
            <a:pPr indent="0" lvl="0" marL="457200" rtl="0" algn="l">
              <a:spcBef>
                <a:spcPts val="0"/>
              </a:spcBef>
              <a:spcAft>
                <a:spcPts val="0"/>
              </a:spcAft>
              <a:buNone/>
            </a:pPr>
            <a:r>
              <a:rPr lang="en" sz="1600">
                <a:solidFill>
                  <a:srgbClr val="2D3B45"/>
                </a:solidFill>
              </a:rPr>
              <a:t>It will enable users to connect with like-minded learners and create a sense of community within their learning journey. Peers could offer potential solutions and discuss various topics within big data.</a:t>
            </a:r>
            <a:endParaRPr sz="2000">
              <a:solidFill>
                <a:srgbClr val="2D3B45"/>
              </a:solidFill>
            </a:endParaRPr>
          </a:p>
        </p:txBody>
      </p:sp>
      <p:pic>
        <p:nvPicPr>
          <p:cNvPr id="109" name="Google Shape;109;p20"/>
          <p:cNvPicPr preferRelativeResize="0"/>
          <p:nvPr/>
        </p:nvPicPr>
        <p:blipFill>
          <a:blip r:embed="rId3">
            <a:alphaModFix/>
          </a:blip>
          <a:stretch>
            <a:fillRect/>
          </a:stretch>
        </p:blipFill>
        <p:spPr>
          <a:xfrm>
            <a:off x="311700" y="4094473"/>
            <a:ext cx="3830698" cy="572700"/>
          </a:xfrm>
          <a:prstGeom prst="rect">
            <a:avLst/>
          </a:prstGeom>
          <a:noFill/>
          <a:ln>
            <a:noFill/>
          </a:ln>
        </p:spPr>
      </p:pic>
      <p:sp>
        <p:nvSpPr>
          <p:cNvPr id="110" name="Google Shape;110;p20"/>
          <p:cNvSpPr txBox="1"/>
          <p:nvPr/>
        </p:nvSpPr>
        <p:spPr>
          <a:xfrm>
            <a:off x="311700" y="4667175"/>
            <a:ext cx="24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reddit.com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6: Integrated payments for each course</a:t>
            </a:r>
            <a:endParaRPr/>
          </a:p>
        </p:txBody>
      </p:sp>
      <p:sp>
        <p:nvSpPr>
          <p:cNvPr id="116" name="Google Shape;116;p21"/>
          <p:cNvSpPr txBox="1"/>
          <p:nvPr>
            <p:ph idx="1" type="body"/>
          </p:nvPr>
        </p:nvSpPr>
        <p:spPr>
          <a:xfrm>
            <a:off x="311700" y="1152475"/>
            <a:ext cx="5328600" cy="3924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8750"/>
              <a:buFont typeface="Arial"/>
              <a:buNone/>
            </a:pPr>
            <a:r>
              <a:rPr b="1" lang="en" sz="1600">
                <a:solidFill>
                  <a:srgbClr val="2D3B45"/>
                </a:solidFill>
              </a:rPr>
              <a:t>What is it and how it relates to which core requirement(s)?</a:t>
            </a:r>
            <a:endParaRPr b="1" sz="1600">
              <a:solidFill>
                <a:srgbClr val="2D3B45"/>
              </a:solidFill>
            </a:endParaRPr>
          </a:p>
          <a:p>
            <a:pPr indent="-314960" lvl="0" marL="457200" rtl="0" algn="l">
              <a:spcBef>
                <a:spcPts val="0"/>
              </a:spcBef>
              <a:spcAft>
                <a:spcPts val="0"/>
              </a:spcAft>
              <a:buClr>
                <a:srgbClr val="2D3B45"/>
              </a:buClr>
              <a:buSzPct val="100000"/>
              <a:buChar char="-"/>
            </a:pPr>
            <a:r>
              <a:rPr lang="en" sz="1600">
                <a:solidFill>
                  <a:srgbClr val="2D3B45"/>
                </a:solidFill>
              </a:rPr>
              <a:t>Integrated payment system is a seamless way to provide secure transactions. </a:t>
            </a:r>
            <a:endParaRPr sz="1600">
              <a:solidFill>
                <a:srgbClr val="2D3B45"/>
              </a:solidFill>
            </a:endParaRPr>
          </a:p>
          <a:p>
            <a:pPr indent="-314960" lvl="0" marL="457200" rtl="0" algn="l">
              <a:spcBef>
                <a:spcPts val="0"/>
              </a:spcBef>
              <a:spcAft>
                <a:spcPts val="0"/>
              </a:spcAft>
              <a:buClr>
                <a:srgbClr val="2D3B45"/>
              </a:buClr>
              <a:buSzPct val="100000"/>
              <a:buChar char="-"/>
            </a:pPr>
            <a:r>
              <a:rPr lang="en" sz="1600">
                <a:solidFill>
                  <a:srgbClr val="2D3B45"/>
                </a:solidFill>
              </a:rPr>
              <a:t>Relates to C3 and C4. </a:t>
            </a:r>
            <a:endParaRPr sz="1600">
              <a:solidFill>
                <a:srgbClr val="2D3B45"/>
              </a:solidFill>
            </a:endParaRPr>
          </a:p>
          <a:p>
            <a:pPr indent="0" lvl="0" marL="0" rtl="0" algn="l">
              <a:spcBef>
                <a:spcPts val="0"/>
              </a:spcBef>
              <a:spcAft>
                <a:spcPts val="0"/>
              </a:spcAft>
              <a:buClr>
                <a:schemeClr val="dk1"/>
              </a:buClr>
              <a:buSzPct val="68750"/>
              <a:buFont typeface="Arial"/>
              <a:buNone/>
            </a:pPr>
            <a:r>
              <a:t/>
            </a:r>
            <a:endParaRPr sz="1600">
              <a:solidFill>
                <a:srgbClr val="2D3B45"/>
              </a:solidFill>
            </a:endParaRPr>
          </a:p>
          <a:p>
            <a:pPr indent="0" lvl="0" marL="0" rtl="0" algn="l">
              <a:spcBef>
                <a:spcPts val="0"/>
              </a:spcBef>
              <a:spcAft>
                <a:spcPts val="0"/>
              </a:spcAft>
              <a:buClr>
                <a:schemeClr val="dk1"/>
              </a:buClr>
              <a:buSzPct val="68750"/>
              <a:buFont typeface="Arial"/>
              <a:buNone/>
            </a:pPr>
            <a:r>
              <a:rPr b="1" lang="en" sz="1600">
                <a:solidFill>
                  <a:srgbClr val="2D3B45"/>
                </a:solidFill>
              </a:rPr>
              <a:t>Why is it innovative and useful to users?</a:t>
            </a:r>
            <a:endParaRPr b="1" sz="1600">
              <a:solidFill>
                <a:srgbClr val="2D3B45"/>
              </a:solidFill>
            </a:endParaRPr>
          </a:p>
          <a:p>
            <a:pPr indent="-314960" lvl="0" marL="457200" rtl="0" algn="l">
              <a:spcBef>
                <a:spcPts val="0"/>
              </a:spcBef>
              <a:spcAft>
                <a:spcPts val="0"/>
              </a:spcAft>
              <a:buClr>
                <a:srgbClr val="2D3B45"/>
              </a:buClr>
              <a:buSzPct val="100000"/>
              <a:buChar char="-"/>
            </a:pPr>
            <a:r>
              <a:rPr lang="en" sz="1600">
                <a:solidFill>
                  <a:srgbClr val="2D3B45"/>
                </a:solidFill>
              </a:rPr>
              <a:t>It is innovative and useful to users because it allows a convenient and flexible experience for users. Users would save time and not have to worry about switching between different systems. It will organize their learning progress to understand a member’s preferences and in this way, </a:t>
            </a:r>
            <a:r>
              <a:rPr lang="en" sz="1600">
                <a:solidFill>
                  <a:srgbClr val="2D3B45"/>
                </a:solidFill>
              </a:rPr>
              <a:t>personalized</a:t>
            </a:r>
            <a:r>
              <a:rPr lang="en" sz="1600">
                <a:solidFill>
                  <a:srgbClr val="2D3B45"/>
                </a:solidFill>
              </a:rPr>
              <a:t> their </a:t>
            </a:r>
            <a:r>
              <a:rPr lang="en" sz="1600">
                <a:solidFill>
                  <a:srgbClr val="2D3B45"/>
                </a:solidFill>
              </a:rPr>
              <a:t>learning</a:t>
            </a:r>
            <a:r>
              <a:rPr lang="en" sz="1600">
                <a:solidFill>
                  <a:srgbClr val="2D3B45"/>
                </a:solidFill>
              </a:rPr>
              <a:t> content and experience.</a:t>
            </a:r>
            <a:endParaRPr sz="1600">
              <a:solidFill>
                <a:srgbClr val="2D3B45"/>
              </a:solidFill>
            </a:endParaRPr>
          </a:p>
          <a:p>
            <a:pPr indent="0" lvl="0" marL="0" rtl="0" algn="l">
              <a:spcBef>
                <a:spcPts val="0"/>
              </a:spcBef>
              <a:spcAft>
                <a:spcPts val="0"/>
              </a:spcAft>
              <a:buNone/>
            </a:pPr>
            <a:r>
              <a:rPr b="1" lang="en" sz="1500">
                <a:solidFill>
                  <a:srgbClr val="2D3B45"/>
                </a:solidFill>
              </a:rPr>
              <a:t>Do you see any conflict or overlap with other features?</a:t>
            </a:r>
            <a:endParaRPr b="1" sz="1500">
              <a:solidFill>
                <a:srgbClr val="2D3B45"/>
              </a:solidFill>
            </a:endParaRPr>
          </a:p>
          <a:p>
            <a:pPr indent="-314960" lvl="0" marL="457200" rtl="0" algn="l">
              <a:spcBef>
                <a:spcPts val="0"/>
              </a:spcBef>
              <a:spcAft>
                <a:spcPts val="0"/>
              </a:spcAft>
              <a:buClr>
                <a:srgbClr val="2D3B45"/>
              </a:buClr>
              <a:buSzPct val="100000"/>
              <a:buChar char="-"/>
            </a:pPr>
            <a:r>
              <a:rPr lang="en" sz="1600">
                <a:solidFill>
                  <a:srgbClr val="2D3B45"/>
                </a:solidFill>
              </a:rPr>
              <a:t>It could conflict with learning modules since some learning module feature since some features may be paywalled.</a:t>
            </a:r>
            <a:endParaRPr sz="1600">
              <a:solidFill>
                <a:srgbClr val="2D3B45"/>
              </a:solidFill>
            </a:endParaRPr>
          </a:p>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5800850" y="927225"/>
            <a:ext cx="3198900" cy="3289050"/>
          </a:xfrm>
          <a:prstGeom prst="rect">
            <a:avLst/>
          </a:prstGeom>
          <a:noFill/>
          <a:ln>
            <a:noFill/>
          </a:ln>
        </p:spPr>
      </p:pic>
      <p:sp>
        <p:nvSpPr>
          <p:cNvPr id="118" name="Google Shape;118;p21"/>
          <p:cNvSpPr txBox="1"/>
          <p:nvPr/>
        </p:nvSpPr>
        <p:spPr>
          <a:xfrm>
            <a:off x="6269325" y="4525400"/>
            <a:ext cx="2649000" cy="2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rgbClr val="1155CC"/>
                </a:solidFill>
                <a:hlinkClick r:id="rId4">
                  <a:extLst>
                    <a:ext uri="{A12FA001-AC4F-418D-AE19-62706E023703}">
                      <ahyp:hlinkClr val="tx"/>
                    </a:ext>
                  </a:extLst>
                </a:hlinkClick>
              </a:rPr>
              <a:t>https://www.udemy.com/cart/</a:t>
            </a:r>
            <a:endParaRPr sz="1200">
              <a:solidFill>
                <a:srgbClr val="2D3B45"/>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