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91" r:id="rId3"/>
    <p:sldId id="314" r:id="rId4"/>
    <p:sldId id="278" r:id="rId5"/>
    <p:sldId id="293" r:id="rId6"/>
    <p:sldId id="316" r:id="rId7"/>
    <p:sldId id="327" r:id="rId8"/>
    <p:sldId id="328" r:id="rId9"/>
    <p:sldId id="315" r:id="rId10"/>
    <p:sldId id="317" r:id="rId11"/>
    <p:sldId id="310" r:id="rId1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53" autoAdjust="0"/>
    <p:restoredTop sz="86434" autoAdjust="0"/>
  </p:normalViewPr>
  <p:slideViewPr>
    <p:cSldViewPr>
      <p:cViewPr varScale="1">
        <p:scale>
          <a:sx n="90" d="100"/>
          <a:sy n="90" d="100"/>
        </p:scale>
        <p:origin x="1257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330A89E-DDAF-4E33-B60F-BE584EC2D8E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97408B-D4F1-4CD2-865A-7B419FDE7BE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C6C77AC4-5847-4D35-B826-44BA1C49A470}" type="datetimeFigureOut">
              <a:rPr lang="zh-CN" altLang="en-US"/>
              <a:pPr>
                <a:defRPr/>
              </a:pPr>
              <a:t>2025/8/7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8B1BC783-EB87-4E9F-8AFC-1132044385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D5E6B307-EF79-4379-88BB-EAD8B50CB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二级</a:t>
            </a:r>
          </a:p>
          <a:p>
            <a:pPr lvl="2"/>
            <a:r>
              <a:rPr lang="zh-CN" altLang="en-US" noProof="0"/>
              <a:t>三级</a:t>
            </a:r>
          </a:p>
          <a:p>
            <a:pPr lvl="3"/>
            <a:r>
              <a:rPr lang="zh-CN" altLang="en-US" noProof="0"/>
              <a:t>四级</a:t>
            </a:r>
          </a:p>
          <a:p>
            <a:pPr lvl="4"/>
            <a:r>
              <a:rPr lang="zh-CN" altLang="en-US" noProof="0"/>
              <a:t>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265394-10AE-4D3C-BB6B-C80FD17EA1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2B4462-6A40-489F-8C6C-536EE589E8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D854823C-B31D-4FF1-87BC-ECAC99E939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879CEB7-CBDE-4B42-AEAD-FEA2CCD7CB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D59942F-1BC9-4731-B2FB-87879EDD50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F9D640B-90E9-4F30-8A78-C885655AD9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8CBC73-284F-4A09-B3F6-FA0E0C8F53F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3341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7CB700C-E063-407F-9631-77F9EFEBE6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44C7696-C93C-401E-9C83-C10A902127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983FAE-BB40-4ECD-8AB5-EF3E438E46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7CF45-E1FC-4E6B-BB07-8116C035833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55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FBA1FEE-A4F1-4BF8-A7E0-ACE63A4381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DF9F583-D5AC-4497-BE90-6CC2820902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3AA65D1-155F-4911-B0FA-028F6966E6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E97E3-6D16-4040-B3A6-AA38C0DCE6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6621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F7D813A-8CAE-4DB3-B950-55909E9AEC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054D394-A8C2-4DD4-8E4C-2AA3E79884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4AE5A78-0B6F-41D2-946D-9872172AF5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9238E4-FA56-4BF5-A480-A36F25F16A4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621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EE8EE95-B946-4E35-A4BC-E31C413D5A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9A6FFBB-3113-454B-8235-8D3A5B3D6A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009AF58-78BC-461D-806F-18DC8C7300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B24127-ED17-468C-A507-E69CAAE59C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6143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FD970C-96C6-4D36-97EA-1F24BA227B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C79033-FB35-436E-B968-A0114E2C33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5B3426-D6F1-411A-83BD-A7D801032D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F162C3-17D7-45D2-91FB-35098BD6B87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285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6AFBD7E-BE6F-4C23-B43F-AAAB99B2888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B13D67A-5804-49FA-AA9C-BE2CE44BD3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2D19AAB-B40F-47A2-824F-2F2056BD3D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D2B7FD-C26B-45AC-B4E7-ECEB9A9A78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39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845C26B-BD7C-48A1-BDE7-3E8BD53853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66E9127-3D5F-493B-B45B-B64D931533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69A4DD8-55CB-420D-9547-57F8D2F4341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6F4000-4D58-4B45-81D7-9E9085C6ABA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4516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C700342-2AD0-4811-ABA3-BFB8CFC1C7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D76BBF5-908C-43CB-BE55-9BBA239FA1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E9623FF-A189-4566-9AA9-1372B95664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8D762-CF61-4578-A5C6-26CCF24754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9223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8668AF-4BC2-4E89-A929-8C762B6BC40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27D43C-75D3-4792-BD93-9A443A5808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A92A26-5884-4770-A31B-51ECF8F5AF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1E5923-45C8-418F-8DC6-38766754DD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099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0EE6B4-CCB4-4E8E-9C85-6E737DAD99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8A530E-3328-4572-A5F6-0AD4DEF938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856378-FD9B-4550-BB05-08810D4B4E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C1079-3689-4121-9870-033CC65FE0A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415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30A8513-4541-4EFA-9EFE-1936D689F5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4C15ED0-21E5-4A77-934E-F54E728C50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22E516E-6B76-49F8-A020-CAEB80182D5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6F01C88-382C-4747-8362-0CFE0F99DAD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3154DBB-5EE0-41A7-ADC5-1A2E82812F8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FCA90B2-C39C-4CFC-9B86-1F62BFD9D52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>
            <a:extLst>
              <a:ext uri="{FF2B5EF4-FFF2-40B4-BE49-F238E27FC236}">
                <a16:creationId xmlns:a16="http://schemas.microsoft.com/office/drawing/2014/main" id="{187268A6-4420-49DC-A14F-DD0D35D47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5" name="Rectangle 2">
            <a:extLst>
              <a:ext uri="{FF2B5EF4-FFF2-40B4-BE49-F238E27FC236}">
                <a16:creationId xmlns:a16="http://schemas.microsoft.com/office/drawing/2014/main" id="{87417BE7-013C-4C38-B3CB-7B6561C638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5650" y="2349500"/>
            <a:ext cx="7632700" cy="1470025"/>
          </a:xfrm>
        </p:spPr>
        <p:txBody>
          <a:bodyPr anchor="ctr"/>
          <a:lstStyle/>
          <a:p>
            <a:pPr eaLnBrk="1" hangingPunct="1"/>
            <a:r>
              <a:rPr lang="en-US" altLang="zh-CN" sz="3200" b="1" dirty="0">
                <a:ea typeface="华文楷体" panose="02010600040101010101" pitchFamily="2" charset="-122"/>
              </a:rPr>
              <a:t>Imperceptible Honey Encryption with Large Language Models</a:t>
            </a:r>
            <a:endParaRPr lang="zh-CN" altLang="zh-CN" sz="3200" b="1" dirty="0">
              <a:ea typeface="华文楷体" panose="02010600040101010101" pitchFamily="2" charset="-122"/>
            </a:endParaRPr>
          </a:p>
        </p:txBody>
      </p:sp>
      <p:sp>
        <p:nvSpPr>
          <p:cNvPr id="3076" name="Rectangle 2">
            <a:extLst>
              <a:ext uri="{FF2B5EF4-FFF2-40B4-BE49-F238E27FC236}">
                <a16:creationId xmlns:a16="http://schemas.microsoft.com/office/drawing/2014/main" id="{7CFBE047-E9C4-481B-92A9-07D7C23E03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5732463"/>
            <a:ext cx="7632700" cy="75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dirty="0" err="1">
                <a:solidFill>
                  <a:schemeClr val="tx2"/>
                </a:solidFill>
                <a:ea typeface="华文楷体" panose="02010600040101010101" pitchFamily="2" charset="-122"/>
              </a:rPr>
              <a:t>NaNA</a:t>
            </a:r>
            <a:r>
              <a:rPr lang="en-US" altLang="zh-CN" sz="1800" dirty="0">
                <a:solidFill>
                  <a:schemeClr val="tx2"/>
                </a:solidFill>
                <a:ea typeface="华文楷体" panose="02010600040101010101" pitchFamily="2" charset="-122"/>
              </a:rPr>
              <a:t> 2025</a:t>
            </a:r>
            <a:endParaRPr lang="zh-CN" altLang="zh-CN" sz="1800" dirty="0">
              <a:solidFill>
                <a:schemeClr val="tx2"/>
              </a:solidFill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>
            <a:extLst>
              <a:ext uri="{FF2B5EF4-FFF2-40B4-BE49-F238E27FC236}">
                <a16:creationId xmlns:a16="http://schemas.microsoft.com/office/drawing/2014/main" id="{14044C3C-D77A-4A9A-A3E8-57F7D610B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00" name="Rectangle 3">
                <a:extLst>
                  <a:ext uri="{FF2B5EF4-FFF2-40B4-BE49-F238E27FC236}">
                    <a16:creationId xmlns:a16="http://schemas.microsoft.com/office/drawing/2014/main" id="{06BC79AE-F234-4F8F-BFED-F2F48C3094C9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4293096"/>
                <a:ext cx="8229600" cy="1833067"/>
              </a:xfrm>
            </p:spPr>
            <p:txBody>
              <a:bodyPr/>
              <a:lstStyle/>
              <a:p>
                <a:pPr marL="0" indent="0" eaLnBrk="1" hangingPunct="1"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sz="1600" i="1">
                        <a:latin typeface="Cambria Math" panose="02040503050406030204" pitchFamily="18" charset="0"/>
                      </a:rPr>
                      <m:t>代表</m:t>
                    </m:r>
                  </m:oMath>
                </a14:m>
                <a:r>
                  <a:rPr lang="zh-CN" altLang="en-US" sz="1600" dirty="0"/>
                  <a:t>问题或者输入文本，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/>
                  <a:t>代表标签，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/>
                  <a:t>代表推理，</a:t>
                </a:r>
                <a14:m>
                  <m:oMath xmlns:m="http://schemas.openxmlformats.org/officeDocument/2006/math">
                    <m:r>
                      <a:rPr lang="zh-CN" altLang="en-US" sz="160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zh-CN" altLang="en-US" sz="1600" dirty="0"/>
                  <a:t>代表损失函数。</a:t>
                </a:r>
                <a:endParaRPr lang="zh-CN" altLang="zh-CN" sz="1600" dirty="0"/>
              </a:p>
            </p:txBody>
          </p:sp>
        </mc:Choice>
        <mc:Fallback xmlns="">
          <p:sp>
            <p:nvSpPr>
              <p:cNvPr id="4100" name="Rectangle 3">
                <a:extLst>
                  <a:ext uri="{FF2B5EF4-FFF2-40B4-BE49-F238E27FC236}">
                    <a16:creationId xmlns:a16="http://schemas.microsoft.com/office/drawing/2014/main" id="{06BC79AE-F234-4F8F-BFED-F2F48C3094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4293096"/>
                <a:ext cx="8229600" cy="1833067"/>
              </a:xfrm>
              <a:blipFill>
                <a:blip r:embed="rId3"/>
                <a:stretch>
                  <a:fillRect t="-13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2">
            <a:extLst>
              <a:ext uri="{FF2B5EF4-FFF2-40B4-BE49-F238E27FC236}">
                <a16:creationId xmlns:a16="http://schemas.microsoft.com/office/drawing/2014/main" id="{74E6C310-73FB-4749-B0E7-C009BAAC61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96188" y="260350"/>
            <a:ext cx="1090612" cy="287338"/>
          </a:xfrm>
        </p:spPr>
        <p:txBody>
          <a:bodyPr/>
          <a:lstStyle/>
          <a:p>
            <a:pPr eaLnBrk="1" hangingPunct="1"/>
            <a:r>
              <a:rPr lang="en-US" altLang="zh-CN" sz="1100" b="1" dirty="0">
                <a:ea typeface="华文楷体" panose="02010600040101010101" pitchFamily="2" charset="-122"/>
              </a:rPr>
              <a:t>Distilling step-by-step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2632ADB-9A9C-4D68-9A70-A7D692B1FC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73" y="1412776"/>
            <a:ext cx="8472054" cy="1955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17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4">
            <a:extLst>
              <a:ext uri="{FF2B5EF4-FFF2-40B4-BE49-F238E27FC236}">
                <a16:creationId xmlns:a16="http://schemas.microsoft.com/office/drawing/2014/main" id="{8EC1AF8C-477D-4581-9C25-DBF9BCB72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3">
            <a:extLst>
              <a:ext uri="{FF2B5EF4-FFF2-40B4-BE49-F238E27FC236}">
                <a16:creationId xmlns:a16="http://schemas.microsoft.com/office/drawing/2014/main" id="{54C1C85B-6139-474B-9F4F-F8488B82F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997125"/>
            <a:ext cx="8229600" cy="86375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sz="4800" b="1" dirty="0"/>
              <a:t>END</a:t>
            </a:r>
            <a:endParaRPr lang="zh-CN" altLang="zh-CN" sz="4800" b="1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8CC98A4-DF0C-44B3-A1E9-B89F6504F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469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4">
            <a:extLst>
              <a:ext uri="{FF2B5EF4-FFF2-40B4-BE49-F238E27FC236}">
                <a16:creationId xmlns:a16="http://schemas.microsoft.com/office/drawing/2014/main" id="{541CF79D-CBDB-4838-B073-4D11297F1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25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Rectangle 2">
            <a:extLst>
              <a:ext uri="{FF2B5EF4-FFF2-40B4-BE49-F238E27FC236}">
                <a16:creationId xmlns:a16="http://schemas.microsoft.com/office/drawing/2014/main" id="{FEE63FF4-6749-409B-A294-352EFCB8286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5650" y="2349500"/>
            <a:ext cx="7632700" cy="1470025"/>
          </a:xfrm>
        </p:spPr>
        <p:txBody>
          <a:bodyPr anchor="ctr"/>
          <a:lstStyle/>
          <a:p>
            <a:pPr eaLnBrk="1" hangingPunct="1"/>
            <a:r>
              <a:rPr lang="en-US" altLang="zh-CN" sz="3200" b="1" dirty="0">
                <a:ea typeface="华文楷体" panose="02010600040101010101" pitchFamily="2" charset="-122"/>
              </a:rPr>
              <a:t>BACKGROUND</a:t>
            </a:r>
            <a:endParaRPr lang="zh-CN" altLang="zh-CN" sz="3200" b="1" dirty="0"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>
            <a:extLst>
              <a:ext uri="{FF2B5EF4-FFF2-40B4-BE49-F238E27FC236}">
                <a16:creationId xmlns:a16="http://schemas.microsoft.com/office/drawing/2014/main" id="{14044C3C-D77A-4A9A-A3E8-57F7D610B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2">
            <a:extLst>
              <a:ext uri="{FF2B5EF4-FFF2-40B4-BE49-F238E27FC236}">
                <a16:creationId xmlns:a16="http://schemas.microsoft.com/office/drawing/2014/main" id="{D4D66850-7DCF-43B2-9841-3D61E0A5E4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52320" y="260350"/>
            <a:ext cx="1234480" cy="287338"/>
          </a:xfrm>
        </p:spPr>
        <p:txBody>
          <a:bodyPr/>
          <a:lstStyle/>
          <a:p>
            <a:pPr eaLnBrk="1" hangingPunct="1"/>
            <a:r>
              <a:rPr lang="en-US" altLang="zh-CN" sz="1100" b="1" dirty="0">
                <a:ea typeface="华文楷体" panose="02010600040101010101" pitchFamily="2" charset="-122"/>
              </a:rPr>
              <a:t>BACKGROUND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6FB5BD-9383-4494-AF38-544207DE2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632" y="808038"/>
            <a:ext cx="6726736" cy="3817399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A27C1280-2933-4945-AEC5-F91A20466C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27398" y="4648200"/>
            <a:ext cx="748920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zh-CN" sz="1600" dirty="0"/>
              <a:t>Conventional cryptographic algorithms are only effective in protecting the original message; however, they are susceptible to attack themselves. Honey encryption produces fluent natural language text regardless of the success of decryption, achieving a degree of imperceptibility that traditional cryptographic algorithms lack.</a:t>
            </a:r>
            <a:endParaRPr lang="zh-CN" altLang="zh-CN" sz="1600" dirty="0"/>
          </a:p>
        </p:txBody>
      </p:sp>
    </p:spTree>
    <p:extLst>
      <p:ext uri="{BB962C8B-B14F-4D97-AF65-F5344CB8AC3E}">
        <p14:creationId xmlns:p14="http://schemas.microsoft.com/office/powerpoint/2010/main" val="3179273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>
            <a:extLst>
              <a:ext uri="{FF2B5EF4-FFF2-40B4-BE49-F238E27FC236}">
                <a16:creationId xmlns:a16="http://schemas.microsoft.com/office/drawing/2014/main" id="{14044C3C-D77A-4A9A-A3E8-57F7D610B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26B415CD-8B0F-4448-A3E6-E347F79040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52320" y="260350"/>
            <a:ext cx="1234480" cy="287338"/>
          </a:xfrm>
        </p:spPr>
        <p:txBody>
          <a:bodyPr/>
          <a:lstStyle/>
          <a:p>
            <a:pPr eaLnBrk="1" hangingPunct="1"/>
            <a:r>
              <a:rPr lang="en-US" altLang="zh-CN" sz="1100" b="1" dirty="0">
                <a:ea typeface="华文楷体" panose="02010600040101010101" pitchFamily="2" charset="-122"/>
              </a:rPr>
              <a:t>BACKGROUND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21ABC9-AD28-47E7-8688-7A088386C9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916" y="1124744"/>
            <a:ext cx="6084168" cy="342739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04B4ECA-C0BD-4A41-AEA8-885D1D0FD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344" y="4653136"/>
            <a:ext cx="5904656" cy="15811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>
            <a:extLst>
              <a:ext uri="{FF2B5EF4-FFF2-40B4-BE49-F238E27FC236}">
                <a16:creationId xmlns:a16="http://schemas.microsoft.com/office/drawing/2014/main" id="{68991B38-36D6-4160-8A27-9D8221F10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70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2">
            <a:extLst>
              <a:ext uri="{FF2B5EF4-FFF2-40B4-BE49-F238E27FC236}">
                <a16:creationId xmlns:a16="http://schemas.microsoft.com/office/drawing/2014/main" id="{E4CF7844-BEFD-4DC4-BD12-A428FD476C9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5650" y="2693988"/>
            <a:ext cx="7632700" cy="1470025"/>
          </a:xfrm>
        </p:spPr>
        <p:txBody>
          <a:bodyPr anchor="ctr"/>
          <a:lstStyle/>
          <a:p>
            <a:pPr eaLnBrk="1" hangingPunct="1"/>
            <a:r>
              <a:rPr lang="en-US" altLang="zh-CN" sz="3200" b="1" dirty="0">
                <a:ea typeface="华文楷体" panose="02010600040101010101" pitchFamily="2" charset="-122"/>
              </a:rPr>
              <a:t>SYSTEM DESIGN</a:t>
            </a:r>
            <a:endParaRPr lang="zh-CN" altLang="zh-CN" sz="3200" b="1" dirty="0"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>
            <a:extLst>
              <a:ext uri="{FF2B5EF4-FFF2-40B4-BE49-F238E27FC236}">
                <a16:creationId xmlns:a16="http://schemas.microsoft.com/office/drawing/2014/main" id="{14044C3C-D77A-4A9A-A3E8-57F7D610B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" y="-4841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628A8A0-71CC-4D5B-828E-F09E2EF149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96188" y="260350"/>
            <a:ext cx="1090612" cy="287338"/>
          </a:xfrm>
        </p:spPr>
        <p:txBody>
          <a:bodyPr/>
          <a:lstStyle/>
          <a:p>
            <a:pPr eaLnBrk="1" hangingPunct="1"/>
            <a:r>
              <a:rPr lang="en-US" altLang="zh-CN" sz="1100" b="1" dirty="0">
                <a:ea typeface="华文楷体" panose="02010600040101010101" pitchFamily="2" charset="-122"/>
              </a:rPr>
              <a:t>SYSTEM DESIGN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D5459F-9AB5-4839-9354-BFFAEFEFE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1471883"/>
            <a:ext cx="8202511" cy="3904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55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>
            <a:extLst>
              <a:ext uri="{FF2B5EF4-FFF2-40B4-BE49-F238E27FC236}">
                <a16:creationId xmlns:a16="http://schemas.microsoft.com/office/drawing/2014/main" id="{14044C3C-D77A-4A9A-A3E8-57F7D610B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" y="-4841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4628A8A0-71CC-4D5B-828E-F09E2EF149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96188" y="260350"/>
            <a:ext cx="1090612" cy="287338"/>
          </a:xfrm>
        </p:spPr>
        <p:txBody>
          <a:bodyPr/>
          <a:lstStyle/>
          <a:p>
            <a:pPr eaLnBrk="1" hangingPunct="1"/>
            <a:r>
              <a:rPr lang="en-US" altLang="zh-CN" sz="1100" b="1" dirty="0">
                <a:ea typeface="华文楷体" panose="02010600040101010101" pitchFamily="2" charset="-122"/>
              </a:rPr>
              <a:t>SYSTEM DESIGN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AE8350-B946-44E4-84CE-ADC057B20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80" y="1844824"/>
            <a:ext cx="8054639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8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4">
            <a:extLst>
              <a:ext uri="{FF2B5EF4-FFF2-40B4-BE49-F238E27FC236}">
                <a16:creationId xmlns:a16="http://schemas.microsoft.com/office/drawing/2014/main" id="{68991B38-36D6-4160-8A27-9D8221F10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70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2">
            <a:extLst>
              <a:ext uri="{FF2B5EF4-FFF2-40B4-BE49-F238E27FC236}">
                <a16:creationId xmlns:a16="http://schemas.microsoft.com/office/drawing/2014/main" id="{E4CF7844-BEFD-4DC4-BD12-A428FD476C9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5650" y="2693988"/>
            <a:ext cx="7632700" cy="1470025"/>
          </a:xfrm>
        </p:spPr>
        <p:txBody>
          <a:bodyPr anchor="ctr"/>
          <a:lstStyle/>
          <a:p>
            <a:pPr eaLnBrk="1" hangingPunct="1"/>
            <a:r>
              <a:rPr lang="en-US" altLang="zh-CN" sz="3200" b="1" dirty="0">
                <a:ea typeface="华文楷体" panose="02010600040101010101" pitchFamily="2" charset="-122"/>
              </a:rPr>
              <a:t>EXPERIMENT</a:t>
            </a:r>
            <a:endParaRPr lang="zh-CN" altLang="zh-CN" sz="3200" b="1" dirty="0"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8221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>
            <a:extLst>
              <a:ext uri="{FF2B5EF4-FFF2-40B4-BE49-F238E27FC236}">
                <a16:creationId xmlns:a16="http://schemas.microsoft.com/office/drawing/2014/main" id="{14044C3C-D77A-4A9A-A3E8-57F7D610B7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9E0F26E7-2E62-4EC4-862D-4609AD51D9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96188" y="260350"/>
            <a:ext cx="1090612" cy="287338"/>
          </a:xfrm>
        </p:spPr>
        <p:txBody>
          <a:bodyPr/>
          <a:lstStyle/>
          <a:p>
            <a:pPr eaLnBrk="1" hangingPunct="1"/>
            <a:r>
              <a:rPr lang="en-US" altLang="zh-CN" sz="1100" b="1" dirty="0">
                <a:ea typeface="华文楷体" panose="02010600040101010101" pitchFamily="2" charset="-122"/>
              </a:rPr>
              <a:t>Distilling step-by-step</a:t>
            </a:r>
            <a:endParaRPr lang="zh-CN" altLang="en-US" sz="1100" dirty="0">
              <a:solidFill>
                <a:schemeClr val="bg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36C64D5A-5E70-4F20-9712-E81F32F72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412776"/>
            <a:ext cx="8003232" cy="4713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US" altLang="zh-CN" sz="1600" dirty="0"/>
              <a:t>Dataset:COVID-19, which is a subset of research papers related to COVID-19 in the CORD-19 dataset.</a:t>
            </a:r>
          </a:p>
          <a:p>
            <a:pPr marL="0" indent="0" eaLnBrk="1" hangingPunct="1">
              <a:buFontTx/>
              <a:buNone/>
            </a:pPr>
            <a:r>
              <a:rPr lang="en-US" altLang="zh-CN" sz="1600" dirty="0"/>
              <a:t>Metric:</a:t>
            </a:r>
          </a:p>
          <a:p>
            <a:pPr marL="0" indent="0" eaLnBrk="1" hangingPunct="1">
              <a:buFontTx/>
              <a:buNone/>
            </a:pPr>
            <a:r>
              <a:rPr lang="en-US" altLang="zh-CN" sz="1600" dirty="0"/>
              <a:t>Perplexity (PPL) Perplexity quantifies a language model’s predictive accuracy by measuring the exponential average of negative log-likelihood per token.</a:t>
            </a:r>
          </a:p>
          <a:p>
            <a:pPr marL="0" indent="0" eaLnBrk="1" hangingPunct="1">
              <a:buFontTx/>
              <a:buNone/>
            </a:pPr>
            <a:r>
              <a:rPr lang="en-US" altLang="zh-CN" sz="1600" dirty="0" err="1"/>
              <a:t>Kullback-Leibler</a:t>
            </a:r>
            <a:r>
              <a:rPr lang="en-US" altLang="zh-CN" sz="1600" dirty="0"/>
              <a:t> Divergence (DKL): DKL provides </a:t>
            </a:r>
            <a:r>
              <a:rPr lang="en-US" altLang="zh-CN" sz="1600" dirty="0" err="1"/>
              <a:t>anasymmetric</a:t>
            </a:r>
            <a:r>
              <a:rPr lang="en-US" altLang="zh-CN" sz="1600" dirty="0"/>
              <a:t> measure of dissimilarity between the true distribution P and approximated distribution Q. In steganographic applications, minimized DKL values between decoy and genuine message distributions demonstrate enhanced security through statistical indistinguishability.</a:t>
            </a:r>
          </a:p>
          <a:p>
            <a:pPr marL="0" indent="0" eaLnBrk="1" hangingPunct="1">
              <a:buFontTx/>
              <a:buNone/>
            </a:pPr>
            <a:endParaRPr lang="zh-CN" altLang="zh-CN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F2BEB57-E6EC-4F79-A1E5-FA3D42909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999" y="4162511"/>
            <a:ext cx="7164288" cy="208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85649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4831</TotalTime>
  <Words>173</Words>
  <Application>Microsoft Office PowerPoint</Application>
  <PresentationFormat>全屏显示(4:3)</PresentationFormat>
  <Paragraphs>18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等线</vt:lpstr>
      <vt:lpstr>Arial</vt:lpstr>
      <vt:lpstr>Cambria Math</vt:lpstr>
      <vt:lpstr>默认设计模板</vt:lpstr>
      <vt:lpstr>Imperceptible Honey Encryption with Large Language Models</vt:lpstr>
      <vt:lpstr>BACKGROUND</vt:lpstr>
      <vt:lpstr>BACKGROUND</vt:lpstr>
      <vt:lpstr>BACKGROUND</vt:lpstr>
      <vt:lpstr>SYSTEM DESIGN</vt:lpstr>
      <vt:lpstr>SYSTEM DESIGN</vt:lpstr>
      <vt:lpstr>SYSTEM DESIGN</vt:lpstr>
      <vt:lpstr>EXPERIMENT</vt:lpstr>
      <vt:lpstr>Distilling step-by-step</vt:lpstr>
      <vt:lpstr>Distilling step-by-step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Yanhe liu</cp:lastModifiedBy>
  <cp:revision>213</cp:revision>
  <dcterms:created xsi:type="dcterms:W3CDTF">2014-03-21T03:02:44Z</dcterms:created>
  <dcterms:modified xsi:type="dcterms:W3CDTF">2025-08-07T07:29:04Z</dcterms:modified>
</cp:coreProperties>
</file>